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34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7319" autoAdjust="0"/>
  </p:normalViewPr>
  <p:slideViewPr>
    <p:cSldViewPr snapToGrid="0">
      <p:cViewPr varScale="1">
        <p:scale>
          <a:sx n="55" d="100"/>
          <a:sy n="55" d="100"/>
        </p:scale>
        <p:origin x="38" y="22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45" name="Google Shape;2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r>
              <a:rPr lang="en-US" dirty="0"/>
              <a:t>NLAAF </a:t>
            </a:r>
            <a:r>
              <a:rPr lang="zh-CN" altLang="en-US" dirty="0"/>
              <a:t>这个算法，对于</a:t>
            </a:r>
            <a:r>
              <a:rPr lang="en-US" altLang="zh-CN" dirty="0"/>
              <a:t>D</a:t>
            </a:r>
            <a:r>
              <a:rPr lang="zh-CN" altLang="en-US" dirty="0"/>
              <a:t>的预测，效果非常好。一个是</a:t>
            </a:r>
            <a:r>
              <a:rPr lang="en-US" altLang="zh-CN" dirty="0"/>
              <a:t>3.14</a:t>
            </a:r>
            <a:r>
              <a:rPr lang="zh-CN" altLang="en-US" dirty="0"/>
              <a:t>， 一个是</a:t>
            </a:r>
            <a:r>
              <a:rPr lang="en-US" altLang="zh-CN" dirty="0"/>
              <a:t>3.64</a:t>
            </a:r>
            <a:r>
              <a:rPr lang="zh-CN" altLang="en-US" dirty="0"/>
              <a:t>，一个和</a:t>
            </a:r>
            <a:r>
              <a:rPr lang="en-US" altLang="zh-CN" dirty="0"/>
              <a:t>DBA</a:t>
            </a:r>
            <a:r>
              <a:rPr lang="zh-CN" altLang="en-US" dirty="0"/>
              <a:t>这个算法的效果差不多，另一个比</a:t>
            </a:r>
            <a:r>
              <a:rPr lang="en-US" altLang="zh-CN" dirty="0"/>
              <a:t>DBA</a:t>
            </a:r>
            <a:r>
              <a:rPr lang="zh-CN" altLang="en-US" dirty="0"/>
              <a:t>效果好不少。</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r>
              <a:rPr lang="zh-CN" altLang="en-US" dirty="0"/>
              <a:t>下面这两个图，是算法运行过程中的一部分。</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endParaRPr lang="en-US" altLang="zh-CN" dirty="0"/>
          </a:p>
        </p:txBody>
      </p:sp>
      <p:sp>
        <p:nvSpPr>
          <p:cNvPr id="254" name="Google Shape;2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269" name="Google Shape;2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散点图，表示</a:t>
            </a:r>
            <a:r>
              <a:rPr lang="en-US" altLang="zh-CN" dirty="0"/>
              <a:t>D</a:t>
            </a:r>
            <a:r>
              <a:rPr lang="zh-CN" altLang="en-US" dirty="0"/>
              <a:t>这个特征和他对应特征之间的相关性。</a:t>
            </a:r>
            <a:r>
              <a:rPr lang="en-US" altLang="zh-CN" dirty="0"/>
              <a:t> </a:t>
            </a:r>
            <a:r>
              <a:rPr lang="zh-CN" altLang="en-US" dirty="0"/>
              <a:t>特征就是 大峰的幅度 </a:t>
            </a:r>
            <a:r>
              <a:rPr lang="en-US" altLang="zh-CN" dirty="0"/>
              <a:t>/ </a:t>
            </a:r>
            <a:r>
              <a:rPr lang="zh-CN" altLang="en-US" dirty="0"/>
              <a:t>小峰的幅度。</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如果这些散点都落在了两条黄色的虚线之间，那说明特征提取的非常好</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但是呢，我们可以看到，就是说，蓝色的散点，普遍落在了左侧的区域中。</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特征的分母是小峰的高度，这个我们已经测得非常非常准了，但是测出来的特征偏小，说明我门大峰的高度，有问题。</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这个红色的点，它理想中应该出现在绿色的这个地方。我们结合右边的图来看，</a:t>
            </a:r>
            <a:r>
              <a:rPr lang="en-US" altLang="zh-CN" dirty="0"/>
              <a:t>DBA</a:t>
            </a:r>
            <a:r>
              <a:rPr lang="zh-CN" altLang="en-US" dirty="0"/>
              <a:t>获取得到的</a:t>
            </a:r>
            <a:r>
              <a:rPr lang="en-US" altLang="zh-CN" dirty="0"/>
              <a:t>template</a:t>
            </a:r>
            <a:r>
              <a:rPr lang="zh-CN" altLang="en-US" dirty="0"/>
              <a:t>它是偏小的。</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dirty="0"/>
              <a:t>误差的来源，在于</a:t>
            </a:r>
            <a:r>
              <a:rPr lang="en-US" altLang="zh-CN" sz="1200" dirty="0">
                <a:solidFill>
                  <a:schemeClr val="dk1"/>
                </a:solidFill>
                <a:latin typeface="Consolas"/>
                <a:ea typeface="Consolas"/>
                <a:cs typeface="Consolas"/>
                <a:sym typeface="Consolas"/>
              </a:rPr>
              <a:t>Large peaks have more time points than small peaks, leading to inevitable errors in matching due to DTW misalignment.</a:t>
            </a:r>
          </a:p>
          <a:p>
            <a:pPr marL="0" lvl="0" indent="0" algn="l" rtl="0">
              <a:spcBef>
                <a:spcPts val="0"/>
              </a:spcBef>
              <a:spcAft>
                <a:spcPts val="0"/>
              </a:spcAft>
              <a:buNone/>
            </a:pPr>
            <a:endParaRPr lang="en-US" altLang="zh-CN" dirty="0"/>
          </a:p>
        </p:txBody>
      </p:sp>
      <p:sp>
        <p:nvSpPr>
          <p:cNvPr id="278" name="Google Shape;27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295" name="Google Shape;29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15" name="Google Shape;31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23" name="Google Shape;32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39" name="Google Shape;33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55" name="Google Shape;35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9" name="Google Shape;3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107" name="Google Shape;10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r>
              <a:rPr lang="zh-CN" altLang="en-US" dirty="0"/>
              <a:t>在</a:t>
            </a:r>
            <a:r>
              <a:rPr lang="en-US" altLang="zh-CN" dirty="0"/>
              <a:t>2018</a:t>
            </a:r>
            <a:r>
              <a:rPr lang="zh-CN" altLang="en-US" dirty="0"/>
              <a:t>年以前，的二三十年里面，这个领域</a:t>
            </a:r>
            <a:r>
              <a:rPr lang="en-US" altLang="zh-CN" dirty="0"/>
              <a:t>TSA</a:t>
            </a:r>
            <a:r>
              <a:rPr lang="zh-CN" altLang="en-US" dirty="0"/>
              <a:t>的进展，主要分为了这两大类，四小类。</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r>
              <a:rPr lang="en-US" altLang="zh-CN" dirty="0"/>
              <a:t>10s</a:t>
            </a:r>
            <a:r>
              <a:rPr lang="zh-CN" altLang="en-US" dirty="0"/>
              <a:t>的信号有</a:t>
            </a:r>
            <a:r>
              <a:rPr lang="en-US" altLang="zh-CN" dirty="0"/>
              <a:t>15</a:t>
            </a:r>
            <a:r>
              <a:rPr lang="zh-CN" altLang="en-US" dirty="0"/>
              <a:t>个周期，而我成功把这信号里的</a:t>
            </a:r>
            <a:r>
              <a:rPr lang="en-US" altLang="zh-CN" dirty="0"/>
              <a:t>15</a:t>
            </a:r>
            <a:r>
              <a:rPr lang="zh-CN" altLang="en-US" dirty="0"/>
              <a:t>个周期切分好了。</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r>
              <a:rPr lang="en-US" altLang="zh-CN" dirty="0"/>
              <a:t>Incremental Averaging</a:t>
            </a:r>
            <a:r>
              <a:rPr lang="zh-CN" altLang="en-US" dirty="0"/>
              <a:t>， </a:t>
            </a:r>
            <a:r>
              <a:rPr lang="en-US" altLang="zh-CN" dirty="0"/>
              <a:t>local</a:t>
            </a:r>
            <a:r>
              <a:rPr lang="zh-CN" altLang="en-US" dirty="0"/>
              <a:t>，不能一次同时处理这</a:t>
            </a:r>
            <a:r>
              <a:rPr lang="en-US" altLang="zh-CN" dirty="0"/>
              <a:t>15</a:t>
            </a:r>
            <a:r>
              <a:rPr lang="zh-CN" altLang="en-US" dirty="0"/>
              <a:t>个周期，他只能两两之间，进行对齐啊，取平均啊。</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en-US" altLang="zh-CN" sz="1200" b="1" dirty="0">
                <a:solidFill>
                  <a:schemeClr val="dk1"/>
                </a:solidFill>
                <a:latin typeface="Consolas"/>
                <a:ea typeface="Consolas"/>
                <a:cs typeface="Consolas"/>
                <a:sym typeface="Consolas"/>
              </a:rPr>
              <a:t>Batch</a:t>
            </a:r>
            <a:r>
              <a:rPr lang="en-US" altLang="zh-CN" dirty="0"/>
              <a:t> Averaging</a:t>
            </a:r>
            <a:r>
              <a:rPr lang="zh-CN" altLang="en-US" dirty="0"/>
              <a:t>， </a:t>
            </a:r>
            <a:r>
              <a:rPr lang="en-US" altLang="zh-CN" dirty="0"/>
              <a:t>global</a:t>
            </a:r>
            <a:r>
              <a:rPr lang="zh-CN" altLang="en-US" dirty="0"/>
              <a:t>，它是一个全局的算法。他可以同时对</a:t>
            </a:r>
            <a:r>
              <a:rPr lang="en-US" altLang="zh-CN" dirty="0"/>
              <a:t>15</a:t>
            </a:r>
            <a:r>
              <a:rPr lang="zh-CN" altLang="en-US" dirty="0"/>
              <a:t>个周期进行迭代。求取最优值。</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这两大类之下，分别又由两种，一种是非对称的，一种是对称的。</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非对称的简单来说就是，他需要选取一个参考。假设把上面的</a:t>
            </a:r>
            <a:r>
              <a:rPr lang="en-US" altLang="zh-CN" dirty="0"/>
              <a:t>X</a:t>
            </a:r>
            <a:r>
              <a:rPr lang="zh-CN" altLang="en-US" dirty="0"/>
              <a:t>选为参考，那么</a:t>
            </a:r>
            <a:r>
              <a:rPr lang="en-US" altLang="zh-CN" dirty="0"/>
              <a:t>X</a:t>
            </a:r>
            <a:r>
              <a:rPr lang="zh-CN" altLang="en-US" dirty="0"/>
              <a:t>，</a:t>
            </a:r>
            <a:r>
              <a:rPr lang="en-US" altLang="zh-CN" dirty="0"/>
              <a:t>Y</a:t>
            </a:r>
            <a:r>
              <a:rPr lang="zh-CN" altLang="en-US" dirty="0"/>
              <a:t>两条时间序列，会最后融为</a:t>
            </a:r>
            <a:r>
              <a:rPr lang="en-US" altLang="zh-CN" dirty="0"/>
              <a:t>X</a:t>
            </a:r>
            <a:r>
              <a:rPr lang="zh-CN" altLang="en-US" dirty="0"/>
              <a:t>这一条。其余所有的周期，都会和</a:t>
            </a:r>
            <a:r>
              <a:rPr lang="en-US" altLang="zh-CN" dirty="0"/>
              <a:t>X</a:t>
            </a:r>
            <a:r>
              <a:rPr lang="zh-CN" altLang="en-US" dirty="0"/>
              <a:t>进行取平均，并且融入</a:t>
            </a:r>
            <a:r>
              <a:rPr lang="en-US" altLang="zh-CN" dirty="0"/>
              <a:t>X</a:t>
            </a:r>
            <a:r>
              <a:rPr lang="zh-CN" altLang="en-US" dirty="0"/>
              <a:t>。这个的缺点就非常明显。</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对称的呢，就是说，它会把</a:t>
            </a:r>
            <a:r>
              <a:rPr lang="en-US" altLang="zh-CN" dirty="0"/>
              <a:t>X</a:t>
            </a:r>
            <a:r>
              <a:rPr lang="zh-CN" altLang="en-US" dirty="0"/>
              <a:t>和</a:t>
            </a:r>
            <a:r>
              <a:rPr lang="en-US" altLang="zh-CN" dirty="0"/>
              <a:t>Y</a:t>
            </a:r>
            <a:r>
              <a:rPr lang="zh-CN" altLang="en-US" dirty="0"/>
              <a:t>两个周期，变成一个新的周期。同时，上面这个示例中，我画出来了三对点之间的一一对应关系。</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这三个对应关系，会变成新的周期中的三个点。那这个的缺点更加明显了，就是他合成的新的序列，会变得越来越长越来越长。</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但是，这种方法，对我们的任务，是有一个巨大的优点，我后面会去介绍。</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dirty="0"/>
          </a:p>
        </p:txBody>
      </p:sp>
      <p:sp>
        <p:nvSpPr>
          <p:cNvPr id="138" name="Google Shape;13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171" name="Google Shape;17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06" name="Google Shape;2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46827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chemeClr val="dk1"/>
                </a:solidFill>
                <a:latin typeface="Consolas"/>
                <a:ea typeface="Consolas"/>
                <a:cs typeface="Consolas"/>
                <a:sym typeface="Consolas"/>
              </a:rPr>
              <a:t>Weekly Presentation</a:t>
            </a:r>
            <a:endParaRPr/>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Consolas"/>
                <a:ea typeface="Consolas"/>
                <a:cs typeface="Consolas"/>
                <a:sym typeface="Consolas"/>
              </a:rPr>
              <a:t>Jiayu Chen</a:t>
            </a:r>
            <a:endParaRPr/>
          </a:p>
          <a:p>
            <a:pPr marL="0" marR="0" lvl="0" indent="0" algn="ctr" rtl="0">
              <a:spcBef>
                <a:spcPts val="0"/>
              </a:spcBef>
              <a:spcAft>
                <a:spcPts val="0"/>
              </a:spcAft>
              <a:buNone/>
            </a:pPr>
            <a:r>
              <a:rPr lang="en-US" sz="1600" b="0" i="0" u="none" strike="noStrike" cap="none">
                <a:solidFill>
                  <a:schemeClr val="dk1"/>
                </a:solidFill>
                <a:latin typeface="Consolas"/>
                <a:ea typeface="Consolas"/>
                <a:cs typeface="Consolas"/>
                <a:sym typeface="Consolas"/>
              </a:rPr>
              <a:t>2023.11.20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aphicFrame>
        <p:nvGraphicFramePr>
          <p:cNvPr id="247" name="Google Shape;247;p9"/>
          <p:cNvGraphicFramePr/>
          <p:nvPr>
            <p:extLst>
              <p:ext uri="{D42A27DB-BD31-4B8C-83A1-F6EECF244321}">
                <p14:modId xmlns:p14="http://schemas.microsoft.com/office/powerpoint/2010/main" val="2408159070"/>
              </p:ext>
            </p:extLst>
          </p:nvPr>
        </p:nvGraphicFramePr>
        <p:xfrm>
          <a:off x="781684" y="1133365"/>
          <a:ext cx="10754075" cy="51868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gridCol w="1311600">
                  <a:extLst>
                    <a:ext uri="{9D8B030D-6E8A-4147-A177-3AD203B41FA5}">
                      <a16:colId xmlns:a16="http://schemas.microsoft.com/office/drawing/2014/main" val="20003"/>
                    </a:ext>
                  </a:extLst>
                </a:gridCol>
                <a:gridCol w="1938675">
                  <a:extLst>
                    <a:ext uri="{9D8B030D-6E8A-4147-A177-3AD203B41FA5}">
                      <a16:colId xmlns:a16="http://schemas.microsoft.com/office/drawing/2014/main" val="20004"/>
                    </a:ext>
                  </a:extLst>
                </a:gridCol>
                <a:gridCol w="1813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tc gridSpan="3">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New</a:t>
                      </a:r>
                      <a:endParaRPr sz="1800" b="0" u="none" strike="noStrike" cap="none" dirty="0"/>
                    </a:p>
                  </a:txBody>
                  <a:tcPr marL="91450" marR="91450" marT="45725" marB="45725"/>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u="none" strike="noStrike" cap="none"/>
                        <a:t>Median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1.42 / 1.45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4.07 / 4.49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PCA</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K-shape 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2.20 / 2.74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4.85 / 5.88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Weighted Avg</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1.95 / 1.98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4.63 / 4.74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K-SC</a:t>
                      </a:r>
                      <a:endParaRPr sz="1800" b="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t>K-shape 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2.18 / 1.79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4.76 / 5.24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PSA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2.27 / 19.05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5.40 / 8.89</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dirty="0"/>
                        <a:t>Kalman Filter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  1.45 / 1.37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4.82 / 4.60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ICDTW</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2.66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5.08 / -</a:t>
                      </a:r>
                      <a:endParaRPr sz="1800" u="none" strike="noStrike" cap="none" dirty="0"/>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3319496339"/>
                  </a:ext>
                </a:extLst>
              </a:tr>
              <a:tr h="370850">
                <a:tc>
                  <a:txBody>
                    <a:bodyPr/>
                    <a:lstStyle/>
                    <a:p>
                      <a:pPr marL="0" marR="0" lvl="0" indent="0" algn="ctr" rtl="0">
                        <a:spcBef>
                          <a:spcPts val="0"/>
                        </a:spcBef>
                        <a:spcAft>
                          <a:spcPts val="0"/>
                        </a:spcAft>
                        <a:buNone/>
                      </a:pPr>
                      <a:r>
                        <a:rPr lang="en-US" sz="1800" b="0" u="none" strike="noStrike" cap="none" dirty="0"/>
                        <a:t>DWRT</a:t>
                      </a:r>
                      <a:endParaRPr sz="1800" b="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800" u="none" strike="noStrike" cap="none" dirty="0"/>
                        <a:t>2.78 / </a:t>
                      </a:r>
                    </a:p>
                  </a:txBody>
                  <a:tcPr marL="91450" marR="91450" marT="45725" marB="45725"/>
                </a:tc>
                <a:tc>
                  <a:txBody>
                    <a:bodyPr/>
                    <a:lstStyle/>
                    <a:p>
                      <a:pPr marL="0" marR="0" lvl="0" indent="0" algn="ctr" rtl="0">
                        <a:spcBef>
                          <a:spcPts val="0"/>
                        </a:spcBef>
                        <a:spcAft>
                          <a:spcPts val="0"/>
                        </a:spcAft>
                        <a:buNone/>
                      </a:pPr>
                      <a:r>
                        <a:rPr lang="en-US" sz="1800" u="none" strike="noStrike" cap="none" dirty="0"/>
                        <a:t>4.50 / </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2297956443"/>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353505303"/>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99644258"/>
                  </a:ext>
                </a:extLst>
              </a:tr>
            </a:tbl>
          </a:graphicData>
        </a:graphic>
      </p:graphicFrame>
      <p:sp>
        <p:nvSpPr>
          <p:cNvPr id="248" name="Google Shape;248;p9"/>
          <p:cNvSpPr txBox="1"/>
          <p:nvPr/>
        </p:nvSpPr>
        <p:spPr>
          <a:xfrm>
            <a:off x="609600" y="567916"/>
            <a:ext cx="695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 All Experiment Results</a:t>
            </a:r>
            <a:endParaRPr sz="1800">
              <a:solidFill>
                <a:schemeClr val="dk1"/>
              </a:solidFill>
              <a:latin typeface="Consolas"/>
              <a:ea typeface="Consolas"/>
              <a:cs typeface="Consolas"/>
              <a:sym typeface="Consolas"/>
            </a:endParaRPr>
          </a:p>
        </p:txBody>
      </p:sp>
      <p:sp>
        <p:nvSpPr>
          <p:cNvPr id="250" name="Google Shape;250;p9"/>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10"/>
          <p:cNvGraphicFramePr/>
          <p:nvPr/>
        </p:nvGraphicFramePr>
        <p:xfrm>
          <a:off x="2778235" y="842779"/>
          <a:ext cx="6783250" cy="2220020"/>
        </p:xfrm>
        <a:graphic>
          <a:graphicData uri="http://schemas.openxmlformats.org/drawingml/2006/table">
            <a:tbl>
              <a:tblPr firstRow="1" bandRow="1">
                <a:noFill/>
                <a:tableStyleId>{AB4F9DF2-0438-42AD-B170-30067649D97E}</a:tableStyleId>
              </a:tblPr>
              <a:tblGrid>
                <a:gridCol w="1687825">
                  <a:extLst>
                    <a:ext uri="{9D8B030D-6E8A-4147-A177-3AD203B41FA5}">
                      <a16:colId xmlns:a16="http://schemas.microsoft.com/office/drawing/2014/main" val="20000"/>
                    </a:ext>
                  </a:extLst>
                </a:gridCol>
                <a:gridCol w="2490950">
                  <a:extLst>
                    <a:ext uri="{9D8B030D-6E8A-4147-A177-3AD203B41FA5}">
                      <a16:colId xmlns:a16="http://schemas.microsoft.com/office/drawing/2014/main" val="20001"/>
                    </a:ext>
                  </a:extLst>
                </a:gridCol>
                <a:gridCol w="26044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b="0" u="none" strike="noStrike" cap="none"/>
                        <a:t>NLAAF1</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u="none" strike="noStrike" cap="none"/>
                        <a:t>NLAAF2</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a:t>
                      </a:r>
                      <a:r>
                        <a:rPr lang="en-US" sz="1800" u="none" strike="noStrike" cap="none"/>
                        <a:t> / </a:t>
                      </a:r>
                      <a:r>
                        <a:rPr lang="en-US" sz="1800" u="sng" strike="noStrike" cap="none"/>
                        <a:t>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a:t>
                      </a:r>
                      <a:r>
                        <a:rPr lang="en-US" sz="1800" u="none" strike="noStrike" cap="none"/>
                        <a:t> / </a:t>
                      </a:r>
                      <a:r>
                        <a:rPr lang="en-US" sz="1800" u="sng" strike="noStrike" cap="none"/>
                        <a:t>4.15</a:t>
                      </a:r>
                      <a:endParaRPr sz="1800" u="sng" strike="noStrike" cap="none"/>
                    </a:p>
                  </a:txBody>
                  <a:tcPr marL="91450" marR="91450" marT="45725" marB="45725"/>
                </a:tc>
                <a:extLst>
                  <a:ext uri="{0D108BD9-81ED-4DB2-BD59-A6C34878D82A}">
                    <a16:rowId xmlns:a16="http://schemas.microsoft.com/office/drawing/2014/main" val="10005"/>
                  </a:ext>
                </a:extLst>
              </a:tr>
            </a:tbl>
          </a:graphicData>
        </a:graphic>
      </p:graphicFrame>
      <p:pic>
        <p:nvPicPr>
          <p:cNvPr id="257" name="Google Shape;257;p10"/>
          <p:cNvPicPr preferRelativeResize="0"/>
          <p:nvPr/>
        </p:nvPicPr>
        <p:blipFill rotWithShape="1">
          <a:blip r:embed="rId3">
            <a:alphaModFix/>
          </a:blip>
          <a:srcRect t="4186"/>
          <a:stretch/>
        </p:blipFill>
        <p:spPr>
          <a:xfrm>
            <a:off x="840781" y="3147364"/>
            <a:ext cx="4240797" cy="2189915"/>
          </a:xfrm>
          <a:prstGeom prst="rect">
            <a:avLst/>
          </a:prstGeom>
          <a:noFill/>
          <a:ln>
            <a:noFill/>
          </a:ln>
        </p:spPr>
      </p:pic>
      <p:pic>
        <p:nvPicPr>
          <p:cNvPr id="258" name="Google Shape;258;p10"/>
          <p:cNvPicPr preferRelativeResize="0"/>
          <p:nvPr/>
        </p:nvPicPr>
        <p:blipFill rotWithShape="1">
          <a:blip r:embed="rId4">
            <a:alphaModFix/>
          </a:blip>
          <a:srcRect/>
          <a:stretch/>
        </p:blipFill>
        <p:spPr>
          <a:xfrm>
            <a:off x="5081578" y="3147366"/>
            <a:ext cx="6376135" cy="2094238"/>
          </a:xfrm>
          <a:prstGeom prst="rect">
            <a:avLst/>
          </a:prstGeom>
          <a:noFill/>
          <a:ln>
            <a:noFill/>
          </a:ln>
        </p:spPr>
      </p:pic>
      <p:sp>
        <p:nvSpPr>
          <p:cNvPr id="259" name="Google Shape;259;p10"/>
          <p:cNvSpPr txBox="1"/>
          <p:nvPr/>
        </p:nvSpPr>
        <p:spPr>
          <a:xfrm>
            <a:off x="609599" y="503493"/>
            <a:ext cx="35995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 Effectiveness of NLAAF</a:t>
            </a:r>
            <a:endParaRPr sz="1800">
              <a:solidFill>
                <a:schemeClr val="dk1"/>
              </a:solidFill>
              <a:latin typeface="Consolas"/>
              <a:ea typeface="Consolas"/>
              <a:cs typeface="Consolas"/>
              <a:sym typeface="Consolas"/>
            </a:endParaRPr>
          </a:p>
        </p:txBody>
      </p:sp>
      <p:cxnSp>
        <p:nvCxnSpPr>
          <p:cNvPr id="260" name="Google Shape;260;p10"/>
          <p:cNvCxnSpPr/>
          <p:nvPr/>
        </p:nvCxnSpPr>
        <p:spPr>
          <a:xfrm>
            <a:off x="3412838" y="3847791"/>
            <a:ext cx="0" cy="666750"/>
          </a:xfrm>
          <a:prstGeom prst="straightConnector1">
            <a:avLst/>
          </a:prstGeom>
          <a:noFill/>
          <a:ln w="19050" cap="flat" cmpd="sng">
            <a:solidFill>
              <a:srgbClr val="FF0000"/>
            </a:solidFill>
            <a:prstDash val="dash"/>
            <a:miter lim="800000"/>
            <a:headEnd type="none" w="sm" len="sm"/>
            <a:tailEnd type="none" w="sm" len="sm"/>
          </a:ln>
        </p:spPr>
      </p:cxnSp>
      <p:cxnSp>
        <p:nvCxnSpPr>
          <p:cNvPr id="261" name="Google Shape;261;p10"/>
          <p:cNvCxnSpPr/>
          <p:nvPr/>
        </p:nvCxnSpPr>
        <p:spPr>
          <a:xfrm flipH="1">
            <a:off x="3412838" y="3847791"/>
            <a:ext cx="82550" cy="666750"/>
          </a:xfrm>
          <a:prstGeom prst="straightConnector1">
            <a:avLst/>
          </a:prstGeom>
          <a:noFill/>
          <a:ln w="19050" cap="flat" cmpd="sng">
            <a:solidFill>
              <a:srgbClr val="FF0000"/>
            </a:solidFill>
            <a:prstDash val="dash"/>
            <a:miter lim="800000"/>
            <a:headEnd type="none" w="sm" len="sm"/>
            <a:tailEnd type="none" w="sm" len="sm"/>
          </a:ln>
        </p:spPr>
      </p:cxnSp>
      <p:sp>
        <p:nvSpPr>
          <p:cNvPr id="262" name="Google Shape;262;p10"/>
          <p:cNvSpPr/>
          <p:nvPr/>
        </p:nvSpPr>
        <p:spPr>
          <a:xfrm>
            <a:off x="8469026" y="4124017"/>
            <a:ext cx="766763" cy="43815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63" name="Google Shape;263;p10"/>
          <p:cNvSpPr txBox="1"/>
          <p:nvPr/>
        </p:nvSpPr>
        <p:spPr>
          <a:xfrm>
            <a:off x="1014424" y="5138058"/>
            <a:ext cx="60960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NLAAF</a:t>
            </a:r>
            <a:r>
              <a:rPr lang="en-US" sz="1800" dirty="0">
                <a:solidFill>
                  <a:srgbClr val="000000"/>
                </a:solidFill>
                <a:latin typeface="Consolas"/>
                <a:ea typeface="Consolas"/>
                <a:cs typeface="Consolas"/>
                <a:sym typeface="Consolas"/>
              </a:rPr>
              <a:t>:</a:t>
            </a:r>
            <a:endParaRPr sz="18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Z_t-1 = (</a:t>
            </a:r>
            <a:r>
              <a:rPr lang="en-US" altLang="zh-CN"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Y_t-1) / 2</a:t>
            </a:r>
            <a:endParaRPr dirty="0"/>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err="1">
                <a:solidFill>
                  <a:srgbClr val="000000"/>
                </a:solidFill>
                <a:latin typeface="Consolas"/>
                <a:ea typeface="Consolas"/>
                <a:cs typeface="Consolas"/>
                <a:sym typeface="Consolas"/>
              </a:rPr>
              <a:t>Z_t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Y_t</a:t>
            </a:r>
            <a:r>
              <a:rPr lang="en-US" sz="1800" b="0" i="0" u="none" strike="noStrike" cap="none" dirty="0">
                <a:solidFill>
                  <a:srgbClr val="000000"/>
                </a:solidFill>
                <a:latin typeface="Consolas"/>
                <a:ea typeface="Consolas"/>
                <a:cs typeface="Consolas"/>
                <a:sym typeface="Consolas"/>
              </a:rPr>
              <a:t>) / 2</a:t>
            </a:r>
            <a:endParaRPr dirty="0"/>
          </a:p>
          <a:p>
            <a:pPr marL="0" marR="0" lvl="0" indent="0" algn="l" rtl="0">
              <a:lnSpc>
                <a:spcPct val="100000"/>
              </a:lnSpc>
              <a:spcBef>
                <a:spcPts val="0"/>
              </a:spcBef>
              <a:spcAft>
                <a:spcPts val="0"/>
              </a:spcAft>
              <a:buClr>
                <a:schemeClr val="dk1"/>
              </a:buClr>
              <a:buSzPts val="1800"/>
              <a:buFont typeface="Consolas"/>
              <a:buNone/>
            </a:pPr>
            <a:endParaRPr sz="18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Consolas"/>
              <a:buNone/>
            </a:pPr>
            <a:r>
              <a:rPr lang="en-US" sz="1800" dirty="0">
                <a:solidFill>
                  <a:srgbClr val="000000"/>
                </a:solidFill>
                <a:latin typeface="Consolas"/>
                <a:ea typeface="Consolas"/>
                <a:cs typeface="Consolas"/>
                <a:sym typeface="Consolas"/>
              </a:rPr>
              <a:t>DBA:</a:t>
            </a:r>
            <a:endParaRPr dirty="0"/>
          </a:p>
          <a:p>
            <a:pPr marL="0" marR="0" lvl="0" indent="0" algn="l" rtl="0">
              <a:lnSpc>
                <a:spcPct val="100000"/>
              </a:lnSpc>
              <a:spcBef>
                <a:spcPts val="0"/>
              </a:spcBef>
              <a:spcAft>
                <a:spcPts val="0"/>
              </a:spcAft>
              <a:buClr>
                <a:srgbClr val="000000"/>
              </a:buClr>
              <a:buSzPts val="1800"/>
              <a:buFont typeface="Consolas"/>
              <a:buNone/>
            </a:pPr>
            <a:r>
              <a:rPr lang="en-US" sz="1800" dirty="0" err="1">
                <a:solidFill>
                  <a:srgbClr val="000000"/>
                </a:solidFill>
                <a:latin typeface="Consolas"/>
                <a:ea typeface="Consolas"/>
                <a:cs typeface="Consolas"/>
                <a:sym typeface="Consolas"/>
              </a:rPr>
              <a:t>Z_t</a:t>
            </a:r>
            <a:r>
              <a:rPr lang="en-US" sz="1800" dirty="0">
                <a:solidFill>
                  <a:srgbClr val="000000"/>
                </a:solidFill>
                <a:latin typeface="Consolas"/>
                <a:ea typeface="Consolas"/>
                <a:cs typeface="Consolas"/>
                <a:sym typeface="Consolas"/>
              </a:rPr>
              <a:t> = (</a:t>
            </a:r>
            <a:r>
              <a:rPr lang="en-US" sz="1800" dirty="0" err="1">
                <a:solidFill>
                  <a:srgbClr val="000000"/>
                </a:solidFill>
                <a:latin typeface="Consolas"/>
                <a:ea typeface="Consolas"/>
                <a:cs typeface="Consolas"/>
                <a:sym typeface="Consolas"/>
              </a:rPr>
              <a:t>X_t</a:t>
            </a:r>
            <a:r>
              <a:rPr lang="en-US" sz="1800" dirty="0">
                <a:solidFill>
                  <a:srgbClr val="000000"/>
                </a:solidFill>
                <a:latin typeface="Consolas"/>
                <a:ea typeface="Consolas"/>
                <a:cs typeface="Consolas"/>
                <a:sym typeface="Consolas"/>
              </a:rPr>
              <a:t> + Y_t-1 + </a:t>
            </a:r>
            <a:r>
              <a:rPr lang="en-US" sz="1800" dirty="0" err="1">
                <a:solidFill>
                  <a:srgbClr val="000000"/>
                </a:solidFill>
                <a:latin typeface="Consolas"/>
                <a:ea typeface="Consolas"/>
                <a:cs typeface="Consolas"/>
                <a:sym typeface="Consolas"/>
              </a:rPr>
              <a:t>Y_t</a:t>
            </a:r>
            <a:r>
              <a:rPr lang="en-US" sz="1800" dirty="0">
                <a:solidFill>
                  <a:srgbClr val="000000"/>
                </a:solidFill>
                <a:latin typeface="Consolas"/>
                <a:ea typeface="Consolas"/>
                <a:cs typeface="Consolas"/>
                <a:sym typeface="Consolas"/>
              </a:rPr>
              <a:t>) / 3</a:t>
            </a:r>
            <a:endParaRPr dirty="0"/>
          </a:p>
        </p:txBody>
      </p:sp>
      <p:sp>
        <p:nvSpPr>
          <p:cNvPr id="264" name="Google Shape;264;p10"/>
          <p:cNvSpPr txBox="1"/>
          <p:nvPr/>
        </p:nvSpPr>
        <p:spPr>
          <a:xfrm>
            <a:off x="5081578" y="5421904"/>
            <a:ext cx="702152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Values of large peak and small peak in template must be the average of all correctly extracted peak values.</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Therefore, its </a:t>
            </a:r>
            <a:r>
              <a:rPr lang="en-US" sz="1800" b="1">
                <a:solidFill>
                  <a:schemeClr val="dk1"/>
                </a:solidFill>
                <a:latin typeface="Consolas"/>
                <a:ea typeface="Consolas"/>
                <a:cs typeface="Consolas"/>
                <a:sym typeface="Consolas"/>
              </a:rPr>
              <a:t>theoretical upper limit </a:t>
            </a:r>
            <a:r>
              <a:rPr lang="en-US" sz="1800">
                <a:solidFill>
                  <a:schemeClr val="dk1"/>
                </a:solidFill>
                <a:latin typeface="Consolas"/>
                <a:ea typeface="Consolas"/>
                <a:cs typeface="Consolas"/>
                <a:sym typeface="Consolas"/>
              </a:rPr>
              <a:t>should be 1.79.</a:t>
            </a:r>
            <a:endParaRPr/>
          </a:p>
        </p:txBody>
      </p:sp>
      <p:sp>
        <p:nvSpPr>
          <p:cNvPr id="265" name="Google Shape;265;p10"/>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3" name="文本框 2">
            <a:extLst>
              <a:ext uri="{FF2B5EF4-FFF2-40B4-BE49-F238E27FC236}">
                <a16:creationId xmlns:a16="http://schemas.microsoft.com/office/drawing/2014/main" id="{5304CC08-96EC-6F55-F9F5-7E4337C1D045}"/>
              </a:ext>
            </a:extLst>
          </p:cNvPr>
          <p:cNvSpPr txBox="1"/>
          <p:nvPr/>
        </p:nvSpPr>
        <p:spPr>
          <a:xfrm>
            <a:off x="3200113" y="4672411"/>
            <a:ext cx="590550" cy="307777"/>
          </a:xfrm>
          <a:prstGeom prst="rect">
            <a:avLst/>
          </a:prstGeom>
          <a:noFill/>
        </p:spPr>
        <p:txBody>
          <a:bodyPr wrap="square">
            <a:spAutoFit/>
          </a:bodyPr>
          <a:lstStyle/>
          <a:p>
            <a:r>
              <a:rPr lang="en-US" altLang="zh-CN" sz="1400" b="0" i="0" u="none" strike="noStrike" cap="none" dirty="0" err="1">
                <a:solidFill>
                  <a:srgbClr val="000000"/>
                </a:solidFill>
                <a:latin typeface="Consolas"/>
                <a:ea typeface="Consolas"/>
                <a:cs typeface="Consolas"/>
                <a:sym typeface="Consolas"/>
              </a:rPr>
              <a:t>X_t</a:t>
            </a:r>
            <a:endParaRPr lang="zh-CN" altLang="en-US" dirty="0"/>
          </a:p>
        </p:txBody>
      </p:sp>
      <p:sp>
        <p:nvSpPr>
          <p:cNvPr id="4" name="文本框 3">
            <a:extLst>
              <a:ext uri="{FF2B5EF4-FFF2-40B4-BE49-F238E27FC236}">
                <a16:creationId xmlns:a16="http://schemas.microsoft.com/office/drawing/2014/main" id="{3A74148D-52F8-94EC-AA9B-46B1151A566E}"/>
              </a:ext>
            </a:extLst>
          </p:cNvPr>
          <p:cNvSpPr txBox="1"/>
          <p:nvPr/>
        </p:nvSpPr>
        <p:spPr>
          <a:xfrm>
            <a:off x="2849965" y="3523176"/>
            <a:ext cx="1359177" cy="307777"/>
          </a:xfrm>
          <a:prstGeom prst="rect">
            <a:avLst/>
          </a:prstGeom>
          <a:noFill/>
        </p:spPr>
        <p:txBody>
          <a:bodyPr wrap="square">
            <a:spAutoFit/>
          </a:bodyPr>
          <a:lstStyle/>
          <a:p>
            <a:r>
              <a:rPr lang="en-US" altLang="zh-CN" dirty="0">
                <a:latin typeface="Consolas"/>
                <a:ea typeface="Consolas"/>
                <a:cs typeface="Consolas"/>
                <a:sym typeface="Consolas"/>
              </a:rPr>
              <a:t>Y</a:t>
            </a:r>
            <a:r>
              <a:rPr lang="en-US" altLang="zh-CN" sz="1400" b="0" i="0" u="none" strike="noStrike" cap="none" dirty="0">
                <a:solidFill>
                  <a:srgbClr val="000000"/>
                </a:solidFill>
                <a:latin typeface="Consolas"/>
                <a:ea typeface="Consolas"/>
                <a:cs typeface="Consolas"/>
                <a:sym typeface="Consolas"/>
              </a:rPr>
              <a:t>_t-1, </a:t>
            </a:r>
            <a:r>
              <a:rPr lang="en-US" altLang="zh-CN" sz="1400" b="0" i="0" u="none" strike="noStrike" cap="none" dirty="0" err="1">
                <a:solidFill>
                  <a:srgbClr val="000000"/>
                </a:solidFill>
                <a:latin typeface="Consolas"/>
                <a:ea typeface="Consolas"/>
                <a:cs typeface="Consolas"/>
                <a:sym typeface="Consolas"/>
              </a:rPr>
              <a:t>Y_t</a:t>
            </a:r>
            <a:endParaRPr lang="zh-CN" altLang="en-US" dirty="0"/>
          </a:p>
        </p:txBody>
      </p:sp>
      <p:sp>
        <p:nvSpPr>
          <p:cNvPr id="6" name="文本框 5">
            <a:extLst>
              <a:ext uri="{FF2B5EF4-FFF2-40B4-BE49-F238E27FC236}">
                <a16:creationId xmlns:a16="http://schemas.microsoft.com/office/drawing/2014/main" id="{DB6185C4-4924-A6D5-3BD0-152A1C8BB993}"/>
              </a:ext>
            </a:extLst>
          </p:cNvPr>
          <p:cNvSpPr txBox="1"/>
          <p:nvPr/>
        </p:nvSpPr>
        <p:spPr>
          <a:xfrm>
            <a:off x="427745" y="4408278"/>
            <a:ext cx="317500" cy="307777"/>
          </a:xfrm>
          <a:prstGeom prst="rect">
            <a:avLst/>
          </a:prstGeom>
          <a:noFill/>
        </p:spPr>
        <p:txBody>
          <a:bodyPr wrap="square">
            <a:spAutoFit/>
          </a:bodyPr>
          <a:lstStyle/>
          <a:p>
            <a:r>
              <a:rPr lang="en-US" altLang="zh-CN" sz="1400" b="0" i="0" u="none" strike="noStrike" cap="none" dirty="0">
                <a:solidFill>
                  <a:srgbClr val="000000"/>
                </a:solidFill>
                <a:latin typeface="Consolas"/>
                <a:ea typeface="Consolas"/>
                <a:cs typeface="Consolas"/>
                <a:sym typeface="Consolas"/>
              </a:rPr>
              <a:t>X</a:t>
            </a:r>
            <a:endParaRPr lang="zh-CN" altLang="en-US" dirty="0"/>
          </a:p>
        </p:txBody>
      </p:sp>
      <p:sp>
        <p:nvSpPr>
          <p:cNvPr id="7" name="文本框 6">
            <a:extLst>
              <a:ext uri="{FF2B5EF4-FFF2-40B4-BE49-F238E27FC236}">
                <a16:creationId xmlns:a16="http://schemas.microsoft.com/office/drawing/2014/main" id="{C07AC303-9BC6-2B18-435D-F21BEB17A6BB}"/>
              </a:ext>
            </a:extLst>
          </p:cNvPr>
          <p:cNvSpPr txBox="1"/>
          <p:nvPr/>
        </p:nvSpPr>
        <p:spPr>
          <a:xfrm>
            <a:off x="427745" y="3816240"/>
            <a:ext cx="317500" cy="307777"/>
          </a:xfrm>
          <a:prstGeom prst="rect">
            <a:avLst/>
          </a:prstGeom>
          <a:noFill/>
        </p:spPr>
        <p:txBody>
          <a:bodyPr wrap="square">
            <a:spAutoFit/>
          </a:bodyPr>
          <a:lstStyle/>
          <a:p>
            <a:r>
              <a:rPr lang="en-US" altLang="zh-CN" dirty="0">
                <a:latin typeface="Consolas"/>
                <a:sym typeface="Consolas"/>
              </a:rPr>
              <a: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aphicFrame>
        <p:nvGraphicFramePr>
          <p:cNvPr id="271" name="Google Shape;271;p11"/>
          <p:cNvGraphicFramePr/>
          <p:nvPr/>
        </p:nvGraphicFramePr>
        <p:xfrm>
          <a:off x="2756463" y="1124142"/>
          <a:ext cx="6783250" cy="2220020"/>
        </p:xfrm>
        <a:graphic>
          <a:graphicData uri="http://schemas.openxmlformats.org/drawingml/2006/table">
            <a:tbl>
              <a:tblPr firstRow="1" bandRow="1">
                <a:noFill/>
                <a:tableStyleId>{AB4F9DF2-0438-42AD-B170-30067649D97E}</a:tableStyleId>
              </a:tblPr>
              <a:tblGrid>
                <a:gridCol w="1687825">
                  <a:extLst>
                    <a:ext uri="{9D8B030D-6E8A-4147-A177-3AD203B41FA5}">
                      <a16:colId xmlns:a16="http://schemas.microsoft.com/office/drawing/2014/main" val="20000"/>
                    </a:ext>
                  </a:extLst>
                </a:gridCol>
                <a:gridCol w="2490950">
                  <a:extLst>
                    <a:ext uri="{9D8B030D-6E8A-4147-A177-3AD203B41FA5}">
                      <a16:colId xmlns:a16="http://schemas.microsoft.com/office/drawing/2014/main" val="20001"/>
                    </a:ext>
                  </a:extLst>
                </a:gridCol>
                <a:gridCol w="26044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b="0" u="none" strike="noStrike" cap="none"/>
                        <a:t>NLAAF1</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u="none" strike="noStrike" cap="none" dirty="0"/>
                        <a:t>NLAAF2</a:t>
                      </a:r>
                      <a:endParaRPr sz="1800" b="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b="1" u="none" strike="noStrike" cap="none" dirty="0"/>
                        <a:t>DBA</a:t>
                      </a:r>
                      <a:endParaRPr sz="1800" b="1" u="none" strike="noStrike" cap="none" dirty="0"/>
                    </a:p>
                  </a:txBody>
                  <a:tcPr marL="91450" marR="91450" marT="45725" marB="45725"/>
                </a:tc>
                <a:tc>
                  <a:txBody>
                    <a:bodyPr/>
                    <a:lstStyle/>
                    <a:p>
                      <a:pPr marL="0" marR="0" lvl="0" indent="0" algn="ctr" rtl="0">
                        <a:spcBef>
                          <a:spcPts val="0"/>
                        </a:spcBef>
                        <a:spcAft>
                          <a:spcPts val="0"/>
                        </a:spcAft>
                        <a:buNone/>
                      </a:pPr>
                      <a:r>
                        <a:rPr lang="en-US" sz="1800" u="sng" strike="noStrike" cap="none"/>
                        <a:t>2.05</a:t>
                      </a:r>
                      <a:r>
                        <a:rPr lang="en-US" sz="1800" u="none" strike="noStrike" cap="none"/>
                        <a:t> / </a:t>
                      </a:r>
                      <a:r>
                        <a:rPr lang="en-US" sz="1800" u="sng" strike="noStrike" cap="none"/>
                        <a:t>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dirty="0"/>
                        <a:t>3.43</a:t>
                      </a:r>
                      <a:r>
                        <a:rPr lang="en-US" sz="1800" u="none" strike="noStrike" cap="none" dirty="0"/>
                        <a:t> / </a:t>
                      </a:r>
                      <a:r>
                        <a:rPr lang="en-US" sz="1800" u="sng" strike="noStrike" cap="none" dirty="0"/>
                        <a:t>4.15</a:t>
                      </a:r>
                      <a:endParaRPr sz="1800" u="sng"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72" name="Google Shape;272;p11"/>
          <p:cNvSpPr txBox="1"/>
          <p:nvPr/>
        </p:nvSpPr>
        <p:spPr>
          <a:xfrm>
            <a:off x="609599" y="474515"/>
            <a:ext cx="37809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 Effectiveness of NLAAF</a:t>
            </a:r>
            <a:endParaRPr sz="1800">
              <a:solidFill>
                <a:schemeClr val="dk1"/>
              </a:solidFill>
              <a:latin typeface="Consolas"/>
              <a:ea typeface="Consolas"/>
              <a:cs typeface="Consolas"/>
              <a:sym typeface="Consolas"/>
            </a:endParaRPr>
          </a:p>
        </p:txBody>
      </p:sp>
      <p:sp>
        <p:nvSpPr>
          <p:cNvPr id="273" name="Google Shape;273;p11"/>
          <p:cNvSpPr txBox="1"/>
          <p:nvPr/>
        </p:nvSpPr>
        <p:spPr>
          <a:xfrm>
            <a:off x="1741712" y="3864766"/>
            <a:ext cx="10072915"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 poor performance in the presence of noise.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Is likely because the highest peak corresponds to another highest peak.</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There is never a situation where positive and negative contributions cancel each other out.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This scenario tends to amplify the noise rather than mitigating it.</a:t>
            </a:r>
            <a:endParaRPr/>
          </a:p>
        </p:txBody>
      </p:sp>
      <p:sp>
        <p:nvSpPr>
          <p:cNvPr id="274" name="Google Shape;274;p11"/>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12"/>
          <p:cNvPicPr preferRelativeResize="0"/>
          <p:nvPr/>
        </p:nvPicPr>
        <p:blipFill rotWithShape="1">
          <a:blip r:embed="rId3">
            <a:alphaModFix/>
          </a:blip>
          <a:srcRect/>
          <a:stretch/>
        </p:blipFill>
        <p:spPr>
          <a:xfrm>
            <a:off x="239613" y="3180233"/>
            <a:ext cx="6191899" cy="2738885"/>
          </a:xfrm>
          <a:prstGeom prst="rect">
            <a:avLst/>
          </a:prstGeom>
          <a:noFill/>
          <a:ln>
            <a:noFill/>
          </a:ln>
        </p:spPr>
      </p:pic>
      <p:graphicFrame>
        <p:nvGraphicFramePr>
          <p:cNvPr id="281" name="Google Shape;281;p12"/>
          <p:cNvGraphicFramePr/>
          <p:nvPr/>
        </p:nvGraphicFramePr>
        <p:xfrm>
          <a:off x="490287" y="1451409"/>
          <a:ext cx="5690550" cy="14783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22860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82" name="Google Shape;282;p12"/>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283" name="Google Shape;283;p12"/>
          <p:cNvSpPr txBox="1"/>
          <p:nvPr/>
        </p:nvSpPr>
        <p:spPr>
          <a:xfrm>
            <a:off x="609599" y="474515"/>
            <a:ext cx="115824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Source of Error of DBA</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Why, despite the template looking very similar, is the error in </a:t>
            </a:r>
            <a:r>
              <a:rPr lang="en-US" altLang="zh-CN" sz="1800" dirty="0">
                <a:solidFill>
                  <a:schemeClr val="dk1"/>
                </a:solidFill>
                <a:latin typeface="Consolas"/>
                <a:ea typeface="Consolas"/>
                <a:cs typeface="Consolas"/>
                <a:sym typeface="Consolas"/>
              </a:rPr>
              <a:t>D</a:t>
            </a:r>
            <a:r>
              <a:rPr lang="en-US" sz="1800" dirty="0">
                <a:solidFill>
                  <a:schemeClr val="dk1"/>
                </a:solidFill>
                <a:latin typeface="Consolas"/>
                <a:ea typeface="Consolas"/>
                <a:cs typeface="Consolas"/>
                <a:sym typeface="Consolas"/>
              </a:rPr>
              <a:t> unsatisfactory (3.43)?</a:t>
            </a:r>
            <a:endParaRPr sz="1800" dirty="0">
              <a:solidFill>
                <a:schemeClr val="dk1"/>
              </a:solidFill>
              <a:latin typeface="Consolas"/>
              <a:ea typeface="Consolas"/>
              <a:cs typeface="Consolas"/>
              <a:sym typeface="Consolas"/>
            </a:endParaRPr>
          </a:p>
        </p:txBody>
      </p:sp>
      <p:pic>
        <p:nvPicPr>
          <p:cNvPr id="284" name="Google Shape;284;p12"/>
          <p:cNvPicPr preferRelativeResize="0"/>
          <p:nvPr/>
        </p:nvPicPr>
        <p:blipFill rotWithShape="1">
          <a:blip r:embed="rId4">
            <a:alphaModFix/>
          </a:blip>
          <a:srcRect t="4206"/>
          <a:stretch/>
        </p:blipFill>
        <p:spPr>
          <a:xfrm>
            <a:off x="6743337" y="1120845"/>
            <a:ext cx="5138057" cy="3275555"/>
          </a:xfrm>
          <a:prstGeom prst="rect">
            <a:avLst/>
          </a:prstGeom>
          <a:noFill/>
          <a:ln>
            <a:noFill/>
          </a:ln>
        </p:spPr>
      </p:pic>
      <p:cxnSp>
        <p:nvCxnSpPr>
          <p:cNvPr id="285" name="Google Shape;285;p12"/>
          <p:cNvCxnSpPr/>
          <p:nvPr/>
        </p:nvCxnSpPr>
        <p:spPr>
          <a:xfrm>
            <a:off x="7389222" y="1238049"/>
            <a:ext cx="1923143" cy="2605314"/>
          </a:xfrm>
          <a:prstGeom prst="straightConnector1">
            <a:avLst/>
          </a:prstGeom>
          <a:noFill/>
          <a:ln w="28575" cap="flat" cmpd="sng">
            <a:solidFill>
              <a:schemeClr val="accent2"/>
            </a:solidFill>
            <a:prstDash val="dash"/>
            <a:miter lim="800000"/>
            <a:headEnd type="none" w="sm" len="sm"/>
            <a:tailEnd type="none" w="sm" len="sm"/>
          </a:ln>
        </p:spPr>
      </p:cxnSp>
      <p:cxnSp>
        <p:nvCxnSpPr>
          <p:cNvPr id="286" name="Google Shape;286;p12"/>
          <p:cNvCxnSpPr/>
          <p:nvPr/>
        </p:nvCxnSpPr>
        <p:spPr>
          <a:xfrm>
            <a:off x="7113451" y="1492807"/>
            <a:ext cx="1923143" cy="2605314"/>
          </a:xfrm>
          <a:prstGeom prst="straightConnector1">
            <a:avLst/>
          </a:prstGeom>
          <a:noFill/>
          <a:ln w="28575" cap="flat" cmpd="sng">
            <a:solidFill>
              <a:schemeClr val="accent2"/>
            </a:solidFill>
            <a:prstDash val="dash"/>
            <a:miter lim="800000"/>
            <a:headEnd type="none" w="sm" len="sm"/>
            <a:tailEnd type="none" w="sm" len="sm"/>
          </a:ln>
        </p:spPr>
      </p:cxnSp>
      <p:sp>
        <p:nvSpPr>
          <p:cNvPr id="287" name="Google Shape;287;p12"/>
          <p:cNvSpPr txBox="1"/>
          <p:nvPr/>
        </p:nvSpPr>
        <p:spPr>
          <a:xfrm>
            <a:off x="6362932" y="4513603"/>
            <a:ext cx="582906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onsolas"/>
                <a:ea typeface="Consolas"/>
                <a:cs typeface="Consolas"/>
                <a:sym typeface="Consolas"/>
              </a:rPr>
              <a:t>Feature</a:t>
            </a:r>
            <a:r>
              <a:rPr lang="en-US" sz="1800" dirty="0">
                <a:solidFill>
                  <a:schemeClr val="dk1"/>
                </a:solidFill>
                <a:latin typeface="Consolas"/>
                <a:ea typeface="Consolas"/>
                <a:cs typeface="Consolas"/>
                <a:sym typeface="Consolas"/>
              </a:rPr>
              <a:t> = Amp(Large Peak) / Amp(Small Peak)</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Source of Errors:</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Amplitudes of large peak are underestimated.</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Large peaks have more </a:t>
            </a:r>
            <a:r>
              <a:rPr lang="en-US" altLang="zh-CN" sz="1800" dirty="0">
                <a:solidFill>
                  <a:schemeClr val="dk1"/>
                </a:solidFill>
                <a:latin typeface="Consolas"/>
                <a:ea typeface="Consolas"/>
                <a:cs typeface="Consolas"/>
                <a:sym typeface="Consolas"/>
              </a:rPr>
              <a:t>time </a:t>
            </a:r>
            <a:r>
              <a:rPr lang="en-US" sz="1800" dirty="0">
                <a:solidFill>
                  <a:schemeClr val="dk1"/>
                </a:solidFill>
                <a:latin typeface="Consolas"/>
                <a:ea typeface="Consolas"/>
                <a:cs typeface="Consolas"/>
                <a:sym typeface="Consolas"/>
              </a:rPr>
              <a:t>points than small peaks, leading to inevitable errors in matching due to DTW misalignment.</a:t>
            </a:r>
            <a:endParaRPr sz="1800" dirty="0">
              <a:solidFill>
                <a:schemeClr val="dk1"/>
              </a:solidFill>
              <a:latin typeface="Consolas"/>
              <a:ea typeface="Consolas"/>
              <a:cs typeface="Consolas"/>
              <a:sym typeface="Consolas"/>
            </a:endParaRPr>
          </a:p>
        </p:txBody>
      </p:sp>
      <p:sp>
        <p:nvSpPr>
          <p:cNvPr id="288" name="Google Shape;288;p12"/>
          <p:cNvSpPr/>
          <p:nvPr/>
        </p:nvSpPr>
        <p:spPr>
          <a:xfrm>
            <a:off x="8672036" y="3326616"/>
            <a:ext cx="119063" cy="114300"/>
          </a:xfrm>
          <a:prstGeom prst="ellipse">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cxnSp>
        <p:nvCxnSpPr>
          <p:cNvPr id="289" name="Google Shape;289;p12"/>
          <p:cNvCxnSpPr/>
          <p:nvPr/>
        </p:nvCxnSpPr>
        <p:spPr>
          <a:xfrm>
            <a:off x="8112443" y="3383766"/>
            <a:ext cx="559593" cy="0"/>
          </a:xfrm>
          <a:prstGeom prst="straightConnector1">
            <a:avLst/>
          </a:prstGeom>
          <a:noFill/>
          <a:ln w="19050" cap="flat" cmpd="sng">
            <a:solidFill>
              <a:schemeClr val="accent6"/>
            </a:solidFill>
            <a:prstDash val="solid"/>
            <a:miter lim="800000"/>
            <a:headEnd type="none" w="sm" len="sm"/>
            <a:tailEnd type="triangle" w="med" len="med"/>
          </a:ln>
        </p:spPr>
      </p:cxnSp>
      <p:sp>
        <p:nvSpPr>
          <p:cNvPr id="290" name="Google Shape;290;p12"/>
          <p:cNvSpPr/>
          <p:nvPr/>
        </p:nvSpPr>
        <p:spPr>
          <a:xfrm>
            <a:off x="3760446" y="3462703"/>
            <a:ext cx="766763" cy="212543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91" name="Google Shape;291;p12"/>
          <p:cNvSpPr txBox="1"/>
          <p:nvPr/>
        </p:nvSpPr>
        <p:spPr>
          <a:xfrm>
            <a:off x="422516" y="5984590"/>
            <a:ext cx="592783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Error from small peaks’ misalignment has been solved successfully.</a:t>
            </a:r>
            <a:endParaRPr sz="1800">
              <a:solidFill>
                <a:schemeClr val="dk1"/>
              </a:solidFill>
              <a:latin typeface="Consolas"/>
              <a:ea typeface="Consolas"/>
              <a:cs typeface="Consolas"/>
              <a:sym typeface="Consolas"/>
            </a:endParaRPr>
          </a:p>
        </p:txBody>
      </p:sp>
      <p:sp>
        <p:nvSpPr>
          <p:cNvPr id="3" name="文本框 2">
            <a:extLst>
              <a:ext uri="{FF2B5EF4-FFF2-40B4-BE49-F238E27FC236}">
                <a16:creationId xmlns:a16="http://schemas.microsoft.com/office/drawing/2014/main" id="{1C866461-BEF5-9C3A-C37A-647F0F867312}"/>
              </a:ext>
            </a:extLst>
          </p:cNvPr>
          <p:cNvSpPr txBox="1"/>
          <p:nvPr/>
        </p:nvSpPr>
        <p:spPr>
          <a:xfrm>
            <a:off x="6516086" y="2138417"/>
            <a:ext cx="316115"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D</a:t>
            </a:r>
            <a:endParaRPr lang="zh-CN" altLang="en-US" dirty="0"/>
          </a:p>
        </p:txBody>
      </p:sp>
      <p:sp>
        <p:nvSpPr>
          <p:cNvPr id="4" name="文本框 3">
            <a:extLst>
              <a:ext uri="{FF2B5EF4-FFF2-40B4-BE49-F238E27FC236}">
                <a16:creationId xmlns:a16="http://schemas.microsoft.com/office/drawing/2014/main" id="{A54F8A4C-3FC6-E30C-41CC-DA9C208858E3}"/>
              </a:ext>
            </a:extLst>
          </p:cNvPr>
          <p:cNvSpPr txBox="1"/>
          <p:nvPr/>
        </p:nvSpPr>
        <p:spPr>
          <a:xfrm>
            <a:off x="11147926" y="2843887"/>
            <a:ext cx="553787" cy="430887"/>
          </a:xfrm>
          <a:prstGeom prst="rect">
            <a:avLst/>
          </a:prstGeom>
          <a:noFill/>
        </p:spPr>
        <p:txBody>
          <a:bodyPr wrap="square" rtlCol="0">
            <a:spAutoFit/>
          </a:bodyPr>
          <a:lstStyle/>
          <a:p>
            <a:r>
              <a:rPr lang="en-US" altLang="zh-CN" sz="1050" dirty="0">
                <a:solidFill>
                  <a:schemeClr val="accent1"/>
                </a:solidFill>
              </a:rPr>
              <a:t>Mean</a:t>
            </a:r>
          </a:p>
          <a:p>
            <a:r>
              <a:rPr lang="en-US" altLang="zh-CN" sz="1050" dirty="0">
                <a:solidFill>
                  <a:srgbClr val="FF0000"/>
                </a:solidFill>
              </a:rPr>
              <a:t>DBA</a:t>
            </a:r>
            <a:endParaRPr lang="zh-CN" altLang="en-US" sz="1050" dirty="0">
              <a:solidFill>
                <a:srgbClr val="FF0000"/>
              </a:solidFill>
            </a:endParaRPr>
          </a:p>
        </p:txBody>
      </p:sp>
      <p:sp>
        <p:nvSpPr>
          <p:cNvPr id="5" name="文本框 4">
            <a:extLst>
              <a:ext uri="{FF2B5EF4-FFF2-40B4-BE49-F238E27FC236}">
                <a16:creationId xmlns:a16="http://schemas.microsoft.com/office/drawing/2014/main" id="{724CB4A7-95BF-B315-9D6D-CBFA3E81667F}"/>
              </a:ext>
            </a:extLst>
          </p:cNvPr>
          <p:cNvSpPr txBox="1"/>
          <p:nvPr/>
        </p:nvSpPr>
        <p:spPr>
          <a:xfrm>
            <a:off x="10615863" y="1197493"/>
            <a:ext cx="1085850" cy="253916"/>
          </a:xfrm>
          <a:prstGeom prst="rect">
            <a:avLst/>
          </a:prstGeom>
          <a:noFill/>
        </p:spPr>
        <p:txBody>
          <a:bodyPr wrap="square" rtlCol="0">
            <a:spAutoFit/>
          </a:bodyPr>
          <a:lstStyle/>
          <a:p>
            <a:r>
              <a:rPr lang="en-US" altLang="zh-CN" sz="1050" dirty="0">
                <a:solidFill>
                  <a:srgbClr val="FF0000"/>
                </a:solidFill>
              </a:rPr>
              <a:t>DBA Template</a:t>
            </a:r>
            <a:endParaRPr lang="zh-CN" altLang="en-US" sz="1050" dirty="0">
              <a:solidFill>
                <a:srgbClr val="FF0000"/>
              </a:solidFill>
            </a:endParaRPr>
          </a:p>
        </p:txBody>
      </p:sp>
      <p:sp>
        <p:nvSpPr>
          <p:cNvPr id="7" name="文本框 6">
            <a:extLst>
              <a:ext uri="{FF2B5EF4-FFF2-40B4-BE49-F238E27FC236}">
                <a16:creationId xmlns:a16="http://schemas.microsoft.com/office/drawing/2014/main" id="{29029E6D-5CBC-A133-C364-E6ACCE847A97}"/>
              </a:ext>
            </a:extLst>
          </p:cNvPr>
          <p:cNvSpPr txBox="1"/>
          <p:nvPr/>
        </p:nvSpPr>
        <p:spPr>
          <a:xfrm>
            <a:off x="7816331" y="4205826"/>
            <a:ext cx="996950"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Feature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aphicFrame>
        <p:nvGraphicFramePr>
          <p:cNvPr id="297" name="Google Shape;297;p13"/>
          <p:cNvGraphicFramePr/>
          <p:nvPr/>
        </p:nvGraphicFramePr>
        <p:xfrm>
          <a:off x="3250722" y="1209258"/>
          <a:ext cx="5690550" cy="111255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PCA</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a:t>K-SC</a:t>
                      </a: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pic>
        <p:nvPicPr>
          <p:cNvPr id="298" name="Google Shape;298;p13"/>
          <p:cNvPicPr preferRelativeResize="0"/>
          <p:nvPr/>
        </p:nvPicPr>
        <p:blipFill rotWithShape="1">
          <a:blip r:embed="rId3">
            <a:alphaModFix/>
          </a:blip>
          <a:srcRect/>
          <a:stretch/>
        </p:blipFill>
        <p:spPr>
          <a:xfrm>
            <a:off x="2118853" y="2691830"/>
            <a:ext cx="3977146" cy="2799119"/>
          </a:xfrm>
          <a:prstGeom prst="rect">
            <a:avLst/>
          </a:prstGeom>
          <a:noFill/>
          <a:ln>
            <a:noFill/>
          </a:ln>
        </p:spPr>
      </p:pic>
      <p:pic>
        <p:nvPicPr>
          <p:cNvPr id="299" name="Google Shape;299;p13"/>
          <p:cNvPicPr preferRelativeResize="0"/>
          <p:nvPr/>
        </p:nvPicPr>
        <p:blipFill rotWithShape="1">
          <a:blip r:embed="rId4">
            <a:alphaModFix/>
          </a:blip>
          <a:srcRect/>
          <a:stretch/>
        </p:blipFill>
        <p:spPr>
          <a:xfrm>
            <a:off x="6152681" y="2748816"/>
            <a:ext cx="4070866" cy="2696424"/>
          </a:xfrm>
          <a:prstGeom prst="rect">
            <a:avLst/>
          </a:prstGeom>
          <a:noFill/>
          <a:ln>
            <a:noFill/>
          </a:ln>
        </p:spPr>
      </p:pic>
      <p:sp>
        <p:nvSpPr>
          <p:cNvPr id="300" name="Google Shape;300;p13"/>
          <p:cNvSpPr txBox="1"/>
          <p:nvPr/>
        </p:nvSpPr>
        <p:spPr>
          <a:xfrm>
            <a:off x="609599" y="568636"/>
            <a:ext cx="115824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3. A Type of Ineffective Centroid Calculation Method</a:t>
            </a:r>
            <a:endParaRPr sz="1800">
              <a:solidFill>
                <a:schemeClr val="dk1"/>
              </a:solidFill>
              <a:latin typeface="Consolas"/>
              <a:ea typeface="Consolas"/>
              <a:cs typeface="Consolas"/>
              <a:sym typeface="Consolas"/>
            </a:endParaRPr>
          </a:p>
        </p:txBody>
      </p:sp>
      <p:sp>
        <p:nvSpPr>
          <p:cNvPr id="301" name="Google Shape;301;p13"/>
          <p:cNvSpPr txBox="1"/>
          <p:nvPr/>
        </p:nvSpPr>
        <p:spPr>
          <a:xfrm>
            <a:off x="2512422" y="5618214"/>
            <a:ext cx="829641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Essentially, all of them use the eigenvector of a matrix as centroids for quick clustering.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However, for Template4Prediction task, this approach is too coarse and cannot be used.</a:t>
            </a:r>
            <a:endParaRPr sz="1800">
              <a:solidFill>
                <a:schemeClr val="dk1"/>
              </a:solidFill>
              <a:latin typeface="Consolas"/>
              <a:ea typeface="Consolas"/>
              <a:cs typeface="Consolas"/>
              <a:sym typeface="Consolas"/>
            </a:endParaRPr>
          </a:p>
        </p:txBody>
      </p:sp>
      <p:sp>
        <p:nvSpPr>
          <p:cNvPr id="302" name="Google Shape;302;p13"/>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p:nvPr/>
        </p:nvSpPr>
        <p:spPr>
          <a:xfrm>
            <a:off x="609599" y="568636"/>
            <a:ext cx="115824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 Trainable Method</a:t>
            </a:r>
            <a:endParaRPr sz="1800">
              <a:solidFill>
                <a:schemeClr val="dk1"/>
              </a:solidFill>
              <a:latin typeface="Consolas"/>
              <a:ea typeface="Consolas"/>
              <a:cs typeface="Consolas"/>
              <a:sym typeface="Consolas"/>
            </a:endParaRPr>
          </a:p>
        </p:txBody>
      </p:sp>
      <p:sp>
        <p:nvSpPr>
          <p:cNvPr id="309" name="Google Shape;309;p14"/>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310" name="Google Shape;310;p14"/>
          <p:cNvGraphicFramePr/>
          <p:nvPr/>
        </p:nvGraphicFramePr>
        <p:xfrm>
          <a:off x="3626960" y="1182370"/>
          <a:ext cx="4938100" cy="1854250"/>
        </p:xfrm>
        <a:graphic>
          <a:graphicData uri="http://schemas.openxmlformats.org/drawingml/2006/table">
            <a:tbl>
              <a:tblPr firstRow="1" bandRow="1">
                <a:noFill/>
                <a:tableStyleId>{AB4F9DF2-0438-42AD-B170-30067649D97E}</a:tableStyleId>
              </a:tblPr>
              <a:tblGrid>
                <a:gridCol w="1311600">
                  <a:extLst>
                    <a:ext uri="{9D8B030D-6E8A-4147-A177-3AD203B41FA5}">
                      <a16:colId xmlns:a16="http://schemas.microsoft.com/office/drawing/2014/main" val="20000"/>
                    </a:ext>
                  </a:extLst>
                </a:gridCol>
                <a:gridCol w="18132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311" name="Google Shape;311;p14"/>
          <p:cNvSpPr txBox="1"/>
          <p:nvPr/>
        </p:nvSpPr>
        <p:spPr>
          <a:xfrm>
            <a:off x="2056461" y="3603616"/>
            <a:ext cx="868867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These models all have available libraries. Currently, the trainable methods don't seem effective.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However, these papers involve a lot of mathematical theory, and I'll need some time to understand it.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As of now (up to papers from 2018), there‘s a trend in Time Series Average method shifting </a:t>
            </a:r>
            <a:r>
              <a:rPr lang="en-US" sz="1800" b="1">
                <a:solidFill>
                  <a:schemeClr val="dk1"/>
                </a:solidFill>
                <a:latin typeface="Consolas"/>
                <a:ea typeface="Consolas"/>
                <a:cs typeface="Consolas"/>
                <a:sym typeface="Consolas"/>
              </a:rPr>
              <a:t>from intuitive to counterintuitive</a:t>
            </a:r>
            <a:r>
              <a:rPr lang="en-US" sz="1800">
                <a:solidFill>
                  <a:schemeClr val="dk1"/>
                </a:solidFill>
                <a:latin typeface="Consolas"/>
                <a:ea typeface="Consolas"/>
                <a:cs typeface="Consolas"/>
                <a:sym typeface="Consolas"/>
              </a:rPr>
              <a:t>(Gradient related), which we need to pay attention to.</a:t>
            </a:r>
            <a:endParaRPr sz="1800">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5"/>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318" name="Google Shape;318;p15"/>
          <p:cNvSpPr txBox="1"/>
          <p:nvPr/>
        </p:nvSpPr>
        <p:spPr>
          <a:xfrm>
            <a:off x="1393372" y="1618733"/>
            <a:ext cx="992777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onsolas"/>
                <a:ea typeface="Consolas"/>
                <a:cs typeface="Consolas"/>
                <a:sym typeface="Consolas"/>
              </a:rPr>
              <a:t>General trend in the development of models in time series average:</a:t>
            </a:r>
            <a:endParaRPr/>
          </a:p>
          <a:p>
            <a:pPr marL="0" marR="0" lvl="0" indent="0" algn="l" rtl="0">
              <a:spcBef>
                <a:spcPts val="0"/>
              </a:spcBef>
              <a:spcAft>
                <a:spcPts val="0"/>
              </a:spcAft>
              <a:buNone/>
            </a:pP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Incremental -&gt; Batch</a:t>
            </a:r>
            <a:endParaRPr/>
          </a:p>
          <a:p>
            <a:pPr marL="0" marR="0" lvl="0" indent="0" algn="l" rtl="0">
              <a:spcBef>
                <a:spcPts val="0"/>
              </a:spcBef>
              <a:spcAft>
                <a:spcPts val="0"/>
              </a:spcAft>
              <a:buNone/>
            </a:pP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Intuitive -&gt; Counterintuitive</a:t>
            </a:r>
            <a:endParaRPr sz="1800">
              <a:solidFill>
                <a:schemeClr val="dk1"/>
              </a:solidFill>
              <a:latin typeface="Consolas"/>
              <a:ea typeface="Consolas"/>
              <a:cs typeface="Consolas"/>
              <a:sym typeface="Consolas"/>
            </a:endParaRPr>
          </a:p>
        </p:txBody>
      </p:sp>
      <p:sp>
        <p:nvSpPr>
          <p:cNvPr id="319" name="Google Shape;319;p15"/>
          <p:cNvSpPr txBox="1"/>
          <p:nvPr/>
        </p:nvSpPr>
        <p:spPr>
          <a:xfrm>
            <a:off x="1393372" y="3991205"/>
            <a:ext cx="955039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Based on current experimental results, this development trend seems to be inconsistent with the goal of Template4Prediction.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the current pace, it will take me at least another </a:t>
            </a:r>
            <a:r>
              <a:rPr lang="en-US" sz="1800" b="1">
                <a:solidFill>
                  <a:schemeClr val="dk1"/>
                </a:solidFill>
                <a:latin typeface="Consolas"/>
                <a:ea typeface="Consolas"/>
                <a:cs typeface="Consolas"/>
                <a:sym typeface="Consolas"/>
              </a:rPr>
              <a:t>5-6 weeks </a:t>
            </a:r>
            <a:r>
              <a:rPr lang="en-US" sz="1800">
                <a:solidFill>
                  <a:schemeClr val="dk1"/>
                </a:solidFill>
                <a:latin typeface="Consolas"/>
                <a:ea typeface="Consolas"/>
                <a:cs typeface="Consolas"/>
                <a:sym typeface="Consolas"/>
              </a:rPr>
              <a:t>to fully review important papers up to the year 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16"/>
          <p:cNvPicPr preferRelativeResize="0"/>
          <p:nvPr/>
        </p:nvPicPr>
        <p:blipFill rotWithShape="1">
          <a:blip r:embed="rId3">
            <a:alphaModFix/>
          </a:blip>
          <a:srcRect/>
          <a:stretch/>
        </p:blipFill>
        <p:spPr>
          <a:xfrm>
            <a:off x="842930" y="1742165"/>
            <a:ext cx="6247721" cy="2034872"/>
          </a:xfrm>
          <a:prstGeom prst="rect">
            <a:avLst/>
          </a:prstGeom>
          <a:noFill/>
          <a:ln>
            <a:noFill/>
          </a:ln>
        </p:spPr>
      </p:pic>
      <p:pic>
        <p:nvPicPr>
          <p:cNvPr id="326" name="Google Shape;326;p16"/>
          <p:cNvPicPr preferRelativeResize="0"/>
          <p:nvPr/>
        </p:nvPicPr>
        <p:blipFill rotWithShape="1">
          <a:blip r:embed="rId4">
            <a:alphaModFix/>
          </a:blip>
          <a:srcRect/>
          <a:stretch/>
        </p:blipFill>
        <p:spPr>
          <a:xfrm>
            <a:off x="7432917" y="1742165"/>
            <a:ext cx="4337100" cy="2034872"/>
          </a:xfrm>
          <a:prstGeom prst="rect">
            <a:avLst/>
          </a:prstGeom>
          <a:noFill/>
          <a:ln>
            <a:noFill/>
          </a:ln>
        </p:spPr>
      </p:pic>
      <p:sp>
        <p:nvSpPr>
          <p:cNvPr id="327" name="Google Shape;327;p16"/>
          <p:cNvSpPr txBox="1"/>
          <p:nvPr/>
        </p:nvSpPr>
        <p:spPr>
          <a:xfrm>
            <a:off x="643033" y="130629"/>
            <a:ext cx="60949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Generative Model</a:t>
            </a:r>
            <a:endParaRPr/>
          </a:p>
        </p:txBody>
      </p:sp>
      <p:sp>
        <p:nvSpPr>
          <p:cNvPr id="328" name="Google Shape;328;p16"/>
          <p:cNvSpPr txBox="1"/>
          <p:nvPr/>
        </p:nvSpPr>
        <p:spPr>
          <a:xfrm>
            <a:off x="842930" y="881968"/>
            <a:ext cx="80688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Rec-AUNet: Attentive UNet for Reconstruction of ECG from BCG</a:t>
            </a:r>
            <a:r>
              <a:rPr lang="en-US" sz="1800" baseline="30000">
                <a:solidFill>
                  <a:schemeClr val="dk1"/>
                </a:solidFill>
                <a:latin typeface="Consolas"/>
                <a:ea typeface="Consolas"/>
                <a:cs typeface="Consolas"/>
                <a:sym typeface="Consolas"/>
              </a:rPr>
              <a:t>[9]</a:t>
            </a:r>
            <a:endParaRPr sz="1800" baseline="30000">
              <a:solidFill>
                <a:schemeClr val="dk1"/>
              </a:solidFill>
              <a:latin typeface="Consolas"/>
              <a:ea typeface="Consolas"/>
              <a:cs typeface="Consolas"/>
              <a:sym typeface="Consolas"/>
            </a:endParaRPr>
          </a:p>
        </p:txBody>
      </p:sp>
      <p:sp>
        <p:nvSpPr>
          <p:cNvPr id="329" name="Google Shape;329;p16"/>
          <p:cNvSpPr txBox="1"/>
          <p:nvPr/>
        </p:nvSpPr>
        <p:spPr>
          <a:xfrm>
            <a:off x="884725" y="4267902"/>
            <a:ext cx="1088529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While generating a template from a lengthy signal may not be feasible.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This network architecture should, at the very least, be able to capture the characteristics of the BCG signal.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If someone in our lab is working on this direction, they might consider trying out this architecture.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8"/>
          <p:cNvSpPr txBox="1"/>
          <p:nvPr/>
        </p:nvSpPr>
        <p:spPr>
          <a:xfrm>
            <a:off x="495097" y="231525"/>
            <a:ext cx="565224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onsolas"/>
                <a:ea typeface="Consolas"/>
                <a:cs typeface="Consolas"/>
                <a:sym typeface="Consolas"/>
              </a:rPr>
              <a:t>Denoise and Choose High Quality Signals</a:t>
            </a:r>
            <a:endParaRPr/>
          </a:p>
        </p:txBody>
      </p:sp>
      <p:cxnSp>
        <p:nvCxnSpPr>
          <p:cNvPr id="342" name="Google Shape;342;p18"/>
          <p:cNvCxnSpPr/>
          <p:nvPr/>
        </p:nvCxnSpPr>
        <p:spPr>
          <a:xfrm>
            <a:off x="6064276" y="0"/>
            <a:ext cx="0" cy="6858000"/>
          </a:xfrm>
          <a:prstGeom prst="straightConnector1">
            <a:avLst/>
          </a:prstGeom>
          <a:noFill/>
          <a:ln w="19050" cap="flat" cmpd="sng">
            <a:solidFill>
              <a:schemeClr val="accent3"/>
            </a:solidFill>
            <a:prstDash val="dash"/>
            <a:miter lim="800000"/>
            <a:headEnd type="none" w="sm" len="sm"/>
            <a:tailEnd type="none" w="sm" len="sm"/>
          </a:ln>
        </p:spPr>
      </p:cxnSp>
      <p:pic>
        <p:nvPicPr>
          <p:cNvPr id="343" name="Google Shape;343;p18"/>
          <p:cNvPicPr preferRelativeResize="0"/>
          <p:nvPr/>
        </p:nvPicPr>
        <p:blipFill rotWithShape="1">
          <a:blip r:embed="rId3">
            <a:alphaModFix/>
          </a:blip>
          <a:srcRect/>
          <a:stretch/>
        </p:blipFill>
        <p:spPr>
          <a:xfrm>
            <a:off x="584599" y="1654388"/>
            <a:ext cx="5081252" cy="1228119"/>
          </a:xfrm>
          <a:prstGeom prst="rect">
            <a:avLst/>
          </a:prstGeom>
          <a:noFill/>
          <a:ln>
            <a:noFill/>
          </a:ln>
        </p:spPr>
      </p:pic>
      <p:pic>
        <p:nvPicPr>
          <p:cNvPr id="344" name="Google Shape;344;p18"/>
          <p:cNvPicPr preferRelativeResize="0"/>
          <p:nvPr/>
        </p:nvPicPr>
        <p:blipFill rotWithShape="1">
          <a:blip r:embed="rId4">
            <a:alphaModFix/>
          </a:blip>
          <a:srcRect/>
          <a:stretch/>
        </p:blipFill>
        <p:spPr>
          <a:xfrm>
            <a:off x="495097" y="3844013"/>
            <a:ext cx="5254502" cy="2598301"/>
          </a:xfrm>
          <a:prstGeom prst="rect">
            <a:avLst/>
          </a:prstGeom>
          <a:noFill/>
          <a:ln>
            <a:noFill/>
          </a:ln>
        </p:spPr>
      </p:pic>
      <p:sp>
        <p:nvSpPr>
          <p:cNvPr id="345" name="Google Shape;345;p18"/>
          <p:cNvSpPr txBox="1"/>
          <p:nvPr/>
        </p:nvSpPr>
        <p:spPr>
          <a:xfrm>
            <a:off x="8205136" y="3880934"/>
            <a:ext cx="20353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ACF</a:t>
            </a:r>
            <a:endParaRPr/>
          </a:p>
        </p:txBody>
      </p:sp>
      <p:sp>
        <p:nvSpPr>
          <p:cNvPr id="346" name="Google Shape;346;p18"/>
          <p:cNvSpPr txBox="1"/>
          <p:nvPr/>
        </p:nvSpPr>
        <p:spPr>
          <a:xfrm>
            <a:off x="8248493" y="245923"/>
            <a:ext cx="194864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ZCR</a:t>
            </a:r>
            <a:endParaRPr/>
          </a:p>
        </p:txBody>
      </p:sp>
      <p:sp>
        <p:nvSpPr>
          <p:cNvPr id="347" name="Google Shape;347;p18"/>
          <p:cNvSpPr txBox="1"/>
          <p:nvPr/>
        </p:nvSpPr>
        <p:spPr>
          <a:xfrm>
            <a:off x="1643268" y="1312443"/>
            <a:ext cx="30143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High Quality Signal</a:t>
            </a:r>
            <a:endParaRPr sz="1800">
              <a:solidFill>
                <a:schemeClr val="dk1"/>
              </a:solidFill>
              <a:latin typeface="Consolas"/>
              <a:ea typeface="Consolas"/>
              <a:cs typeface="Consolas"/>
              <a:sym typeface="Consolas"/>
            </a:endParaRPr>
          </a:p>
        </p:txBody>
      </p:sp>
      <p:sp>
        <p:nvSpPr>
          <p:cNvPr id="348" name="Google Shape;348;p18"/>
          <p:cNvSpPr txBox="1"/>
          <p:nvPr/>
        </p:nvSpPr>
        <p:spPr>
          <a:xfrm>
            <a:off x="1996415" y="3506212"/>
            <a:ext cx="23080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Sliding Window?</a:t>
            </a:r>
            <a:endParaRPr sz="1800">
              <a:solidFill>
                <a:schemeClr val="dk1"/>
              </a:solidFill>
              <a:latin typeface="Consolas"/>
              <a:ea typeface="Consolas"/>
              <a:cs typeface="Consolas"/>
              <a:sym typeface="Consolas"/>
            </a:endParaRPr>
          </a:p>
        </p:txBody>
      </p:sp>
      <p:pic>
        <p:nvPicPr>
          <p:cNvPr id="349" name="Google Shape;349;p18"/>
          <p:cNvPicPr preferRelativeResize="0"/>
          <p:nvPr/>
        </p:nvPicPr>
        <p:blipFill rotWithShape="1">
          <a:blip r:embed="rId5">
            <a:alphaModFix/>
          </a:blip>
          <a:srcRect l="3238" r="7019" b="4615"/>
          <a:stretch/>
        </p:blipFill>
        <p:spPr>
          <a:xfrm>
            <a:off x="6127725" y="1046730"/>
            <a:ext cx="3339054" cy="1963520"/>
          </a:xfrm>
          <a:prstGeom prst="rect">
            <a:avLst/>
          </a:prstGeom>
          <a:noFill/>
          <a:ln>
            <a:noFill/>
          </a:ln>
        </p:spPr>
      </p:pic>
      <p:pic>
        <p:nvPicPr>
          <p:cNvPr id="350" name="Google Shape;350;p18"/>
          <p:cNvPicPr preferRelativeResize="0"/>
          <p:nvPr/>
        </p:nvPicPr>
        <p:blipFill rotWithShape="1">
          <a:blip r:embed="rId6">
            <a:alphaModFix/>
          </a:blip>
          <a:srcRect/>
          <a:stretch/>
        </p:blipFill>
        <p:spPr>
          <a:xfrm>
            <a:off x="7735779" y="4583587"/>
            <a:ext cx="3107979" cy="2028490"/>
          </a:xfrm>
          <a:prstGeom prst="rect">
            <a:avLst/>
          </a:prstGeom>
          <a:noFill/>
          <a:ln>
            <a:noFill/>
          </a:ln>
        </p:spPr>
      </p:pic>
      <p:pic>
        <p:nvPicPr>
          <p:cNvPr id="351" name="Google Shape;351;p18"/>
          <p:cNvPicPr preferRelativeResize="0"/>
          <p:nvPr/>
        </p:nvPicPr>
        <p:blipFill rotWithShape="1">
          <a:blip r:embed="rId7">
            <a:alphaModFix/>
          </a:blip>
          <a:srcRect l="3215" r="3092"/>
          <a:stretch/>
        </p:blipFill>
        <p:spPr>
          <a:xfrm>
            <a:off x="9378055" y="1041696"/>
            <a:ext cx="2729861" cy="19533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onsolas"/>
                <a:ea typeface="Consolas"/>
                <a:cs typeface="Consolas"/>
                <a:sym typeface="Consolas"/>
              </a:rPr>
              <a:t>Work Description</a:t>
            </a:r>
            <a:endParaRPr/>
          </a:p>
        </p:txBody>
      </p:sp>
      <p:sp>
        <p:nvSpPr>
          <p:cNvPr id="97" name="Google Shape;97;p2"/>
          <p:cNvSpPr txBox="1"/>
          <p:nvPr/>
        </p:nvSpPr>
        <p:spPr>
          <a:xfrm>
            <a:off x="2216536" y="1443841"/>
            <a:ext cx="8692764"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onsolas"/>
                <a:ea typeface="Consolas"/>
                <a:cs typeface="Consolas"/>
                <a:sym typeface="Consolas"/>
              </a:rPr>
              <a:t>Part_1: </a:t>
            </a:r>
            <a:endParaRPr/>
          </a:p>
          <a:p>
            <a:pPr marL="800100" marR="0" lvl="1" indent="-342900" algn="l" rtl="0">
              <a:spcBef>
                <a:spcPts val="0"/>
              </a:spcBef>
              <a:spcAft>
                <a:spcPts val="0"/>
              </a:spcAft>
              <a:buClr>
                <a:schemeClr val="dk1"/>
              </a:buClr>
              <a:buSzPts val="1800"/>
              <a:buFont typeface="Consolas"/>
              <a:buAutoNum type="arabicPeriod"/>
            </a:pPr>
            <a:r>
              <a:rPr lang="en-US" sz="1800" b="0" i="0" u="none" strike="noStrike" cap="none">
                <a:solidFill>
                  <a:schemeClr val="dk1"/>
                </a:solidFill>
                <a:latin typeface="Consolas"/>
                <a:ea typeface="Consolas"/>
                <a:cs typeface="Consolas"/>
                <a:sym typeface="Consolas"/>
              </a:rPr>
              <a:t>The overall framework of the research</a:t>
            </a:r>
            <a:endParaRPr/>
          </a:p>
          <a:p>
            <a:pPr marL="800100" marR="0" lvl="1" indent="-342900" algn="l" rtl="0">
              <a:spcBef>
                <a:spcPts val="0"/>
              </a:spcBef>
              <a:spcAft>
                <a:spcPts val="0"/>
              </a:spcAft>
              <a:buClr>
                <a:schemeClr val="dk1"/>
              </a:buClr>
              <a:buSzPts val="1800"/>
              <a:buFont typeface="Consolas"/>
              <a:buAutoNum type="arabicPeriod"/>
            </a:pPr>
            <a:r>
              <a:rPr lang="en-US" sz="1800" b="0" i="0" u="none" strike="noStrike" cap="none">
                <a:solidFill>
                  <a:schemeClr val="dk1"/>
                </a:solidFill>
                <a:latin typeface="Consolas"/>
                <a:ea typeface="Consolas"/>
                <a:cs typeface="Consolas"/>
                <a:sym typeface="Consolas"/>
              </a:rPr>
              <a:t>Easy introduction to important papers</a:t>
            </a:r>
            <a:endParaRPr/>
          </a:p>
          <a:p>
            <a:pPr marL="800100" marR="0" lvl="1" indent="-342900" algn="l" rtl="0">
              <a:spcBef>
                <a:spcPts val="0"/>
              </a:spcBef>
              <a:spcAft>
                <a:spcPts val="0"/>
              </a:spcAft>
              <a:buClr>
                <a:schemeClr val="dk1"/>
              </a:buClr>
              <a:buSzPts val="1800"/>
              <a:buFont typeface="Consolas"/>
              <a:buAutoNum type="arabicPeriod"/>
            </a:pPr>
            <a:r>
              <a:rPr lang="en-US" sz="1800" b="0" i="0" u="none" strike="noStrike" cap="none">
                <a:solidFill>
                  <a:schemeClr val="dk1"/>
                </a:solidFill>
                <a:latin typeface="Consolas"/>
                <a:ea typeface="Consolas"/>
                <a:cs typeface="Consolas"/>
                <a:sym typeface="Consolas"/>
              </a:rPr>
              <a:t>Analysis of experimental results</a:t>
            </a:r>
            <a:endParaRPr/>
          </a:p>
          <a:p>
            <a:pPr marL="800100" marR="0" lvl="1" indent="-228600" algn="l" rtl="0">
              <a:spcBef>
                <a:spcPts val="0"/>
              </a:spcBef>
              <a:spcAft>
                <a:spcPts val="0"/>
              </a:spcAft>
              <a:buClr>
                <a:schemeClr val="dk1"/>
              </a:buClr>
              <a:buSzPts val="1800"/>
              <a:buFont typeface="Consolas"/>
              <a:buNone/>
            </a:pPr>
            <a:endParaRPr sz="1800" b="0" i="0" u="none" strike="noStrike" cap="none">
              <a:solidFill>
                <a:schemeClr val="dk1"/>
              </a:solidFill>
              <a:latin typeface="Consolas"/>
              <a:ea typeface="Consolas"/>
              <a:cs typeface="Consolas"/>
              <a:sym typeface="Consolas"/>
            </a:endParaRPr>
          </a:p>
          <a:p>
            <a:pPr marL="457200" marR="0" lvl="1" indent="0" algn="l" rtl="0">
              <a:spcBef>
                <a:spcPts val="0"/>
              </a:spcBef>
              <a:spcAft>
                <a:spcPts val="0"/>
              </a:spcAft>
              <a:buNone/>
            </a:pPr>
            <a:endParaRPr sz="18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Part_2: </a:t>
            </a:r>
            <a:r>
              <a:rPr lang="en-US" sz="1800">
                <a:solidFill>
                  <a:schemeClr val="dk1"/>
                </a:solidFill>
                <a:latin typeface="Consolas"/>
                <a:ea typeface="Consolas"/>
                <a:cs typeface="Consolas"/>
                <a:sym typeface="Consolas"/>
              </a:rPr>
              <a:t>Analysis of experimental results of the paper from IoT2023</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Part_3: </a:t>
            </a:r>
            <a:r>
              <a:rPr lang="en-US" sz="1800">
                <a:solidFill>
                  <a:schemeClr val="dk1"/>
                </a:solidFill>
                <a:latin typeface="Consolas"/>
                <a:ea typeface="Consolas"/>
                <a:cs typeface="Consolas"/>
                <a:sym typeface="Consolas"/>
              </a:rPr>
              <a:t>Some arrangements for future research studies.</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Part_4: </a:t>
            </a:r>
            <a:r>
              <a:rPr lang="en-US" sz="1800">
                <a:solidFill>
                  <a:schemeClr val="dk1"/>
                </a:solidFill>
                <a:latin typeface="Consolas"/>
                <a:ea typeface="Consolas"/>
                <a:cs typeface="Consolas"/>
                <a:sym typeface="Consolas"/>
              </a:rPr>
              <a:t>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9"/>
          <p:cNvSpPr txBox="1"/>
          <p:nvPr/>
        </p:nvSpPr>
        <p:spPr>
          <a:xfrm>
            <a:off x="2092214" y="442686"/>
            <a:ext cx="2159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Respiration</a:t>
            </a:r>
            <a:endParaRPr/>
          </a:p>
        </p:txBody>
      </p:sp>
      <p:cxnSp>
        <p:nvCxnSpPr>
          <p:cNvPr id="358" name="Google Shape;358;p19"/>
          <p:cNvCxnSpPr/>
          <p:nvPr/>
        </p:nvCxnSpPr>
        <p:spPr>
          <a:xfrm>
            <a:off x="6064276" y="0"/>
            <a:ext cx="0" cy="6858000"/>
          </a:xfrm>
          <a:prstGeom prst="straightConnector1">
            <a:avLst/>
          </a:prstGeom>
          <a:noFill/>
          <a:ln w="19050" cap="flat" cmpd="sng">
            <a:solidFill>
              <a:schemeClr val="accent3"/>
            </a:solidFill>
            <a:prstDash val="dash"/>
            <a:miter lim="800000"/>
            <a:headEnd type="none" w="sm" len="sm"/>
            <a:tailEnd type="none" w="sm" len="sm"/>
          </a:ln>
        </p:spPr>
      </p:cxnSp>
      <p:pic>
        <p:nvPicPr>
          <p:cNvPr id="359" name="Google Shape;359;p19"/>
          <p:cNvPicPr preferRelativeResize="0"/>
          <p:nvPr/>
        </p:nvPicPr>
        <p:blipFill rotWithShape="1">
          <a:blip r:embed="rId3">
            <a:alphaModFix/>
          </a:blip>
          <a:srcRect/>
          <a:stretch/>
        </p:blipFill>
        <p:spPr>
          <a:xfrm>
            <a:off x="527239" y="1154037"/>
            <a:ext cx="5011684" cy="2862322"/>
          </a:xfrm>
          <a:prstGeom prst="rect">
            <a:avLst/>
          </a:prstGeom>
          <a:noFill/>
          <a:ln>
            <a:noFill/>
          </a:ln>
        </p:spPr>
      </p:pic>
      <p:sp>
        <p:nvSpPr>
          <p:cNvPr id="360" name="Google Shape;360;p19"/>
          <p:cNvSpPr txBox="1"/>
          <p:nvPr/>
        </p:nvSpPr>
        <p:spPr>
          <a:xfrm>
            <a:off x="8119073" y="442686"/>
            <a:ext cx="22308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Fusion</a:t>
            </a:r>
            <a:endParaRPr/>
          </a:p>
        </p:txBody>
      </p:sp>
      <p:sp>
        <p:nvSpPr>
          <p:cNvPr id="361" name="Google Shape;361;p19"/>
          <p:cNvSpPr txBox="1"/>
          <p:nvPr/>
        </p:nvSpPr>
        <p:spPr>
          <a:xfrm>
            <a:off x="346656" y="4503634"/>
            <a:ext cx="572411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Why Respiration Pattern will appear?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 does it help and guide us in eliminating Respiration?</a:t>
            </a:r>
            <a:endParaRPr/>
          </a:p>
        </p:txBody>
      </p:sp>
      <p:pic>
        <p:nvPicPr>
          <p:cNvPr id="362" name="Google Shape;362;p19"/>
          <p:cNvPicPr preferRelativeResize="0"/>
          <p:nvPr/>
        </p:nvPicPr>
        <p:blipFill rotWithShape="1">
          <a:blip r:embed="rId4">
            <a:alphaModFix/>
          </a:blip>
          <a:srcRect/>
          <a:stretch/>
        </p:blipFill>
        <p:spPr>
          <a:xfrm>
            <a:off x="6455824" y="1629949"/>
            <a:ext cx="1734563" cy="348335"/>
          </a:xfrm>
          <a:prstGeom prst="rect">
            <a:avLst/>
          </a:prstGeom>
          <a:noFill/>
          <a:ln>
            <a:noFill/>
          </a:ln>
        </p:spPr>
      </p:pic>
      <p:pic>
        <p:nvPicPr>
          <p:cNvPr id="363" name="Google Shape;363;p19"/>
          <p:cNvPicPr preferRelativeResize="0"/>
          <p:nvPr/>
        </p:nvPicPr>
        <p:blipFill rotWithShape="1">
          <a:blip r:embed="rId5">
            <a:alphaModFix/>
          </a:blip>
          <a:srcRect/>
          <a:stretch/>
        </p:blipFill>
        <p:spPr>
          <a:xfrm>
            <a:off x="6328148" y="2131596"/>
            <a:ext cx="5870735" cy="534318"/>
          </a:xfrm>
          <a:prstGeom prst="rect">
            <a:avLst/>
          </a:prstGeom>
          <a:noFill/>
          <a:ln>
            <a:noFill/>
          </a:ln>
        </p:spPr>
      </p:pic>
      <p:pic>
        <p:nvPicPr>
          <p:cNvPr id="364" name="Google Shape;364;p19"/>
          <p:cNvPicPr preferRelativeResize="0"/>
          <p:nvPr/>
        </p:nvPicPr>
        <p:blipFill rotWithShape="1">
          <a:blip r:embed="rId6">
            <a:alphaModFix/>
          </a:blip>
          <a:srcRect/>
          <a:stretch/>
        </p:blipFill>
        <p:spPr>
          <a:xfrm>
            <a:off x="8640483" y="1602509"/>
            <a:ext cx="920388" cy="444325"/>
          </a:xfrm>
          <a:prstGeom prst="rect">
            <a:avLst/>
          </a:prstGeom>
          <a:noFill/>
          <a:ln>
            <a:noFill/>
          </a:ln>
        </p:spPr>
      </p:pic>
      <p:pic>
        <p:nvPicPr>
          <p:cNvPr id="365" name="Google Shape;365;p19"/>
          <p:cNvPicPr preferRelativeResize="0"/>
          <p:nvPr/>
        </p:nvPicPr>
        <p:blipFill rotWithShape="1">
          <a:blip r:embed="rId7">
            <a:alphaModFix/>
          </a:blip>
          <a:srcRect l="500" r="5857"/>
          <a:stretch/>
        </p:blipFill>
        <p:spPr>
          <a:xfrm>
            <a:off x="6096000" y="3216444"/>
            <a:ext cx="6062061" cy="24875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1"/>
          <p:cNvSpPr txBox="1"/>
          <p:nvPr/>
        </p:nvSpPr>
        <p:spPr>
          <a:xfrm>
            <a:off x="609599" y="106251"/>
            <a:ext cx="64008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Work_3: </a:t>
            </a:r>
            <a:r>
              <a:rPr lang="en-US" sz="1400">
                <a:solidFill>
                  <a:schemeClr val="dk1"/>
                </a:solidFill>
                <a:latin typeface="Consolas"/>
                <a:ea typeface="Consolas"/>
                <a:cs typeface="Consolas"/>
                <a:sym typeface="Consolas"/>
              </a:rPr>
              <a:t>Learning Progress and Future Learning Plan</a:t>
            </a:r>
            <a:endParaRPr/>
          </a:p>
        </p:txBody>
      </p:sp>
      <p:sp>
        <p:nvSpPr>
          <p:cNvPr id="378" name="Google Shape;378;p21"/>
          <p:cNvSpPr txBox="1"/>
          <p:nvPr/>
        </p:nvSpPr>
        <p:spPr>
          <a:xfrm>
            <a:off x="703943" y="776514"/>
            <a:ext cx="10522857" cy="2369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Theoretical Studies:</a:t>
            </a:r>
            <a:endParaRPr dirty="0"/>
          </a:p>
          <a:p>
            <a:pPr marL="0" marR="0" lvl="0" indent="0" algn="l" rtl="0">
              <a:spcBef>
                <a:spcPts val="0"/>
              </a:spcBef>
              <a:spcAft>
                <a:spcPts val="0"/>
              </a:spcAft>
              <a:buNone/>
            </a:pPr>
            <a:endParaRPr sz="20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1. </a:t>
            </a:r>
            <a:r>
              <a:rPr lang="en-US" sz="1800" dirty="0" err="1">
                <a:solidFill>
                  <a:schemeClr val="dk1"/>
                </a:solidFill>
                <a:latin typeface="Consolas"/>
                <a:ea typeface="Consolas"/>
                <a:cs typeface="Consolas"/>
                <a:sym typeface="Consolas"/>
              </a:rPr>
              <a:t>现代数字信号处理I</a:t>
            </a:r>
            <a:r>
              <a:rPr lang="en-US" sz="1800" dirty="0">
                <a:solidFill>
                  <a:schemeClr val="dk1"/>
                </a:solidFill>
                <a:latin typeface="Consolas"/>
                <a:ea typeface="Consolas"/>
                <a:cs typeface="Consolas"/>
                <a:sym typeface="Consolas"/>
              </a:rPr>
              <a:t>/II  </a:t>
            </a:r>
            <a:r>
              <a:rPr lang="en-US" sz="1800" b="0" i="0" dirty="0" err="1">
                <a:solidFill>
                  <a:schemeClr val="dk1"/>
                </a:solidFill>
                <a:latin typeface="Arial"/>
                <a:ea typeface="Arial"/>
                <a:cs typeface="Arial"/>
                <a:sym typeface="Arial"/>
              </a:rPr>
              <a:t>张颢</a:t>
            </a:r>
            <a:r>
              <a:rPr lang="en-US" sz="1800" b="0" i="0" dirty="0">
                <a:solidFill>
                  <a:schemeClr val="dk1"/>
                </a:solidFill>
                <a:latin typeface="Arial"/>
                <a:ea typeface="Arial"/>
                <a:cs typeface="Arial"/>
                <a:sym typeface="Arial"/>
              </a:rPr>
              <a:t> </a:t>
            </a:r>
            <a:endParaRPr sz="1800" b="0" i="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Too difficult, omitted too many relevant foundations of traditional filter design.</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a:t>
            </a:r>
            <a:r>
              <a:rPr lang="en-US" sz="1800" b="1" dirty="0">
                <a:solidFill>
                  <a:schemeClr val="dk1"/>
                </a:solidFill>
                <a:latin typeface="Consolas"/>
                <a:ea typeface="Consolas"/>
                <a:cs typeface="Consolas"/>
                <a:sym typeface="Consolas"/>
              </a:rPr>
              <a:t>EE123</a:t>
            </a:r>
            <a:r>
              <a:rPr lang="en-US" sz="1800" b="1" i="0" dirty="0">
                <a:solidFill>
                  <a:schemeClr val="dk1"/>
                </a:solidFill>
                <a:latin typeface="Arial"/>
                <a:ea typeface="Arial"/>
                <a:cs typeface="Arial"/>
                <a:sym typeface="Arial"/>
              </a:rPr>
              <a:t>  Digital Signal Processing, UCB</a:t>
            </a:r>
            <a:endParaRPr b="1" dirty="0"/>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More inclined towards traditional methods, more suitable for laying a solid foundation.</a:t>
            </a:r>
            <a:endParaRPr b="1" dirty="0"/>
          </a:p>
        </p:txBody>
      </p:sp>
      <p:sp>
        <p:nvSpPr>
          <p:cNvPr id="379" name="Google Shape;379;p21"/>
          <p:cNvSpPr txBox="1"/>
          <p:nvPr/>
        </p:nvSpPr>
        <p:spPr>
          <a:xfrm>
            <a:off x="703943" y="3429000"/>
            <a:ext cx="10205795"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Next Research Directions: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more papers in the relevant field between 2018-2023.</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and contemplate papers you sent me that are related to </a:t>
            </a:r>
            <a:r>
              <a:rPr lang="en-US" sz="1800" dirty="0">
                <a:solidFill>
                  <a:schemeClr val="dk1"/>
                </a:solidFill>
                <a:highlight>
                  <a:srgbClr val="FFFF00"/>
                </a:highlight>
                <a:latin typeface="Consolas"/>
                <a:ea typeface="Consolas"/>
                <a:cs typeface="Consolas"/>
                <a:sym typeface="Consolas"/>
              </a:rPr>
              <a:t>blood pressure</a:t>
            </a:r>
            <a:r>
              <a:rPr lang="en-US" sz="18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3. When evaluating algorithm performance, make extensive use of real datasets, or explore the effects on different types of signals.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4. Prioritize knowledge in DSP and if there's additional capacity, delve into Li Mu's hands-on deep learning series.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1122219" y="92845"/>
            <a:ext cx="5931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Questions</a:t>
            </a:r>
            <a:endParaRPr sz="1400">
              <a:solidFill>
                <a:schemeClr val="dk1"/>
              </a:solidFill>
              <a:latin typeface="Consolas"/>
              <a:ea typeface="Consolas"/>
              <a:cs typeface="Consolas"/>
              <a:sym typeface="Consolas"/>
            </a:endParaRPr>
          </a:p>
        </p:txBody>
      </p:sp>
      <p:sp>
        <p:nvSpPr>
          <p:cNvPr id="386" name="Google Shape;386;p22"/>
          <p:cNvSpPr txBox="1"/>
          <p:nvPr/>
        </p:nvSpPr>
        <p:spPr>
          <a:xfrm>
            <a:off x="1122219" y="1443841"/>
            <a:ext cx="1011183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To what extent should my research reach? What will the results be compared against? Will testing be done on publicly available datasets of real signals? Currently, even if we extract templates from our mixed signals, we can't find corresponding indicators for S and D.</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Regarding the TS-LLM project, is it already decided to proceed, or are we still in the observation stage? What level of knowledge should be acquired for the foundation?</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Do we have the latest real data? I noticed many signals in IOT2023 are 30 seconds long.</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3"/>
          <p:cNvSpPr txBox="1"/>
          <p:nvPr/>
        </p:nvSpPr>
        <p:spPr>
          <a:xfrm>
            <a:off x="717958" y="733246"/>
            <a:ext cx="10756084"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[1] </a:t>
            </a:r>
            <a:r>
              <a:rPr lang="en-US" sz="1400" b="0" i="0" dirty="0">
                <a:solidFill>
                  <a:srgbClr val="222222"/>
                </a:solidFill>
                <a:latin typeface="Consolas"/>
                <a:ea typeface="Consolas"/>
                <a:cs typeface="Consolas"/>
                <a:sym typeface="Consolas"/>
              </a:rPr>
              <a:t>Gupta, Lalit, et al. "Nonlinear alignment and averaging for estimating the evoked potential." </a:t>
            </a:r>
            <a:r>
              <a:rPr lang="en-US" sz="1400" b="0" i="1" dirty="0">
                <a:solidFill>
                  <a:srgbClr val="222222"/>
                </a:solidFill>
                <a:latin typeface="Consolas"/>
                <a:ea typeface="Consolas"/>
                <a:cs typeface="Consolas"/>
                <a:sym typeface="Consolas"/>
              </a:rPr>
              <a:t>IEEE transactions on biomedical engineering</a:t>
            </a:r>
            <a:r>
              <a:rPr lang="en-US" sz="1400" b="0" i="0" dirty="0">
                <a:solidFill>
                  <a:srgbClr val="222222"/>
                </a:solidFill>
                <a:latin typeface="Consolas"/>
                <a:ea typeface="Consolas"/>
                <a:cs typeface="Consolas"/>
                <a:sym typeface="Consolas"/>
              </a:rPr>
              <a:t> 43.4 (1996): 348-356.</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[2]</a:t>
            </a:r>
            <a:r>
              <a:rPr lang="en-US" sz="1400" b="0" i="0" dirty="0">
                <a:solidFill>
                  <a:srgbClr val="222222"/>
                </a:solidFill>
                <a:latin typeface="Consolas"/>
                <a:ea typeface="Consolas"/>
                <a:cs typeface="Consolas"/>
                <a:sym typeface="Consolas"/>
              </a:rPr>
              <a:t> </a:t>
            </a:r>
            <a:r>
              <a:rPr lang="en-US" sz="1400" b="0" i="0" dirty="0" err="1">
                <a:solidFill>
                  <a:srgbClr val="222222"/>
                </a:solidFill>
                <a:latin typeface="Consolas"/>
                <a:ea typeface="Consolas"/>
                <a:cs typeface="Consolas"/>
                <a:sym typeface="Consolas"/>
              </a:rPr>
              <a:t>Niennattrakul</a:t>
            </a:r>
            <a:r>
              <a:rPr lang="en-US" sz="1400" b="0" i="0" dirty="0">
                <a:solidFill>
                  <a:srgbClr val="222222"/>
                </a:solidFill>
                <a:latin typeface="Consolas"/>
                <a:ea typeface="Consolas"/>
                <a:cs typeface="Consolas"/>
                <a:sym typeface="Consolas"/>
              </a:rPr>
              <a:t>, Vit, and </a:t>
            </a:r>
            <a:r>
              <a:rPr lang="en-US" sz="1400" b="0" i="0" dirty="0" err="1">
                <a:solidFill>
                  <a:srgbClr val="222222"/>
                </a:solidFill>
                <a:latin typeface="Consolas"/>
                <a:ea typeface="Consolas"/>
                <a:cs typeface="Consolas"/>
                <a:sym typeface="Consolas"/>
              </a:rPr>
              <a:t>Chotirat</a:t>
            </a:r>
            <a:r>
              <a:rPr lang="en-US" sz="1400" b="0" i="0" dirty="0">
                <a:solidFill>
                  <a:srgbClr val="222222"/>
                </a:solidFill>
                <a:latin typeface="Consolas"/>
                <a:ea typeface="Consolas"/>
                <a:cs typeface="Consolas"/>
                <a:sym typeface="Consolas"/>
              </a:rPr>
              <a:t> Ann </a:t>
            </a:r>
            <a:r>
              <a:rPr lang="en-US" sz="1400" b="0" i="0" dirty="0" err="1">
                <a:solidFill>
                  <a:srgbClr val="222222"/>
                </a:solidFill>
                <a:latin typeface="Consolas"/>
                <a:ea typeface="Consolas"/>
                <a:cs typeface="Consolas"/>
                <a:sym typeface="Consolas"/>
              </a:rPr>
              <a:t>Ratanamahatana</a:t>
            </a:r>
            <a:r>
              <a:rPr lang="en-US" sz="1400" b="0" i="0" dirty="0">
                <a:solidFill>
                  <a:srgbClr val="222222"/>
                </a:solidFill>
                <a:latin typeface="Consolas"/>
                <a:ea typeface="Consolas"/>
                <a:cs typeface="Consolas"/>
                <a:sym typeface="Consolas"/>
              </a:rPr>
              <a:t>. "Shape averaging under time war**." </a:t>
            </a:r>
            <a:r>
              <a:rPr lang="en-US" sz="1400" b="0" i="1" dirty="0">
                <a:solidFill>
                  <a:srgbClr val="222222"/>
                </a:solidFill>
                <a:latin typeface="Consolas"/>
                <a:ea typeface="Consolas"/>
                <a:cs typeface="Consolas"/>
                <a:sym typeface="Consolas"/>
              </a:rPr>
              <a:t>2009 6th International Conference on Electrical Engineering/Electronics, Computer, Telecommunications and Information Technology</a:t>
            </a:r>
            <a:r>
              <a:rPr lang="en-US" sz="1400" b="0" i="0" dirty="0">
                <a:solidFill>
                  <a:srgbClr val="222222"/>
                </a:solidFill>
                <a:latin typeface="Consolas"/>
                <a:ea typeface="Consolas"/>
                <a:cs typeface="Consolas"/>
                <a:sym typeface="Consolas"/>
              </a:rPr>
              <a:t>. Vol. 2. IEEE, 2009.</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[3] </a:t>
            </a:r>
            <a:r>
              <a:rPr lang="en-US" sz="1400" b="0" i="0" dirty="0" err="1">
                <a:solidFill>
                  <a:srgbClr val="222222"/>
                </a:solidFill>
                <a:latin typeface="Consolas"/>
                <a:ea typeface="Consolas"/>
                <a:cs typeface="Consolas"/>
                <a:sym typeface="Consolas"/>
              </a:rPr>
              <a:t>Niennattrakul</a:t>
            </a:r>
            <a:r>
              <a:rPr lang="en-US" sz="1400" b="0" i="0" dirty="0">
                <a:solidFill>
                  <a:srgbClr val="222222"/>
                </a:solidFill>
                <a:latin typeface="Consolas"/>
                <a:ea typeface="Consolas"/>
                <a:cs typeface="Consolas"/>
                <a:sym typeface="Consolas"/>
              </a:rPr>
              <a:t>, Vit, </a:t>
            </a:r>
            <a:r>
              <a:rPr lang="en-US" sz="1400" b="0" i="0" dirty="0" err="1">
                <a:solidFill>
                  <a:srgbClr val="222222"/>
                </a:solidFill>
                <a:latin typeface="Consolas"/>
                <a:ea typeface="Consolas"/>
                <a:cs typeface="Consolas"/>
                <a:sym typeface="Consolas"/>
              </a:rPr>
              <a:t>Dararat</a:t>
            </a:r>
            <a:r>
              <a:rPr lang="en-US" sz="1400" b="0" i="0" dirty="0">
                <a:solidFill>
                  <a:srgbClr val="222222"/>
                </a:solidFill>
                <a:latin typeface="Consolas"/>
                <a:ea typeface="Consolas"/>
                <a:cs typeface="Consolas"/>
                <a:sym typeface="Consolas"/>
              </a:rPr>
              <a:t> </a:t>
            </a:r>
            <a:r>
              <a:rPr lang="en-US" sz="1400" b="0" i="0" dirty="0" err="1">
                <a:solidFill>
                  <a:srgbClr val="222222"/>
                </a:solidFill>
                <a:latin typeface="Consolas"/>
                <a:ea typeface="Consolas"/>
                <a:cs typeface="Consolas"/>
                <a:sym typeface="Consolas"/>
              </a:rPr>
              <a:t>Srisai</a:t>
            </a:r>
            <a:r>
              <a:rPr lang="en-US" sz="1400" b="0" i="0" dirty="0">
                <a:solidFill>
                  <a:srgbClr val="222222"/>
                </a:solidFill>
                <a:latin typeface="Consolas"/>
                <a:ea typeface="Consolas"/>
                <a:cs typeface="Consolas"/>
                <a:sym typeface="Consolas"/>
              </a:rPr>
              <a:t>, and </a:t>
            </a:r>
            <a:r>
              <a:rPr lang="en-US" sz="1400" b="0" i="0" dirty="0" err="1">
                <a:solidFill>
                  <a:srgbClr val="222222"/>
                </a:solidFill>
                <a:latin typeface="Consolas"/>
                <a:ea typeface="Consolas"/>
                <a:cs typeface="Consolas"/>
                <a:sym typeface="Consolas"/>
              </a:rPr>
              <a:t>Chotirat</a:t>
            </a:r>
            <a:r>
              <a:rPr lang="en-US" sz="1400" b="0" i="0" dirty="0">
                <a:solidFill>
                  <a:srgbClr val="222222"/>
                </a:solidFill>
                <a:latin typeface="Consolas"/>
                <a:ea typeface="Consolas"/>
                <a:cs typeface="Consolas"/>
                <a:sym typeface="Consolas"/>
              </a:rPr>
              <a:t> Ann </a:t>
            </a:r>
            <a:r>
              <a:rPr lang="en-US" sz="1400" b="0" i="0" dirty="0" err="1">
                <a:solidFill>
                  <a:srgbClr val="222222"/>
                </a:solidFill>
                <a:latin typeface="Consolas"/>
                <a:ea typeface="Consolas"/>
                <a:cs typeface="Consolas"/>
                <a:sym typeface="Consolas"/>
              </a:rPr>
              <a:t>Ratanamahatana</a:t>
            </a:r>
            <a:r>
              <a:rPr lang="en-US" sz="1400" b="0" i="0" dirty="0">
                <a:solidFill>
                  <a:srgbClr val="222222"/>
                </a:solidFill>
                <a:latin typeface="Consolas"/>
                <a:ea typeface="Consolas"/>
                <a:cs typeface="Consolas"/>
                <a:sym typeface="Consolas"/>
              </a:rPr>
              <a:t>. "Shape-based template matching for time series data." </a:t>
            </a:r>
            <a:r>
              <a:rPr lang="en-US" sz="1400" b="0" i="1" dirty="0">
                <a:solidFill>
                  <a:srgbClr val="222222"/>
                </a:solidFill>
                <a:latin typeface="Consolas"/>
                <a:ea typeface="Consolas"/>
                <a:cs typeface="Consolas"/>
                <a:sym typeface="Consolas"/>
              </a:rPr>
              <a:t>Knowledge-Based Systems</a:t>
            </a:r>
            <a:r>
              <a:rPr lang="en-US" sz="1400" b="0" i="0" dirty="0">
                <a:solidFill>
                  <a:srgbClr val="222222"/>
                </a:solidFill>
                <a:latin typeface="Consolas"/>
                <a:ea typeface="Consolas"/>
                <a:cs typeface="Consolas"/>
                <a:sym typeface="Consolas"/>
              </a:rPr>
              <a:t> 26 (2012): 1-8.</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b="0" i="0" dirty="0">
                <a:solidFill>
                  <a:srgbClr val="222222"/>
                </a:solidFill>
                <a:latin typeface="Consolas"/>
                <a:ea typeface="Consolas"/>
                <a:cs typeface="Consolas"/>
                <a:sym typeface="Consolas"/>
              </a:rPr>
              <a:t>[4] </a:t>
            </a:r>
            <a:r>
              <a:rPr lang="en-US" sz="1400" b="0" i="0" dirty="0" err="1">
                <a:solidFill>
                  <a:srgbClr val="222222"/>
                </a:solidFill>
                <a:latin typeface="Consolas"/>
                <a:ea typeface="Consolas"/>
                <a:cs typeface="Consolas"/>
                <a:sym typeface="Consolas"/>
              </a:rPr>
              <a:t>Petitjean</a:t>
            </a:r>
            <a:r>
              <a:rPr lang="en-US" sz="1400" b="0" i="0" dirty="0">
                <a:solidFill>
                  <a:srgbClr val="222222"/>
                </a:solidFill>
                <a:latin typeface="Consolas"/>
                <a:ea typeface="Consolas"/>
                <a:cs typeface="Consolas"/>
                <a:sym typeface="Consolas"/>
              </a:rPr>
              <a:t>, François, Alain </a:t>
            </a:r>
            <a:r>
              <a:rPr lang="en-US" sz="1400" b="0" i="0" dirty="0" err="1">
                <a:solidFill>
                  <a:srgbClr val="222222"/>
                </a:solidFill>
                <a:latin typeface="Consolas"/>
                <a:ea typeface="Consolas"/>
                <a:cs typeface="Consolas"/>
                <a:sym typeface="Consolas"/>
              </a:rPr>
              <a:t>Ketterlin</a:t>
            </a:r>
            <a:r>
              <a:rPr lang="en-US" sz="1400" b="0" i="0" dirty="0">
                <a:solidFill>
                  <a:srgbClr val="222222"/>
                </a:solidFill>
                <a:latin typeface="Consolas"/>
                <a:ea typeface="Consolas"/>
                <a:cs typeface="Consolas"/>
                <a:sym typeface="Consolas"/>
              </a:rPr>
              <a:t>, and Pierre </a:t>
            </a:r>
            <a:r>
              <a:rPr lang="en-US" sz="1400" b="0" i="0" dirty="0" err="1">
                <a:solidFill>
                  <a:srgbClr val="222222"/>
                </a:solidFill>
                <a:latin typeface="Consolas"/>
                <a:ea typeface="Consolas"/>
                <a:cs typeface="Consolas"/>
                <a:sym typeface="Consolas"/>
              </a:rPr>
              <a:t>Gançarski</a:t>
            </a:r>
            <a:r>
              <a:rPr lang="en-US" sz="1400" b="0" i="0" dirty="0">
                <a:solidFill>
                  <a:srgbClr val="222222"/>
                </a:solidFill>
                <a:latin typeface="Consolas"/>
                <a:ea typeface="Consolas"/>
                <a:cs typeface="Consolas"/>
                <a:sym typeface="Consolas"/>
              </a:rPr>
              <a:t>. "A global averaging method for dynamic time war**, with applications to clustering." </a:t>
            </a:r>
            <a:r>
              <a:rPr lang="en-US" sz="1400" b="0" i="1" dirty="0">
                <a:solidFill>
                  <a:srgbClr val="222222"/>
                </a:solidFill>
                <a:latin typeface="Consolas"/>
                <a:ea typeface="Consolas"/>
                <a:cs typeface="Consolas"/>
                <a:sym typeface="Consolas"/>
              </a:rPr>
              <a:t>Pattern recognition</a:t>
            </a:r>
            <a:r>
              <a:rPr lang="en-US" sz="1400" b="0" i="0" dirty="0">
                <a:solidFill>
                  <a:srgbClr val="222222"/>
                </a:solidFill>
                <a:latin typeface="Consolas"/>
                <a:ea typeface="Consolas"/>
                <a:cs typeface="Consolas"/>
                <a:sym typeface="Consolas"/>
              </a:rPr>
              <a:t> 44.3 (2011): 678-693.</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b="0" i="0" dirty="0">
                <a:solidFill>
                  <a:srgbClr val="222222"/>
                </a:solidFill>
                <a:latin typeface="Consolas"/>
                <a:ea typeface="Consolas"/>
                <a:cs typeface="Consolas"/>
                <a:sym typeface="Consolas"/>
              </a:rPr>
              <a:t>[5] Schultz, David, and </a:t>
            </a:r>
            <a:r>
              <a:rPr lang="en-US" sz="1400" b="0" i="0" dirty="0" err="1">
                <a:solidFill>
                  <a:srgbClr val="222222"/>
                </a:solidFill>
                <a:latin typeface="Consolas"/>
                <a:ea typeface="Consolas"/>
                <a:cs typeface="Consolas"/>
                <a:sym typeface="Consolas"/>
              </a:rPr>
              <a:t>Brijnesh</a:t>
            </a:r>
            <a:r>
              <a:rPr lang="en-US" sz="1400" b="0" i="0" dirty="0">
                <a:solidFill>
                  <a:srgbClr val="222222"/>
                </a:solidFill>
                <a:latin typeface="Consolas"/>
                <a:ea typeface="Consolas"/>
                <a:cs typeface="Consolas"/>
                <a:sym typeface="Consolas"/>
              </a:rPr>
              <a:t> Jain. "</a:t>
            </a:r>
            <a:r>
              <a:rPr lang="en-US" sz="1400" b="0" i="0" dirty="0" err="1">
                <a:solidFill>
                  <a:srgbClr val="222222"/>
                </a:solidFill>
                <a:latin typeface="Consolas"/>
                <a:ea typeface="Consolas"/>
                <a:cs typeface="Consolas"/>
                <a:sym typeface="Consolas"/>
              </a:rPr>
              <a:t>Nonsmooth</a:t>
            </a:r>
            <a:r>
              <a:rPr lang="en-US" sz="1400" b="0" i="0" dirty="0">
                <a:solidFill>
                  <a:srgbClr val="222222"/>
                </a:solidFill>
                <a:latin typeface="Consolas"/>
                <a:ea typeface="Consolas"/>
                <a:cs typeface="Consolas"/>
                <a:sym typeface="Consolas"/>
              </a:rPr>
              <a:t> analysis and </a:t>
            </a:r>
            <a:r>
              <a:rPr lang="en-US" sz="1400" b="0" i="0" dirty="0" err="1">
                <a:solidFill>
                  <a:srgbClr val="222222"/>
                </a:solidFill>
                <a:latin typeface="Consolas"/>
                <a:ea typeface="Consolas"/>
                <a:cs typeface="Consolas"/>
                <a:sym typeface="Consolas"/>
              </a:rPr>
              <a:t>subgradient</a:t>
            </a:r>
            <a:r>
              <a:rPr lang="en-US" sz="1400" b="0" i="0" dirty="0">
                <a:solidFill>
                  <a:srgbClr val="222222"/>
                </a:solidFill>
                <a:latin typeface="Consolas"/>
                <a:ea typeface="Consolas"/>
                <a:cs typeface="Consolas"/>
                <a:sym typeface="Consolas"/>
              </a:rPr>
              <a:t> methods for averaging in dynamic time war** spaces." </a:t>
            </a:r>
            <a:r>
              <a:rPr lang="en-US" sz="1400" b="0" i="1" dirty="0">
                <a:solidFill>
                  <a:srgbClr val="222222"/>
                </a:solidFill>
                <a:latin typeface="Consolas"/>
                <a:ea typeface="Consolas"/>
                <a:cs typeface="Consolas"/>
                <a:sym typeface="Consolas"/>
              </a:rPr>
              <a:t>Pattern Recognition</a:t>
            </a:r>
            <a:r>
              <a:rPr lang="en-US" sz="1400" b="0" i="0" dirty="0">
                <a:solidFill>
                  <a:srgbClr val="222222"/>
                </a:solidFill>
                <a:latin typeface="Consolas"/>
                <a:ea typeface="Consolas"/>
                <a:cs typeface="Consolas"/>
                <a:sym typeface="Consolas"/>
              </a:rPr>
              <a:t> 74 (2018): 340-358.</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[6] </a:t>
            </a:r>
            <a:r>
              <a:rPr lang="en-US" sz="1400" b="0" i="0" dirty="0" err="1">
                <a:solidFill>
                  <a:srgbClr val="222222"/>
                </a:solidFill>
                <a:latin typeface="Consolas"/>
                <a:ea typeface="Consolas"/>
                <a:cs typeface="Consolas"/>
                <a:sym typeface="Consolas"/>
              </a:rPr>
              <a:t>Cuturi</a:t>
            </a:r>
            <a:r>
              <a:rPr lang="en-US" sz="1400" b="0" i="0" dirty="0">
                <a:solidFill>
                  <a:srgbClr val="222222"/>
                </a:solidFill>
                <a:latin typeface="Consolas"/>
                <a:ea typeface="Consolas"/>
                <a:cs typeface="Consolas"/>
                <a:sym typeface="Consolas"/>
              </a:rPr>
              <a:t>, Marco, and Mathieu Blondel. "Soft-</a:t>
            </a:r>
            <a:r>
              <a:rPr lang="en-US" sz="1400" b="0" i="0" dirty="0" err="1">
                <a:solidFill>
                  <a:srgbClr val="222222"/>
                </a:solidFill>
                <a:latin typeface="Consolas"/>
                <a:ea typeface="Consolas"/>
                <a:cs typeface="Consolas"/>
                <a:sym typeface="Consolas"/>
              </a:rPr>
              <a:t>dtw</a:t>
            </a:r>
            <a:r>
              <a:rPr lang="en-US" sz="1400" b="0" i="0" dirty="0">
                <a:solidFill>
                  <a:srgbClr val="222222"/>
                </a:solidFill>
                <a:latin typeface="Consolas"/>
                <a:ea typeface="Consolas"/>
                <a:cs typeface="Consolas"/>
                <a:sym typeface="Consolas"/>
              </a:rPr>
              <a:t>: a differentiable loss function for time-series." </a:t>
            </a:r>
            <a:r>
              <a:rPr lang="en-US" sz="1400" b="0" i="1" dirty="0">
                <a:solidFill>
                  <a:srgbClr val="222222"/>
                </a:solidFill>
                <a:latin typeface="Consolas"/>
                <a:ea typeface="Consolas"/>
                <a:cs typeface="Consolas"/>
                <a:sym typeface="Consolas"/>
              </a:rPr>
              <a:t>International conference on machine learning</a:t>
            </a:r>
            <a:r>
              <a:rPr lang="en-US" sz="1400" b="0" i="0" dirty="0">
                <a:solidFill>
                  <a:srgbClr val="222222"/>
                </a:solidFill>
                <a:latin typeface="Consolas"/>
                <a:ea typeface="Consolas"/>
                <a:cs typeface="Consolas"/>
                <a:sym typeface="Consolas"/>
              </a:rPr>
              <a:t>. PMLR, 2017.</a:t>
            </a: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endParaRPr sz="14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[7] </a:t>
            </a:r>
            <a:r>
              <a:rPr lang="en-US" sz="1400" b="0" i="0" dirty="0">
                <a:solidFill>
                  <a:srgbClr val="222222"/>
                </a:solidFill>
                <a:latin typeface="Consolas"/>
                <a:ea typeface="Consolas"/>
                <a:cs typeface="Consolas"/>
                <a:sym typeface="Consolas"/>
              </a:rPr>
              <a:t>Morel, Marion, et al. "Time-series averaging using constrained dynamic time war** with tolerance." </a:t>
            </a:r>
            <a:r>
              <a:rPr lang="en-US" sz="1400" b="0" i="1" dirty="0">
                <a:solidFill>
                  <a:srgbClr val="222222"/>
                </a:solidFill>
                <a:latin typeface="Consolas"/>
                <a:ea typeface="Consolas"/>
                <a:cs typeface="Consolas"/>
                <a:sym typeface="Consolas"/>
              </a:rPr>
              <a:t>Pattern Recognition</a:t>
            </a:r>
            <a:r>
              <a:rPr lang="en-US" sz="1400" b="0" i="0" dirty="0">
                <a:solidFill>
                  <a:srgbClr val="222222"/>
                </a:solidFill>
                <a:latin typeface="Consolas"/>
                <a:ea typeface="Consolas"/>
                <a:cs typeface="Consolas"/>
                <a:sym typeface="Consolas"/>
              </a:rPr>
              <a:t> 74 (2018): 77-89.</a:t>
            </a:r>
            <a:endParaRPr dirty="0"/>
          </a:p>
          <a:p>
            <a:pPr marL="0" marR="0" lvl="0" indent="0" algn="l" rtl="0">
              <a:spcBef>
                <a:spcPts val="0"/>
              </a:spcBef>
              <a:spcAft>
                <a:spcPts val="0"/>
              </a:spcAft>
              <a:buNone/>
            </a:pPr>
            <a:endParaRPr sz="1400" b="0" i="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[8] </a:t>
            </a:r>
            <a:r>
              <a:rPr lang="en-US" sz="1400" b="0" i="0" dirty="0" err="1">
                <a:solidFill>
                  <a:srgbClr val="222222"/>
                </a:solidFill>
                <a:latin typeface="Consolas"/>
                <a:ea typeface="Consolas"/>
                <a:cs typeface="Consolas"/>
                <a:sym typeface="Consolas"/>
              </a:rPr>
              <a:t>Khorram</a:t>
            </a:r>
            <a:r>
              <a:rPr lang="en-US" sz="1400" b="0" i="0" dirty="0">
                <a:solidFill>
                  <a:srgbClr val="222222"/>
                </a:solidFill>
                <a:latin typeface="Consolas"/>
                <a:ea typeface="Consolas"/>
                <a:cs typeface="Consolas"/>
                <a:sym typeface="Consolas"/>
              </a:rPr>
              <a:t>, Soheil, Melvin G. McInnis, and Emily Mower Provost. "Trainable time war**: Aligning time-series in the continuous-time domain." </a:t>
            </a:r>
            <a:r>
              <a:rPr lang="en-US" sz="1400" b="0" i="1" dirty="0">
                <a:solidFill>
                  <a:srgbClr val="222222"/>
                </a:solidFill>
                <a:latin typeface="Consolas"/>
                <a:ea typeface="Consolas"/>
                <a:cs typeface="Consolas"/>
                <a:sym typeface="Consolas"/>
              </a:rPr>
              <a:t>ICASSP 2019-2019 IEEE International Conference on Acoustics, Speech and Signal Processing (ICASSP)</a:t>
            </a:r>
            <a:r>
              <a:rPr lang="en-US" sz="1400" b="0" i="0" dirty="0">
                <a:solidFill>
                  <a:srgbClr val="222222"/>
                </a:solidFill>
                <a:latin typeface="Consolas"/>
                <a:ea typeface="Consolas"/>
                <a:cs typeface="Consolas"/>
                <a:sym typeface="Consolas"/>
              </a:rPr>
              <a:t>. IEEE, 2019.</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[9] </a:t>
            </a:r>
            <a:r>
              <a:rPr lang="en-US" sz="1400" b="0" i="0" dirty="0">
                <a:solidFill>
                  <a:srgbClr val="222222"/>
                </a:solidFill>
                <a:latin typeface="Consolas"/>
                <a:ea typeface="Consolas"/>
                <a:cs typeface="Consolas"/>
                <a:sym typeface="Consolas"/>
              </a:rPr>
              <a:t>Wang, Peng, et al. "Rec-</a:t>
            </a:r>
            <a:r>
              <a:rPr lang="en-US" sz="1400" b="0" i="0" dirty="0" err="1">
                <a:solidFill>
                  <a:srgbClr val="222222"/>
                </a:solidFill>
                <a:latin typeface="Consolas"/>
                <a:ea typeface="Consolas"/>
                <a:cs typeface="Consolas"/>
                <a:sym typeface="Consolas"/>
              </a:rPr>
              <a:t>AUNet</a:t>
            </a:r>
            <a:r>
              <a:rPr lang="en-US" sz="1400" b="0" i="0" dirty="0">
                <a:solidFill>
                  <a:srgbClr val="222222"/>
                </a:solidFill>
                <a:latin typeface="Consolas"/>
                <a:ea typeface="Consolas"/>
                <a:cs typeface="Consolas"/>
                <a:sym typeface="Consolas"/>
              </a:rPr>
              <a:t>: Attentive </a:t>
            </a:r>
            <a:r>
              <a:rPr lang="en-US" sz="1400" b="0" i="0" dirty="0" err="1">
                <a:solidFill>
                  <a:srgbClr val="222222"/>
                </a:solidFill>
                <a:latin typeface="Consolas"/>
                <a:ea typeface="Consolas"/>
                <a:cs typeface="Consolas"/>
                <a:sym typeface="Consolas"/>
              </a:rPr>
              <a:t>UNet</a:t>
            </a:r>
            <a:r>
              <a:rPr lang="en-US" sz="1400" b="0" i="0" dirty="0">
                <a:solidFill>
                  <a:srgbClr val="222222"/>
                </a:solidFill>
                <a:latin typeface="Consolas"/>
                <a:ea typeface="Consolas"/>
                <a:cs typeface="Consolas"/>
                <a:sym typeface="Consolas"/>
              </a:rPr>
              <a:t> for Reconstruction of ECG from BCG." </a:t>
            </a:r>
            <a:r>
              <a:rPr lang="en-US" sz="1400" b="0" i="1" dirty="0">
                <a:solidFill>
                  <a:srgbClr val="222222"/>
                </a:solidFill>
                <a:latin typeface="Consolas"/>
                <a:ea typeface="Consolas"/>
                <a:cs typeface="Consolas"/>
                <a:sym typeface="Consolas"/>
              </a:rPr>
              <a:t>2022 IEEE International Conference on Bioinformatics and Biomedicine (BIBM)</a:t>
            </a:r>
            <a:r>
              <a:rPr lang="en-US" sz="1400" b="0" i="0" dirty="0">
                <a:solidFill>
                  <a:srgbClr val="222222"/>
                </a:solidFill>
                <a:latin typeface="Consolas"/>
                <a:ea typeface="Consolas"/>
                <a:cs typeface="Consolas"/>
                <a:sym typeface="Consolas"/>
              </a:rPr>
              <a:t>. IEEE, 2022.</a:t>
            </a:r>
            <a:endParaRPr sz="1400" dirty="0">
              <a:solidFill>
                <a:schemeClr val="dk1"/>
              </a:solidFill>
              <a:latin typeface="Consolas"/>
              <a:ea typeface="Consolas"/>
              <a:cs typeface="Consolas"/>
              <a:sym typeface="Consolas"/>
            </a:endParaRPr>
          </a:p>
        </p:txBody>
      </p:sp>
      <p:sp>
        <p:nvSpPr>
          <p:cNvPr id="392" name="Google Shape;392;p23"/>
          <p:cNvSpPr txBox="1"/>
          <p:nvPr/>
        </p:nvSpPr>
        <p:spPr>
          <a:xfrm>
            <a:off x="717958" y="0"/>
            <a:ext cx="25477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Reference</a:t>
            </a:r>
            <a:endParaRPr sz="24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p:nvPr/>
        </p:nvSpPr>
        <p:spPr>
          <a:xfrm>
            <a:off x="3795484" y="1941403"/>
            <a:ext cx="277222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Time Series Average</a:t>
            </a:r>
            <a:endParaRPr/>
          </a:p>
        </p:txBody>
      </p:sp>
      <p:sp>
        <p:nvSpPr>
          <p:cNvPr id="110" name="Google Shape;110;p4"/>
          <p:cNvSpPr txBox="1"/>
          <p:nvPr/>
        </p:nvSpPr>
        <p:spPr>
          <a:xfrm>
            <a:off x="7046688" y="1215690"/>
            <a:ext cx="13861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With DTW</a:t>
            </a:r>
            <a:endParaRPr/>
          </a:p>
        </p:txBody>
      </p:sp>
      <p:sp>
        <p:nvSpPr>
          <p:cNvPr id="111" name="Google Shape;111;p4"/>
          <p:cNvSpPr txBox="1"/>
          <p:nvPr/>
        </p:nvSpPr>
        <p:spPr>
          <a:xfrm>
            <a:off x="7046688" y="2926866"/>
            <a:ext cx="16691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Without DTW</a:t>
            </a:r>
            <a:endParaRPr/>
          </a:p>
        </p:txBody>
      </p:sp>
      <p:sp>
        <p:nvSpPr>
          <p:cNvPr id="112" name="Google Shape;112;p4"/>
          <p:cNvSpPr txBox="1"/>
          <p:nvPr/>
        </p:nvSpPr>
        <p:spPr>
          <a:xfrm>
            <a:off x="3838574" y="3876989"/>
            <a:ext cx="284479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Multi-Sensors Fusion</a:t>
            </a:r>
            <a:endParaRPr/>
          </a:p>
        </p:txBody>
      </p:sp>
      <p:sp>
        <p:nvSpPr>
          <p:cNvPr id="113" name="Google Shape;113;p4"/>
          <p:cNvSpPr txBox="1"/>
          <p:nvPr/>
        </p:nvSpPr>
        <p:spPr>
          <a:xfrm>
            <a:off x="3724731" y="5235754"/>
            <a:ext cx="247468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Generative Model</a:t>
            </a:r>
            <a:endParaRPr/>
          </a:p>
        </p:txBody>
      </p:sp>
      <p:sp>
        <p:nvSpPr>
          <p:cNvPr id="114" name="Google Shape;114;p4"/>
          <p:cNvSpPr txBox="1"/>
          <p:nvPr/>
        </p:nvSpPr>
        <p:spPr>
          <a:xfrm>
            <a:off x="152398" y="2895327"/>
            <a:ext cx="2910114"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Phototype4Regression</a:t>
            </a:r>
            <a:endParaRPr/>
          </a:p>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Template4Regression</a:t>
            </a:r>
            <a:endParaRPr/>
          </a:p>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Phototype4Prediction</a:t>
            </a:r>
            <a:endParaRPr/>
          </a:p>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Template4Prediction</a:t>
            </a:r>
            <a:endParaRPr sz="1800" b="1">
              <a:solidFill>
                <a:schemeClr val="dk1"/>
              </a:solidFill>
              <a:latin typeface="Consolas"/>
              <a:ea typeface="Consolas"/>
              <a:cs typeface="Consolas"/>
              <a:sym typeface="Consolas"/>
            </a:endParaRPr>
          </a:p>
        </p:txBody>
      </p:sp>
      <p:cxnSp>
        <p:nvCxnSpPr>
          <p:cNvPr id="115" name="Google Shape;115;p4"/>
          <p:cNvCxnSpPr>
            <a:stCxn id="114" idx="3"/>
            <a:endCxn id="109" idx="1"/>
          </p:cNvCxnSpPr>
          <p:nvPr/>
        </p:nvCxnSpPr>
        <p:spPr>
          <a:xfrm rot="10800000" flipH="1">
            <a:off x="3062512" y="2125992"/>
            <a:ext cx="732900" cy="1369500"/>
          </a:xfrm>
          <a:prstGeom prst="curvedConnector3">
            <a:avLst>
              <a:gd name="adj1" fmla="val 50000"/>
            </a:avLst>
          </a:prstGeom>
          <a:noFill/>
          <a:ln w="19050" cap="flat" cmpd="sng">
            <a:solidFill>
              <a:srgbClr val="172C51"/>
            </a:solidFill>
            <a:prstDash val="solid"/>
            <a:miter lim="800000"/>
            <a:headEnd type="none" w="sm" len="sm"/>
            <a:tailEnd type="triangle" w="med" len="med"/>
          </a:ln>
        </p:spPr>
      </p:cxnSp>
      <p:cxnSp>
        <p:nvCxnSpPr>
          <p:cNvPr id="116" name="Google Shape;116;p4"/>
          <p:cNvCxnSpPr>
            <a:stCxn id="114" idx="3"/>
            <a:endCxn id="112" idx="1"/>
          </p:cNvCxnSpPr>
          <p:nvPr/>
        </p:nvCxnSpPr>
        <p:spPr>
          <a:xfrm>
            <a:off x="3062512" y="3495492"/>
            <a:ext cx="776100" cy="566100"/>
          </a:xfrm>
          <a:prstGeom prst="curvedConnector3">
            <a:avLst>
              <a:gd name="adj1" fmla="val 49998"/>
            </a:avLst>
          </a:prstGeom>
          <a:noFill/>
          <a:ln w="19050" cap="flat" cmpd="sng">
            <a:solidFill>
              <a:srgbClr val="172C51"/>
            </a:solidFill>
            <a:prstDash val="solid"/>
            <a:miter lim="800000"/>
            <a:headEnd type="none" w="sm" len="sm"/>
            <a:tailEnd type="triangle" w="med" len="med"/>
          </a:ln>
        </p:spPr>
      </p:cxnSp>
      <p:cxnSp>
        <p:nvCxnSpPr>
          <p:cNvPr id="117" name="Google Shape;117;p4"/>
          <p:cNvCxnSpPr>
            <a:stCxn id="114" idx="3"/>
            <a:endCxn id="113" idx="1"/>
          </p:cNvCxnSpPr>
          <p:nvPr/>
        </p:nvCxnSpPr>
        <p:spPr>
          <a:xfrm>
            <a:off x="3062512" y="3495492"/>
            <a:ext cx="662100" cy="1924800"/>
          </a:xfrm>
          <a:prstGeom prst="curvedConnector3">
            <a:avLst>
              <a:gd name="adj1" fmla="val 50009"/>
            </a:avLst>
          </a:prstGeom>
          <a:noFill/>
          <a:ln w="19050" cap="flat" cmpd="sng">
            <a:solidFill>
              <a:srgbClr val="172C51"/>
            </a:solidFill>
            <a:prstDash val="solid"/>
            <a:miter lim="800000"/>
            <a:headEnd type="none" w="sm" len="sm"/>
            <a:tailEnd type="triangle" w="med" len="med"/>
          </a:ln>
        </p:spPr>
      </p:cxnSp>
      <p:cxnSp>
        <p:nvCxnSpPr>
          <p:cNvPr id="118" name="Google Shape;118;p4"/>
          <p:cNvCxnSpPr>
            <a:stCxn id="109" idx="3"/>
            <a:endCxn id="110" idx="1"/>
          </p:cNvCxnSpPr>
          <p:nvPr/>
        </p:nvCxnSpPr>
        <p:spPr>
          <a:xfrm rot="10800000" flipH="1">
            <a:off x="6567711" y="1400369"/>
            <a:ext cx="479100" cy="725700"/>
          </a:xfrm>
          <a:prstGeom prst="curvedConnector3">
            <a:avLst>
              <a:gd name="adj1" fmla="val 49987"/>
            </a:avLst>
          </a:prstGeom>
          <a:noFill/>
          <a:ln w="19050" cap="flat" cmpd="sng">
            <a:solidFill>
              <a:srgbClr val="172C51"/>
            </a:solidFill>
            <a:prstDash val="solid"/>
            <a:miter lim="800000"/>
            <a:headEnd type="none" w="sm" len="sm"/>
            <a:tailEnd type="triangle" w="med" len="med"/>
          </a:ln>
        </p:spPr>
      </p:cxnSp>
      <p:cxnSp>
        <p:nvCxnSpPr>
          <p:cNvPr id="119" name="Google Shape;119;p4"/>
          <p:cNvCxnSpPr>
            <a:stCxn id="109" idx="3"/>
            <a:endCxn id="111" idx="1"/>
          </p:cNvCxnSpPr>
          <p:nvPr/>
        </p:nvCxnSpPr>
        <p:spPr>
          <a:xfrm>
            <a:off x="6567711" y="2126069"/>
            <a:ext cx="479100" cy="985500"/>
          </a:xfrm>
          <a:prstGeom prst="curvedConnector3">
            <a:avLst>
              <a:gd name="adj1" fmla="val 50000"/>
            </a:avLst>
          </a:prstGeom>
          <a:noFill/>
          <a:ln w="19050" cap="flat" cmpd="sng">
            <a:solidFill>
              <a:srgbClr val="172C51"/>
            </a:solidFill>
            <a:prstDash val="solid"/>
            <a:miter lim="800000"/>
            <a:headEnd type="none" w="sm" len="sm"/>
            <a:tailEnd type="triangle" w="med" len="med"/>
          </a:ln>
        </p:spPr>
      </p:cxnSp>
      <p:sp>
        <p:nvSpPr>
          <p:cNvPr id="120" name="Google Shape;120;p4"/>
          <p:cNvSpPr txBox="1"/>
          <p:nvPr/>
        </p:nvSpPr>
        <p:spPr>
          <a:xfrm>
            <a:off x="9318173" y="144847"/>
            <a:ext cx="2198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Before 2018</a:t>
            </a:r>
            <a:endParaRPr/>
          </a:p>
        </p:txBody>
      </p:sp>
      <p:sp>
        <p:nvSpPr>
          <p:cNvPr id="121" name="Google Shape;121;p4"/>
          <p:cNvSpPr txBox="1"/>
          <p:nvPr/>
        </p:nvSpPr>
        <p:spPr>
          <a:xfrm>
            <a:off x="9318173" y="1205810"/>
            <a:ext cx="15167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In 2018</a:t>
            </a:r>
            <a:endParaRPr/>
          </a:p>
        </p:txBody>
      </p:sp>
      <p:sp>
        <p:nvSpPr>
          <p:cNvPr id="122" name="Google Shape;122;p4"/>
          <p:cNvSpPr txBox="1"/>
          <p:nvPr/>
        </p:nvSpPr>
        <p:spPr>
          <a:xfrm>
            <a:off x="9256485" y="2126069"/>
            <a:ext cx="2198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After 2018</a:t>
            </a:r>
            <a:endParaRPr/>
          </a:p>
        </p:txBody>
      </p:sp>
      <p:cxnSp>
        <p:nvCxnSpPr>
          <p:cNvPr id="123" name="Google Shape;123;p4"/>
          <p:cNvCxnSpPr>
            <a:stCxn id="110" idx="3"/>
            <a:endCxn id="120" idx="1"/>
          </p:cNvCxnSpPr>
          <p:nvPr/>
        </p:nvCxnSpPr>
        <p:spPr>
          <a:xfrm rot="10800000" flipH="1">
            <a:off x="8432800" y="329656"/>
            <a:ext cx="885300" cy="1070700"/>
          </a:xfrm>
          <a:prstGeom prst="curvedConnector3">
            <a:avLst>
              <a:gd name="adj1" fmla="val 36888"/>
            </a:avLst>
          </a:prstGeom>
          <a:noFill/>
          <a:ln w="19050" cap="flat" cmpd="sng">
            <a:solidFill>
              <a:srgbClr val="172C51"/>
            </a:solidFill>
            <a:prstDash val="solid"/>
            <a:miter lim="800000"/>
            <a:headEnd type="none" w="sm" len="sm"/>
            <a:tailEnd type="triangle" w="med" len="med"/>
          </a:ln>
        </p:spPr>
      </p:cxnSp>
      <p:cxnSp>
        <p:nvCxnSpPr>
          <p:cNvPr id="124" name="Google Shape;124;p4"/>
          <p:cNvCxnSpPr>
            <a:stCxn id="110" idx="3"/>
            <a:endCxn id="121" idx="1"/>
          </p:cNvCxnSpPr>
          <p:nvPr/>
        </p:nvCxnSpPr>
        <p:spPr>
          <a:xfrm rot="10800000" flipH="1">
            <a:off x="8432800" y="1390456"/>
            <a:ext cx="885300" cy="9900"/>
          </a:xfrm>
          <a:prstGeom prst="curvedConnector3">
            <a:avLst>
              <a:gd name="adj1" fmla="val 50004"/>
            </a:avLst>
          </a:prstGeom>
          <a:noFill/>
          <a:ln w="19050" cap="flat" cmpd="sng">
            <a:solidFill>
              <a:srgbClr val="172C51"/>
            </a:solidFill>
            <a:prstDash val="solid"/>
            <a:miter lim="800000"/>
            <a:headEnd type="none" w="sm" len="sm"/>
            <a:tailEnd type="triangle" w="med" len="med"/>
          </a:ln>
        </p:spPr>
      </p:cxnSp>
      <p:cxnSp>
        <p:nvCxnSpPr>
          <p:cNvPr id="125" name="Google Shape;125;p4"/>
          <p:cNvCxnSpPr>
            <a:stCxn id="110" idx="3"/>
            <a:endCxn id="122" idx="1"/>
          </p:cNvCxnSpPr>
          <p:nvPr/>
        </p:nvCxnSpPr>
        <p:spPr>
          <a:xfrm>
            <a:off x="8432800" y="1400356"/>
            <a:ext cx="823800" cy="910500"/>
          </a:xfrm>
          <a:prstGeom prst="curvedConnector3">
            <a:avLst>
              <a:gd name="adj1" fmla="val 49993"/>
            </a:avLst>
          </a:prstGeom>
          <a:noFill/>
          <a:ln w="19050" cap="flat" cmpd="sng">
            <a:solidFill>
              <a:srgbClr val="172C51"/>
            </a:solidFill>
            <a:prstDash val="solid"/>
            <a:miter lim="800000"/>
            <a:headEnd type="none" w="sm" len="sm"/>
            <a:tailEnd type="triangle" w="med" len="med"/>
          </a:ln>
        </p:spPr>
      </p:cxnSp>
      <p:sp>
        <p:nvSpPr>
          <p:cNvPr id="126" name="Google Shape;126;p4"/>
          <p:cNvSpPr txBox="1"/>
          <p:nvPr/>
        </p:nvSpPr>
        <p:spPr>
          <a:xfrm>
            <a:off x="7811860" y="5083140"/>
            <a:ext cx="28892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Sporadic support from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research papers</a:t>
            </a:r>
            <a:endParaRPr sz="1800">
              <a:solidFill>
                <a:schemeClr val="dk1"/>
              </a:solidFill>
              <a:latin typeface="Consolas"/>
              <a:ea typeface="Consolas"/>
              <a:cs typeface="Consolas"/>
              <a:sym typeface="Consolas"/>
            </a:endParaRPr>
          </a:p>
        </p:txBody>
      </p:sp>
      <p:sp>
        <p:nvSpPr>
          <p:cNvPr id="127" name="Google Shape;127;p4"/>
          <p:cNvSpPr/>
          <p:nvPr/>
        </p:nvSpPr>
        <p:spPr>
          <a:xfrm rot="10800000">
            <a:off x="6295572" y="5352763"/>
            <a:ext cx="1516288" cy="123371"/>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28" name="Google Shape;128;p4"/>
          <p:cNvSpPr txBox="1"/>
          <p:nvPr/>
        </p:nvSpPr>
        <p:spPr>
          <a:xfrm>
            <a:off x="8155669" y="3869931"/>
            <a:ext cx="40095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Another relatively large field</a:t>
            </a:r>
            <a:endParaRPr sz="1800">
              <a:solidFill>
                <a:schemeClr val="dk1"/>
              </a:solidFill>
              <a:latin typeface="Consolas"/>
              <a:ea typeface="Consolas"/>
              <a:cs typeface="Consolas"/>
              <a:sym typeface="Consolas"/>
            </a:endParaRPr>
          </a:p>
        </p:txBody>
      </p:sp>
      <p:sp>
        <p:nvSpPr>
          <p:cNvPr id="129" name="Google Shape;129;p4"/>
          <p:cNvSpPr/>
          <p:nvPr/>
        </p:nvSpPr>
        <p:spPr>
          <a:xfrm>
            <a:off x="6683373" y="3999969"/>
            <a:ext cx="1393374" cy="123371"/>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30" name="Google Shape;130;p4"/>
          <p:cNvSpPr txBox="1"/>
          <p:nvPr/>
        </p:nvSpPr>
        <p:spPr>
          <a:xfrm>
            <a:off x="0" y="6113027"/>
            <a:ext cx="72644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 concept definitely did not exist in 2018 and before. As of 2019 onwards, I have not found it so far.</a:t>
            </a:r>
            <a:endParaRPr sz="1800">
              <a:solidFill>
                <a:schemeClr val="dk1"/>
              </a:solidFill>
              <a:latin typeface="Consolas"/>
              <a:ea typeface="Consolas"/>
              <a:cs typeface="Consolas"/>
              <a:sym typeface="Consolas"/>
            </a:endParaRPr>
          </a:p>
        </p:txBody>
      </p:sp>
      <p:sp>
        <p:nvSpPr>
          <p:cNvPr id="131" name="Google Shape;131;p4"/>
          <p:cNvSpPr/>
          <p:nvPr/>
        </p:nvSpPr>
        <p:spPr>
          <a:xfrm rot="-5400000">
            <a:off x="608251" y="4971609"/>
            <a:ext cx="1924927" cy="196852"/>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32" name="Google Shape;132;p4"/>
          <p:cNvSpPr/>
          <p:nvPr/>
        </p:nvSpPr>
        <p:spPr>
          <a:xfrm>
            <a:off x="9318173" y="2767135"/>
            <a:ext cx="2803977" cy="839794"/>
          </a:xfrm>
          <a:prstGeom prst="cloudCallout">
            <a:avLst>
              <a:gd name="adj1" fmla="val -74676"/>
              <a:gd name="adj2" fmla="val -7731"/>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Need careful consideration</a:t>
            </a:r>
            <a:endParaRPr sz="1800">
              <a:solidFill>
                <a:schemeClr val="dk1"/>
              </a:solidFill>
              <a:latin typeface="Consolas"/>
              <a:ea typeface="Consolas"/>
              <a:cs typeface="Consolas"/>
              <a:sym typeface="Consolas"/>
            </a:endParaRPr>
          </a:p>
        </p:txBody>
      </p:sp>
      <p:sp>
        <p:nvSpPr>
          <p:cNvPr id="133" name="Google Shape;133;p4"/>
          <p:cNvSpPr/>
          <p:nvPr/>
        </p:nvSpPr>
        <p:spPr>
          <a:xfrm>
            <a:off x="5260974" y="98642"/>
            <a:ext cx="2921456" cy="699615"/>
          </a:xfrm>
          <a:prstGeom prst="wedgeRectCallout">
            <a:avLst>
              <a:gd name="adj1" fmla="val 35994"/>
              <a:gd name="adj2" fmla="val 119675"/>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The main direction of current exploration</a:t>
            </a:r>
            <a:endParaRPr sz="1800">
              <a:solidFill>
                <a:schemeClr val="dk1"/>
              </a:solidFill>
              <a:latin typeface="Consolas"/>
              <a:ea typeface="Consolas"/>
              <a:cs typeface="Consolas"/>
              <a:sym typeface="Consolas"/>
            </a:endParaRPr>
          </a:p>
        </p:txBody>
      </p:sp>
      <p:sp>
        <p:nvSpPr>
          <p:cNvPr id="134" name="Google Shape;134;p4"/>
          <p:cNvSpPr txBox="1"/>
          <p:nvPr/>
        </p:nvSpPr>
        <p:spPr>
          <a:xfrm>
            <a:off x="-713120" y="0"/>
            <a:ext cx="5281038" cy="369332"/>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1800" b="1" i="0" u="none" strike="noStrike" cap="none">
                <a:solidFill>
                  <a:schemeClr val="dk1"/>
                </a:solidFill>
                <a:latin typeface="Consolas"/>
                <a:ea typeface="Consolas"/>
                <a:cs typeface="Consolas"/>
                <a:sym typeface="Consolas"/>
              </a:rPr>
              <a:t>Overall Framework of the Research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p:nvPr/>
        </p:nvSpPr>
        <p:spPr>
          <a:xfrm>
            <a:off x="255637" y="1622322"/>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Consolas"/>
                <a:ea typeface="Consolas"/>
                <a:cs typeface="Consolas"/>
                <a:sym typeface="Consolas"/>
              </a:rPr>
              <a:t>Incremental Averaging</a:t>
            </a:r>
            <a:endParaRPr sz="2000" b="1" dirty="0">
              <a:solidFill>
                <a:schemeClr val="dk1"/>
              </a:solidFill>
              <a:latin typeface="Consolas"/>
              <a:ea typeface="Consolas"/>
              <a:cs typeface="Consolas"/>
              <a:sym typeface="Consolas"/>
            </a:endParaRPr>
          </a:p>
        </p:txBody>
      </p:sp>
      <p:sp>
        <p:nvSpPr>
          <p:cNvPr id="141" name="Google Shape;141;p5"/>
          <p:cNvSpPr txBox="1"/>
          <p:nvPr/>
        </p:nvSpPr>
        <p:spPr>
          <a:xfrm>
            <a:off x="255636" y="4802571"/>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Consolas"/>
                <a:ea typeface="Consolas"/>
                <a:cs typeface="Consolas"/>
                <a:sym typeface="Consolas"/>
              </a:rPr>
              <a:t>Batch</a:t>
            </a:r>
            <a:endParaRPr dirty="0"/>
          </a:p>
          <a:p>
            <a:pPr marL="0" marR="0" lvl="0" indent="0" algn="ctr" rtl="0">
              <a:spcBef>
                <a:spcPts val="0"/>
              </a:spcBef>
              <a:spcAft>
                <a:spcPts val="0"/>
              </a:spcAft>
              <a:buNone/>
            </a:pPr>
            <a:r>
              <a:rPr lang="en-US" sz="2000" b="1" dirty="0">
                <a:solidFill>
                  <a:schemeClr val="dk1"/>
                </a:solidFill>
                <a:latin typeface="Consolas"/>
                <a:ea typeface="Consolas"/>
                <a:cs typeface="Consolas"/>
                <a:sym typeface="Consolas"/>
              </a:rPr>
              <a:t>Averaging</a:t>
            </a:r>
            <a:endParaRPr sz="2000" b="1" dirty="0">
              <a:solidFill>
                <a:schemeClr val="dk1"/>
              </a:solidFill>
              <a:latin typeface="Consolas"/>
              <a:ea typeface="Consolas"/>
              <a:cs typeface="Consolas"/>
              <a:sym typeface="Consolas"/>
            </a:endParaRPr>
          </a:p>
        </p:txBody>
      </p:sp>
      <p:sp>
        <p:nvSpPr>
          <p:cNvPr id="142" name="Google Shape;142;p5"/>
          <p:cNvSpPr txBox="1"/>
          <p:nvPr/>
        </p:nvSpPr>
        <p:spPr>
          <a:xfrm>
            <a:off x="2828001" y="4017622"/>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43" name="Google Shape;143;p5"/>
          <p:cNvSpPr txBox="1"/>
          <p:nvPr/>
        </p:nvSpPr>
        <p:spPr>
          <a:xfrm>
            <a:off x="2828001" y="5705036"/>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44" name="Google Shape;144;p5"/>
          <p:cNvSpPr txBox="1"/>
          <p:nvPr/>
        </p:nvSpPr>
        <p:spPr>
          <a:xfrm>
            <a:off x="2828001" y="837373"/>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sp>
        <p:nvSpPr>
          <p:cNvPr id="145" name="Google Shape;145;p5"/>
          <p:cNvSpPr txBox="1"/>
          <p:nvPr/>
        </p:nvSpPr>
        <p:spPr>
          <a:xfrm>
            <a:off x="2828001" y="2330208"/>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cxnSp>
        <p:nvCxnSpPr>
          <p:cNvPr id="146" name="Google Shape;146;p5"/>
          <p:cNvCxnSpPr>
            <a:stCxn id="140" idx="3"/>
            <a:endCxn id="144" idx="1"/>
          </p:cNvCxnSpPr>
          <p:nvPr/>
        </p:nvCxnSpPr>
        <p:spPr>
          <a:xfrm rot="10800000" flipH="1">
            <a:off x="1998406" y="1160565"/>
            <a:ext cx="829500" cy="8157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47" name="Google Shape;147;p5"/>
          <p:cNvCxnSpPr>
            <a:stCxn id="140" idx="3"/>
            <a:endCxn id="145" idx="1"/>
          </p:cNvCxnSpPr>
          <p:nvPr/>
        </p:nvCxnSpPr>
        <p:spPr>
          <a:xfrm>
            <a:off x="1998406" y="1976265"/>
            <a:ext cx="829500" cy="6771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48" name="Google Shape;148;p5"/>
          <p:cNvCxnSpPr>
            <a:stCxn id="141" idx="3"/>
            <a:endCxn id="142" idx="1"/>
          </p:cNvCxnSpPr>
          <p:nvPr/>
        </p:nvCxnSpPr>
        <p:spPr>
          <a:xfrm rot="10800000" flipH="1">
            <a:off x="1998405" y="4340814"/>
            <a:ext cx="829500" cy="8157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49" name="Google Shape;149;p5"/>
          <p:cNvCxnSpPr>
            <a:stCxn id="141" idx="3"/>
            <a:endCxn id="143" idx="1"/>
          </p:cNvCxnSpPr>
          <p:nvPr/>
        </p:nvCxnSpPr>
        <p:spPr>
          <a:xfrm>
            <a:off x="1998405" y="5156514"/>
            <a:ext cx="829500" cy="8718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50" name="Google Shape;150;p5"/>
          <p:cNvCxnSpPr/>
          <p:nvPr/>
        </p:nvCxnSpPr>
        <p:spPr>
          <a:xfrm>
            <a:off x="4705320" y="0"/>
            <a:ext cx="0" cy="6858000"/>
          </a:xfrm>
          <a:prstGeom prst="straightConnector1">
            <a:avLst/>
          </a:prstGeom>
          <a:noFill/>
          <a:ln w="19050" cap="flat" cmpd="sng">
            <a:solidFill>
              <a:schemeClr val="accent3"/>
            </a:solidFill>
            <a:prstDash val="dash"/>
            <a:miter lim="800000"/>
            <a:headEnd type="none" w="sm" len="sm"/>
            <a:tailEnd type="none" w="sm" len="sm"/>
          </a:ln>
        </p:spPr>
      </p:cxnSp>
      <p:sp>
        <p:nvSpPr>
          <p:cNvPr id="151" name="Google Shape;151;p5"/>
          <p:cNvSpPr txBox="1"/>
          <p:nvPr/>
        </p:nvSpPr>
        <p:spPr>
          <a:xfrm>
            <a:off x="5083573" y="4734342"/>
            <a:ext cx="7108427"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Symmetric Method: Create a new one: X, Y -&gt; Z.</a:t>
            </a:r>
            <a:endParaRPr dirty="0"/>
          </a:p>
          <a:p>
            <a:pPr marL="0" marR="0" lvl="0" indent="0" algn="l" rtl="0">
              <a:spcBef>
                <a:spcPts val="0"/>
              </a:spcBef>
              <a:spcAft>
                <a:spcPts val="0"/>
              </a:spcAft>
              <a:buNone/>
            </a:pPr>
            <a:endParaRPr sz="2000" b="1"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Result: Z_t-1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Y_t-1) / 2</a:t>
            </a:r>
            <a:endParaRPr dirty="0"/>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	 </a:t>
            </a:r>
            <a:r>
              <a:rPr lang="en-US" sz="1800" b="0" i="0" u="none" strike="noStrike" cap="none" dirty="0" err="1">
                <a:solidFill>
                  <a:srgbClr val="000000"/>
                </a:solidFill>
                <a:latin typeface="Consolas"/>
                <a:ea typeface="Consolas"/>
                <a:cs typeface="Consolas"/>
                <a:sym typeface="Consolas"/>
              </a:rPr>
              <a:t>Z_t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Y_t</a:t>
            </a:r>
            <a:r>
              <a:rPr lang="en-US" sz="1800" b="0" i="0" u="none" strike="noStrike" cap="none" dirty="0">
                <a:solidFill>
                  <a:srgbClr val="000000"/>
                </a:solidFill>
                <a:latin typeface="Consolas"/>
                <a:ea typeface="Consolas"/>
                <a:cs typeface="Consolas"/>
                <a:sym typeface="Consolas"/>
              </a:rPr>
              <a:t>) / 2</a:t>
            </a:r>
            <a:endParaRPr dirty="0"/>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	 Z_t+1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Y_t+1) / 2</a:t>
            </a:r>
            <a:endParaRPr dirty="0"/>
          </a:p>
          <a:p>
            <a:pPr marL="0" marR="0" lvl="0" indent="0" algn="l" rtl="0">
              <a:lnSpc>
                <a:spcPct val="100000"/>
              </a:lnSpc>
              <a:spcBef>
                <a:spcPts val="0"/>
              </a:spcBef>
              <a:spcAft>
                <a:spcPts val="0"/>
              </a:spcAft>
              <a:buClr>
                <a:schemeClr val="dk1"/>
              </a:buClr>
              <a:buSzPts val="1800"/>
              <a:buFont typeface="Consolas"/>
              <a:buNone/>
            </a:pPr>
            <a:endParaRPr sz="1800" b="0" i="0" u="none" strike="noStrike" cap="none"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dirty="0">
                <a:solidFill>
                  <a:schemeClr val="dk1"/>
                </a:solidFill>
                <a:latin typeface="Consolas"/>
                <a:ea typeface="Consolas"/>
                <a:cs typeface="Consolas"/>
                <a:sym typeface="Consolas"/>
              </a:rPr>
              <a:t>Disadvantage: Have more time points than X and Y. </a:t>
            </a:r>
            <a:endParaRPr sz="2000" b="1" dirty="0">
              <a:solidFill>
                <a:schemeClr val="dk1"/>
              </a:solidFill>
              <a:latin typeface="Consolas"/>
              <a:ea typeface="Consolas"/>
              <a:cs typeface="Consolas"/>
              <a:sym typeface="Consolas"/>
            </a:endParaRPr>
          </a:p>
        </p:txBody>
      </p:sp>
      <p:sp>
        <p:nvSpPr>
          <p:cNvPr id="152" name="Google Shape;152;p5"/>
          <p:cNvSpPr/>
          <p:nvPr/>
        </p:nvSpPr>
        <p:spPr>
          <a:xfrm>
            <a:off x="6500355" y="1030469"/>
            <a:ext cx="4096204" cy="89686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3" name="Google Shape;153;p5"/>
          <p:cNvSpPr/>
          <p:nvPr/>
        </p:nvSpPr>
        <p:spPr>
          <a:xfrm>
            <a:off x="6526420" y="47818"/>
            <a:ext cx="3394594" cy="89686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4" name="Google Shape;154;p5"/>
          <p:cNvSpPr/>
          <p:nvPr/>
        </p:nvSpPr>
        <p:spPr>
          <a:xfrm>
            <a:off x="7140678" y="1253979"/>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5" name="Google Shape;155;p5"/>
          <p:cNvSpPr/>
          <p:nvPr/>
        </p:nvSpPr>
        <p:spPr>
          <a:xfrm>
            <a:off x="7343060" y="1355905"/>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6" name="Google Shape;156;p5"/>
          <p:cNvSpPr/>
          <p:nvPr/>
        </p:nvSpPr>
        <p:spPr>
          <a:xfrm>
            <a:off x="7070774" y="254023"/>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61" name="Google Shape;161;p5"/>
          <p:cNvSpPr/>
          <p:nvPr/>
        </p:nvSpPr>
        <p:spPr>
          <a:xfrm>
            <a:off x="6960213" y="1375676"/>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cxnSp>
        <p:nvCxnSpPr>
          <p:cNvPr id="162" name="Google Shape;162;p5"/>
          <p:cNvCxnSpPr>
            <a:stCxn id="161" idx="4"/>
            <a:endCxn id="156" idx="0"/>
          </p:cNvCxnSpPr>
          <p:nvPr/>
        </p:nvCxnSpPr>
        <p:spPr>
          <a:xfrm rot="10800000" flipH="1">
            <a:off x="7030374" y="254081"/>
            <a:ext cx="110700" cy="1265400"/>
          </a:xfrm>
          <a:prstGeom prst="straightConnector1">
            <a:avLst/>
          </a:prstGeom>
          <a:noFill/>
          <a:ln w="12700" cap="flat" cmpd="sng">
            <a:solidFill>
              <a:schemeClr val="accent3"/>
            </a:solidFill>
            <a:prstDash val="solid"/>
            <a:miter lim="800000"/>
            <a:headEnd type="none" w="sm" len="sm"/>
            <a:tailEnd type="none" w="sm" len="sm"/>
          </a:ln>
        </p:spPr>
      </p:cxnSp>
      <p:cxnSp>
        <p:nvCxnSpPr>
          <p:cNvPr id="163" name="Google Shape;163;p5"/>
          <p:cNvCxnSpPr>
            <a:stCxn id="154" idx="4"/>
            <a:endCxn id="156" idx="0"/>
          </p:cNvCxnSpPr>
          <p:nvPr/>
        </p:nvCxnSpPr>
        <p:spPr>
          <a:xfrm rot="10800000">
            <a:off x="7140939" y="253884"/>
            <a:ext cx="69900" cy="1143900"/>
          </a:xfrm>
          <a:prstGeom prst="straightConnector1">
            <a:avLst/>
          </a:prstGeom>
          <a:noFill/>
          <a:ln w="12700" cap="flat" cmpd="sng">
            <a:solidFill>
              <a:schemeClr val="accent3"/>
            </a:solidFill>
            <a:prstDash val="solid"/>
            <a:miter lim="800000"/>
            <a:headEnd type="none" w="sm" len="sm"/>
            <a:tailEnd type="none" w="sm" len="sm"/>
          </a:ln>
        </p:spPr>
      </p:cxnSp>
      <p:cxnSp>
        <p:nvCxnSpPr>
          <p:cNvPr id="164" name="Google Shape;164;p5"/>
          <p:cNvCxnSpPr>
            <a:stCxn id="155" idx="3"/>
            <a:endCxn id="156" idx="0"/>
          </p:cNvCxnSpPr>
          <p:nvPr/>
        </p:nvCxnSpPr>
        <p:spPr>
          <a:xfrm rot="10800000">
            <a:off x="7141010" y="254050"/>
            <a:ext cx="222600" cy="1224600"/>
          </a:xfrm>
          <a:prstGeom prst="straightConnector1">
            <a:avLst/>
          </a:prstGeom>
          <a:noFill/>
          <a:ln w="12700" cap="flat" cmpd="sng">
            <a:solidFill>
              <a:schemeClr val="accent3"/>
            </a:solidFill>
            <a:prstDash val="solid"/>
            <a:miter lim="800000"/>
            <a:headEnd type="none" w="sm" len="sm"/>
            <a:tailEnd type="none" w="sm" len="sm"/>
          </a:ln>
        </p:spPr>
      </p:cxnSp>
      <p:sp>
        <p:nvSpPr>
          <p:cNvPr id="165" name="Google Shape;165;p5"/>
          <p:cNvSpPr txBox="1"/>
          <p:nvPr/>
        </p:nvSpPr>
        <p:spPr>
          <a:xfrm>
            <a:off x="5118190" y="2018792"/>
            <a:ext cx="70391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Warping Path: (</a:t>
            </a:r>
            <a:r>
              <a:rPr lang="en-US" sz="1800" dirty="0" err="1">
                <a:solidFill>
                  <a:schemeClr val="dk1"/>
                </a:solidFill>
                <a:latin typeface="Consolas"/>
                <a:ea typeface="Consolas"/>
                <a:cs typeface="Consolas"/>
                <a:sym typeface="Consolas"/>
              </a:rPr>
              <a:t>X_t</a:t>
            </a:r>
            <a:r>
              <a:rPr lang="en-US" sz="1800" dirty="0">
                <a:solidFill>
                  <a:schemeClr val="dk1"/>
                </a:solidFill>
                <a:latin typeface="Consolas"/>
                <a:ea typeface="Consolas"/>
                <a:cs typeface="Consolas"/>
                <a:sym typeface="Consolas"/>
              </a:rPr>
              <a:t>, </a:t>
            </a:r>
            <a:r>
              <a:rPr lang="en-US" altLang="zh-CN" sz="1800" dirty="0">
                <a:solidFill>
                  <a:schemeClr val="dk1"/>
                </a:solidFill>
                <a:latin typeface="Consolas"/>
                <a:ea typeface="Consolas"/>
                <a:cs typeface="Consolas"/>
                <a:sym typeface="Consolas"/>
              </a:rPr>
              <a:t>Y_t-1), (</a:t>
            </a:r>
            <a:r>
              <a:rPr lang="en-US" altLang="zh-CN" sz="1800" dirty="0" err="1">
                <a:solidFill>
                  <a:schemeClr val="dk1"/>
                </a:solidFill>
                <a:latin typeface="Consolas"/>
                <a:ea typeface="Consolas"/>
                <a:cs typeface="Consolas"/>
                <a:sym typeface="Consolas"/>
              </a:rPr>
              <a:t>X_t</a:t>
            </a:r>
            <a:r>
              <a:rPr lang="en-US" altLang="zh-CN" sz="1800" dirty="0">
                <a:solidFill>
                  <a:schemeClr val="dk1"/>
                </a:solidFill>
                <a:latin typeface="Consolas"/>
                <a:ea typeface="Consolas"/>
                <a:cs typeface="Consolas"/>
                <a:sym typeface="Consolas"/>
              </a:rPr>
              <a:t>, </a:t>
            </a:r>
            <a:r>
              <a:rPr lang="en-US" altLang="zh-CN" sz="1800" dirty="0" err="1">
                <a:solidFill>
                  <a:schemeClr val="dk1"/>
                </a:solidFill>
                <a:latin typeface="Consolas"/>
                <a:ea typeface="Consolas"/>
                <a:cs typeface="Consolas"/>
                <a:sym typeface="Consolas"/>
              </a:rPr>
              <a:t>Y_t</a:t>
            </a:r>
            <a:r>
              <a:rPr lang="en-US" altLang="zh-CN" sz="1800" dirty="0">
                <a:solidFill>
                  <a:schemeClr val="dk1"/>
                </a:solidFill>
                <a:latin typeface="Consolas"/>
                <a:ea typeface="Consolas"/>
                <a:cs typeface="Consolas"/>
                <a:sym typeface="Consolas"/>
              </a:rPr>
              <a:t>), (</a:t>
            </a:r>
            <a:r>
              <a:rPr lang="en-US" altLang="zh-CN" sz="1800" dirty="0" err="1">
                <a:solidFill>
                  <a:schemeClr val="dk1"/>
                </a:solidFill>
                <a:latin typeface="Consolas"/>
                <a:ea typeface="Consolas"/>
                <a:cs typeface="Consolas"/>
                <a:sym typeface="Consolas"/>
              </a:rPr>
              <a:t>X_t</a:t>
            </a:r>
            <a:r>
              <a:rPr lang="en-US" altLang="zh-CN" sz="1800" dirty="0">
                <a:solidFill>
                  <a:schemeClr val="dk1"/>
                </a:solidFill>
                <a:latin typeface="Consolas"/>
                <a:ea typeface="Consolas"/>
                <a:cs typeface="Consolas"/>
                <a:sym typeface="Consolas"/>
              </a:rPr>
              <a:t>, Y_t+1</a:t>
            </a:r>
            <a:r>
              <a:rPr lang="en-US" sz="1800" dirty="0">
                <a:solidFill>
                  <a:schemeClr val="dk1"/>
                </a:solidFill>
                <a:latin typeface="Consolas"/>
                <a:ea typeface="Consolas"/>
                <a:cs typeface="Consolas"/>
                <a:sym typeface="Consolas"/>
              </a:rPr>
              <a:t>)</a:t>
            </a:r>
            <a:endParaRPr dirty="0"/>
          </a:p>
        </p:txBody>
      </p:sp>
      <p:sp>
        <p:nvSpPr>
          <p:cNvPr id="166" name="Google Shape;166;p5"/>
          <p:cNvSpPr txBox="1"/>
          <p:nvPr/>
        </p:nvSpPr>
        <p:spPr>
          <a:xfrm>
            <a:off x="5083573" y="2503184"/>
            <a:ext cx="7039187"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Asymmetric Method: Take a reference: X, Y -&gt; X.</a:t>
            </a:r>
            <a:endParaRPr lang="en-US" dirty="0"/>
          </a:p>
          <a:p>
            <a:pPr marL="0" marR="0" lvl="0" indent="0" algn="l" rtl="0">
              <a:spcBef>
                <a:spcPts val="0"/>
              </a:spcBef>
              <a:spcAft>
                <a:spcPts val="0"/>
              </a:spcAft>
              <a:buNone/>
            </a:pP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Take X as a reference.</a:t>
            </a:r>
            <a:endParaRPr lang="en-US"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Result: </a:t>
            </a:r>
            <a:r>
              <a:rPr lang="en-US" sz="1800" dirty="0" err="1">
                <a:solidFill>
                  <a:schemeClr val="dk1"/>
                </a:solidFill>
                <a:latin typeface="Consolas"/>
                <a:ea typeface="Consolas"/>
                <a:cs typeface="Consolas"/>
                <a:sym typeface="Consolas"/>
              </a:rPr>
              <a:t>X_t</a:t>
            </a:r>
            <a:r>
              <a:rPr lang="en-US" sz="1800" dirty="0">
                <a:solidFill>
                  <a:schemeClr val="dk1"/>
                </a:solidFill>
                <a:latin typeface="Consolas"/>
                <a:ea typeface="Consolas"/>
                <a:cs typeface="Consolas"/>
                <a:sym typeface="Consolas"/>
              </a:rPr>
              <a:t> = (</a:t>
            </a:r>
            <a:r>
              <a:rPr lang="en-US" sz="1800" dirty="0" err="1">
                <a:solidFill>
                  <a:schemeClr val="dk1"/>
                </a:solidFill>
                <a:latin typeface="Consolas"/>
                <a:ea typeface="Consolas"/>
                <a:cs typeface="Consolas"/>
                <a:sym typeface="Consolas"/>
              </a:rPr>
              <a:t>X_t</a:t>
            </a:r>
            <a:r>
              <a:rPr lang="en-US" sz="1800" dirty="0">
                <a:solidFill>
                  <a:schemeClr val="dk1"/>
                </a:solidFill>
                <a:latin typeface="Consolas"/>
                <a:ea typeface="Consolas"/>
                <a:cs typeface="Consolas"/>
                <a:sym typeface="Consolas"/>
              </a:rPr>
              <a:t> + Y_t-1 + </a:t>
            </a:r>
            <a:r>
              <a:rPr lang="en-US" sz="1800" dirty="0" err="1">
                <a:solidFill>
                  <a:schemeClr val="dk1"/>
                </a:solidFill>
                <a:latin typeface="Consolas"/>
                <a:ea typeface="Consolas"/>
                <a:cs typeface="Consolas"/>
                <a:sym typeface="Consolas"/>
              </a:rPr>
              <a:t>Y_t</a:t>
            </a:r>
            <a:r>
              <a:rPr lang="en-US" sz="1800" dirty="0">
                <a:solidFill>
                  <a:schemeClr val="dk1"/>
                </a:solidFill>
                <a:latin typeface="Consolas"/>
                <a:ea typeface="Consolas"/>
                <a:cs typeface="Consolas"/>
                <a:sym typeface="Consolas"/>
              </a:rPr>
              <a:t> + Y_t+1) / 4</a:t>
            </a:r>
            <a:endParaRPr lang="en-US" dirty="0"/>
          </a:p>
          <a:p>
            <a:pPr marL="0" marR="0" lvl="0" indent="0" algn="l" rtl="0">
              <a:spcBef>
                <a:spcPts val="0"/>
              </a:spcBef>
              <a:spcAft>
                <a:spcPts val="0"/>
              </a:spcAft>
              <a:buNone/>
            </a:pP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Disadvantage: There is no natural criterion for choosing a reference.</a:t>
            </a:r>
            <a:endParaRPr lang="en-US" dirty="0"/>
          </a:p>
        </p:txBody>
      </p:sp>
      <p:sp>
        <p:nvSpPr>
          <p:cNvPr id="167" name="Google Shape;167;p5"/>
          <p:cNvSpPr txBox="1"/>
          <p:nvPr/>
        </p:nvSpPr>
        <p:spPr>
          <a:xfrm>
            <a:off x="-713120" y="0"/>
            <a:ext cx="5281038" cy="369332"/>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1800" b="1" i="0" u="none" strike="noStrike" cap="none">
                <a:solidFill>
                  <a:schemeClr val="dk1"/>
                </a:solidFill>
                <a:latin typeface="Consolas"/>
                <a:ea typeface="Consolas"/>
                <a:cs typeface="Consolas"/>
                <a:sym typeface="Consolas"/>
              </a:rPr>
              <a:t>Overall Framework of the Research</a:t>
            </a:r>
            <a:endParaRPr/>
          </a:p>
        </p:txBody>
      </p:sp>
      <p:sp>
        <p:nvSpPr>
          <p:cNvPr id="2" name="文本框 1">
            <a:extLst>
              <a:ext uri="{FF2B5EF4-FFF2-40B4-BE49-F238E27FC236}">
                <a16:creationId xmlns:a16="http://schemas.microsoft.com/office/drawing/2014/main" id="{A85FDCCA-2E6C-A8FD-CF08-61AC46AD30CC}"/>
              </a:ext>
            </a:extLst>
          </p:cNvPr>
          <p:cNvSpPr txBox="1"/>
          <p:nvPr/>
        </p:nvSpPr>
        <p:spPr>
          <a:xfrm>
            <a:off x="5299408" y="325925"/>
            <a:ext cx="1074241" cy="307777"/>
          </a:xfrm>
          <a:prstGeom prst="rect">
            <a:avLst/>
          </a:prstGeom>
          <a:noFill/>
        </p:spPr>
        <p:txBody>
          <a:bodyPr wrap="square" rtlCol="0">
            <a:spAutoFit/>
          </a:bodyPr>
          <a:lstStyle/>
          <a:p>
            <a:r>
              <a:rPr lang="en-US" altLang="zh-CN" dirty="0"/>
              <a:t>X</a:t>
            </a:r>
            <a:endParaRPr lang="zh-CN" altLang="en-US" dirty="0"/>
          </a:p>
        </p:txBody>
      </p:sp>
      <p:sp>
        <p:nvSpPr>
          <p:cNvPr id="3" name="文本框 2">
            <a:extLst>
              <a:ext uri="{FF2B5EF4-FFF2-40B4-BE49-F238E27FC236}">
                <a16:creationId xmlns:a16="http://schemas.microsoft.com/office/drawing/2014/main" id="{651D724E-70D4-5D0E-809D-743276DE9EFA}"/>
              </a:ext>
            </a:extLst>
          </p:cNvPr>
          <p:cNvSpPr txBox="1"/>
          <p:nvPr/>
        </p:nvSpPr>
        <p:spPr>
          <a:xfrm>
            <a:off x="5288284" y="1243936"/>
            <a:ext cx="1074241" cy="307777"/>
          </a:xfrm>
          <a:prstGeom prst="rect">
            <a:avLst/>
          </a:prstGeom>
          <a:noFill/>
        </p:spPr>
        <p:txBody>
          <a:bodyPr wrap="square" rtlCol="0">
            <a:spAutoFit/>
          </a:bodyPr>
          <a:lstStyle/>
          <a:p>
            <a:r>
              <a:rPr lang="en-US" altLang="zh-CN" dirty="0"/>
              <a:t>Y</a:t>
            </a:r>
            <a:endParaRPr lang="zh-CN" altLang="en-US" dirty="0"/>
          </a:p>
        </p:txBody>
      </p:sp>
      <p:sp>
        <p:nvSpPr>
          <p:cNvPr id="5" name="文本框 4">
            <a:extLst>
              <a:ext uri="{FF2B5EF4-FFF2-40B4-BE49-F238E27FC236}">
                <a16:creationId xmlns:a16="http://schemas.microsoft.com/office/drawing/2014/main" id="{D79A90ED-4C3E-3AA6-0539-20CF35E30E06}"/>
              </a:ext>
            </a:extLst>
          </p:cNvPr>
          <p:cNvSpPr txBox="1"/>
          <p:nvPr/>
        </p:nvSpPr>
        <p:spPr>
          <a:xfrm>
            <a:off x="6900201" y="6957"/>
            <a:ext cx="484187" cy="307777"/>
          </a:xfrm>
          <a:prstGeom prst="rect">
            <a:avLst/>
          </a:prstGeom>
          <a:noFill/>
        </p:spPr>
        <p:txBody>
          <a:bodyPr wrap="square">
            <a:spAutoFit/>
          </a:bodyPr>
          <a:lstStyle/>
          <a:p>
            <a:r>
              <a:rPr lang="en-US" altLang="zh-CN" sz="1400" dirty="0" err="1">
                <a:solidFill>
                  <a:schemeClr val="dk1"/>
                </a:solidFill>
                <a:latin typeface="Consolas"/>
                <a:ea typeface="Consolas"/>
                <a:cs typeface="Consolas"/>
                <a:sym typeface="Consolas"/>
              </a:rPr>
              <a:t>X_t</a:t>
            </a:r>
            <a:endParaRPr lang="zh-CN" altLang="en-US" dirty="0"/>
          </a:p>
        </p:txBody>
      </p:sp>
      <p:sp>
        <p:nvSpPr>
          <p:cNvPr id="7" name="文本框 6">
            <a:extLst>
              <a:ext uri="{FF2B5EF4-FFF2-40B4-BE49-F238E27FC236}">
                <a16:creationId xmlns:a16="http://schemas.microsoft.com/office/drawing/2014/main" id="{C91C105C-C3D3-B34B-102F-D8A067B07882}"/>
              </a:ext>
            </a:extLst>
          </p:cNvPr>
          <p:cNvSpPr txBox="1"/>
          <p:nvPr/>
        </p:nvSpPr>
        <p:spPr>
          <a:xfrm>
            <a:off x="6362525" y="1660043"/>
            <a:ext cx="1912933"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Y_t-1</a:t>
            </a:r>
            <a:r>
              <a:rPr lang="en-US" altLang="zh-CN" dirty="0">
                <a:solidFill>
                  <a:schemeClr val="dk1"/>
                </a:solidFill>
                <a:latin typeface="Consolas"/>
                <a:ea typeface="Consolas"/>
                <a:cs typeface="Consolas"/>
                <a:sym typeface="Consolas"/>
              </a:rPr>
              <a:t>, </a:t>
            </a:r>
            <a:r>
              <a:rPr lang="en-US" altLang="zh-CN" dirty="0" err="1">
                <a:solidFill>
                  <a:schemeClr val="dk1"/>
                </a:solidFill>
                <a:latin typeface="Consolas"/>
                <a:ea typeface="Consolas"/>
                <a:cs typeface="Consolas"/>
                <a:sym typeface="Consolas"/>
              </a:rPr>
              <a:t>Y</a:t>
            </a:r>
            <a:r>
              <a:rPr lang="en-US" altLang="zh-CN" sz="1400" dirty="0" err="1">
                <a:solidFill>
                  <a:schemeClr val="dk1"/>
                </a:solidFill>
                <a:latin typeface="Consolas"/>
                <a:ea typeface="Consolas"/>
                <a:cs typeface="Consolas"/>
                <a:sym typeface="Consolas"/>
              </a:rPr>
              <a:t>_t</a:t>
            </a:r>
            <a:r>
              <a:rPr lang="en-US" altLang="zh-CN" sz="1400" dirty="0">
                <a:solidFill>
                  <a:schemeClr val="dk1"/>
                </a:solidFill>
                <a:latin typeface="Consolas"/>
                <a:ea typeface="Consolas"/>
                <a:cs typeface="Consolas"/>
                <a:sym typeface="Consolas"/>
              </a:rPr>
              <a:t>, Y_t+1</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p:nvPr/>
        </p:nvSpPr>
        <p:spPr>
          <a:xfrm>
            <a:off x="255637" y="1622322"/>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onsolas"/>
                <a:ea typeface="Consolas"/>
                <a:cs typeface="Consolas"/>
                <a:sym typeface="Consolas"/>
              </a:rPr>
              <a:t>Incremental Averaging</a:t>
            </a:r>
            <a:endParaRPr sz="2000" b="1">
              <a:solidFill>
                <a:schemeClr val="dk1"/>
              </a:solidFill>
              <a:latin typeface="Consolas"/>
              <a:ea typeface="Consolas"/>
              <a:cs typeface="Consolas"/>
              <a:sym typeface="Consolas"/>
            </a:endParaRPr>
          </a:p>
        </p:txBody>
      </p:sp>
      <p:sp>
        <p:nvSpPr>
          <p:cNvPr id="174" name="Google Shape;174;p6"/>
          <p:cNvSpPr txBox="1"/>
          <p:nvPr/>
        </p:nvSpPr>
        <p:spPr>
          <a:xfrm>
            <a:off x="249183" y="4336394"/>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onsolas"/>
                <a:ea typeface="Consolas"/>
                <a:cs typeface="Consolas"/>
                <a:sym typeface="Consolas"/>
              </a:rPr>
              <a:t>Batch</a:t>
            </a:r>
            <a:endParaRPr/>
          </a:p>
          <a:p>
            <a:pPr marL="0" marR="0" lvl="0" indent="0" algn="ctr" rtl="0">
              <a:spcBef>
                <a:spcPts val="0"/>
              </a:spcBef>
              <a:spcAft>
                <a:spcPts val="0"/>
              </a:spcAft>
              <a:buNone/>
            </a:pPr>
            <a:r>
              <a:rPr lang="en-US" sz="2000" b="1">
                <a:solidFill>
                  <a:schemeClr val="dk1"/>
                </a:solidFill>
                <a:latin typeface="Consolas"/>
                <a:ea typeface="Consolas"/>
                <a:cs typeface="Consolas"/>
                <a:sym typeface="Consolas"/>
              </a:rPr>
              <a:t>Averaging</a:t>
            </a:r>
            <a:endParaRPr sz="2000" b="1">
              <a:solidFill>
                <a:schemeClr val="dk1"/>
              </a:solidFill>
              <a:latin typeface="Consolas"/>
              <a:ea typeface="Consolas"/>
              <a:cs typeface="Consolas"/>
              <a:sym typeface="Consolas"/>
            </a:endParaRPr>
          </a:p>
        </p:txBody>
      </p:sp>
      <p:sp>
        <p:nvSpPr>
          <p:cNvPr id="175" name="Google Shape;175;p6"/>
          <p:cNvSpPr txBox="1"/>
          <p:nvPr/>
        </p:nvSpPr>
        <p:spPr>
          <a:xfrm>
            <a:off x="2669148" y="3720841"/>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76" name="Google Shape;176;p6"/>
          <p:cNvSpPr txBox="1"/>
          <p:nvPr/>
        </p:nvSpPr>
        <p:spPr>
          <a:xfrm>
            <a:off x="2663706" y="4894179"/>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77" name="Google Shape;177;p6"/>
          <p:cNvSpPr txBox="1"/>
          <p:nvPr/>
        </p:nvSpPr>
        <p:spPr>
          <a:xfrm>
            <a:off x="2559487" y="837373"/>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sp>
        <p:nvSpPr>
          <p:cNvPr id="178" name="Google Shape;178;p6"/>
          <p:cNvSpPr txBox="1"/>
          <p:nvPr/>
        </p:nvSpPr>
        <p:spPr>
          <a:xfrm>
            <a:off x="2559487" y="2209209"/>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cxnSp>
        <p:nvCxnSpPr>
          <p:cNvPr id="179" name="Google Shape;179;p6"/>
          <p:cNvCxnSpPr>
            <a:stCxn id="173" idx="3"/>
            <a:endCxn id="177" idx="1"/>
          </p:cNvCxnSpPr>
          <p:nvPr/>
        </p:nvCxnSpPr>
        <p:spPr>
          <a:xfrm rot="10800000" flipH="1">
            <a:off x="1998406" y="1160565"/>
            <a:ext cx="561000" cy="815700"/>
          </a:xfrm>
          <a:prstGeom prst="curvedConnector3">
            <a:avLst>
              <a:gd name="adj1" fmla="val 50007"/>
            </a:avLst>
          </a:prstGeom>
          <a:noFill/>
          <a:ln w="19050" cap="flat" cmpd="sng">
            <a:solidFill>
              <a:srgbClr val="172C51"/>
            </a:solidFill>
            <a:prstDash val="solid"/>
            <a:miter lim="800000"/>
            <a:headEnd type="none" w="sm" len="sm"/>
            <a:tailEnd type="triangle" w="med" len="med"/>
          </a:ln>
        </p:spPr>
      </p:cxnSp>
      <p:cxnSp>
        <p:nvCxnSpPr>
          <p:cNvPr id="180" name="Google Shape;180;p6"/>
          <p:cNvCxnSpPr>
            <a:stCxn id="173" idx="3"/>
            <a:endCxn id="178" idx="1"/>
          </p:cNvCxnSpPr>
          <p:nvPr/>
        </p:nvCxnSpPr>
        <p:spPr>
          <a:xfrm>
            <a:off x="1998406" y="1976265"/>
            <a:ext cx="561000" cy="556200"/>
          </a:xfrm>
          <a:prstGeom prst="curvedConnector3">
            <a:avLst>
              <a:gd name="adj1" fmla="val 50007"/>
            </a:avLst>
          </a:prstGeom>
          <a:noFill/>
          <a:ln w="19050" cap="flat" cmpd="sng">
            <a:solidFill>
              <a:srgbClr val="172C51"/>
            </a:solidFill>
            <a:prstDash val="solid"/>
            <a:miter lim="800000"/>
            <a:headEnd type="none" w="sm" len="sm"/>
            <a:tailEnd type="triangle" w="med" len="med"/>
          </a:ln>
        </p:spPr>
      </p:cxnSp>
      <p:cxnSp>
        <p:nvCxnSpPr>
          <p:cNvPr id="181" name="Google Shape;181;p6"/>
          <p:cNvCxnSpPr>
            <a:stCxn id="174" idx="3"/>
            <a:endCxn id="175" idx="1"/>
          </p:cNvCxnSpPr>
          <p:nvPr/>
        </p:nvCxnSpPr>
        <p:spPr>
          <a:xfrm rot="10800000" flipH="1">
            <a:off x="1991952" y="4044137"/>
            <a:ext cx="677100" cy="646200"/>
          </a:xfrm>
          <a:prstGeom prst="curvedConnector3">
            <a:avLst>
              <a:gd name="adj1" fmla="val 50007"/>
            </a:avLst>
          </a:prstGeom>
          <a:noFill/>
          <a:ln w="19050" cap="flat" cmpd="sng">
            <a:solidFill>
              <a:srgbClr val="172C51"/>
            </a:solidFill>
            <a:prstDash val="solid"/>
            <a:miter lim="800000"/>
            <a:headEnd type="none" w="sm" len="sm"/>
            <a:tailEnd type="triangle" w="med" len="med"/>
          </a:ln>
        </p:spPr>
      </p:cxnSp>
      <p:cxnSp>
        <p:nvCxnSpPr>
          <p:cNvPr id="182" name="Google Shape;182;p6"/>
          <p:cNvCxnSpPr>
            <a:stCxn id="174" idx="3"/>
            <a:endCxn id="176" idx="1"/>
          </p:cNvCxnSpPr>
          <p:nvPr/>
        </p:nvCxnSpPr>
        <p:spPr>
          <a:xfrm>
            <a:off x="1991952" y="4690337"/>
            <a:ext cx="671700" cy="527100"/>
          </a:xfrm>
          <a:prstGeom prst="curvedConnector3">
            <a:avLst>
              <a:gd name="adj1" fmla="val 50004"/>
            </a:avLst>
          </a:prstGeom>
          <a:noFill/>
          <a:ln w="19050" cap="flat" cmpd="sng">
            <a:solidFill>
              <a:srgbClr val="172C51"/>
            </a:solidFill>
            <a:prstDash val="solid"/>
            <a:miter lim="800000"/>
            <a:headEnd type="none" w="sm" len="sm"/>
            <a:tailEnd type="triangle" w="med" len="med"/>
          </a:ln>
        </p:spPr>
      </p:cxnSp>
      <p:sp>
        <p:nvSpPr>
          <p:cNvPr id="183" name="Google Shape;183;p6"/>
          <p:cNvSpPr txBox="1"/>
          <p:nvPr/>
        </p:nvSpPr>
        <p:spPr>
          <a:xfrm>
            <a:off x="6475608" y="3866300"/>
            <a:ext cx="1629695"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DBA</a:t>
            </a:r>
            <a:r>
              <a:rPr lang="en-US" sz="1800" baseline="30000">
                <a:solidFill>
                  <a:schemeClr val="dk1"/>
                </a:solidFill>
                <a:latin typeface="Consolas"/>
                <a:ea typeface="Consolas"/>
                <a:cs typeface="Consolas"/>
                <a:sym typeface="Consolas"/>
              </a:rPr>
              <a:t>[4]</a:t>
            </a:r>
            <a:r>
              <a:rPr lang="en-US" sz="1800">
                <a:solidFill>
                  <a:schemeClr val="dk1"/>
                </a:solidFill>
                <a:latin typeface="Consolas"/>
                <a:ea typeface="Consolas"/>
                <a:cs typeface="Consolas"/>
                <a:sym typeface="Consolas"/>
              </a:rPr>
              <a:t>, 2011</a:t>
            </a:r>
            <a:endParaRPr sz="1800">
              <a:solidFill>
                <a:schemeClr val="dk1"/>
              </a:solidFill>
              <a:latin typeface="Consolas"/>
              <a:ea typeface="Consolas"/>
              <a:cs typeface="Consolas"/>
              <a:sym typeface="Consolas"/>
            </a:endParaRPr>
          </a:p>
        </p:txBody>
      </p:sp>
      <p:sp>
        <p:nvSpPr>
          <p:cNvPr id="184" name="Google Shape;184;p6"/>
          <p:cNvSpPr txBox="1"/>
          <p:nvPr/>
        </p:nvSpPr>
        <p:spPr>
          <a:xfrm>
            <a:off x="4543660" y="4894179"/>
            <a:ext cx="38940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O(T^N)</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computationally expensive</a:t>
            </a:r>
            <a:endParaRPr sz="1800">
              <a:solidFill>
                <a:schemeClr val="dk1"/>
              </a:solidFill>
              <a:latin typeface="Consolas"/>
              <a:ea typeface="Consolas"/>
              <a:cs typeface="Consolas"/>
              <a:sym typeface="Consolas"/>
            </a:endParaRPr>
          </a:p>
        </p:txBody>
      </p:sp>
      <p:sp>
        <p:nvSpPr>
          <p:cNvPr id="185" name="Google Shape;185;p6"/>
          <p:cNvSpPr txBox="1"/>
          <p:nvPr/>
        </p:nvSpPr>
        <p:spPr>
          <a:xfrm>
            <a:off x="4370407" y="2347708"/>
            <a:ext cx="1820984"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NLAAF</a:t>
            </a:r>
            <a:r>
              <a:rPr lang="en-US" sz="1800" baseline="30000" dirty="0">
                <a:solidFill>
                  <a:schemeClr val="dk1"/>
                </a:solidFill>
                <a:latin typeface="Consolas"/>
                <a:ea typeface="Consolas"/>
                <a:cs typeface="Consolas"/>
                <a:sym typeface="Consolas"/>
              </a:rPr>
              <a:t>[1]</a:t>
            </a:r>
            <a:r>
              <a:rPr lang="en-US" sz="1800" dirty="0">
                <a:solidFill>
                  <a:schemeClr val="dk1"/>
                </a:solidFill>
                <a:latin typeface="Consolas"/>
                <a:ea typeface="Consolas"/>
                <a:cs typeface="Consolas"/>
                <a:sym typeface="Consolas"/>
              </a:rPr>
              <a:t>, 1996</a:t>
            </a:r>
            <a:endParaRPr dirty="0"/>
          </a:p>
        </p:txBody>
      </p:sp>
      <p:sp>
        <p:nvSpPr>
          <p:cNvPr id="186" name="Google Shape;186;p6"/>
          <p:cNvSpPr txBox="1"/>
          <p:nvPr/>
        </p:nvSpPr>
        <p:spPr>
          <a:xfrm>
            <a:off x="6586646" y="1751896"/>
            <a:ext cx="1687097"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PSA</a:t>
            </a:r>
            <a:r>
              <a:rPr lang="en-US" sz="1800" baseline="30000">
                <a:solidFill>
                  <a:schemeClr val="dk1"/>
                </a:solidFill>
                <a:latin typeface="Consolas"/>
                <a:ea typeface="Consolas"/>
                <a:cs typeface="Consolas"/>
                <a:sym typeface="Consolas"/>
              </a:rPr>
              <a:t>[2]</a:t>
            </a:r>
            <a:r>
              <a:rPr lang="en-US" sz="1800">
                <a:solidFill>
                  <a:schemeClr val="dk1"/>
                </a:solidFill>
                <a:latin typeface="Consolas"/>
                <a:ea typeface="Consolas"/>
                <a:cs typeface="Consolas"/>
                <a:sym typeface="Consolas"/>
              </a:rPr>
              <a:t>, 2009</a:t>
            </a:r>
            <a:endParaRPr/>
          </a:p>
        </p:txBody>
      </p:sp>
      <p:sp>
        <p:nvSpPr>
          <p:cNvPr id="187" name="Google Shape;187;p6"/>
          <p:cNvSpPr txBox="1"/>
          <p:nvPr/>
        </p:nvSpPr>
        <p:spPr>
          <a:xfrm>
            <a:off x="7062952" y="3107533"/>
            <a:ext cx="1911470"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ICDTW</a:t>
            </a:r>
            <a:r>
              <a:rPr lang="en-US" sz="1800" baseline="30000">
                <a:solidFill>
                  <a:schemeClr val="dk1"/>
                </a:solidFill>
                <a:latin typeface="Consolas"/>
                <a:ea typeface="Consolas"/>
                <a:cs typeface="Consolas"/>
                <a:sym typeface="Consolas"/>
              </a:rPr>
              <a:t>[3]</a:t>
            </a:r>
            <a:r>
              <a:rPr lang="en-US" sz="1800">
                <a:solidFill>
                  <a:schemeClr val="dk1"/>
                </a:solidFill>
                <a:latin typeface="Consolas"/>
                <a:ea typeface="Consolas"/>
                <a:cs typeface="Consolas"/>
                <a:sym typeface="Consolas"/>
              </a:rPr>
              <a:t>, 2012</a:t>
            </a:r>
            <a:endParaRPr sz="1800">
              <a:solidFill>
                <a:schemeClr val="dk1"/>
              </a:solidFill>
              <a:latin typeface="Consolas"/>
              <a:ea typeface="Consolas"/>
              <a:cs typeface="Consolas"/>
              <a:sym typeface="Consolas"/>
            </a:endParaRPr>
          </a:p>
        </p:txBody>
      </p:sp>
      <p:cxnSp>
        <p:nvCxnSpPr>
          <p:cNvPr id="188" name="Google Shape;188;p6"/>
          <p:cNvCxnSpPr>
            <a:stCxn id="185" idx="3"/>
            <a:endCxn id="186" idx="1"/>
          </p:cNvCxnSpPr>
          <p:nvPr/>
        </p:nvCxnSpPr>
        <p:spPr>
          <a:xfrm rot="10800000" flipH="1">
            <a:off x="6191391" y="1936574"/>
            <a:ext cx="395400" cy="595800"/>
          </a:xfrm>
          <a:prstGeom prst="curvedConnector3">
            <a:avLst>
              <a:gd name="adj1" fmla="val 49982"/>
            </a:avLst>
          </a:prstGeom>
          <a:noFill/>
          <a:ln w="19050" cap="flat" cmpd="sng">
            <a:solidFill>
              <a:srgbClr val="172C51"/>
            </a:solidFill>
            <a:prstDash val="solid"/>
            <a:miter lim="800000"/>
            <a:headEnd type="none" w="sm" len="sm"/>
            <a:tailEnd type="triangle" w="med" len="med"/>
          </a:ln>
        </p:spPr>
      </p:cxnSp>
      <p:cxnSp>
        <p:nvCxnSpPr>
          <p:cNvPr id="189" name="Google Shape;189;p6"/>
          <p:cNvCxnSpPr>
            <a:stCxn id="185" idx="3"/>
            <a:endCxn id="187" idx="1"/>
          </p:cNvCxnSpPr>
          <p:nvPr/>
        </p:nvCxnSpPr>
        <p:spPr>
          <a:xfrm>
            <a:off x="6191391" y="2532374"/>
            <a:ext cx="871500" cy="759900"/>
          </a:xfrm>
          <a:prstGeom prst="curvedConnector3">
            <a:avLst>
              <a:gd name="adj1" fmla="val 50003"/>
            </a:avLst>
          </a:prstGeom>
          <a:noFill/>
          <a:ln w="19050" cap="flat" cmpd="sng">
            <a:solidFill>
              <a:srgbClr val="172C51"/>
            </a:solidFill>
            <a:prstDash val="solid"/>
            <a:miter lim="800000"/>
            <a:headEnd type="none" w="sm" len="sm"/>
            <a:tailEnd type="triangle" w="med" len="med"/>
          </a:ln>
        </p:spPr>
      </p:cxnSp>
      <p:cxnSp>
        <p:nvCxnSpPr>
          <p:cNvPr id="190" name="Google Shape;190;p6"/>
          <p:cNvCxnSpPr>
            <a:stCxn id="178" idx="3"/>
            <a:endCxn id="185" idx="1"/>
          </p:cNvCxnSpPr>
          <p:nvPr/>
        </p:nvCxnSpPr>
        <p:spPr>
          <a:xfrm>
            <a:off x="4189183" y="2532375"/>
            <a:ext cx="181200" cy="0"/>
          </a:xfrm>
          <a:prstGeom prst="straightConnector1">
            <a:avLst/>
          </a:prstGeom>
          <a:noFill/>
          <a:ln w="19050" cap="flat" cmpd="sng">
            <a:solidFill>
              <a:srgbClr val="172C51"/>
            </a:solidFill>
            <a:prstDash val="solid"/>
            <a:miter lim="800000"/>
            <a:headEnd type="none" w="sm" len="sm"/>
            <a:tailEnd type="triangle" w="med" len="med"/>
          </a:ln>
        </p:spPr>
      </p:cxnSp>
      <p:cxnSp>
        <p:nvCxnSpPr>
          <p:cNvPr id="191" name="Google Shape;191;p6"/>
          <p:cNvCxnSpPr>
            <a:stCxn id="175" idx="3"/>
            <a:endCxn id="183" idx="1"/>
          </p:cNvCxnSpPr>
          <p:nvPr/>
        </p:nvCxnSpPr>
        <p:spPr>
          <a:xfrm>
            <a:off x="4298844" y="4044007"/>
            <a:ext cx="2176800" cy="6900"/>
          </a:xfrm>
          <a:prstGeom prst="straightConnector1">
            <a:avLst/>
          </a:prstGeom>
          <a:noFill/>
          <a:ln w="19050" cap="flat" cmpd="sng">
            <a:solidFill>
              <a:srgbClr val="172C51"/>
            </a:solidFill>
            <a:prstDash val="solid"/>
            <a:miter lim="800000"/>
            <a:headEnd type="none" w="sm" len="sm"/>
            <a:tailEnd type="triangle" w="med" len="med"/>
          </a:ln>
        </p:spPr>
      </p:cxnSp>
      <p:sp>
        <p:nvSpPr>
          <p:cNvPr id="192" name="Google Shape;192;p6"/>
          <p:cNvSpPr txBox="1"/>
          <p:nvPr/>
        </p:nvSpPr>
        <p:spPr>
          <a:xfrm>
            <a:off x="9281681" y="975872"/>
            <a:ext cx="1697425"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SSG</a:t>
            </a:r>
            <a:r>
              <a:rPr lang="en-US" sz="1800" baseline="30000">
                <a:solidFill>
                  <a:schemeClr val="dk1"/>
                </a:solidFill>
                <a:latin typeface="Consolas"/>
                <a:ea typeface="Consolas"/>
                <a:cs typeface="Consolas"/>
                <a:sym typeface="Consolas"/>
              </a:rPr>
              <a:t>[5]</a:t>
            </a:r>
            <a:r>
              <a:rPr lang="en-US" sz="1800">
                <a:solidFill>
                  <a:schemeClr val="dk1"/>
                </a:solidFill>
                <a:latin typeface="Consolas"/>
                <a:ea typeface="Consolas"/>
                <a:cs typeface="Consolas"/>
                <a:sym typeface="Consolas"/>
              </a:rPr>
              <a:t>, 2017</a:t>
            </a:r>
            <a:endParaRPr sz="1800">
              <a:solidFill>
                <a:schemeClr val="dk1"/>
              </a:solidFill>
              <a:latin typeface="Consolas"/>
              <a:ea typeface="Consolas"/>
              <a:cs typeface="Consolas"/>
              <a:sym typeface="Consolas"/>
            </a:endParaRPr>
          </a:p>
        </p:txBody>
      </p:sp>
      <p:cxnSp>
        <p:nvCxnSpPr>
          <p:cNvPr id="193" name="Google Shape;193;p6"/>
          <p:cNvCxnSpPr>
            <a:stCxn id="177" idx="3"/>
            <a:endCxn id="192" idx="1"/>
          </p:cNvCxnSpPr>
          <p:nvPr/>
        </p:nvCxnSpPr>
        <p:spPr>
          <a:xfrm>
            <a:off x="4189183" y="1160539"/>
            <a:ext cx="5092500" cy="0"/>
          </a:xfrm>
          <a:prstGeom prst="straightConnector1">
            <a:avLst/>
          </a:prstGeom>
          <a:noFill/>
          <a:ln w="19050" cap="flat" cmpd="sng">
            <a:solidFill>
              <a:srgbClr val="172C51"/>
            </a:solidFill>
            <a:prstDash val="solid"/>
            <a:miter lim="800000"/>
            <a:headEnd type="none" w="sm" len="sm"/>
            <a:tailEnd type="triangle" w="med" len="med"/>
          </a:ln>
        </p:spPr>
      </p:cxnSp>
      <p:cxnSp>
        <p:nvCxnSpPr>
          <p:cNvPr id="194" name="Google Shape;194;p6"/>
          <p:cNvCxnSpPr/>
          <p:nvPr/>
        </p:nvCxnSpPr>
        <p:spPr>
          <a:xfrm>
            <a:off x="10012163" y="0"/>
            <a:ext cx="0" cy="6858000"/>
          </a:xfrm>
          <a:prstGeom prst="straightConnector1">
            <a:avLst/>
          </a:prstGeom>
          <a:noFill/>
          <a:ln w="19050" cap="flat" cmpd="sng">
            <a:solidFill>
              <a:schemeClr val="accent3"/>
            </a:solidFill>
            <a:prstDash val="dash"/>
            <a:miter lim="800000"/>
            <a:headEnd type="none" w="sm" len="sm"/>
            <a:tailEnd type="none" w="sm" len="sm"/>
          </a:ln>
        </p:spPr>
      </p:cxnSp>
      <p:sp>
        <p:nvSpPr>
          <p:cNvPr id="195" name="Google Shape;195;p6"/>
          <p:cNvSpPr txBox="1"/>
          <p:nvPr/>
        </p:nvSpPr>
        <p:spPr>
          <a:xfrm>
            <a:off x="270153" y="219371"/>
            <a:ext cx="555007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Before 2017: Intuitive</a:t>
            </a:r>
            <a:endParaRPr sz="2400" b="1">
              <a:solidFill>
                <a:schemeClr val="dk1"/>
              </a:solidFill>
              <a:latin typeface="Consolas"/>
              <a:ea typeface="Consolas"/>
              <a:cs typeface="Consolas"/>
              <a:sym typeface="Consolas"/>
            </a:endParaRPr>
          </a:p>
        </p:txBody>
      </p:sp>
      <p:sp>
        <p:nvSpPr>
          <p:cNvPr id="196" name="Google Shape;196;p6"/>
          <p:cNvSpPr txBox="1"/>
          <p:nvPr/>
        </p:nvSpPr>
        <p:spPr>
          <a:xfrm>
            <a:off x="10258907" y="162015"/>
            <a:ext cx="19330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After 2017</a:t>
            </a:r>
            <a:endParaRPr sz="2400" b="1">
              <a:solidFill>
                <a:schemeClr val="dk1"/>
              </a:solidFill>
              <a:latin typeface="Consolas"/>
              <a:ea typeface="Consolas"/>
              <a:cs typeface="Consolas"/>
              <a:sym typeface="Consolas"/>
            </a:endParaRPr>
          </a:p>
        </p:txBody>
      </p:sp>
      <p:sp>
        <p:nvSpPr>
          <p:cNvPr id="197" name="Google Shape;197;p6"/>
          <p:cNvSpPr/>
          <p:nvPr/>
        </p:nvSpPr>
        <p:spPr>
          <a:xfrm>
            <a:off x="270153" y="703679"/>
            <a:ext cx="8830304" cy="5934950"/>
          </a:xfrm>
          <a:prstGeom prst="rect">
            <a:avLst/>
          </a:prstGeom>
          <a:noFill/>
          <a:ln w="19050" cap="flat" cmpd="sng">
            <a:solidFill>
              <a:schemeClr val="accent3"/>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nsolas"/>
              <a:ea typeface="Consolas"/>
              <a:cs typeface="Consolas"/>
              <a:sym typeface="Consolas"/>
            </a:endParaRPr>
          </a:p>
        </p:txBody>
      </p:sp>
      <p:sp>
        <p:nvSpPr>
          <p:cNvPr id="198" name="Google Shape;198;p6"/>
          <p:cNvSpPr txBox="1"/>
          <p:nvPr/>
        </p:nvSpPr>
        <p:spPr>
          <a:xfrm>
            <a:off x="9318451" y="1997910"/>
            <a:ext cx="1475481" cy="6463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Soft-DTW</a:t>
            </a:r>
            <a:r>
              <a:rPr lang="en-US" sz="1800" baseline="30000">
                <a:solidFill>
                  <a:schemeClr val="dk1"/>
                </a:solidFill>
                <a:latin typeface="Consolas"/>
                <a:ea typeface="Consolas"/>
                <a:cs typeface="Consolas"/>
                <a:sym typeface="Consolas"/>
              </a:rPr>
              <a:t>[6]</a:t>
            </a:r>
            <a:r>
              <a:rPr lang="en-US" sz="1800">
                <a:solidFill>
                  <a:schemeClr val="dk1"/>
                </a:solidFill>
                <a:latin typeface="Consolas"/>
                <a:ea typeface="Consolas"/>
                <a:cs typeface="Consolas"/>
                <a:sym typeface="Consolas"/>
              </a:rPr>
              <a:t> 2017</a:t>
            </a:r>
            <a:endParaRPr sz="1800">
              <a:solidFill>
                <a:schemeClr val="dk1"/>
              </a:solidFill>
              <a:latin typeface="Consolas"/>
              <a:ea typeface="Consolas"/>
              <a:cs typeface="Consolas"/>
              <a:sym typeface="Consolas"/>
            </a:endParaRPr>
          </a:p>
        </p:txBody>
      </p:sp>
      <p:sp>
        <p:nvSpPr>
          <p:cNvPr id="199" name="Google Shape;199;p6"/>
          <p:cNvSpPr txBox="1"/>
          <p:nvPr/>
        </p:nvSpPr>
        <p:spPr>
          <a:xfrm>
            <a:off x="10474613" y="3143444"/>
            <a:ext cx="1581578"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TTW</a:t>
            </a:r>
            <a:r>
              <a:rPr lang="en-US" sz="1800" baseline="30000">
                <a:solidFill>
                  <a:schemeClr val="dk1"/>
                </a:solidFill>
                <a:latin typeface="Consolas"/>
                <a:ea typeface="Consolas"/>
                <a:cs typeface="Consolas"/>
                <a:sym typeface="Consolas"/>
              </a:rPr>
              <a:t>[8]</a:t>
            </a:r>
            <a:r>
              <a:rPr lang="en-US" sz="1800">
                <a:solidFill>
                  <a:schemeClr val="dk1"/>
                </a:solidFill>
                <a:latin typeface="Consolas"/>
                <a:ea typeface="Consolas"/>
                <a:cs typeface="Consolas"/>
                <a:sym typeface="Consolas"/>
              </a:rPr>
              <a:t>, 2018</a:t>
            </a:r>
            <a:endParaRPr sz="1800">
              <a:solidFill>
                <a:schemeClr val="dk1"/>
              </a:solidFill>
              <a:latin typeface="Consolas"/>
              <a:ea typeface="Consolas"/>
              <a:cs typeface="Consolas"/>
              <a:sym typeface="Consolas"/>
            </a:endParaRPr>
          </a:p>
        </p:txBody>
      </p:sp>
      <p:sp>
        <p:nvSpPr>
          <p:cNvPr id="200" name="Google Shape;200;p6"/>
          <p:cNvSpPr txBox="1"/>
          <p:nvPr/>
        </p:nvSpPr>
        <p:spPr>
          <a:xfrm>
            <a:off x="271985" y="5981250"/>
            <a:ext cx="78875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 Improve the NLAAF algorithm.</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2. Prepare for the emergence of the DBA algorithm.</a:t>
            </a:r>
            <a:endParaRPr sz="1800">
              <a:solidFill>
                <a:schemeClr val="dk1"/>
              </a:solidFill>
              <a:latin typeface="Consolas"/>
              <a:ea typeface="Consolas"/>
              <a:cs typeface="Consolas"/>
              <a:sym typeface="Consolas"/>
            </a:endParaRPr>
          </a:p>
        </p:txBody>
      </p:sp>
      <p:sp>
        <p:nvSpPr>
          <p:cNvPr id="201" name="Google Shape;201;p6"/>
          <p:cNvSpPr txBox="1"/>
          <p:nvPr/>
        </p:nvSpPr>
        <p:spPr>
          <a:xfrm>
            <a:off x="9281681" y="3859340"/>
            <a:ext cx="1697419"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CDBA</a:t>
            </a:r>
            <a:r>
              <a:rPr lang="en-US" sz="1800" baseline="30000">
                <a:solidFill>
                  <a:schemeClr val="dk1"/>
                </a:solidFill>
                <a:latin typeface="Consolas"/>
                <a:ea typeface="Consolas"/>
                <a:cs typeface="Consolas"/>
                <a:sym typeface="Consolas"/>
              </a:rPr>
              <a:t>[7]</a:t>
            </a:r>
            <a:r>
              <a:rPr lang="en-US" sz="1800">
                <a:solidFill>
                  <a:schemeClr val="dk1"/>
                </a:solidFill>
                <a:latin typeface="Consolas"/>
                <a:ea typeface="Consolas"/>
                <a:cs typeface="Consolas"/>
                <a:sym typeface="Consolas"/>
              </a:rPr>
              <a:t>, 2017</a:t>
            </a:r>
            <a:endParaRPr sz="1800">
              <a:solidFill>
                <a:schemeClr val="dk1"/>
              </a:solidFill>
              <a:latin typeface="Consolas"/>
              <a:ea typeface="Consolas"/>
              <a:cs typeface="Consolas"/>
              <a:sym typeface="Consolas"/>
            </a:endParaRPr>
          </a:p>
        </p:txBody>
      </p:sp>
      <p:cxnSp>
        <p:nvCxnSpPr>
          <p:cNvPr id="202" name="Google Shape;202;p6"/>
          <p:cNvCxnSpPr>
            <a:stCxn id="183" idx="3"/>
            <a:endCxn id="201" idx="1"/>
          </p:cNvCxnSpPr>
          <p:nvPr/>
        </p:nvCxnSpPr>
        <p:spPr>
          <a:xfrm rot="10800000" flipH="1">
            <a:off x="8105303" y="4044066"/>
            <a:ext cx="1176300" cy="6900"/>
          </a:xfrm>
          <a:prstGeom prst="straightConnector1">
            <a:avLst/>
          </a:prstGeom>
          <a:noFill/>
          <a:ln w="19050" cap="flat" cmpd="sng">
            <a:solidFill>
              <a:srgbClr val="172C51"/>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p:nvPr/>
        </p:nvSpPr>
        <p:spPr>
          <a:xfrm>
            <a:off x="398938" y="990387"/>
            <a:ext cx="1475481"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SSG, 2017</a:t>
            </a:r>
            <a:endParaRPr sz="1800">
              <a:solidFill>
                <a:schemeClr val="dk1"/>
              </a:solidFill>
              <a:latin typeface="Consolas"/>
              <a:ea typeface="Consolas"/>
              <a:cs typeface="Consolas"/>
              <a:sym typeface="Consolas"/>
            </a:endParaRPr>
          </a:p>
        </p:txBody>
      </p:sp>
      <p:cxnSp>
        <p:nvCxnSpPr>
          <p:cNvPr id="209" name="Google Shape;209;p7"/>
          <p:cNvCxnSpPr/>
          <p:nvPr/>
        </p:nvCxnSpPr>
        <p:spPr>
          <a:xfrm>
            <a:off x="1129420" y="14515"/>
            <a:ext cx="0" cy="6858000"/>
          </a:xfrm>
          <a:prstGeom prst="straightConnector1">
            <a:avLst/>
          </a:prstGeom>
          <a:noFill/>
          <a:ln w="19050" cap="flat" cmpd="sng">
            <a:solidFill>
              <a:schemeClr val="accent3"/>
            </a:solidFill>
            <a:prstDash val="dash"/>
            <a:miter lim="800000"/>
            <a:headEnd type="none" w="sm" len="sm"/>
            <a:tailEnd type="none" w="sm" len="sm"/>
          </a:ln>
        </p:spPr>
      </p:cxnSp>
      <p:sp>
        <p:nvSpPr>
          <p:cNvPr id="210" name="Google Shape;210;p7"/>
          <p:cNvSpPr txBox="1"/>
          <p:nvPr/>
        </p:nvSpPr>
        <p:spPr>
          <a:xfrm>
            <a:off x="1376163" y="176530"/>
            <a:ext cx="7434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After 2017: Optimization</a:t>
            </a:r>
            <a:endParaRPr sz="2400" b="1">
              <a:solidFill>
                <a:schemeClr val="dk1"/>
              </a:solidFill>
              <a:latin typeface="Consolas"/>
              <a:ea typeface="Consolas"/>
              <a:cs typeface="Consolas"/>
              <a:sym typeface="Consolas"/>
            </a:endParaRPr>
          </a:p>
        </p:txBody>
      </p:sp>
      <p:sp>
        <p:nvSpPr>
          <p:cNvPr id="211" name="Google Shape;211;p7"/>
          <p:cNvSpPr txBox="1"/>
          <p:nvPr/>
        </p:nvSpPr>
        <p:spPr>
          <a:xfrm>
            <a:off x="398938" y="2012425"/>
            <a:ext cx="1475481" cy="6463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Soft-DTW 2017</a:t>
            </a:r>
            <a:endParaRPr sz="1800">
              <a:solidFill>
                <a:schemeClr val="dk1"/>
              </a:solidFill>
              <a:latin typeface="Consolas"/>
              <a:ea typeface="Consolas"/>
              <a:cs typeface="Consolas"/>
              <a:sym typeface="Consolas"/>
            </a:endParaRPr>
          </a:p>
        </p:txBody>
      </p:sp>
      <p:sp>
        <p:nvSpPr>
          <p:cNvPr id="212" name="Google Shape;212;p7"/>
          <p:cNvSpPr txBox="1"/>
          <p:nvPr/>
        </p:nvSpPr>
        <p:spPr>
          <a:xfrm>
            <a:off x="1604969" y="3168166"/>
            <a:ext cx="1475481"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TTW, 2018</a:t>
            </a:r>
            <a:endParaRPr sz="1800">
              <a:solidFill>
                <a:schemeClr val="dk1"/>
              </a:solidFill>
              <a:latin typeface="Consolas"/>
              <a:ea typeface="Consolas"/>
              <a:cs typeface="Consolas"/>
              <a:sym typeface="Consolas"/>
            </a:endParaRPr>
          </a:p>
        </p:txBody>
      </p:sp>
      <p:sp>
        <p:nvSpPr>
          <p:cNvPr id="213" name="Google Shape;213;p7"/>
          <p:cNvSpPr txBox="1"/>
          <p:nvPr/>
        </p:nvSpPr>
        <p:spPr>
          <a:xfrm>
            <a:off x="3556000" y="932020"/>
            <a:ext cx="351150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onsolas"/>
                <a:ea typeface="Consolas"/>
                <a:cs typeface="Consolas"/>
                <a:sym typeface="Consolas"/>
              </a:rPr>
              <a:t>Fr´echet Function</a:t>
            </a:r>
            <a:endParaRPr/>
          </a:p>
        </p:txBody>
      </p:sp>
      <p:pic>
        <p:nvPicPr>
          <p:cNvPr id="214" name="Google Shape;214;p7"/>
          <p:cNvPicPr preferRelativeResize="0"/>
          <p:nvPr/>
        </p:nvPicPr>
        <p:blipFill rotWithShape="1">
          <a:blip r:embed="rId3">
            <a:alphaModFix/>
          </a:blip>
          <a:srcRect/>
          <a:stretch/>
        </p:blipFill>
        <p:spPr>
          <a:xfrm>
            <a:off x="6803180" y="802022"/>
            <a:ext cx="2584535" cy="748738"/>
          </a:xfrm>
          <a:prstGeom prst="rect">
            <a:avLst/>
          </a:prstGeom>
          <a:noFill/>
          <a:ln>
            <a:noFill/>
          </a:ln>
        </p:spPr>
      </p:pic>
      <p:sp>
        <p:nvSpPr>
          <p:cNvPr id="215" name="Google Shape;215;p7"/>
          <p:cNvSpPr txBox="1"/>
          <p:nvPr/>
        </p:nvSpPr>
        <p:spPr>
          <a:xfrm>
            <a:off x="3841020" y="1550760"/>
            <a:ext cx="736872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 polynomial-time algorithm for finding a global minimum of the non-differentiable, non-convex Fr´echet function is unknown.</a:t>
            </a:r>
            <a:endParaRPr sz="1800">
              <a:solidFill>
                <a:schemeClr val="dk1"/>
              </a:solidFill>
              <a:latin typeface="Consolas"/>
              <a:ea typeface="Consolas"/>
              <a:cs typeface="Consolas"/>
              <a:sym typeface="Consolas"/>
            </a:endParaRPr>
          </a:p>
        </p:txBody>
      </p:sp>
      <p:sp>
        <p:nvSpPr>
          <p:cNvPr id="216" name="Google Shape;216;p7"/>
          <p:cNvSpPr txBox="1"/>
          <p:nvPr/>
        </p:nvSpPr>
        <p:spPr>
          <a:xfrm>
            <a:off x="3841019" y="3040214"/>
            <a:ext cx="8038923"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onsolas"/>
                <a:ea typeface="Consolas"/>
                <a:cs typeface="Consolas"/>
                <a:sym typeface="Consolas"/>
              </a:rPr>
              <a:t>SSG</a:t>
            </a:r>
            <a:endParaRPr/>
          </a:p>
          <a:p>
            <a:pPr marL="0" marR="0" lvl="0" indent="0" algn="l" rtl="0">
              <a:spcBef>
                <a:spcPts val="0"/>
              </a:spcBef>
              <a:spcAft>
                <a:spcPts val="0"/>
              </a:spcAft>
              <a:buNone/>
            </a:pPr>
            <a:r>
              <a:rPr lang="en-US" sz="2000">
                <a:solidFill>
                  <a:schemeClr val="dk1"/>
                </a:solidFill>
                <a:latin typeface="Consolas"/>
                <a:ea typeface="Consolas"/>
                <a:cs typeface="Consolas"/>
                <a:sym typeface="Consolas"/>
              </a:rPr>
              <a:t>F = min{F_C1, F_C2, F_C3, …}, F_C is differentiable and convex function.</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Soft-DTW</a:t>
            </a:r>
            <a:endParaRPr/>
          </a:p>
          <a:p>
            <a:pPr marL="0" marR="0" lvl="0" indent="0" algn="l" rtl="0">
              <a:spcBef>
                <a:spcPts val="0"/>
              </a:spcBef>
              <a:spcAft>
                <a:spcPts val="0"/>
              </a:spcAft>
              <a:buNone/>
            </a:pPr>
            <a:r>
              <a:rPr lang="en-US" sz="2000">
                <a:solidFill>
                  <a:schemeClr val="dk1"/>
                </a:solidFill>
                <a:latin typeface="Consolas"/>
                <a:ea typeface="Consolas"/>
                <a:cs typeface="Consolas"/>
                <a:sym typeface="Consolas"/>
              </a:rPr>
              <a:t>DTW(min, +) -&gt; DTW(*, +)</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TTW</a:t>
            </a:r>
            <a:endParaRPr/>
          </a:p>
          <a:p>
            <a:pPr marL="0" marR="0" lvl="0" indent="0" algn="l" rtl="0">
              <a:spcBef>
                <a:spcPts val="0"/>
              </a:spcBef>
              <a:spcAft>
                <a:spcPts val="0"/>
              </a:spcAft>
              <a:buNone/>
            </a:pPr>
            <a:r>
              <a:rPr lang="en-US" sz="2000">
                <a:solidFill>
                  <a:schemeClr val="dk1"/>
                </a:solidFill>
                <a:latin typeface="Consolas"/>
                <a:ea typeface="Consolas"/>
                <a:cs typeface="Consolas"/>
                <a:sym typeface="Consolas"/>
              </a:rPr>
              <a:t>Translate Discrete Signal into Continuous Signal by Sinc function. And Take DTW as constraints of optimization problem.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223" name="Google Shape;223;p8"/>
          <p:cNvGraphicFramePr/>
          <p:nvPr>
            <p:extLst>
              <p:ext uri="{D42A27DB-BD31-4B8C-83A1-F6EECF244321}">
                <p14:modId xmlns:p14="http://schemas.microsoft.com/office/powerpoint/2010/main" val="1363218290"/>
              </p:ext>
            </p:extLst>
          </p:nvPr>
        </p:nvGraphicFramePr>
        <p:xfrm>
          <a:off x="1375447" y="1203900"/>
          <a:ext cx="8492012" cy="2961720"/>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1311613">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3.24</a:t>
                      </a:r>
                      <a:endParaRPr sz="1800" u="none" strike="noStrike" cap="none" dirty="0"/>
                    </a:p>
                  </a:txBody>
                  <a:tcPr marL="91450" marR="91450" marT="45725" marB="45725"/>
                </a:tc>
                <a:extLst>
                  <a:ext uri="{0D108BD9-81ED-4DB2-BD59-A6C34878D82A}">
                    <a16:rowId xmlns:a16="http://schemas.microsoft.com/office/drawing/2014/main" val="4168479858"/>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0.70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2.47</a:t>
                      </a:r>
                      <a:endParaRPr sz="1800" u="none" strike="noStrike" cap="none" dirty="0"/>
                    </a:p>
                  </a:txBody>
                  <a:tcPr marL="91450" marR="91450" marT="45725" marB="45725"/>
                </a:tc>
                <a:extLst>
                  <a:ext uri="{0D108BD9-81ED-4DB2-BD59-A6C34878D82A}">
                    <a16:rowId xmlns:a16="http://schemas.microsoft.com/office/drawing/2014/main" val="2956886552"/>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2.98</a:t>
                      </a:r>
                      <a:endParaRPr sz="1800" u="none" strike="noStrike" cap="none" dirty="0"/>
                    </a:p>
                  </a:txBody>
                  <a:tcPr marL="91450" marR="91450" marT="45725" marB="45725"/>
                </a:tc>
                <a:extLst>
                  <a:ext uri="{0D108BD9-81ED-4DB2-BD59-A6C34878D82A}">
                    <a16:rowId xmlns:a16="http://schemas.microsoft.com/office/drawing/2014/main" val="1217251757"/>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0.64</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2.07</a:t>
                      </a:r>
                      <a:endParaRPr sz="1800" u="none" strike="noStrike" cap="none" dirty="0"/>
                    </a:p>
                  </a:txBody>
                  <a:tcPr marL="91450" marR="91450" marT="45725" marB="45725"/>
                </a:tc>
                <a:extLst>
                  <a:ext uri="{0D108BD9-81ED-4DB2-BD59-A6C34878D82A}">
                    <a16:rowId xmlns:a16="http://schemas.microsoft.com/office/drawing/2014/main" val="4028608685"/>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150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0.92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2.36</a:t>
                      </a:r>
                      <a:endParaRPr sz="1800" u="none" strike="noStrike" cap="none" dirty="0"/>
                    </a:p>
                  </a:txBody>
                  <a:tcPr marL="91450" marR="91450" marT="45725" marB="45725"/>
                </a:tc>
                <a:extLst>
                  <a:ext uri="{0D108BD9-81ED-4DB2-BD59-A6C34878D82A}">
                    <a16:rowId xmlns:a16="http://schemas.microsoft.com/office/drawing/2014/main" val="10002"/>
                  </a:ext>
                </a:extLst>
              </a:tr>
              <a:tr h="231823">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200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0.65</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1.75</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224" name="Google Shape;224;p8"/>
          <p:cNvSpPr txBox="1"/>
          <p:nvPr/>
        </p:nvSpPr>
        <p:spPr>
          <a:xfrm>
            <a:off x="609600" y="598181"/>
            <a:ext cx="84201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impact of different sampling rates on time series alignment.</a:t>
            </a:r>
            <a:endParaRPr sz="1800" dirty="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3947050669"/>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latin typeface="Consolas" panose="020B0609020204030204" pitchFamily="49" charset="0"/>
                        </a:rPr>
                        <a:t>No Noise</a:t>
                      </a:r>
                      <a:endParaRPr lang="zh-CN" altLang="en-US" dirty="0">
                        <a:latin typeface="Consolas" panose="020B0609020204030204" pitchFamily="49" charset="0"/>
                      </a:endParaRP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9388" t="3365" r="9380"/>
          <a:stretch/>
        </p:blipFill>
        <p:spPr>
          <a:xfrm>
            <a:off x="0" y="3101523"/>
            <a:ext cx="6136888"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200775" y="2670133"/>
            <a:ext cx="5991225" cy="3970318"/>
          </a:xfrm>
          <a:prstGeom prst="rect">
            <a:avLst/>
          </a:prstGeom>
          <a:noFill/>
        </p:spPr>
        <p:txBody>
          <a:bodyPr wrap="square" rtlCol="0">
            <a:spAutoFit/>
          </a:bodyPr>
          <a:lstStyle/>
          <a:p>
            <a:r>
              <a:rPr lang="en-US" altLang="zh-CN" sz="1800" b="1" dirty="0">
                <a:solidFill>
                  <a:schemeClr val="dk1"/>
                </a:solidFill>
                <a:latin typeface="Consolas"/>
              </a:rPr>
              <a:t>For D Prediction:</a:t>
            </a:r>
          </a:p>
          <a:p>
            <a:r>
              <a:rPr lang="en-US" altLang="zh-CN" sz="1800" dirty="0">
                <a:solidFill>
                  <a:schemeClr val="dk1"/>
                </a:solidFill>
                <a:latin typeface="Consolas"/>
              </a:rPr>
              <a:t>Small peaks are not aligned properly. Both mean and median methods significantly affect height of small peaks, leading to a decrease in accuracy.</a:t>
            </a:r>
          </a:p>
          <a:p>
            <a:endParaRPr lang="en-US" altLang="zh-CN" sz="1800" dirty="0">
              <a:solidFill>
                <a:schemeClr val="dk1"/>
              </a:solidFill>
              <a:latin typeface="Consolas"/>
            </a:endParaRPr>
          </a:p>
          <a:p>
            <a:r>
              <a:rPr lang="en-US" altLang="zh-CN" sz="1800" b="1" dirty="0">
                <a:solidFill>
                  <a:schemeClr val="dk1"/>
                </a:solidFill>
                <a:latin typeface="Consolas"/>
              </a:rPr>
              <a:t>For S Prediction:</a:t>
            </a:r>
          </a:p>
          <a:p>
            <a:r>
              <a:rPr lang="en-US" altLang="zh-CN" sz="1800" dirty="0">
                <a:solidFill>
                  <a:schemeClr val="dk1"/>
                </a:solidFill>
                <a:latin typeface="Consolas"/>
              </a:rPr>
              <a:t>Due to the limitation of the sampling rate, even with a perfect "Get Template" algorithm, the S prediction result is still not as good as that of the "No Template" algorithm.</a:t>
            </a:r>
          </a:p>
          <a:p>
            <a:r>
              <a:rPr lang="en-US" altLang="zh-CN" sz="1800" dirty="0">
                <a:solidFill>
                  <a:schemeClr val="dk1"/>
                </a:solidFill>
                <a:latin typeface="Consolas"/>
              </a:rPr>
              <a:t>e.g.</a:t>
            </a:r>
          </a:p>
          <a:p>
            <a:r>
              <a:rPr lang="en-US" altLang="zh-CN" sz="1800" dirty="0">
                <a:solidFill>
                  <a:schemeClr val="dk1"/>
                </a:solidFill>
                <a:latin typeface="Consolas"/>
              </a:rPr>
              <a:t>No Template: d12 = 12.5 (can be a decimal)</a:t>
            </a:r>
          </a:p>
          <a:p>
            <a:r>
              <a:rPr lang="en-US" altLang="zh-CN" sz="1800" dirty="0">
                <a:solidFill>
                  <a:schemeClr val="dk1"/>
                </a:solidFill>
                <a:latin typeface="Consolas"/>
              </a:rPr>
              <a:t>Get Template: d12 = 12/13 (can only be int)</a:t>
            </a:r>
          </a:p>
        </p:txBody>
      </p:sp>
      <p:sp>
        <p:nvSpPr>
          <p:cNvPr id="11" name="矩形 10">
            <a:extLst>
              <a:ext uri="{FF2B5EF4-FFF2-40B4-BE49-F238E27FC236}">
                <a16:creationId xmlns:a16="http://schemas.microsoft.com/office/drawing/2014/main" id="{B85EE123-7AB0-1A33-EF12-34A69A59F3F3}"/>
              </a:ext>
            </a:extLst>
          </p:cNvPr>
          <p:cNvSpPr/>
          <p:nvPr/>
        </p:nvSpPr>
        <p:spPr>
          <a:xfrm>
            <a:off x="3431141" y="53197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698753" y="567916"/>
            <a:ext cx="4493247" cy="1938992"/>
          </a:xfrm>
          <a:prstGeom prst="rect">
            <a:avLst/>
          </a:prstGeom>
          <a:noFill/>
        </p:spPr>
        <p:txBody>
          <a:bodyPr wrap="square">
            <a:spAutoFit/>
          </a:bodyPr>
          <a:lstStyle/>
          <a:p>
            <a:r>
              <a:rPr lang="en-US" altLang="zh-CN" sz="2000" b="1" dirty="0">
                <a:latin typeface="Consolas" panose="020B0609020204030204" pitchFamily="49" charset="0"/>
              </a:rPr>
              <a:t>2 Why does methods of getting the template result in poor performances for both S and D prediction, even in noise-free signals?</a:t>
            </a:r>
          </a:p>
          <a:p>
            <a:r>
              <a:rPr lang="en-US" altLang="zh-CN" sz="2000" b="1" dirty="0">
                <a:latin typeface="Consolas" panose="020B0609020204030204" pitchFamily="49" charset="0"/>
              </a:rPr>
              <a:t>I think I find the reason.</a:t>
            </a:r>
          </a:p>
        </p:txBody>
      </p:sp>
      <p:sp>
        <p:nvSpPr>
          <p:cNvPr id="3" name="文本框 2">
            <a:extLst>
              <a:ext uri="{FF2B5EF4-FFF2-40B4-BE49-F238E27FC236}">
                <a16:creationId xmlns:a16="http://schemas.microsoft.com/office/drawing/2014/main" id="{C0C6F071-5A00-42B0-AAD5-FE3632B74030}"/>
              </a:ext>
            </a:extLst>
          </p:cNvPr>
          <p:cNvSpPr txBox="1"/>
          <p:nvPr/>
        </p:nvSpPr>
        <p:spPr>
          <a:xfrm>
            <a:off x="713174" y="121874"/>
            <a:ext cx="2363130" cy="369332"/>
          </a:xfrm>
          <a:prstGeom prst="rect">
            <a:avLst/>
          </a:prstGeom>
          <a:noFill/>
          <a:ln>
            <a:solidFill>
              <a:srgbClr val="FF0000"/>
            </a:solidFill>
          </a:ln>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pPr algn="ctr"/>
            <a:r>
              <a:rPr lang="en-US" altLang="zh-CN" sz="1800" b="1" dirty="0">
                <a:solidFill>
                  <a:srgbClr val="FF0000"/>
                </a:solidFill>
              </a:rPr>
              <a:t>Previous Slides</a:t>
            </a:r>
          </a:p>
        </p:txBody>
      </p:sp>
      <p:sp>
        <p:nvSpPr>
          <p:cNvPr id="4" name="文本框 3">
            <a:extLst>
              <a:ext uri="{FF2B5EF4-FFF2-40B4-BE49-F238E27FC236}">
                <a16:creationId xmlns:a16="http://schemas.microsoft.com/office/drawing/2014/main" id="{25597499-5A5B-3E83-A315-D3C67CA8A88A}"/>
              </a:ext>
            </a:extLst>
          </p:cNvPr>
          <p:cNvSpPr txBox="1"/>
          <p:nvPr/>
        </p:nvSpPr>
        <p:spPr>
          <a:xfrm>
            <a:off x="1534124" y="2916857"/>
            <a:ext cx="3533775" cy="369332"/>
          </a:xfrm>
          <a:prstGeom prst="rect">
            <a:avLst/>
          </a:prstGeom>
          <a:noFill/>
        </p:spPr>
        <p:txBody>
          <a:bodyPr wrap="square" rtlCol="0">
            <a:spAutoFit/>
          </a:bodyPr>
          <a:lstStyle/>
          <a:p>
            <a:pPr algn="ctr"/>
            <a:r>
              <a:rPr lang="en-US" altLang="zh-CN" dirty="0"/>
              <a:t>Example of Segmentation</a:t>
            </a:r>
            <a:endParaRPr lang="zh-CN" altLang="en-US" dirty="0"/>
          </a:p>
        </p:txBody>
      </p:sp>
    </p:spTree>
    <p:extLst>
      <p:ext uri="{BB962C8B-B14F-4D97-AF65-F5344CB8AC3E}">
        <p14:creationId xmlns:p14="http://schemas.microsoft.com/office/powerpoint/2010/main" val="177659911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2708</Words>
  <Application>Microsoft Office PowerPoint</Application>
  <PresentationFormat>宽屏</PresentationFormat>
  <Paragraphs>489</Paragraphs>
  <Slides>25</Slides>
  <Notes>25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25</vt:i4>
      </vt:variant>
    </vt:vector>
  </HeadingPairs>
  <TitlesOfParts>
    <vt:vector size="28"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127</cp:revision>
  <dcterms:created xsi:type="dcterms:W3CDTF">2023-07-30T03:21:28Z</dcterms:created>
  <dcterms:modified xsi:type="dcterms:W3CDTF">2023-12-01T09:23:38Z</dcterms:modified>
</cp:coreProperties>
</file>