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91" r:id="rId3"/>
    <p:sldId id="265" r:id="rId4"/>
    <p:sldId id="324" r:id="rId5"/>
    <p:sldId id="333" r:id="rId6"/>
    <p:sldId id="327" r:id="rId7"/>
    <p:sldId id="328" r:id="rId8"/>
    <p:sldId id="325" r:id="rId9"/>
    <p:sldId id="329" r:id="rId10"/>
    <p:sldId id="334" r:id="rId11"/>
    <p:sldId id="330" r:id="rId12"/>
    <p:sldId id="337" r:id="rId13"/>
    <p:sldId id="331" r:id="rId14"/>
    <p:sldId id="326" r:id="rId15"/>
    <p:sldId id="336" r:id="rId16"/>
    <p:sldId id="332" r:id="rId17"/>
    <p:sldId id="338" r:id="rId18"/>
    <p:sldId id="323" r:id="rId19"/>
    <p:sldId id="263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老 甲鱼" initials="老" lastIdx="3" clrIdx="0">
    <p:extLst>
      <p:ext uri="{19B8F6BF-5375-455C-9EA6-DF929625EA0E}">
        <p15:presenceInfo xmlns:p15="http://schemas.microsoft.com/office/powerpoint/2012/main" userId="8e706fe32cce493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D8E5"/>
    <a:srgbClr val="F1F52D"/>
    <a:srgbClr val="51788B"/>
    <a:srgbClr val="426A82"/>
    <a:srgbClr val="307DAE"/>
    <a:srgbClr val="EA821C"/>
    <a:srgbClr val="F6C894"/>
    <a:srgbClr val="FF7F0E"/>
    <a:srgbClr val="1F77B4"/>
    <a:srgbClr val="D0CE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85" autoAdjust="0"/>
    <p:restoredTop sz="83404" autoAdjust="0"/>
  </p:normalViewPr>
  <p:slideViewPr>
    <p:cSldViewPr snapToGrid="0">
      <p:cViewPr varScale="1">
        <p:scale>
          <a:sx n="66" d="100"/>
          <a:sy n="66" d="100"/>
        </p:scale>
        <p:origin x="561" y="54"/>
      </p:cViewPr>
      <p:guideLst/>
    </p:cSldViewPr>
  </p:slideViewPr>
  <p:outlineViewPr>
    <p:cViewPr>
      <p:scale>
        <a:sx n="100" d="100"/>
        <a:sy n="100" d="100"/>
      </p:scale>
      <p:origin x="0" y="-4686"/>
    </p:cViewPr>
    <p:sldLst>
      <p:sld r:id="rId1" collapse="1"/>
      <p:sld r:id="rId2" collapse="1"/>
    </p:sldLst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2.xml"/><Relationship Id="rId1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24740E-8F52-4821-8A8D-03DDEC038A3B}" type="datetimeFigureOut">
              <a:rPr lang="zh-CN" altLang="en-US" smtClean="0"/>
              <a:t>2023-09-11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9FA662-60CA-45D5-8BB1-0A7D21FB8F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815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Ok, I will begin my weekly Presentation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FA662-60CA-45D5-8BB1-0A7D21FB8FF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84260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展示</a:t>
            </a:r>
            <a:r>
              <a:rPr lang="en-US" altLang="zh-CN" dirty="0"/>
              <a:t>Normal Noise</a:t>
            </a:r>
            <a:r>
              <a:rPr lang="zh-CN" altLang="en-US" dirty="0"/>
              <a:t>的效果</a:t>
            </a:r>
            <a:r>
              <a:rPr lang="en-US" altLang="zh-CN" dirty="0"/>
              <a:t>, </a:t>
            </a:r>
            <a:r>
              <a:rPr lang="zh-CN" altLang="en-US" dirty="0"/>
              <a:t>这种情况下</a:t>
            </a:r>
            <a:r>
              <a:rPr lang="en-US" altLang="zh-CN" dirty="0"/>
              <a:t>SSA</a:t>
            </a:r>
            <a:r>
              <a:rPr lang="zh-CN" altLang="en-US" dirty="0"/>
              <a:t>并不起作用，因为</a:t>
            </a:r>
            <a:r>
              <a:rPr lang="en-US" altLang="zh-CN" dirty="0"/>
              <a:t>get</a:t>
            </a:r>
            <a:r>
              <a:rPr lang="zh-CN" altLang="en-US" dirty="0"/>
              <a:t>不到趋势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展示</a:t>
            </a:r>
            <a:r>
              <a:rPr lang="en-US" altLang="zh-CN" dirty="0"/>
              <a:t>Wiener filter</a:t>
            </a:r>
            <a:r>
              <a:rPr lang="zh-CN" altLang="en-US" dirty="0"/>
              <a:t>的效果，</a:t>
            </a:r>
            <a:r>
              <a:rPr lang="en-US" altLang="zh-CN" dirty="0"/>
              <a:t>wiener filter </a:t>
            </a:r>
            <a:r>
              <a:rPr lang="zh-CN" altLang="en-US" dirty="0"/>
              <a:t>如何应用到了我们算法中去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直接展示结果的表格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FA662-60CA-45D5-8BB1-0A7D21FB8FF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00101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展示</a:t>
            </a:r>
            <a:r>
              <a:rPr lang="en-US" altLang="zh-CN" dirty="0"/>
              <a:t>Normal Noise</a:t>
            </a:r>
            <a:r>
              <a:rPr lang="zh-CN" altLang="en-US" dirty="0"/>
              <a:t>的效果</a:t>
            </a:r>
            <a:r>
              <a:rPr lang="en-US" altLang="zh-CN" dirty="0"/>
              <a:t>, </a:t>
            </a:r>
            <a:r>
              <a:rPr lang="zh-CN" altLang="en-US" dirty="0"/>
              <a:t>这种情况下</a:t>
            </a:r>
            <a:r>
              <a:rPr lang="en-US" altLang="zh-CN" dirty="0"/>
              <a:t>SSA</a:t>
            </a:r>
            <a:r>
              <a:rPr lang="zh-CN" altLang="en-US" dirty="0"/>
              <a:t>并不起作用，因为</a:t>
            </a:r>
            <a:r>
              <a:rPr lang="en-US" altLang="zh-CN" dirty="0"/>
              <a:t>get</a:t>
            </a:r>
            <a:r>
              <a:rPr lang="zh-CN" altLang="en-US" dirty="0"/>
              <a:t>不到趋势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展示</a:t>
            </a:r>
            <a:r>
              <a:rPr lang="en-US" altLang="zh-CN" dirty="0"/>
              <a:t>W filter</a:t>
            </a:r>
            <a:r>
              <a:rPr lang="zh-CN" altLang="en-US" dirty="0"/>
              <a:t>的效果，</a:t>
            </a:r>
            <a:r>
              <a:rPr lang="en-US" altLang="zh-CN" dirty="0"/>
              <a:t>wiener filter</a:t>
            </a:r>
            <a:r>
              <a:rPr lang="zh-CN" altLang="en-US" dirty="0"/>
              <a:t>如何应用到了我们算法中去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直接展示结果的表格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FA662-60CA-45D5-8BB1-0A7D21FB8FF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94884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展示</a:t>
            </a:r>
            <a:r>
              <a:rPr lang="en-US" altLang="zh-CN" dirty="0"/>
              <a:t>Normal Noise</a:t>
            </a:r>
            <a:r>
              <a:rPr lang="zh-CN" altLang="en-US" dirty="0"/>
              <a:t>的效果</a:t>
            </a:r>
            <a:r>
              <a:rPr lang="en-US" altLang="zh-CN" dirty="0"/>
              <a:t>, </a:t>
            </a:r>
            <a:r>
              <a:rPr lang="zh-CN" altLang="en-US" dirty="0"/>
              <a:t>这种情况下</a:t>
            </a:r>
            <a:r>
              <a:rPr lang="en-US" altLang="zh-CN" dirty="0"/>
              <a:t>SSA</a:t>
            </a:r>
            <a:r>
              <a:rPr lang="zh-CN" altLang="en-US" dirty="0"/>
              <a:t>并不起作用，因为</a:t>
            </a:r>
            <a:r>
              <a:rPr lang="en-US" altLang="zh-CN" dirty="0"/>
              <a:t>get</a:t>
            </a:r>
            <a:r>
              <a:rPr lang="zh-CN" altLang="en-US" dirty="0"/>
              <a:t>不到趋势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展示</a:t>
            </a:r>
            <a:r>
              <a:rPr lang="en-US" altLang="zh-CN" dirty="0"/>
              <a:t>W filter</a:t>
            </a:r>
            <a:r>
              <a:rPr lang="zh-CN" altLang="en-US" dirty="0"/>
              <a:t>的效果，</a:t>
            </a:r>
            <a:r>
              <a:rPr lang="en-US" altLang="zh-CN" dirty="0" err="1"/>
              <a:t>wfilter</a:t>
            </a:r>
            <a:r>
              <a:rPr lang="zh-CN" altLang="en-US" dirty="0"/>
              <a:t>如何应用到了我们算法中去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直接展示结果的表格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FA662-60CA-45D5-8BB1-0A7D21FB8FF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69073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展示</a:t>
            </a:r>
            <a:r>
              <a:rPr lang="en-US" altLang="zh-CN" dirty="0"/>
              <a:t>Normal Noise</a:t>
            </a:r>
            <a:r>
              <a:rPr lang="zh-CN" altLang="en-US" dirty="0"/>
              <a:t>的效果</a:t>
            </a:r>
            <a:r>
              <a:rPr lang="en-US" altLang="zh-CN" dirty="0"/>
              <a:t>, </a:t>
            </a:r>
            <a:r>
              <a:rPr lang="zh-CN" altLang="en-US" dirty="0"/>
              <a:t>这种情况下</a:t>
            </a:r>
            <a:r>
              <a:rPr lang="en-US" altLang="zh-CN" dirty="0"/>
              <a:t>SSA</a:t>
            </a:r>
            <a:r>
              <a:rPr lang="zh-CN" altLang="en-US" dirty="0"/>
              <a:t>并不起作用，因为</a:t>
            </a:r>
            <a:r>
              <a:rPr lang="en-US" altLang="zh-CN" dirty="0"/>
              <a:t>get</a:t>
            </a:r>
            <a:r>
              <a:rPr lang="zh-CN" altLang="en-US" dirty="0"/>
              <a:t>不到趋势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展示</a:t>
            </a:r>
            <a:r>
              <a:rPr lang="en-US" altLang="zh-CN" dirty="0"/>
              <a:t>W filter</a:t>
            </a:r>
            <a:r>
              <a:rPr lang="zh-CN" altLang="en-US" dirty="0"/>
              <a:t>的效果，</a:t>
            </a:r>
            <a:r>
              <a:rPr lang="en-US" altLang="zh-CN" dirty="0" err="1"/>
              <a:t>wfilter</a:t>
            </a:r>
            <a:r>
              <a:rPr lang="zh-CN" altLang="en-US" dirty="0"/>
              <a:t>如何应用到了我们算法中去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直接展示结果的表格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FA662-60CA-45D5-8BB1-0A7D21FB8FF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22430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展示</a:t>
            </a:r>
            <a:r>
              <a:rPr lang="en-US" altLang="zh-CN" dirty="0"/>
              <a:t>Nk2</a:t>
            </a:r>
            <a:r>
              <a:rPr lang="zh-CN" altLang="en-US" dirty="0"/>
              <a:t>的添加和直接添加之间的区别，时域和频域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展示</a:t>
            </a:r>
            <a:r>
              <a:rPr lang="en-US" altLang="zh-CN" dirty="0"/>
              <a:t>S filter</a:t>
            </a:r>
            <a:r>
              <a:rPr lang="zh-CN" altLang="en-US" dirty="0"/>
              <a:t>的效果，以及为什么可以代替</a:t>
            </a:r>
            <a:r>
              <a:rPr lang="en-US" altLang="zh-CN" dirty="0"/>
              <a:t>SSA</a:t>
            </a:r>
          </a:p>
          <a:p>
            <a:endParaRPr lang="en-US" altLang="zh-CN" dirty="0"/>
          </a:p>
          <a:p>
            <a:r>
              <a:rPr lang="zh-CN" altLang="en-US" dirty="0"/>
              <a:t>直接展示结果的表格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FA662-60CA-45D5-8BB1-0A7D21FB8FF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25974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展示</a:t>
            </a:r>
            <a:r>
              <a:rPr lang="en-US" altLang="zh-CN" dirty="0"/>
              <a:t>Nk2</a:t>
            </a:r>
            <a:r>
              <a:rPr lang="zh-CN" altLang="en-US" dirty="0"/>
              <a:t>的添加和直接添加之间的区别，时域和频域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展示</a:t>
            </a:r>
            <a:r>
              <a:rPr lang="en-US" altLang="zh-CN" dirty="0"/>
              <a:t>S filter</a:t>
            </a:r>
            <a:r>
              <a:rPr lang="zh-CN" altLang="en-US" dirty="0"/>
              <a:t>的效果，以及为什么可以代替</a:t>
            </a:r>
            <a:r>
              <a:rPr lang="en-US" altLang="zh-CN" dirty="0"/>
              <a:t>SSA</a:t>
            </a:r>
          </a:p>
          <a:p>
            <a:endParaRPr lang="en-US" altLang="zh-CN" dirty="0"/>
          </a:p>
          <a:p>
            <a:r>
              <a:rPr lang="zh-CN" altLang="en-US" dirty="0"/>
              <a:t>直接展示结果的表格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FA662-60CA-45D5-8BB1-0A7D21FB8FF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51113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展示</a:t>
            </a:r>
            <a:r>
              <a:rPr lang="en-US" altLang="zh-CN" dirty="0"/>
              <a:t>Nk2</a:t>
            </a:r>
            <a:r>
              <a:rPr lang="zh-CN" altLang="en-US" dirty="0"/>
              <a:t>的添加和直接添加之间的区别，时域和频域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展示</a:t>
            </a:r>
            <a:r>
              <a:rPr lang="en-US" altLang="zh-CN" dirty="0"/>
              <a:t>S filter</a:t>
            </a:r>
            <a:r>
              <a:rPr lang="zh-CN" altLang="en-US" dirty="0"/>
              <a:t>的效果，以及为什么可以代替</a:t>
            </a:r>
            <a:r>
              <a:rPr lang="en-US" altLang="zh-CN" dirty="0"/>
              <a:t>SSA</a:t>
            </a:r>
          </a:p>
          <a:p>
            <a:endParaRPr lang="en-US" altLang="zh-CN" dirty="0"/>
          </a:p>
          <a:p>
            <a:r>
              <a:rPr lang="zh-CN" altLang="en-US" dirty="0"/>
              <a:t>直接展示结果的表格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FA662-60CA-45D5-8BB1-0A7D21FB8FF0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84878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展示</a:t>
            </a:r>
            <a:r>
              <a:rPr lang="en-US" altLang="zh-CN" dirty="0"/>
              <a:t>Nk2</a:t>
            </a:r>
            <a:r>
              <a:rPr lang="zh-CN" altLang="en-US" dirty="0"/>
              <a:t>的添加和直接添加之间的区别，时域和频域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展示</a:t>
            </a:r>
            <a:r>
              <a:rPr lang="en-US" altLang="zh-CN" dirty="0"/>
              <a:t>S filter</a:t>
            </a:r>
            <a:r>
              <a:rPr lang="zh-CN" altLang="en-US" dirty="0"/>
              <a:t>的效果，以及为什么可以代替</a:t>
            </a:r>
            <a:r>
              <a:rPr lang="en-US" altLang="zh-CN" dirty="0"/>
              <a:t>SSA</a:t>
            </a:r>
          </a:p>
          <a:p>
            <a:endParaRPr lang="en-US" altLang="zh-CN" dirty="0"/>
          </a:p>
          <a:p>
            <a:r>
              <a:rPr lang="zh-CN" altLang="en-US" dirty="0"/>
              <a:t>直接展示结果的表格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FA662-60CA-45D5-8BB1-0A7D21FB8FF0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97809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FA662-60CA-45D5-8BB1-0A7D21FB8FF0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30287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FA662-60CA-45D5-8BB1-0A7D21FB8FF0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4493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FA662-60CA-45D5-8BB1-0A7D21FB8FF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72644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本周：</a:t>
            </a:r>
            <a:endParaRPr lang="en-US" altLang="zh-CN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CN" altLang="en-US" dirty="0"/>
              <a:t>完成了对于</a:t>
            </a:r>
            <a:r>
              <a:rPr lang="en-US" altLang="zh-CN" dirty="0"/>
              <a:t>Generate waves(7), Add Noise(10), Filter(4), decompose(8)</a:t>
            </a:r>
            <a:r>
              <a:rPr lang="zh-CN" altLang="en-US" dirty="0"/>
              <a:t>完成了全部的重构，包括接口，作图等</a:t>
            </a:r>
            <a:endParaRPr lang="en-US" altLang="zh-CN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CN" altLang="en-US" dirty="0"/>
              <a:t>目前基本的功能已经实现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直接进行展示</a:t>
            </a:r>
            <a:r>
              <a:rPr lang="en-US" altLang="zh-CN" dirty="0"/>
              <a:t>3</a:t>
            </a:r>
            <a:r>
              <a:rPr lang="zh-CN" altLang="en-US" dirty="0"/>
              <a:t>个指令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下周需要改进的：</a:t>
            </a:r>
            <a:endParaRPr lang="en-US" altLang="zh-CN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CN" altLang="en-US" dirty="0"/>
              <a:t>有一些细节仍然不太到位：对于输入的字符串，如果有空格会出问题</a:t>
            </a:r>
            <a:endParaRPr lang="en-US" altLang="zh-CN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CN" altLang="en-US" dirty="0"/>
              <a:t>还没有进行充分的测试</a:t>
            </a:r>
            <a:endParaRPr lang="en-US" altLang="zh-CN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zh-CN" dirty="0"/>
              <a:t>Save</a:t>
            </a:r>
            <a:r>
              <a:rPr lang="zh-CN" altLang="en-US" dirty="0"/>
              <a:t>功能仍然没有想好如何实现</a:t>
            </a:r>
            <a:endParaRPr lang="en-US" altLang="zh-CN" dirty="0"/>
          </a:p>
          <a:p>
            <a:pPr marL="228600" indent="-228600">
              <a:buAutoNum type="arabicPeriod"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FA662-60CA-45D5-8BB1-0A7D21FB8FF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33674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展示频域的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展示单个信号使用</a:t>
            </a:r>
            <a:r>
              <a:rPr lang="en-US" altLang="zh-CN" dirty="0" err="1"/>
              <a:t>fft</a:t>
            </a:r>
            <a:r>
              <a:rPr lang="zh-CN" altLang="en-US" dirty="0"/>
              <a:t>以后的效果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展示数据集上测试的结果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FA662-60CA-45D5-8BB1-0A7D21FB8FF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26556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展示频域的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展示单个信号使用</a:t>
            </a:r>
            <a:r>
              <a:rPr lang="en-US" altLang="zh-CN" dirty="0" err="1"/>
              <a:t>fft</a:t>
            </a:r>
            <a:r>
              <a:rPr lang="zh-CN" altLang="en-US" dirty="0"/>
              <a:t>以后的效果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展示数据集上测试的结果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FA662-60CA-45D5-8BB1-0A7D21FB8FF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53921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展示频域的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展示单个信号使用</a:t>
            </a:r>
            <a:r>
              <a:rPr lang="en-US" altLang="zh-CN" dirty="0" err="1"/>
              <a:t>fft</a:t>
            </a:r>
            <a:r>
              <a:rPr lang="zh-CN" altLang="en-US" dirty="0"/>
              <a:t>以后的效果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展示数据集上测试的结果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FA662-60CA-45D5-8BB1-0A7D21FB8FF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73698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展示频域的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展示单个信号使用</a:t>
            </a:r>
            <a:r>
              <a:rPr lang="en-US" altLang="zh-CN" dirty="0" err="1"/>
              <a:t>fft</a:t>
            </a:r>
            <a:r>
              <a:rPr lang="zh-CN" altLang="en-US" dirty="0"/>
              <a:t>以后的效果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展示数据集上测试的结果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FA662-60CA-45D5-8BB1-0A7D21FB8FF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33218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展示</a:t>
            </a:r>
            <a:r>
              <a:rPr lang="en-US" altLang="zh-CN" dirty="0"/>
              <a:t>Normal Noise</a:t>
            </a:r>
            <a:r>
              <a:rPr lang="zh-CN" altLang="en-US" dirty="0"/>
              <a:t>的效果</a:t>
            </a:r>
            <a:r>
              <a:rPr lang="en-US" altLang="zh-CN" dirty="0"/>
              <a:t>, </a:t>
            </a:r>
            <a:r>
              <a:rPr lang="zh-CN" altLang="en-US" dirty="0"/>
              <a:t>这种情况下</a:t>
            </a:r>
            <a:r>
              <a:rPr lang="en-US" altLang="zh-CN" dirty="0"/>
              <a:t>SSA</a:t>
            </a:r>
            <a:r>
              <a:rPr lang="zh-CN" altLang="en-US" dirty="0"/>
              <a:t>并不起作用，因为</a:t>
            </a:r>
            <a:r>
              <a:rPr lang="en-US" altLang="zh-CN" dirty="0"/>
              <a:t>get</a:t>
            </a:r>
            <a:r>
              <a:rPr lang="zh-CN" altLang="en-US" dirty="0"/>
              <a:t>不到趋势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展示</a:t>
            </a:r>
            <a:r>
              <a:rPr lang="en-US" altLang="zh-CN" dirty="0"/>
              <a:t>W filter</a:t>
            </a:r>
            <a:r>
              <a:rPr lang="zh-CN" altLang="en-US" dirty="0"/>
              <a:t>的效果，</a:t>
            </a:r>
            <a:r>
              <a:rPr lang="en-US" altLang="zh-CN" dirty="0" err="1"/>
              <a:t>wfilter</a:t>
            </a:r>
            <a:r>
              <a:rPr lang="zh-CN" altLang="en-US" dirty="0"/>
              <a:t>如何应用到了我们算法中去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直接展示结果的表格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FA662-60CA-45D5-8BB1-0A7D21FB8FF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89485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展示</a:t>
            </a:r>
            <a:r>
              <a:rPr lang="en-US" altLang="zh-CN" dirty="0"/>
              <a:t>Normal Noise</a:t>
            </a:r>
            <a:r>
              <a:rPr lang="zh-CN" altLang="en-US" dirty="0"/>
              <a:t>的效果</a:t>
            </a:r>
            <a:r>
              <a:rPr lang="en-US" altLang="zh-CN" dirty="0"/>
              <a:t>, </a:t>
            </a:r>
            <a:r>
              <a:rPr lang="zh-CN" altLang="en-US" dirty="0"/>
              <a:t>这种情况下</a:t>
            </a:r>
            <a:r>
              <a:rPr lang="en-US" altLang="zh-CN" dirty="0"/>
              <a:t>SSA</a:t>
            </a:r>
            <a:r>
              <a:rPr lang="zh-CN" altLang="en-US" dirty="0"/>
              <a:t>并不起作用，因为</a:t>
            </a:r>
            <a:r>
              <a:rPr lang="en-US" altLang="zh-CN" dirty="0"/>
              <a:t>get</a:t>
            </a:r>
            <a:r>
              <a:rPr lang="zh-CN" altLang="en-US" dirty="0"/>
              <a:t>不到趋势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展示</a:t>
            </a:r>
            <a:r>
              <a:rPr lang="en-US" altLang="zh-CN" dirty="0"/>
              <a:t>Wiener filter</a:t>
            </a:r>
            <a:r>
              <a:rPr lang="zh-CN" altLang="en-US" dirty="0"/>
              <a:t>的效果，</a:t>
            </a:r>
            <a:r>
              <a:rPr lang="en-US" altLang="zh-CN" dirty="0"/>
              <a:t>wiener filter </a:t>
            </a:r>
            <a:r>
              <a:rPr lang="zh-CN" altLang="en-US" dirty="0"/>
              <a:t>如何应用到了我们算法中去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直接展示结果的表格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FA662-60CA-45D5-8BB1-0A7D21FB8FF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6521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BD226F-0FDE-ADCA-B981-0737D9DC43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F84ABB8-FEC8-D6C3-AF75-A249BCA471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9362A6-18C2-41E4-9ACE-B39C1F2BE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7DC1B-4743-47FE-A400-A2B750CAD470}" type="datetimeFigureOut">
              <a:rPr lang="zh-CN" altLang="en-US" smtClean="0"/>
              <a:t>2023-09-11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68CED4-2D82-18BF-3EE3-F1E04EFAF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9C9BD4-0F60-1E5C-8899-6CB9D052B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4093-D89D-493D-AEEA-3762B0F78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916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42D37-FC51-BC1F-CFE1-652AD9776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FA9D527-128B-C07A-BBE0-978418525D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AC53FE-9029-6241-CD11-FF843697A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7DC1B-4743-47FE-A400-A2B750CAD470}" type="datetimeFigureOut">
              <a:rPr lang="zh-CN" altLang="en-US" smtClean="0"/>
              <a:t>2023-09-11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A72D27-072D-2561-9A8C-6A89ECF4C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50EB72-67F8-9663-80D5-C5F41473E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4093-D89D-493D-AEEA-3762B0F78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2864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1D18C15-0487-9772-DD3C-4EE8DE4935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C19F9B8-B02B-8761-B7FD-1A5A4CE914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AA57CA-2F73-4FD8-5775-0B0A001F5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7DC1B-4743-47FE-A400-A2B750CAD470}" type="datetimeFigureOut">
              <a:rPr lang="zh-CN" altLang="en-US" smtClean="0"/>
              <a:t>2023-09-11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DEA151-1EF8-017C-91EC-C8D93FF45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C598E3-6F79-E83E-B33C-8D793C441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4093-D89D-493D-AEEA-3762B0F78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2614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5D8E04-D209-3C4C-9965-1A9935D35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15DA00-1781-D5ED-51FF-504382AD0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70773E-4E1B-CA9F-2B09-1D350653D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7DC1B-4743-47FE-A400-A2B750CAD470}" type="datetimeFigureOut">
              <a:rPr lang="zh-CN" altLang="en-US" smtClean="0"/>
              <a:t>2023-09-11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0AF8FB-65F4-1B1E-284F-526D5FC30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D579CA-2077-7F33-D1B2-612949384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4093-D89D-493D-AEEA-3762B0F78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5253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3E27B6-FE66-0601-66C7-C6AC486F5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D7878E-40C4-EBC3-22F5-6F8F8A804E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FAB066-B532-2BD5-D2B5-6AD27DA1F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7DC1B-4743-47FE-A400-A2B750CAD470}" type="datetimeFigureOut">
              <a:rPr lang="zh-CN" altLang="en-US" smtClean="0"/>
              <a:t>2023-09-11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11A1E0-664F-B975-B4D3-49BDB09DC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864908-3D90-70BB-944E-9485F0E41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4093-D89D-493D-AEEA-3762B0F78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7780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449205-86A2-92D0-B772-3BCDDE11A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EB6F7E-6BAB-FC0A-F189-A81BD8F061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EE0D600-C072-A404-0F50-D6F408A54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01749D0-1E54-0679-5F53-4DAD703C7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7DC1B-4743-47FE-A400-A2B750CAD470}" type="datetimeFigureOut">
              <a:rPr lang="zh-CN" altLang="en-US" smtClean="0"/>
              <a:t>2023-09-11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02CCC7-E63E-6148-4B31-24485E2C2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0FC7AC-77D2-F96A-2A64-036FD1B79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4093-D89D-493D-AEEA-3762B0F78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9229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9027A3-4356-3CF2-E8C1-2E3282394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0C3975-8154-4011-0D93-AE2AE1E078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E036807-7B14-F8B4-7686-FCB078914B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B1F7D2F-9A1E-475C-4359-C47497F3CA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5A76DD0-8C82-179D-1E33-C079E01D68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E19BF26-A3BF-6A72-9795-671707400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7DC1B-4743-47FE-A400-A2B750CAD470}" type="datetimeFigureOut">
              <a:rPr lang="zh-CN" altLang="en-US" smtClean="0"/>
              <a:t>2023-09-11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1C64E86-5447-674B-18FE-4EF08C522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6F3A91C-0205-9E3E-1805-D35AEA739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4093-D89D-493D-AEEA-3762B0F78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2595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93D167-A1B5-3B26-4DFF-C07242A5E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91C883D-0D9A-CE53-7EF7-79408E992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7DC1B-4743-47FE-A400-A2B750CAD470}" type="datetimeFigureOut">
              <a:rPr lang="zh-CN" altLang="en-US" smtClean="0"/>
              <a:t>2023-09-11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12305E8-5115-78D3-7565-EBFCE5A07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1A55DAC-9F26-B6BB-1435-44342C730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4093-D89D-493D-AEEA-3762B0F78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9072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F6DA0EA-9E66-4BCF-5830-69D52FAED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7DC1B-4743-47FE-A400-A2B750CAD470}" type="datetimeFigureOut">
              <a:rPr lang="zh-CN" altLang="en-US" smtClean="0"/>
              <a:t>2023-09-11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F96243A-C677-C2CA-C0CA-856636EBF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2D3CCC-B8BE-8B51-6415-680996976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4093-D89D-493D-AEEA-3762B0F78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3799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BF03FB-7198-053E-39D0-C659624F1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C53A62-7BE4-5FE9-EE85-D6277D30D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F8596C5-2EE7-BB5F-3193-DAB2C478B4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10BAF1-95B1-0C2A-B593-8E24DAC70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7DC1B-4743-47FE-A400-A2B750CAD470}" type="datetimeFigureOut">
              <a:rPr lang="zh-CN" altLang="en-US" smtClean="0"/>
              <a:t>2023-09-11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8862598-5738-8DE2-1D9C-6ADF08F7D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904FD61-713A-DE87-B32D-A780C0920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4093-D89D-493D-AEEA-3762B0F78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7787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BC8BED-EF9A-927F-B5C9-64D91E511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B1DA5D9-48B9-B85F-1162-FDB05B5D3B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4F2ED3F-791A-28FA-5ED0-D7C471CC78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8CDF28C-0D1B-4D1B-9CE7-D58D04F4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7DC1B-4743-47FE-A400-A2B750CAD470}" type="datetimeFigureOut">
              <a:rPr lang="zh-CN" altLang="en-US" smtClean="0"/>
              <a:t>2023-09-11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AFD2B8-7442-04C4-DF52-E73728140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C22EBE4-6CBB-E2F1-A614-252DD0FF3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4093-D89D-493D-AEEA-3762B0F78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164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3409B96-826E-6F21-E565-18ACC1C03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9E8153E-782F-9F38-B76E-3B4EC127A7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41F551-E645-70FA-9CCA-DAB4A2AD36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7DC1B-4743-47FE-A400-A2B750CAD470}" type="datetimeFigureOut">
              <a:rPr lang="zh-CN" altLang="en-US" smtClean="0"/>
              <a:t>2023-09-11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209E3B-87F5-A773-48A2-52ABC59EF6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778694-5FFA-C370-8A8E-5A1E97C6D8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284093-D89D-493D-AEEA-3762B0F78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5951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jp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301BE2B-0820-0143-B72A-D9CEA12265BD}"/>
              </a:ext>
            </a:extLst>
          </p:cNvPr>
          <p:cNvSpPr txBox="1"/>
          <p:nvPr/>
        </p:nvSpPr>
        <p:spPr>
          <a:xfrm>
            <a:off x="1574963" y="3105834"/>
            <a:ext cx="9042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latin typeface="Consolas" panose="020B0609020204030204" pitchFamily="49" charset="0"/>
                <a:cs typeface="Times New Roman" panose="02020603050405020304" pitchFamily="18" charset="0"/>
              </a:rPr>
              <a:t>Weekly Presentation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1974E84-A295-73A6-F451-ABDE3F1A1C08}"/>
              </a:ext>
            </a:extLst>
          </p:cNvPr>
          <p:cNvSpPr txBox="1"/>
          <p:nvPr/>
        </p:nvSpPr>
        <p:spPr>
          <a:xfrm>
            <a:off x="5044440" y="5292959"/>
            <a:ext cx="2103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Jiayu</a:t>
            </a:r>
            <a:r>
              <a:rPr lang="en-US" altLang="zh-CN" sz="1600" dirty="0">
                <a:latin typeface="Consolas" panose="020B0609020204030204" pitchFamily="49" charset="0"/>
                <a:cs typeface="Times New Roman" panose="02020603050405020304" pitchFamily="18" charset="0"/>
              </a:rPr>
              <a:t> Chen</a:t>
            </a:r>
          </a:p>
          <a:p>
            <a:pPr algn="ctr"/>
            <a:r>
              <a:rPr lang="en-US" altLang="zh-CN" sz="1600" dirty="0">
                <a:latin typeface="Consolas" panose="020B0609020204030204" pitchFamily="49" charset="0"/>
                <a:cs typeface="Times New Roman" panose="02020603050405020304" pitchFamily="18" charset="0"/>
              </a:rPr>
              <a:t>2023.9.11</a:t>
            </a:r>
          </a:p>
        </p:txBody>
      </p:sp>
    </p:spTree>
    <p:extLst>
      <p:ext uri="{BB962C8B-B14F-4D97-AF65-F5344CB8AC3E}">
        <p14:creationId xmlns:p14="http://schemas.microsoft.com/office/powerpoint/2010/main" val="57656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 54">
            <a:extLst>
              <a:ext uri="{FF2B5EF4-FFF2-40B4-BE49-F238E27FC236}">
                <a16:creationId xmlns:a16="http://schemas.microsoft.com/office/drawing/2014/main" id="{32A2BE86-86A6-F1FC-83EE-91A826B532E5}"/>
              </a:ext>
            </a:extLst>
          </p:cNvPr>
          <p:cNvSpPr txBox="1"/>
          <p:nvPr/>
        </p:nvSpPr>
        <p:spPr>
          <a:xfrm>
            <a:off x="609599" y="106251"/>
            <a:ext cx="5382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Consolas" panose="020B0609020204030204" pitchFamily="49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Work_3: </a:t>
            </a:r>
            <a:r>
              <a:rPr lang="en-US" altLang="zh-CN" sz="1400" dirty="0"/>
              <a:t>Remove</a:t>
            </a:r>
            <a:r>
              <a:rPr lang="zh-CN" altLang="en-US" sz="1400" dirty="0"/>
              <a:t> </a:t>
            </a:r>
            <a:r>
              <a:rPr lang="en-US" altLang="zh-CN" sz="1400" dirty="0"/>
              <a:t>Normal</a:t>
            </a:r>
            <a:r>
              <a:rPr lang="zh-CN" altLang="en-US" sz="1400" dirty="0"/>
              <a:t> </a:t>
            </a:r>
            <a:r>
              <a:rPr lang="en-US" altLang="zh-CN" sz="1400" dirty="0"/>
              <a:t>Nosie</a:t>
            </a:r>
            <a:r>
              <a:rPr lang="zh-CN" altLang="en-US" sz="1400" dirty="0"/>
              <a:t> </a:t>
            </a:r>
            <a:r>
              <a:rPr lang="en-US" altLang="zh-CN" sz="1400" dirty="0"/>
              <a:t>and respiratory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5FD87AD-2443-66F4-2BCB-BE40E558016A}"/>
              </a:ext>
            </a:extLst>
          </p:cNvPr>
          <p:cNvSpPr/>
          <p:nvPr/>
        </p:nvSpPr>
        <p:spPr>
          <a:xfrm>
            <a:off x="3855123" y="1521074"/>
            <a:ext cx="3441682" cy="9941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Local features are used to obtain statistical information about noise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C40701D-C256-9E0B-3A78-BA768EA2F6CE}"/>
              </a:ext>
            </a:extLst>
          </p:cNvPr>
          <p:cNvSpPr/>
          <p:nvPr/>
        </p:nvSpPr>
        <p:spPr>
          <a:xfrm>
            <a:off x="3855123" y="2832133"/>
            <a:ext cx="3441682" cy="5034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Roughly calculate the SNR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3F068EF-3A08-52AA-7CA1-1889C8948D01}"/>
              </a:ext>
            </a:extLst>
          </p:cNvPr>
          <p:cNvSpPr/>
          <p:nvPr/>
        </p:nvSpPr>
        <p:spPr>
          <a:xfrm>
            <a:off x="3846016" y="4444196"/>
            <a:ext cx="3443388" cy="4574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Apply FFT Denoising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AC62DB6-99C0-A72F-AECC-C272A8F29F02}"/>
              </a:ext>
            </a:extLst>
          </p:cNvPr>
          <p:cNvSpPr/>
          <p:nvPr/>
        </p:nvSpPr>
        <p:spPr>
          <a:xfrm>
            <a:off x="3846016" y="6078228"/>
            <a:ext cx="3440921" cy="4574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S, D Prediction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04C96554-632D-E75D-0488-9A2A944D0CEE}"/>
              </a:ext>
            </a:extLst>
          </p:cNvPr>
          <p:cNvCxnSpPr>
            <a:cxnSpLocks/>
            <a:stCxn id="2" idx="2"/>
            <a:endCxn id="5" idx="0"/>
          </p:cNvCxnSpPr>
          <p:nvPr/>
        </p:nvCxnSpPr>
        <p:spPr>
          <a:xfrm>
            <a:off x="5575964" y="2515198"/>
            <a:ext cx="0" cy="3169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2588BFCE-9FE6-ECD6-51AB-40C8AD45E26B}"/>
              </a:ext>
            </a:extLst>
          </p:cNvPr>
          <p:cNvCxnSpPr>
            <a:cxnSpLocks/>
            <a:stCxn id="6" idx="2"/>
            <a:endCxn id="19" idx="0"/>
          </p:cNvCxnSpPr>
          <p:nvPr/>
        </p:nvCxnSpPr>
        <p:spPr>
          <a:xfrm>
            <a:off x="5567710" y="4901691"/>
            <a:ext cx="0" cy="3595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5F487F6D-D756-D7E1-6F92-2B2DDA9D943D}"/>
              </a:ext>
            </a:extLst>
          </p:cNvPr>
          <p:cNvCxnSpPr>
            <a:cxnSpLocks/>
            <a:stCxn id="12" idx="2"/>
            <a:endCxn id="2" idx="0"/>
          </p:cNvCxnSpPr>
          <p:nvPr/>
        </p:nvCxnSpPr>
        <p:spPr>
          <a:xfrm>
            <a:off x="5570177" y="970632"/>
            <a:ext cx="5787" cy="5504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0ED03767-0B8F-B6BB-55CE-0DB836ED1DC7}"/>
              </a:ext>
            </a:extLst>
          </p:cNvPr>
          <p:cNvCxnSpPr>
            <a:cxnSpLocks/>
            <a:stCxn id="13" idx="2"/>
            <a:endCxn id="6" idx="0"/>
          </p:cNvCxnSpPr>
          <p:nvPr/>
        </p:nvCxnSpPr>
        <p:spPr>
          <a:xfrm flipH="1">
            <a:off x="5567710" y="4080897"/>
            <a:ext cx="3320" cy="3632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EED85F8F-AF3A-C321-C1A4-88FF168D3CEB}"/>
              </a:ext>
            </a:extLst>
          </p:cNvPr>
          <p:cNvSpPr txBox="1"/>
          <p:nvPr/>
        </p:nvSpPr>
        <p:spPr>
          <a:xfrm>
            <a:off x="4275179" y="570522"/>
            <a:ext cx="258999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Noisy Signals</a:t>
            </a:r>
            <a:endParaRPr lang="zh-CN" altLang="en-US" sz="20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2A3A103-43D2-27D8-948F-ACBBE8F8C615}"/>
              </a:ext>
            </a:extLst>
          </p:cNvPr>
          <p:cNvSpPr/>
          <p:nvPr/>
        </p:nvSpPr>
        <p:spPr>
          <a:xfrm>
            <a:off x="3850189" y="3577465"/>
            <a:ext cx="3441682" cy="5034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Apply</a:t>
            </a:r>
            <a:r>
              <a:rPr lang="zh-CN" altLang="en-US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Wiener Filter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D77CF9C5-8A0D-580E-126B-DADC4C2D811B}"/>
              </a:ext>
            </a:extLst>
          </p:cNvPr>
          <p:cNvCxnSpPr>
            <a:cxnSpLocks/>
            <a:stCxn id="5" idx="2"/>
            <a:endCxn id="13" idx="0"/>
          </p:cNvCxnSpPr>
          <p:nvPr/>
        </p:nvCxnSpPr>
        <p:spPr>
          <a:xfrm flipH="1">
            <a:off x="5571030" y="3335566"/>
            <a:ext cx="4934" cy="2418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8A699B35-8AEE-E2C5-1449-15F022CA357F}"/>
              </a:ext>
            </a:extLst>
          </p:cNvPr>
          <p:cNvSpPr/>
          <p:nvPr/>
        </p:nvSpPr>
        <p:spPr>
          <a:xfrm>
            <a:off x="3847249" y="5261212"/>
            <a:ext cx="3440921" cy="4574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Extract Features</a:t>
            </a: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D1A515E3-699D-C128-A199-037F560CEA79}"/>
              </a:ext>
            </a:extLst>
          </p:cNvPr>
          <p:cNvCxnSpPr>
            <a:cxnSpLocks/>
            <a:stCxn id="19" idx="2"/>
            <a:endCxn id="7" idx="0"/>
          </p:cNvCxnSpPr>
          <p:nvPr/>
        </p:nvCxnSpPr>
        <p:spPr>
          <a:xfrm flipH="1">
            <a:off x="5566477" y="5718707"/>
            <a:ext cx="1233" cy="3595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AD8F4177-28A3-4D59-DF91-CDD49DFD3BCC}"/>
              </a:ext>
            </a:extLst>
          </p:cNvPr>
          <p:cNvSpPr/>
          <p:nvPr/>
        </p:nvSpPr>
        <p:spPr>
          <a:xfrm>
            <a:off x="3621315" y="1368963"/>
            <a:ext cx="3911600" cy="283901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754B3ED6-B7F4-4C96-CCC7-F9214F58AC42}"/>
              </a:ext>
            </a:extLst>
          </p:cNvPr>
          <p:cNvSpPr txBox="1"/>
          <p:nvPr/>
        </p:nvSpPr>
        <p:spPr>
          <a:xfrm>
            <a:off x="6117772" y="1051255"/>
            <a:ext cx="19013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Wiener Filter</a:t>
            </a:r>
            <a:endParaRPr lang="zh-CN" altLang="en-US" dirty="0"/>
          </a:p>
        </p:txBody>
      </p:sp>
      <p:pic>
        <p:nvPicPr>
          <p:cNvPr id="34" name="图片 33">
            <a:extLst>
              <a:ext uri="{FF2B5EF4-FFF2-40B4-BE49-F238E27FC236}">
                <a16:creationId xmlns:a16="http://schemas.microsoft.com/office/drawing/2014/main" id="{44274100-D37B-12B7-15FD-8D2EE4DAE4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8623" y="1701201"/>
            <a:ext cx="1343212" cy="1171739"/>
          </a:xfrm>
          <a:prstGeom prst="rect">
            <a:avLst/>
          </a:prstGeom>
        </p:spPr>
      </p:pic>
      <p:sp>
        <p:nvSpPr>
          <p:cNvPr id="35" name="矩形 34">
            <a:extLst>
              <a:ext uri="{FF2B5EF4-FFF2-40B4-BE49-F238E27FC236}">
                <a16:creationId xmlns:a16="http://schemas.microsoft.com/office/drawing/2014/main" id="{9A759242-02B5-11EE-04C2-B044F7EB16AC}"/>
              </a:ext>
            </a:extLst>
          </p:cNvPr>
          <p:cNvSpPr/>
          <p:nvPr/>
        </p:nvSpPr>
        <p:spPr>
          <a:xfrm>
            <a:off x="10123715" y="2217611"/>
            <a:ext cx="178120" cy="29758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710BAB31-9454-428A-3DEA-FE5A21E1A903}"/>
              </a:ext>
            </a:extLst>
          </p:cNvPr>
          <p:cNvSpPr/>
          <p:nvPr/>
        </p:nvSpPr>
        <p:spPr>
          <a:xfrm>
            <a:off x="9804401" y="2217610"/>
            <a:ext cx="108857" cy="29758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D1F1B635-E437-5102-3554-7C826569D3CA}"/>
              </a:ext>
            </a:extLst>
          </p:cNvPr>
          <p:cNvSpPr/>
          <p:nvPr/>
        </p:nvSpPr>
        <p:spPr>
          <a:xfrm>
            <a:off x="9452109" y="2217611"/>
            <a:ext cx="178120" cy="29758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D7F4D46E-0E41-40CC-C19C-9F7D7C6FE421}"/>
              </a:ext>
            </a:extLst>
          </p:cNvPr>
          <p:cNvSpPr/>
          <p:nvPr/>
        </p:nvSpPr>
        <p:spPr>
          <a:xfrm>
            <a:off x="9132795" y="2217610"/>
            <a:ext cx="108857" cy="29758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2" name="连接符: 肘形 41">
            <a:extLst>
              <a:ext uri="{FF2B5EF4-FFF2-40B4-BE49-F238E27FC236}">
                <a16:creationId xmlns:a16="http://schemas.microsoft.com/office/drawing/2014/main" id="{35FE8A27-6DAE-4B4F-C105-BFBC3049BCB3}"/>
              </a:ext>
            </a:extLst>
          </p:cNvPr>
          <p:cNvCxnSpPr>
            <a:cxnSpLocks/>
            <a:stCxn id="2" idx="3"/>
            <a:endCxn id="38" idx="0"/>
          </p:cNvCxnSpPr>
          <p:nvPr/>
        </p:nvCxnSpPr>
        <p:spPr>
          <a:xfrm>
            <a:off x="7296805" y="2018136"/>
            <a:ext cx="1890419" cy="19947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连接符: 肘形 43">
            <a:extLst>
              <a:ext uri="{FF2B5EF4-FFF2-40B4-BE49-F238E27FC236}">
                <a16:creationId xmlns:a16="http://schemas.microsoft.com/office/drawing/2014/main" id="{FEC13709-5EBB-1EB8-2BFF-3AF6BD711C1E}"/>
              </a:ext>
            </a:extLst>
          </p:cNvPr>
          <p:cNvCxnSpPr>
            <a:cxnSpLocks/>
            <a:stCxn id="2" idx="3"/>
            <a:endCxn id="37" idx="0"/>
          </p:cNvCxnSpPr>
          <p:nvPr/>
        </p:nvCxnSpPr>
        <p:spPr>
          <a:xfrm>
            <a:off x="7296805" y="2018136"/>
            <a:ext cx="2244364" cy="19947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连接符: 肘形 45">
            <a:extLst>
              <a:ext uri="{FF2B5EF4-FFF2-40B4-BE49-F238E27FC236}">
                <a16:creationId xmlns:a16="http://schemas.microsoft.com/office/drawing/2014/main" id="{57A0754F-DA15-8B40-3FDC-B086AA4973EE}"/>
              </a:ext>
            </a:extLst>
          </p:cNvPr>
          <p:cNvCxnSpPr>
            <a:cxnSpLocks/>
            <a:stCxn id="2" idx="3"/>
            <a:endCxn id="36" idx="0"/>
          </p:cNvCxnSpPr>
          <p:nvPr/>
        </p:nvCxnSpPr>
        <p:spPr>
          <a:xfrm>
            <a:off x="7296805" y="2018136"/>
            <a:ext cx="2562025" cy="19947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连接符: 肘形 47">
            <a:extLst>
              <a:ext uri="{FF2B5EF4-FFF2-40B4-BE49-F238E27FC236}">
                <a16:creationId xmlns:a16="http://schemas.microsoft.com/office/drawing/2014/main" id="{A4430379-582F-EF78-BC19-A7D4DCFBA5FE}"/>
              </a:ext>
            </a:extLst>
          </p:cNvPr>
          <p:cNvCxnSpPr>
            <a:cxnSpLocks/>
            <a:stCxn id="2" idx="3"/>
            <a:endCxn id="35" idx="0"/>
          </p:cNvCxnSpPr>
          <p:nvPr/>
        </p:nvCxnSpPr>
        <p:spPr>
          <a:xfrm>
            <a:off x="7296805" y="2018136"/>
            <a:ext cx="2915970" cy="19947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47509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 54">
            <a:extLst>
              <a:ext uri="{FF2B5EF4-FFF2-40B4-BE49-F238E27FC236}">
                <a16:creationId xmlns:a16="http://schemas.microsoft.com/office/drawing/2014/main" id="{32A2BE86-86A6-F1FC-83EE-91A826B532E5}"/>
              </a:ext>
            </a:extLst>
          </p:cNvPr>
          <p:cNvSpPr txBox="1"/>
          <p:nvPr/>
        </p:nvSpPr>
        <p:spPr>
          <a:xfrm>
            <a:off x="609599" y="106251"/>
            <a:ext cx="5382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Consolas" panose="020B0609020204030204" pitchFamily="49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Work_3: </a:t>
            </a:r>
            <a:r>
              <a:rPr lang="en-US" altLang="zh-CN" sz="1400" dirty="0"/>
              <a:t>Remove</a:t>
            </a:r>
            <a:r>
              <a:rPr lang="zh-CN" altLang="en-US" sz="1400" dirty="0"/>
              <a:t> </a:t>
            </a:r>
            <a:r>
              <a:rPr lang="en-US" altLang="zh-CN" sz="1400" dirty="0"/>
              <a:t>Normal</a:t>
            </a:r>
            <a:r>
              <a:rPr lang="zh-CN" altLang="en-US" sz="1400" dirty="0"/>
              <a:t> </a:t>
            </a:r>
            <a:r>
              <a:rPr lang="en-US" altLang="zh-CN" sz="1400" dirty="0"/>
              <a:t>Nosie</a:t>
            </a:r>
            <a:r>
              <a:rPr lang="zh-CN" altLang="en-US" sz="1400" dirty="0"/>
              <a:t> </a:t>
            </a:r>
            <a:r>
              <a:rPr lang="en-US" altLang="zh-CN" sz="1400" dirty="0"/>
              <a:t>and respiratory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4D789DF-5CC6-31A8-53C0-C3DA3A6BCC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057400"/>
            <a:ext cx="9144000" cy="27432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EC54AAB7-9248-D32D-E70E-167B20E4F5D2}"/>
              </a:ext>
            </a:extLst>
          </p:cNvPr>
          <p:cNvSpPr txBox="1"/>
          <p:nvPr/>
        </p:nvSpPr>
        <p:spPr>
          <a:xfrm>
            <a:off x="3149600" y="921657"/>
            <a:ext cx="5914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Wiener Filter</a:t>
            </a:r>
            <a:r>
              <a:rPr lang="zh-CN" altLang="en-US" dirty="0"/>
              <a:t>可以初步的抑制噪声</a:t>
            </a:r>
          </a:p>
        </p:txBody>
      </p:sp>
    </p:spTree>
    <p:extLst>
      <p:ext uri="{BB962C8B-B14F-4D97-AF65-F5344CB8AC3E}">
        <p14:creationId xmlns:p14="http://schemas.microsoft.com/office/powerpoint/2010/main" val="8527091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 54">
            <a:extLst>
              <a:ext uri="{FF2B5EF4-FFF2-40B4-BE49-F238E27FC236}">
                <a16:creationId xmlns:a16="http://schemas.microsoft.com/office/drawing/2014/main" id="{32A2BE86-86A6-F1FC-83EE-91A826B532E5}"/>
              </a:ext>
            </a:extLst>
          </p:cNvPr>
          <p:cNvSpPr txBox="1"/>
          <p:nvPr/>
        </p:nvSpPr>
        <p:spPr>
          <a:xfrm>
            <a:off x="609599" y="106251"/>
            <a:ext cx="5382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Consolas" panose="020B0609020204030204" pitchFamily="49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Work_3: </a:t>
            </a:r>
            <a:r>
              <a:rPr lang="en-US" altLang="zh-CN" sz="1400" dirty="0"/>
              <a:t>Remove</a:t>
            </a:r>
            <a:r>
              <a:rPr lang="zh-CN" altLang="en-US" sz="1400" dirty="0"/>
              <a:t> </a:t>
            </a:r>
            <a:r>
              <a:rPr lang="en-US" altLang="zh-CN" sz="1400" dirty="0"/>
              <a:t>Normal</a:t>
            </a:r>
            <a:r>
              <a:rPr lang="zh-CN" altLang="en-US" sz="1400" dirty="0"/>
              <a:t> </a:t>
            </a:r>
            <a:r>
              <a:rPr lang="en-US" altLang="zh-CN" sz="1400" dirty="0"/>
              <a:t>Nosie</a:t>
            </a:r>
            <a:r>
              <a:rPr lang="zh-CN" altLang="en-US" sz="1400" dirty="0"/>
              <a:t> </a:t>
            </a:r>
            <a:r>
              <a:rPr lang="en-US" altLang="zh-CN" sz="1400" dirty="0"/>
              <a:t>and respiratory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C0F6751-D50D-4A6C-081C-2432B28BD87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84" r="-1852" b="8254"/>
          <a:stretch/>
        </p:blipFill>
        <p:spPr>
          <a:xfrm>
            <a:off x="5094676" y="522513"/>
            <a:ext cx="6985000" cy="5812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5324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 54">
            <a:extLst>
              <a:ext uri="{FF2B5EF4-FFF2-40B4-BE49-F238E27FC236}">
                <a16:creationId xmlns:a16="http://schemas.microsoft.com/office/drawing/2014/main" id="{32A2BE86-86A6-F1FC-83EE-91A826B532E5}"/>
              </a:ext>
            </a:extLst>
          </p:cNvPr>
          <p:cNvSpPr txBox="1"/>
          <p:nvPr/>
        </p:nvSpPr>
        <p:spPr>
          <a:xfrm>
            <a:off x="609599" y="106251"/>
            <a:ext cx="5382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Consolas" panose="020B0609020204030204" pitchFamily="49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Work_3: </a:t>
            </a:r>
            <a:r>
              <a:rPr lang="en-US" altLang="zh-CN" sz="1400" dirty="0"/>
              <a:t>Remove</a:t>
            </a:r>
            <a:r>
              <a:rPr lang="zh-CN" altLang="en-US" sz="1400" dirty="0"/>
              <a:t> </a:t>
            </a:r>
            <a:r>
              <a:rPr lang="en-US" altLang="zh-CN" sz="1400" dirty="0"/>
              <a:t>Normal</a:t>
            </a:r>
            <a:r>
              <a:rPr lang="zh-CN" altLang="en-US" sz="1400" dirty="0"/>
              <a:t> </a:t>
            </a:r>
            <a:r>
              <a:rPr lang="en-US" altLang="zh-CN" sz="1400" dirty="0"/>
              <a:t>Nosie</a:t>
            </a:r>
            <a:r>
              <a:rPr lang="zh-CN" altLang="en-US" sz="1400" dirty="0"/>
              <a:t> </a:t>
            </a:r>
            <a:r>
              <a:rPr lang="en-US" altLang="zh-CN" sz="1400" dirty="0"/>
              <a:t>and respiratory</a:t>
            </a:r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F300836A-0B35-6A75-D36A-5D722D3DDE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2822095"/>
              </p:ext>
            </p:extLst>
          </p:nvPr>
        </p:nvGraphicFramePr>
        <p:xfrm>
          <a:off x="1322455" y="1004752"/>
          <a:ext cx="9339942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3314">
                  <a:extLst>
                    <a:ext uri="{9D8B030D-6E8A-4147-A177-3AD203B41FA5}">
                      <a16:colId xmlns:a16="http://schemas.microsoft.com/office/drawing/2014/main" val="3090301889"/>
                    </a:ext>
                  </a:extLst>
                </a:gridCol>
                <a:gridCol w="3113314">
                  <a:extLst>
                    <a:ext uri="{9D8B030D-6E8A-4147-A177-3AD203B41FA5}">
                      <a16:colId xmlns:a16="http://schemas.microsoft.com/office/drawing/2014/main" val="753851221"/>
                    </a:ext>
                  </a:extLst>
                </a:gridCol>
                <a:gridCol w="3113314">
                  <a:extLst>
                    <a:ext uri="{9D8B030D-6E8A-4147-A177-3AD203B41FA5}">
                      <a16:colId xmlns:a16="http://schemas.microsoft.com/office/drawing/2014/main" val="26116273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Noise Level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6896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Normal(mean=0, std=0.1)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3.50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563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Normal(mean=0, std=0.2)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3.73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3206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Normal(mean=0, std=0.3)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4.02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0990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Normal(mean=0, std=0.4)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1.02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4.31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109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Normal(mean=0, std=0.5)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1.06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4.70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84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Normal(mean=0, std=0.6)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1.06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5.13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8595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Normal(mean=0, std=0.7)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1.02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5.56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840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Normal(mean=0, std=0.8)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1.12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6.03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605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Normal(mean=0, std=0.9)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1.34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6.46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5412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Normal(mean=0, std=1.0)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1.34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6.55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79598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66938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 54">
            <a:extLst>
              <a:ext uri="{FF2B5EF4-FFF2-40B4-BE49-F238E27FC236}">
                <a16:creationId xmlns:a16="http://schemas.microsoft.com/office/drawing/2014/main" id="{32A2BE86-86A6-F1FC-83EE-91A826B532E5}"/>
              </a:ext>
            </a:extLst>
          </p:cNvPr>
          <p:cNvSpPr txBox="1"/>
          <p:nvPr/>
        </p:nvSpPr>
        <p:spPr>
          <a:xfrm>
            <a:off x="609599" y="106251"/>
            <a:ext cx="7673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Consolas" panose="020B0609020204030204" pitchFamily="49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Work_4: </a:t>
            </a:r>
            <a:r>
              <a:rPr lang="en-US" altLang="zh-CN" sz="1400" dirty="0"/>
              <a:t>Remove</a:t>
            </a:r>
            <a:r>
              <a:rPr lang="zh-CN" altLang="en-US" sz="1400" dirty="0"/>
              <a:t> </a:t>
            </a:r>
            <a:r>
              <a:rPr lang="en-US" altLang="zh-CN" sz="1400" dirty="0"/>
              <a:t>Laplace Noise and Normal Noise added by Neurokit2 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16D361E-EF19-ADB4-B8B0-16B162347AD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39" r="8329"/>
          <a:stretch/>
        </p:blipFill>
        <p:spPr>
          <a:xfrm>
            <a:off x="0" y="1828800"/>
            <a:ext cx="5610687" cy="396166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D2F8546-A6CD-ED66-0BA1-E79558222E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9233" y="1828800"/>
            <a:ext cx="6602767" cy="396166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CF7C3A1E-2AC0-475B-40AE-496FF548F0C1}"/>
              </a:ext>
            </a:extLst>
          </p:cNvPr>
          <p:cNvSpPr txBox="1"/>
          <p:nvPr/>
        </p:nvSpPr>
        <p:spPr>
          <a:xfrm>
            <a:off x="101600" y="5708133"/>
            <a:ext cx="6262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Noisy_Signal</a:t>
            </a:r>
            <a:r>
              <a:rPr lang="en-US" altLang="zh-CN" dirty="0"/>
              <a:t> = </a:t>
            </a:r>
            <a:r>
              <a:rPr lang="en-US" altLang="zh-CN" dirty="0" err="1"/>
              <a:t>Clean_Signal</a:t>
            </a:r>
            <a:r>
              <a:rPr lang="en-US" altLang="zh-CN" dirty="0"/>
              <a:t> + </a:t>
            </a:r>
            <a:r>
              <a:rPr lang="en-US" altLang="zh-CN" dirty="0" err="1"/>
              <a:t>np.random.normal</a:t>
            </a:r>
            <a:r>
              <a:rPr lang="en-US" altLang="zh-CN" dirty="0"/>
              <a:t>()</a:t>
            </a:r>
          </a:p>
          <a:p>
            <a:r>
              <a:rPr lang="en-US" altLang="zh-CN" dirty="0"/>
              <a:t>Noise is added to all frequency.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9199C39-ECFB-1874-E11B-D924FC5A9C24}"/>
              </a:ext>
            </a:extLst>
          </p:cNvPr>
          <p:cNvSpPr txBox="1"/>
          <p:nvPr/>
        </p:nvSpPr>
        <p:spPr>
          <a:xfrm>
            <a:off x="101600" y="1397390"/>
            <a:ext cx="6262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Normal Noise added by NeuroKit2 is in low frequency</a:t>
            </a:r>
          </a:p>
        </p:txBody>
      </p:sp>
    </p:spTree>
    <p:extLst>
      <p:ext uri="{BB962C8B-B14F-4D97-AF65-F5344CB8AC3E}">
        <p14:creationId xmlns:p14="http://schemas.microsoft.com/office/powerpoint/2010/main" val="39011077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 54">
            <a:extLst>
              <a:ext uri="{FF2B5EF4-FFF2-40B4-BE49-F238E27FC236}">
                <a16:creationId xmlns:a16="http://schemas.microsoft.com/office/drawing/2014/main" id="{32A2BE86-86A6-F1FC-83EE-91A826B532E5}"/>
              </a:ext>
            </a:extLst>
          </p:cNvPr>
          <p:cNvSpPr txBox="1"/>
          <p:nvPr/>
        </p:nvSpPr>
        <p:spPr>
          <a:xfrm>
            <a:off x="609599" y="106251"/>
            <a:ext cx="7673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Consolas" panose="020B0609020204030204" pitchFamily="49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Work_4: </a:t>
            </a:r>
            <a:r>
              <a:rPr lang="en-US" altLang="zh-CN" sz="1400" dirty="0"/>
              <a:t>Remove</a:t>
            </a:r>
            <a:r>
              <a:rPr lang="zh-CN" altLang="en-US" sz="1400" dirty="0"/>
              <a:t> </a:t>
            </a:r>
            <a:r>
              <a:rPr lang="en-US" altLang="zh-CN" sz="1400" dirty="0"/>
              <a:t>Laplace Noise and Normal Noise added by Neurokit2 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9199C39-ECFB-1874-E11B-D924FC5A9C24}"/>
              </a:ext>
            </a:extLst>
          </p:cNvPr>
          <p:cNvSpPr txBox="1"/>
          <p:nvPr/>
        </p:nvSpPr>
        <p:spPr>
          <a:xfrm>
            <a:off x="406400" y="1140637"/>
            <a:ext cx="62629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使用</a:t>
            </a:r>
            <a:r>
              <a:rPr lang="en-US" altLang="zh-CN" dirty="0"/>
              <a:t>SSA</a:t>
            </a:r>
            <a:r>
              <a:rPr lang="zh-CN" altLang="en-US" dirty="0"/>
              <a:t>，仅仅是为了滤除低频信号，也就是</a:t>
            </a:r>
            <a:r>
              <a:rPr lang="en-US" altLang="zh-CN" dirty="0"/>
              <a:t>Trend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而我们有很多类似的方法，能够达到和</a:t>
            </a:r>
            <a:r>
              <a:rPr lang="en-US" altLang="zh-CN" dirty="0"/>
              <a:t>SSA</a:t>
            </a:r>
            <a:r>
              <a:rPr lang="zh-CN" altLang="en-US" dirty="0"/>
              <a:t>类似的效果。</a:t>
            </a:r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D24AA7B-C77F-EE71-7585-E0306038D60D}"/>
              </a:ext>
            </a:extLst>
          </p:cNvPr>
          <p:cNvSpPr txBox="1"/>
          <p:nvPr/>
        </p:nvSpPr>
        <p:spPr>
          <a:xfrm>
            <a:off x="551542" y="2398875"/>
            <a:ext cx="6262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分解后再重组，从而得到低频信号 </a:t>
            </a:r>
            <a:r>
              <a:rPr lang="en-US" altLang="zh-CN" dirty="0"/>
              <a:t>= </a:t>
            </a:r>
            <a:r>
              <a:rPr lang="zh-CN" altLang="en-US" dirty="0"/>
              <a:t>直接对信号进行平滑</a:t>
            </a:r>
            <a:endParaRPr lang="en-US" altLang="zh-CN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FF5432D-CC10-065A-FFBA-C64C690CE6A8}"/>
              </a:ext>
            </a:extLst>
          </p:cNvPr>
          <p:cNvSpPr txBox="1"/>
          <p:nvPr/>
        </p:nvSpPr>
        <p:spPr>
          <a:xfrm>
            <a:off x="551542" y="3581774"/>
            <a:ext cx="6262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对于同一个信号，使用</a:t>
            </a:r>
            <a:r>
              <a:rPr lang="en-US" altLang="zh-CN" dirty="0"/>
              <a:t>SSA</a:t>
            </a:r>
            <a:r>
              <a:rPr lang="zh-CN" altLang="en-US" dirty="0"/>
              <a:t>和</a:t>
            </a:r>
            <a:r>
              <a:rPr lang="en-US" altLang="zh-CN" dirty="0"/>
              <a:t>S filter</a:t>
            </a:r>
            <a:r>
              <a:rPr lang="zh-CN" altLang="en-US" dirty="0"/>
              <a:t>的效果对比图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04442B1-2FB5-FB25-D5E5-572AACC038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7600" y="273917"/>
            <a:ext cx="8174400" cy="34060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37DBC10-04F5-336E-2AC7-32D5E10519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7600" y="3452000"/>
            <a:ext cx="8174400" cy="340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8689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 54">
            <a:extLst>
              <a:ext uri="{FF2B5EF4-FFF2-40B4-BE49-F238E27FC236}">
                <a16:creationId xmlns:a16="http://schemas.microsoft.com/office/drawing/2014/main" id="{32A2BE86-86A6-F1FC-83EE-91A826B532E5}"/>
              </a:ext>
            </a:extLst>
          </p:cNvPr>
          <p:cNvSpPr txBox="1"/>
          <p:nvPr/>
        </p:nvSpPr>
        <p:spPr>
          <a:xfrm>
            <a:off x="609599" y="106251"/>
            <a:ext cx="7673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Consolas" panose="020B0609020204030204" pitchFamily="49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Work_4: </a:t>
            </a:r>
            <a:r>
              <a:rPr lang="en-US" altLang="zh-CN" sz="1400" dirty="0"/>
              <a:t>Remove</a:t>
            </a:r>
            <a:r>
              <a:rPr lang="zh-CN" altLang="en-US" sz="1400" dirty="0"/>
              <a:t> </a:t>
            </a:r>
            <a:r>
              <a:rPr lang="en-US" altLang="zh-CN" sz="1400" dirty="0"/>
              <a:t>Laplace Noise and Normal Noise added by Neurokit2 </a:t>
            </a:r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20C51D87-2685-7CDE-C6C9-978BC44367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3241110"/>
              </p:ext>
            </p:extLst>
          </p:nvPr>
        </p:nvGraphicFramePr>
        <p:xfrm>
          <a:off x="1430784" y="1142522"/>
          <a:ext cx="933043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0144">
                  <a:extLst>
                    <a:ext uri="{9D8B030D-6E8A-4147-A177-3AD203B41FA5}">
                      <a16:colId xmlns:a16="http://schemas.microsoft.com/office/drawing/2014/main" val="1906271150"/>
                    </a:ext>
                  </a:extLst>
                </a:gridCol>
                <a:gridCol w="3110144">
                  <a:extLst>
                    <a:ext uri="{9D8B030D-6E8A-4147-A177-3AD203B41FA5}">
                      <a16:colId xmlns:a16="http://schemas.microsoft.com/office/drawing/2014/main" val="3303584018"/>
                    </a:ext>
                  </a:extLst>
                </a:gridCol>
                <a:gridCol w="3110144">
                  <a:extLst>
                    <a:ext uri="{9D8B030D-6E8A-4147-A177-3AD203B41FA5}">
                      <a16:colId xmlns:a16="http://schemas.microsoft.com/office/drawing/2014/main" val="13024483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Noise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015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Normal</a:t>
                      </a:r>
                      <a:r>
                        <a:rPr lang="en-US" altLang="zh-CN" dirty="0"/>
                        <a:t> </a:t>
                      </a:r>
                      <a:r>
                        <a:rPr lang="en-US" altLang="zh-CN" dirty="0" err="1"/>
                        <a:t>Noise_level</a:t>
                      </a:r>
                      <a:r>
                        <a:rPr lang="en-US" altLang="zh-CN" dirty="0"/>
                        <a:t> 0.1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4.99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8463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Normal</a:t>
                      </a:r>
                      <a:r>
                        <a:rPr lang="en-US" altLang="zh-CN" dirty="0"/>
                        <a:t> </a:t>
                      </a:r>
                      <a:r>
                        <a:rPr lang="en-US" altLang="zh-CN" dirty="0" err="1"/>
                        <a:t>Noise_level</a:t>
                      </a:r>
                      <a:r>
                        <a:rPr lang="en-US" altLang="zh-CN" dirty="0"/>
                        <a:t> 0.4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5.11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800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Normal</a:t>
                      </a:r>
                      <a:r>
                        <a:rPr lang="en-US" altLang="zh-CN" dirty="0"/>
                        <a:t> </a:t>
                      </a:r>
                      <a:r>
                        <a:rPr lang="en-US" altLang="zh-CN" dirty="0" err="1"/>
                        <a:t>Noise_level</a:t>
                      </a:r>
                      <a:r>
                        <a:rPr lang="en-US" altLang="zh-CN" dirty="0"/>
                        <a:t> 0.8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5.47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1254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Laplace</a:t>
                      </a:r>
                      <a:r>
                        <a:rPr lang="en-US" altLang="zh-CN" dirty="0"/>
                        <a:t> </a:t>
                      </a:r>
                      <a:r>
                        <a:rPr lang="en-US" altLang="zh-CN" dirty="0" err="1"/>
                        <a:t>Noise_level</a:t>
                      </a:r>
                      <a:r>
                        <a:rPr lang="en-US" altLang="zh-CN" dirty="0"/>
                        <a:t> 0.1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4.91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696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Laplace</a:t>
                      </a:r>
                      <a:r>
                        <a:rPr lang="en-US" altLang="zh-CN" dirty="0"/>
                        <a:t> </a:t>
                      </a:r>
                      <a:r>
                        <a:rPr lang="en-US" altLang="zh-CN" dirty="0" err="1"/>
                        <a:t>Noise_level</a:t>
                      </a:r>
                      <a:r>
                        <a:rPr lang="en-US" altLang="zh-CN" dirty="0"/>
                        <a:t> 0.4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5.18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6273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Laplace</a:t>
                      </a:r>
                      <a:r>
                        <a:rPr lang="en-US" altLang="zh-CN" dirty="0"/>
                        <a:t> </a:t>
                      </a:r>
                      <a:r>
                        <a:rPr lang="en-US" altLang="zh-CN" dirty="0" err="1"/>
                        <a:t>Noise_level</a:t>
                      </a:r>
                      <a:r>
                        <a:rPr lang="en-US" altLang="zh-CN" dirty="0"/>
                        <a:t> 0.8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1.15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6.11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0375935"/>
                  </a:ext>
                </a:extLst>
              </a:tr>
            </a:tbl>
          </a:graphicData>
        </a:graphic>
      </p:graphicFrame>
      <p:graphicFrame>
        <p:nvGraphicFramePr>
          <p:cNvPr id="2" name="表格 3">
            <a:extLst>
              <a:ext uri="{FF2B5EF4-FFF2-40B4-BE49-F238E27FC236}">
                <a16:creationId xmlns:a16="http://schemas.microsoft.com/office/drawing/2014/main" id="{0A90587E-FE87-0E65-8B3E-678F65899E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7573493"/>
              </p:ext>
            </p:extLst>
          </p:nvPr>
        </p:nvGraphicFramePr>
        <p:xfrm>
          <a:off x="1430784" y="4452575"/>
          <a:ext cx="933043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0144">
                  <a:extLst>
                    <a:ext uri="{9D8B030D-6E8A-4147-A177-3AD203B41FA5}">
                      <a16:colId xmlns:a16="http://schemas.microsoft.com/office/drawing/2014/main" val="151857536"/>
                    </a:ext>
                  </a:extLst>
                </a:gridCol>
                <a:gridCol w="3110144">
                  <a:extLst>
                    <a:ext uri="{9D8B030D-6E8A-4147-A177-3AD203B41FA5}">
                      <a16:colId xmlns:a16="http://schemas.microsoft.com/office/drawing/2014/main" val="1563335852"/>
                    </a:ext>
                  </a:extLst>
                </a:gridCol>
                <a:gridCol w="3110144">
                  <a:extLst>
                    <a:ext uri="{9D8B030D-6E8A-4147-A177-3AD203B41FA5}">
                      <a16:colId xmlns:a16="http://schemas.microsoft.com/office/drawing/2014/main" val="6534019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Noise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9649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Laplace </a:t>
                      </a:r>
                      <a:r>
                        <a:rPr lang="en-US" altLang="zh-CN" dirty="0" err="1"/>
                        <a:t>Noise_level</a:t>
                      </a:r>
                      <a:r>
                        <a:rPr lang="en-US" altLang="zh-CN" dirty="0"/>
                        <a:t> 0.8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1.64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6.28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3996060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B9B048CC-AED6-DC16-54DD-59BBE354DFD4}"/>
              </a:ext>
            </a:extLst>
          </p:cNvPr>
          <p:cNvSpPr txBox="1"/>
          <p:nvPr/>
        </p:nvSpPr>
        <p:spPr>
          <a:xfrm>
            <a:off x="1430784" y="4028105"/>
            <a:ext cx="66827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SSA + Template for Noisy Signal </a:t>
            </a:r>
            <a:r>
              <a:rPr lang="en-US" altLang="zh-CN" b="1" dirty="0"/>
              <a:t>without </a:t>
            </a:r>
            <a:r>
              <a:rPr lang="en-US" altLang="zh-CN" dirty="0"/>
              <a:t>Respiratory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D2927F2-E329-D31C-61DB-7F13959C0AA1}"/>
              </a:ext>
            </a:extLst>
          </p:cNvPr>
          <p:cNvSpPr txBox="1"/>
          <p:nvPr/>
        </p:nvSpPr>
        <p:spPr>
          <a:xfrm>
            <a:off x="1350954" y="723483"/>
            <a:ext cx="82139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/>
              <a:t>Savgol</a:t>
            </a:r>
            <a:r>
              <a:rPr lang="en-US" altLang="zh-CN" dirty="0"/>
              <a:t> filter + </a:t>
            </a:r>
            <a:r>
              <a:rPr lang="en-US" altLang="zh-CN" dirty="0" err="1"/>
              <a:t>fft</a:t>
            </a:r>
            <a:r>
              <a:rPr lang="en-US" altLang="zh-CN" dirty="0"/>
              <a:t>-denoising for Noisy Signal </a:t>
            </a:r>
            <a:r>
              <a:rPr lang="en-US" altLang="zh-CN" b="1" dirty="0"/>
              <a:t>with </a:t>
            </a:r>
            <a:r>
              <a:rPr lang="en-US" altLang="zh-CN" dirty="0"/>
              <a:t>Respiratory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96BD1F2-1C86-318A-EB35-6DD26544868F}"/>
              </a:ext>
            </a:extLst>
          </p:cNvPr>
          <p:cNvSpPr txBox="1"/>
          <p:nvPr/>
        </p:nvSpPr>
        <p:spPr>
          <a:xfrm>
            <a:off x="9710058" y="4092776"/>
            <a:ext cx="26125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Time: About 170 min</a:t>
            </a:r>
            <a:endParaRPr lang="zh-CN" altLang="en-US" b="1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E25FDFB-E341-FE06-EBDC-8DC03C74023B}"/>
              </a:ext>
            </a:extLst>
          </p:cNvPr>
          <p:cNvSpPr txBox="1"/>
          <p:nvPr/>
        </p:nvSpPr>
        <p:spPr>
          <a:xfrm>
            <a:off x="9710058" y="745621"/>
            <a:ext cx="24819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Time: About 5 sec</a:t>
            </a:r>
            <a:endParaRPr lang="zh-CN" altLang="en-US" b="1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2E0176A-BE27-08DF-C1CD-94CC3C25830E}"/>
              </a:ext>
            </a:extLst>
          </p:cNvPr>
          <p:cNvSpPr txBox="1"/>
          <p:nvPr/>
        </p:nvSpPr>
        <p:spPr>
          <a:xfrm>
            <a:off x="1596572" y="5949851"/>
            <a:ext cx="10365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Savgol</a:t>
            </a:r>
            <a:r>
              <a:rPr lang="en-US" altLang="zh-CN" dirty="0"/>
              <a:t> </a:t>
            </a:r>
            <a:r>
              <a:rPr lang="en-US" altLang="zh-CN" dirty="0" err="1"/>
              <a:t>filter+fft-denoising</a:t>
            </a:r>
            <a:r>
              <a:rPr lang="en-US" altLang="zh-CN" dirty="0"/>
              <a:t> </a:t>
            </a:r>
            <a:r>
              <a:rPr lang="zh-CN" altLang="en-US" dirty="0"/>
              <a:t>在一个有</a:t>
            </a:r>
            <a:r>
              <a:rPr lang="en-US" altLang="zh-CN" dirty="0"/>
              <a:t>R</a:t>
            </a:r>
            <a:r>
              <a:rPr lang="zh-CN" altLang="en-US" dirty="0"/>
              <a:t>的数据上，用更短的时间，去实现了比</a:t>
            </a:r>
            <a:r>
              <a:rPr lang="en-US" altLang="zh-CN" dirty="0"/>
              <a:t>SSA</a:t>
            </a:r>
            <a:r>
              <a:rPr lang="zh-CN" altLang="en-US" dirty="0"/>
              <a:t>更好的效果</a:t>
            </a:r>
          </a:p>
        </p:txBody>
      </p:sp>
    </p:spTree>
    <p:extLst>
      <p:ext uri="{BB962C8B-B14F-4D97-AF65-F5344CB8AC3E}">
        <p14:creationId xmlns:p14="http://schemas.microsoft.com/office/powerpoint/2010/main" val="14277754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 54">
            <a:extLst>
              <a:ext uri="{FF2B5EF4-FFF2-40B4-BE49-F238E27FC236}">
                <a16:creationId xmlns:a16="http://schemas.microsoft.com/office/drawing/2014/main" id="{32A2BE86-86A6-F1FC-83EE-91A826B532E5}"/>
              </a:ext>
            </a:extLst>
          </p:cNvPr>
          <p:cNvSpPr txBox="1"/>
          <p:nvPr/>
        </p:nvSpPr>
        <p:spPr>
          <a:xfrm>
            <a:off x="609599" y="106251"/>
            <a:ext cx="7673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Consolas" panose="020B0609020204030204" pitchFamily="49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Conclusion: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2558369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301BE2B-0820-0143-B72A-D9CEA12265BD}"/>
              </a:ext>
            </a:extLst>
          </p:cNvPr>
          <p:cNvSpPr txBox="1"/>
          <p:nvPr/>
        </p:nvSpPr>
        <p:spPr>
          <a:xfrm>
            <a:off x="1122219" y="423950"/>
            <a:ext cx="5931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Consolas" panose="020B0609020204030204" pitchFamily="49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Questions</a:t>
            </a:r>
            <a:endParaRPr lang="en-US" altLang="zh-CN" sz="14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D5647F8-916F-3014-8548-230CD924EB4F}"/>
              </a:ext>
            </a:extLst>
          </p:cNvPr>
          <p:cNvSpPr txBox="1"/>
          <p:nvPr/>
        </p:nvSpPr>
        <p:spPr>
          <a:xfrm>
            <a:off x="1122219" y="1965334"/>
            <a:ext cx="1067620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0">
                <a:solidFill>
                  <a:srgbClr val="353535"/>
                </a:solidFill>
                <a:effectLst/>
                <a:latin typeface="Consolas" panose="020B0609020204030204" pitchFamily="49" charset="0"/>
              </a:defRPr>
            </a:lvl1pPr>
          </a:lstStyle>
          <a:p>
            <a:pPr marL="342900" indent="-342900">
              <a:buAutoNum type="arabicPeriod"/>
            </a:pPr>
            <a:r>
              <a:rPr lang="zh-CN" altLang="en-US" u="sng" dirty="0">
                <a:latin typeface="+mj-lt"/>
              </a:rPr>
              <a:t>真实数据集的标签有点问题</a:t>
            </a:r>
            <a:endParaRPr lang="en-US" altLang="zh-CN" u="sng" dirty="0">
              <a:latin typeface="+mj-lt"/>
            </a:endParaRPr>
          </a:p>
          <a:p>
            <a:pPr marL="342900" indent="-342900">
              <a:buAutoNum type="arabicPeriod"/>
            </a:pPr>
            <a:endParaRPr lang="en-US" altLang="zh-CN" u="sng" dirty="0">
              <a:latin typeface="+mj-lt"/>
            </a:endParaRPr>
          </a:p>
          <a:p>
            <a:pPr marL="342900" indent="-342900">
              <a:buAutoNum type="arabicPeriod"/>
            </a:pPr>
            <a:r>
              <a:rPr lang="en-US" altLang="zh-CN" dirty="0">
                <a:latin typeface="+mj-lt"/>
              </a:rPr>
              <a:t>Compare to EEMD</a:t>
            </a:r>
            <a:r>
              <a:rPr lang="en-US" altLang="zh-CN" u="sng" dirty="0">
                <a:latin typeface="+mj-lt"/>
              </a:rPr>
              <a:t>,</a:t>
            </a:r>
            <a:r>
              <a:rPr lang="zh-CN" altLang="en-US" u="sng" dirty="0">
                <a:latin typeface="+mj-lt"/>
              </a:rPr>
              <a:t>可以给我进一步的解释</a:t>
            </a:r>
            <a:endParaRPr lang="en-US" altLang="zh-CN" u="sng" dirty="0">
              <a:latin typeface="+mj-lt"/>
            </a:endParaRPr>
          </a:p>
          <a:p>
            <a:endParaRPr lang="en-US" altLang="zh-CN" u="sng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48623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301BE2B-0820-0143-B72A-D9CEA12265BD}"/>
              </a:ext>
            </a:extLst>
          </p:cNvPr>
          <p:cNvSpPr txBox="1"/>
          <p:nvPr/>
        </p:nvSpPr>
        <p:spPr>
          <a:xfrm>
            <a:off x="5219007" y="3105834"/>
            <a:ext cx="17539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600">
                <a:latin typeface="Consolas" panose="020B0609020204030204" pitchFamily="49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3015943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301BE2B-0820-0143-B72A-D9CEA12265BD}"/>
              </a:ext>
            </a:extLst>
          </p:cNvPr>
          <p:cNvSpPr txBox="1"/>
          <p:nvPr/>
        </p:nvSpPr>
        <p:spPr>
          <a:xfrm>
            <a:off x="1725568" y="771425"/>
            <a:ext cx="9042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Consolas" panose="020B0609020204030204" pitchFamily="49" charset="0"/>
                <a:cs typeface="Times New Roman" panose="02020603050405020304" pitchFamily="18" charset="0"/>
              </a:rPr>
              <a:t>Work Description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9F62255-7A4A-1C35-FF69-9A58CEC1EDD3}"/>
              </a:ext>
            </a:extLst>
          </p:cNvPr>
          <p:cNvSpPr txBox="1"/>
          <p:nvPr/>
        </p:nvSpPr>
        <p:spPr>
          <a:xfrm>
            <a:off x="1725567" y="1419107"/>
            <a:ext cx="948692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Work_1: Tutorial Writing: finish the framework of the main function and try 2 advanced filter(Wiener filter and </a:t>
            </a:r>
            <a:r>
              <a:rPr lang="en-US" altLang="zh-CN" dirty="0" err="1"/>
              <a:t>Savgol</a:t>
            </a:r>
            <a:r>
              <a:rPr lang="en-US" altLang="zh-CN" dirty="0"/>
              <a:t> filter)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Work_2: Preliminarily remove the impact of respiratory by </a:t>
            </a:r>
            <a:r>
              <a:rPr lang="en-US" altLang="zh-CN" dirty="0" err="1"/>
              <a:t>fft</a:t>
            </a:r>
            <a:r>
              <a:rPr lang="en-US" altLang="zh-CN" dirty="0"/>
              <a:t>.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Work_3: Using the combination of Wiener filter and </a:t>
            </a:r>
            <a:r>
              <a:rPr lang="en-US" altLang="zh-CN" dirty="0" err="1"/>
              <a:t>fft</a:t>
            </a:r>
            <a:r>
              <a:rPr lang="en-US" altLang="zh-CN" dirty="0"/>
              <a:t> denoising to remove the Normal noise (add </a:t>
            </a:r>
            <a:r>
              <a:rPr lang="en-US" altLang="zh-CN" dirty="0" err="1"/>
              <a:t>np.random.normal</a:t>
            </a:r>
            <a:r>
              <a:rPr lang="en-US" altLang="zh-CN" dirty="0"/>
              <a:t>() directly) and respiratory. 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Work_4: Confronted with Laplace Noise and Normal Noise added by Neurokit2, the combination of </a:t>
            </a:r>
            <a:r>
              <a:rPr lang="en-US" altLang="zh-CN" dirty="0" err="1"/>
              <a:t>Savgol</a:t>
            </a:r>
            <a:r>
              <a:rPr lang="en-US" altLang="zh-CN" dirty="0"/>
              <a:t> filter and </a:t>
            </a:r>
            <a:r>
              <a:rPr lang="en-US" altLang="zh-CN" dirty="0" err="1"/>
              <a:t>fft</a:t>
            </a:r>
            <a:r>
              <a:rPr lang="en-US" altLang="zh-CN" dirty="0"/>
              <a:t> denoising achieved better results, more accurate in prediction and much more faster, compared with the combination of SSA and Template.</a:t>
            </a:r>
          </a:p>
        </p:txBody>
      </p:sp>
    </p:spTree>
    <p:extLst>
      <p:ext uri="{BB962C8B-B14F-4D97-AF65-F5344CB8AC3E}">
        <p14:creationId xmlns:p14="http://schemas.microsoft.com/office/powerpoint/2010/main" val="3563862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 54">
            <a:extLst>
              <a:ext uri="{FF2B5EF4-FFF2-40B4-BE49-F238E27FC236}">
                <a16:creationId xmlns:a16="http://schemas.microsoft.com/office/drawing/2014/main" id="{32A2BE86-86A6-F1FC-83EE-91A826B532E5}"/>
              </a:ext>
            </a:extLst>
          </p:cNvPr>
          <p:cNvSpPr txBox="1"/>
          <p:nvPr/>
        </p:nvSpPr>
        <p:spPr>
          <a:xfrm>
            <a:off x="609600" y="106251"/>
            <a:ext cx="4584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Consolas" panose="020B0609020204030204" pitchFamily="49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Work_1: </a:t>
            </a:r>
            <a:r>
              <a:rPr lang="en-US" altLang="zh-CN" sz="1400" dirty="0"/>
              <a:t>Tutorial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7AA6D17-0F2B-B329-8B82-CCD6255FC0BD}"/>
              </a:ext>
            </a:extLst>
          </p:cNvPr>
          <p:cNvSpPr txBox="1"/>
          <p:nvPr/>
        </p:nvSpPr>
        <p:spPr>
          <a:xfrm>
            <a:off x="1434833" y="3108576"/>
            <a:ext cx="9900823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dirty="0"/>
              <a:t>For Main Function</a:t>
            </a:r>
          </a:p>
          <a:p>
            <a:pPr marL="228600" indent="-228600">
              <a:buFontTx/>
              <a:buAutoNum type="arabicPeriod"/>
              <a:defRPr/>
            </a:pPr>
            <a:endParaRPr lang="en-US" altLang="zh-CN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zh-CN" dirty="0"/>
              <a:t>Completed the full reconstruction for Generate Waves(7), Add Noise(10), Filters(8), Decompose(4), including interfaces, visualization, code comments and more.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altLang="zh-CN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zh-CN" dirty="0"/>
              <a:t>Currently, the fundamental features of main function have been implemented.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F59A36D-30E2-045C-BCDC-564F42D0183E}"/>
              </a:ext>
            </a:extLst>
          </p:cNvPr>
          <p:cNvSpPr txBox="1"/>
          <p:nvPr/>
        </p:nvSpPr>
        <p:spPr>
          <a:xfrm>
            <a:off x="1434833" y="1027591"/>
            <a:ext cx="9900823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/>
              <a:t>For Algorithm</a:t>
            </a:r>
          </a:p>
          <a:p>
            <a:endParaRPr lang="en-US" altLang="zh-CN" dirty="0"/>
          </a:p>
          <a:p>
            <a:r>
              <a:rPr lang="en-US" altLang="zh-CN" dirty="0"/>
              <a:t>Wiener filter and </a:t>
            </a:r>
            <a:r>
              <a:rPr lang="en-US" altLang="zh-CN" dirty="0" err="1"/>
              <a:t>Savgol</a:t>
            </a:r>
            <a:r>
              <a:rPr lang="en-US" altLang="zh-CN" dirty="0"/>
              <a:t> filter have been tried in SCG Signals. Both of these filters have shown good performance.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AC36208-2F50-AA07-25B1-7A74E536E909}"/>
              </a:ext>
            </a:extLst>
          </p:cNvPr>
          <p:cNvSpPr txBox="1"/>
          <p:nvPr/>
        </p:nvSpPr>
        <p:spPr>
          <a:xfrm>
            <a:off x="1434832" y="5645743"/>
            <a:ext cx="511836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/>
              <a:t>Show the Demo: 4 core commands</a:t>
            </a:r>
          </a:p>
        </p:txBody>
      </p:sp>
    </p:spTree>
    <p:extLst>
      <p:ext uri="{BB962C8B-B14F-4D97-AF65-F5344CB8AC3E}">
        <p14:creationId xmlns:p14="http://schemas.microsoft.com/office/powerpoint/2010/main" val="4256841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 54">
            <a:extLst>
              <a:ext uri="{FF2B5EF4-FFF2-40B4-BE49-F238E27FC236}">
                <a16:creationId xmlns:a16="http://schemas.microsoft.com/office/drawing/2014/main" id="{32A2BE86-86A6-F1FC-83EE-91A826B532E5}"/>
              </a:ext>
            </a:extLst>
          </p:cNvPr>
          <p:cNvSpPr txBox="1"/>
          <p:nvPr/>
        </p:nvSpPr>
        <p:spPr>
          <a:xfrm>
            <a:off x="609600" y="106251"/>
            <a:ext cx="61640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Consolas" panose="020B0609020204030204" pitchFamily="49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Work_2: </a:t>
            </a:r>
            <a:r>
              <a:rPr lang="en-US" altLang="zh-CN" sz="1400" dirty="0"/>
              <a:t>Remove the impact of respiratory by </a:t>
            </a:r>
            <a:r>
              <a:rPr lang="en-US" altLang="zh-CN" sz="1400" dirty="0" err="1"/>
              <a:t>fft</a:t>
            </a:r>
            <a:endParaRPr lang="en-US" altLang="zh-CN" sz="1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ACAC31F-141E-718A-C0AC-7C68483693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3" y="843977"/>
            <a:ext cx="9144000" cy="5486400"/>
          </a:xfrm>
          <a:prstGeom prst="rect">
            <a:avLst/>
          </a:prstGeom>
        </p:spPr>
      </p:pic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5CF4F169-33F5-A24D-A140-58899F49F2E7}"/>
              </a:ext>
            </a:extLst>
          </p:cNvPr>
          <p:cNvCxnSpPr/>
          <p:nvPr/>
        </p:nvCxnSpPr>
        <p:spPr>
          <a:xfrm flipH="1">
            <a:off x="10582183" y="1047565"/>
            <a:ext cx="159798" cy="12162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2324CCFE-4432-5F1E-B02C-22DF5D49BD63}"/>
              </a:ext>
            </a:extLst>
          </p:cNvPr>
          <p:cNvCxnSpPr>
            <a:cxnSpLocks/>
          </p:cNvCxnSpPr>
          <p:nvPr/>
        </p:nvCxnSpPr>
        <p:spPr>
          <a:xfrm>
            <a:off x="10741981" y="1047565"/>
            <a:ext cx="106532" cy="12162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3E30E5E3-6108-A631-448C-83B7E1E4FB4B}"/>
              </a:ext>
            </a:extLst>
          </p:cNvPr>
          <p:cNvCxnSpPr/>
          <p:nvPr/>
        </p:nvCxnSpPr>
        <p:spPr>
          <a:xfrm flipH="1">
            <a:off x="10582183" y="2753558"/>
            <a:ext cx="159798" cy="12162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18C4C3D8-BFE0-58D0-D642-DB3439BF37A5}"/>
              </a:ext>
            </a:extLst>
          </p:cNvPr>
          <p:cNvCxnSpPr>
            <a:cxnSpLocks/>
          </p:cNvCxnSpPr>
          <p:nvPr/>
        </p:nvCxnSpPr>
        <p:spPr>
          <a:xfrm>
            <a:off x="10741981" y="2753558"/>
            <a:ext cx="106532" cy="12162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272369E6-AA6F-6430-DEA8-0F03075067A8}"/>
              </a:ext>
            </a:extLst>
          </p:cNvPr>
          <p:cNvCxnSpPr>
            <a:cxnSpLocks/>
          </p:cNvCxnSpPr>
          <p:nvPr/>
        </p:nvCxnSpPr>
        <p:spPr>
          <a:xfrm flipH="1">
            <a:off x="10848513" y="3752850"/>
            <a:ext cx="53266" cy="216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ECDB24E3-B27D-FDBD-26C5-2EDB34FBD66A}"/>
              </a:ext>
            </a:extLst>
          </p:cNvPr>
          <p:cNvCxnSpPr>
            <a:cxnSpLocks/>
          </p:cNvCxnSpPr>
          <p:nvPr/>
        </p:nvCxnSpPr>
        <p:spPr>
          <a:xfrm>
            <a:off x="10901779" y="3752850"/>
            <a:ext cx="53266" cy="216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B191814C-D0AE-6DEA-139C-E98BE9735A2A}"/>
              </a:ext>
            </a:extLst>
          </p:cNvPr>
          <p:cNvCxnSpPr>
            <a:cxnSpLocks/>
          </p:cNvCxnSpPr>
          <p:nvPr/>
        </p:nvCxnSpPr>
        <p:spPr>
          <a:xfrm flipH="1">
            <a:off x="10475651" y="3752850"/>
            <a:ext cx="53266" cy="216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B80FF7D5-3ED3-E2BF-BD18-413FE317AA78}"/>
              </a:ext>
            </a:extLst>
          </p:cNvPr>
          <p:cNvCxnSpPr>
            <a:cxnSpLocks/>
          </p:cNvCxnSpPr>
          <p:nvPr/>
        </p:nvCxnSpPr>
        <p:spPr>
          <a:xfrm>
            <a:off x="10528917" y="3752850"/>
            <a:ext cx="53266" cy="216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A0950C7D-31C2-8F7F-5FEA-402E9A2A9C14}"/>
              </a:ext>
            </a:extLst>
          </p:cNvPr>
          <p:cNvSpPr txBox="1"/>
          <p:nvPr/>
        </p:nvSpPr>
        <p:spPr>
          <a:xfrm>
            <a:off x="9329375" y="4121871"/>
            <a:ext cx="28590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For Signal with respiratory, peaks in frequency domain are between 2 small peaks.</a:t>
            </a:r>
          </a:p>
          <a:p>
            <a:endParaRPr lang="en-US" altLang="zh-CN" sz="1600" dirty="0"/>
          </a:p>
          <a:p>
            <a:r>
              <a:rPr lang="en-US" altLang="zh-CN" sz="1600" dirty="0"/>
              <a:t>But I haven't fully understood the mathematical principles yet.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07941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 54">
            <a:extLst>
              <a:ext uri="{FF2B5EF4-FFF2-40B4-BE49-F238E27FC236}">
                <a16:creationId xmlns:a16="http://schemas.microsoft.com/office/drawing/2014/main" id="{32A2BE86-86A6-F1FC-83EE-91A826B532E5}"/>
              </a:ext>
            </a:extLst>
          </p:cNvPr>
          <p:cNvSpPr txBox="1"/>
          <p:nvPr/>
        </p:nvSpPr>
        <p:spPr>
          <a:xfrm>
            <a:off x="609600" y="106251"/>
            <a:ext cx="61640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Consolas" panose="020B0609020204030204" pitchFamily="49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Work_2: </a:t>
            </a:r>
            <a:r>
              <a:rPr lang="en-US" altLang="zh-CN" sz="1400" dirty="0"/>
              <a:t>Remove the impact of respiratory by </a:t>
            </a:r>
            <a:r>
              <a:rPr lang="en-US" altLang="zh-CN" sz="1400" dirty="0" err="1"/>
              <a:t>fft</a:t>
            </a:r>
            <a:endParaRPr lang="en-US" altLang="zh-CN" sz="1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ACAC31F-141E-718A-C0AC-7C684836931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431"/>
          <a:stretch/>
        </p:blipFill>
        <p:spPr>
          <a:xfrm>
            <a:off x="76939" y="836720"/>
            <a:ext cx="9144000" cy="3597394"/>
          </a:xfrm>
          <a:prstGeom prst="rect">
            <a:avLst/>
          </a:prstGeom>
        </p:spPr>
      </p:pic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5CF4F169-33F5-A24D-A140-58899F49F2E7}"/>
              </a:ext>
            </a:extLst>
          </p:cNvPr>
          <p:cNvCxnSpPr/>
          <p:nvPr/>
        </p:nvCxnSpPr>
        <p:spPr>
          <a:xfrm flipH="1">
            <a:off x="10582183" y="1047565"/>
            <a:ext cx="159798" cy="12162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2324CCFE-4432-5F1E-B02C-22DF5D49BD63}"/>
              </a:ext>
            </a:extLst>
          </p:cNvPr>
          <p:cNvCxnSpPr>
            <a:cxnSpLocks/>
          </p:cNvCxnSpPr>
          <p:nvPr/>
        </p:nvCxnSpPr>
        <p:spPr>
          <a:xfrm>
            <a:off x="10741981" y="1047565"/>
            <a:ext cx="106532" cy="12162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3E30E5E3-6108-A631-448C-83B7E1E4FB4B}"/>
              </a:ext>
            </a:extLst>
          </p:cNvPr>
          <p:cNvCxnSpPr/>
          <p:nvPr/>
        </p:nvCxnSpPr>
        <p:spPr>
          <a:xfrm flipH="1">
            <a:off x="10582183" y="2753558"/>
            <a:ext cx="159798" cy="12162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18C4C3D8-BFE0-58D0-D642-DB3439BF37A5}"/>
              </a:ext>
            </a:extLst>
          </p:cNvPr>
          <p:cNvCxnSpPr>
            <a:cxnSpLocks/>
          </p:cNvCxnSpPr>
          <p:nvPr/>
        </p:nvCxnSpPr>
        <p:spPr>
          <a:xfrm>
            <a:off x="10741981" y="2753558"/>
            <a:ext cx="106532" cy="12162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272369E6-AA6F-6430-DEA8-0F03075067A8}"/>
              </a:ext>
            </a:extLst>
          </p:cNvPr>
          <p:cNvCxnSpPr>
            <a:cxnSpLocks/>
          </p:cNvCxnSpPr>
          <p:nvPr/>
        </p:nvCxnSpPr>
        <p:spPr>
          <a:xfrm flipH="1">
            <a:off x="10848513" y="3752850"/>
            <a:ext cx="53266" cy="216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ECDB24E3-B27D-FDBD-26C5-2EDB34FBD66A}"/>
              </a:ext>
            </a:extLst>
          </p:cNvPr>
          <p:cNvCxnSpPr>
            <a:cxnSpLocks/>
          </p:cNvCxnSpPr>
          <p:nvPr/>
        </p:nvCxnSpPr>
        <p:spPr>
          <a:xfrm>
            <a:off x="10901779" y="3752850"/>
            <a:ext cx="53266" cy="216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B191814C-D0AE-6DEA-139C-E98BE9735A2A}"/>
              </a:ext>
            </a:extLst>
          </p:cNvPr>
          <p:cNvCxnSpPr>
            <a:cxnSpLocks/>
          </p:cNvCxnSpPr>
          <p:nvPr/>
        </p:nvCxnSpPr>
        <p:spPr>
          <a:xfrm flipH="1">
            <a:off x="10475651" y="3752850"/>
            <a:ext cx="53266" cy="216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B80FF7D5-3ED3-E2BF-BD18-413FE317AA78}"/>
              </a:ext>
            </a:extLst>
          </p:cNvPr>
          <p:cNvCxnSpPr>
            <a:cxnSpLocks/>
          </p:cNvCxnSpPr>
          <p:nvPr/>
        </p:nvCxnSpPr>
        <p:spPr>
          <a:xfrm>
            <a:off x="10528917" y="3752850"/>
            <a:ext cx="53266" cy="216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32E69E6A-4DBA-6D2F-7703-23E15DD4C532}"/>
              </a:ext>
            </a:extLst>
          </p:cNvPr>
          <p:cNvCxnSpPr/>
          <p:nvPr/>
        </p:nvCxnSpPr>
        <p:spPr>
          <a:xfrm>
            <a:off x="1124857" y="3643086"/>
            <a:ext cx="10450286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073F4B21-EF7C-A053-FD01-560DAA21E344}"/>
              </a:ext>
            </a:extLst>
          </p:cNvPr>
          <p:cNvCxnSpPr>
            <a:cxnSpLocks/>
          </p:cNvCxnSpPr>
          <p:nvPr/>
        </p:nvCxnSpPr>
        <p:spPr>
          <a:xfrm>
            <a:off x="1320800" y="3643086"/>
            <a:ext cx="0" cy="105983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1EB578E6-4251-B110-4A19-34CCC4E9D5CE}"/>
              </a:ext>
            </a:extLst>
          </p:cNvPr>
          <p:cNvSpPr txBox="1"/>
          <p:nvPr/>
        </p:nvSpPr>
        <p:spPr>
          <a:xfrm>
            <a:off x="791029" y="4702918"/>
            <a:ext cx="6691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u="sng" dirty="0">
                <a:solidFill>
                  <a:srgbClr val="FF0000"/>
                </a:solidFill>
              </a:rPr>
              <a:t>Threshold of FFT Denoising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= </a:t>
            </a:r>
            <a:r>
              <a:rPr lang="en-US" altLang="zh-CN" u="sng" dirty="0"/>
              <a:t>(Max Amplitude * 0.35)</a:t>
            </a:r>
            <a:r>
              <a:rPr lang="en-US" altLang="zh-CN" u="sng" baseline="30000" dirty="0"/>
              <a:t>2</a:t>
            </a:r>
            <a:endParaRPr lang="zh-CN" altLang="en-US" u="sng" baseline="30000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1A20C5C4-B506-8649-3CD1-D64D4AFFF648}"/>
              </a:ext>
            </a:extLst>
          </p:cNvPr>
          <p:cNvCxnSpPr>
            <a:cxnSpLocks/>
          </p:cNvCxnSpPr>
          <p:nvPr/>
        </p:nvCxnSpPr>
        <p:spPr>
          <a:xfrm>
            <a:off x="4928339" y="5015399"/>
            <a:ext cx="275033" cy="398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DBC930D1-2F67-9315-976F-C6DBF6EE80F2}"/>
              </a:ext>
            </a:extLst>
          </p:cNvPr>
          <p:cNvSpPr txBox="1"/>
          <p:nvPr/>
        </p:nvSpPr>
        <p:spPr>
          <a:xfrm>
            <a:off x="4796971" y="5414118"/>
            <a:ext cx="1589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Energy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7216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 54">
            <a:extLst>
              <a:ext uri="{FF2B5EF4-FFF2-40B4-BE49-F238E27FC236}">
                <a16:creationId xmlns:a16="http://schemas.microsoft.com/office/drawing/2014/main" id="{32A2BE86-86A6-F1FC-83EE-91A826B532E5}"/>
              </a:ext>
            </a:extLst>
          </p:cNvPr>
          <p:cNvSpPr txBox="1"/>
          <p:nvPr/>
        </p:nvSpPr>
        <p:spPr>
          <a:xfrm>
            <a:off x="609600" y="106251"/>
            <a:ext cx="61640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Consolas" panose="020B0609020204030204" pitchFamily="49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Work_2: </a:t>
            </a:r>
            <a:r>
              <a:rPr lang="en-US" altLang="zh-CN" sz="1400" dirty="0"/>
              <a:t>Remove the impact of respiratory by </a:t>
            </a:r>
            <a:r>
              <a:rPr lang="en-US" altLang="zh-CN" sz="1400" dirty="0" err="1"/>
              <a:t>fft</a:t>
            </a:r>
            <a:endParaRPr lang="en-US" altLang="zh-CN" sz="14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90513FA-530C-CF43-D6DD-6FECDFA2DF4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73" r="6624"/>
          <a:stretch/>
        </p:blipFill>
        <p:spPr>
          <a:xfrm>
            <a:off x="68062" y="1462475"/>
            <a:ext cx="6096000" cy="353997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43E21CE-D33A-08AE-292D-72470FA5F0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83243"/>
            <a:ext cx="6164062" cy="3698437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38388E4E-9C9D-B26C-7C72-A8F3D1C7EF34}"/>
              </a:ext>
            </a:extLst>
          </p:cNvPr>
          <p:cNvSpPr txBox="1"/>
          <p:nvPr/>
        </p:nvSpPr>
        <p:spPr>
          <a:xfrm>
            <a:off x="442686" y="863600"/>
            <a:ext cx="43833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Result of FFT-</a:t>
            </a:r>
            <a:r>
              <a:rPr lang="en-US" altLang="zh-CN" sz="2000" dirty="0" err="1"/>
              <a:t>Denosing</a:t>
            </a:r>
            <a:endParaRPr lang="zh-CN" altLang="en-US" sz="20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C6FCBF8-DC7A-C4FD-F171-445C42B2E27A}"/>
              </a:ext>
            </a:extLst>
          </p:cNvPr>
          <p:cNvSpPr/>
          <p:nvPr/>
        </p:nvSpPr>
        <p:spPr>
          <a:xfrm>
            <a:off x="8783891" y="4455886"/>
            <a:ext cx="587828" cy="33382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连接符: 肘形 6">
            <a:extLst>
              <a:ext uri="{FF2B5EF4-FFF2-40B4-BE49-F238E27FC236}">
                <a16:creationId xmlns:a16="http://schemas.microsoft.com/office/drawing/2014/main" id="{DD28365D-617A-3703-7C52-5AC7B82AE35E}"/>
              </a:ext>
            </a:extLst>
          </p:cNvPr>
          <p:cNvCxnSpPr>
            <a:cxnSpLocks/>
            <a:stCxn id="4" idx="2"/>
            <a:endCxn id="8" idx="2"/>
          </p:cNvCxnSpPr>
          <p:nvPr/>
        </p:nvCxnSpPr>
        <p:spPr>
          <a:xfrm rot="5400000" flipH="1">
            <a:off x="5763325" y="1475236"/>
            <a:ext cx="551543" cy="6077417"/>
          </a:xfrm>
          <a:prstGeom prst="bentConnector3">
            <a:avLst>
              <a:gd name="adj1" fmla="val -875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2F9E345B-BB25-E4E1-E82E-210903AEB727}"/>
              </a:ext>
            </a:extLst>
          </p:cNvPr>
          <p:cNvSpPr/>
          <p:nvPr/>
        </p:nvSpPr>
        <p:spPr>
          <a:xfrm>
            <a:off x="2818519" y="4064000"/>
            <a:ext cx="363737" cy="17417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593459E-378A-CB28-3D9B-A9B3BDBE487D}"/>
              </a:ext>
            </a:extLst>
          </p:cNvPr>
          <p:cNvSpPr txBox="1"/>
          <p:nvPr/>
        </p:nvSpPr>
        <p:spPr>
          <a:xfrm>
            <a:off x="2610096" y="5381900"/>
            <a:ext cx="79082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Removing high-frequency, low-amplitude components from the signal can result in the appearance of subtle fluctuations.</a:t>
            </a:r>
          </a:p>
          <a:p>
            <a:endParaRPr lang="en-US" altLang="zh-CN" dirty="0"/>
          </a:p>
          <a:p>
            <a:r>
              <a:rPr lang="en-US" altLang="zh-CN" b="1" dirty="0"/>
              <a:t>But the result is acceptable. 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447476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 54">
            <a:extLst>
              <a:ext uri="{FF2B5EF4-FFF2-40B4-BE49-F238E27FC236}">
                <a16:creationId xmlns:a16="http://schemas.microsoft.com/office/drawing/2014/main" id="{32A2BE86-86A6-F1FC-83EE-91A826B532E5}"/>
              </a:ext>
            </a:extLst>
          </p:cNvPr>
          <p:cNvSpPr txBox="1"/>
          <p:nvPr/>
        </p:nvSpPr>
        <p:spPr>
          <a:xfrm>
            <a:off x="609600" y="106251"/>
            <a:ext cx="61640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Consolas" panose="020B0609020204030204" pitchFamily="49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Work_2: </a:t>
            </a:r>
            <a:r>
              <a:rPr lang="en-US" altLang="zh-CN" sz="1400" dirty="0"/>
              <a:t>Remove the impact of respiratory by </a:t>
            </a:r>
            <a:r>
              <a:rPr lang="en-US" altLang="zh-CN" sz="1400" dirty="0" err="1"/>
              <a:t>fft</a:t>
            </a:r>
            <a:endParaRPr lang="en-US" altLang="zh-CN" sz="14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E150550-D12A-7598-5EF9-A82A4592D54A}"/>
              </a:ext>
            </a:extLst>
          </p:cNvPr>
          <p:cNvSpPr txBox="1"/>
          <p:nvPr/>
        </p:nvSpPr>
        <p:spPr>
          <a:xfrm>
            <a:off x="878113" y="834571"/>
            <a:ext cx="6865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Result of S and D Prediction for noise level = 0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061DCEB-B703-1FF8-4C88-D3A8F55312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22772"/>
            <a:ext cx="5486400" cy="36576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6803215-2A99-3A62-AF58-A23297648E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822772"/>
            <a:ext cx="5486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740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 54">
            <a:extLst>
              <a:ext uri="{FF2B5EF4-FFF2-40B4-BE49-F238E27FC236}">
                <a16:creationId xmlns:a16="http://schemas.microsoft.com/office/drawing/2014/main" id="{32A2BE86-86A6-F1FC-83EE-91A826B532E5}"/>
              </a:ext>
            </a:extLst>
          </p:cNvPr>
          <p:cNvSpPr txBox="1"/>
          <p:nvPr/>
        </p:nvSpPr>
        <p:spPr>
          <a:xfrm>
            <a:off x="609599" y="106251"/>
            <a:ext cx="5382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Consolas" panose="020B0609020204030204" pitchFamily="49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Work_3: </a:t>
            </a:r>
            <a:r>
              <a:rPr lang="en-US" altLang="zh-CN" sz="1400" dirty="0"/>
              <a:t>Remove</a:t>
            </a:r>
            <a:r>
              <a:rPr lang="zh-CN" altLang="en-US" sz="1400" dirty="0"/>
              <a:t> </a:t>
            </a:r>
            <a:r>
              <a:rPr lang="en-US" altLang="zh-CN" sz="1400" dirty="0"/>
              <a:t>Normal</a:t>
            </a:r>
            <a:r>
              <a:rPr lang="zh-CN" altLang="en-US" sz="1400" dirty="0"/>
              <a:t> </a:t>
            </a:r>
            <a:r>
              <a:rPr lang="en-US" altLang="zh-CN" sz="1400" dirty="0"/>
              <a:t>Nosie</a:t>
            </a:r>
            <a:r>
              <a:rPr lang="zh-CN" altLang="en-US" sz="1400" dirty="0"/>
              <a:t> </a:t>
            </a:r>
            <a:r>
              <a:rPr lang="en-US" altLang="zh-CN" sz="1400" dirty="0"/>
              <a:t>and respiratory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3162402-2550-1C19-8F88-8EC33905F9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006600"/>
            <a:ext cx="9144000" cy="45720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E84204FE-6E96-FBD9-7502-BFC26656D187}"/>
              </a:ext>
            </a:extLst>
          </p:cNvPr>
          <p:cNvSpPr txBox="1"/>
          <p:nvPr/>
        </p:nvSpPr>
        <p:spPr>
          <a:xfrm>
            <a:off x="1524000" y="958334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Noisy Signal = Clean Signal + </a:t>
            </a:r>
            <a:r>
              <a:rPr lang="en-US" altLang="zh-CN" dirty="0" err="1"/>
              <a:t>np.random.normal</a:t>
            </a:r>
            <a:r>
              <a:rPr lang="en-US" altLang="zh-CN" dirty="0"/>
              <a:t>()</a:t>
            </a:r>
          </a:p>
          <a:p>
            <a:endParaRPr lang="en-US" altLang="zh-CN" dirty="0"/>
          </a:p>
          <a:p>
            <a:r>
              <a:rPr lang="en-US" altLang="zh-CN" dirty="0"/>
              <a:t>Mean value of Noisy Signal is 0.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9803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 54">
            <a:extLst>
              <a:ext uri="{FF2B5EF4-FFF2-40B4-BE49-F238E27FC236}">
                <a16:creationId xmlns:a16="http://schemas.microsoft.com/office/drawing/2014/main" id="{32A2BE86-86A6-F1FC-83EE-91A826B532E5}"/>
              </a:ext>
            </a:extLst>
          </p:cNvPr>
          <p:cNvSpPr txBox="1"/>
          <p:nvPr/>
        </p:nvSpPr>
        <p:spPr>
          <a:xfrm>
            <a:off x="609599" y="106251"/>
            <a:ext cx="5382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Consolas" panose="020B0609020204030204" pitchFamily="49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Work_3: </a:t>
            </a:r>
            <a:r>
              <a:rPr lang="en-US" altLang="zh-CN" sz="1400" dirty="0"/>
              <a:t>Remove</a:t>
            </a:r>
            <a:r>
              <a:rPr lang="zh-CN" altLang="en-US" sz="1400" dirty="0"/>
              <a:t> </a:t>
            </a:r>
            <a:r>
              <a:rPr lang="en-US" altLang="zh-CN" sz="1400" dirty="0"/>
              <a:t>Normal</a:t>
            </a:r>
            <a:r>
              <a:rPr lang="zh-CN" altLang="en-US" sz="1400" dirty="0"/>
              <a:t> </a:t>
            </a:r>
            <a:r>
              <a:rPr lang="en-US" altLang="zh-CN" sz="1400" dirty="0"/>
              <a:t>Nosie</a:t>
            </a:r>
            <a:r>
              <a:rPr lang="zh-CN" altLang="en-US" sz="1400" dirty="0"/>
              <a:t> </a:t>
            </a:r>
            <a:r>
              <a:rPr lang="en-US" altLang="zh-CN" sz="1400" dirty="0"/>
              <a:t>and respiratory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2C2E029-650C-8A32-6069-19A037A7F1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513114"/>
            <a:ext cx="9144000" cy="45720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F7A328F2-5122-D9E7-B092-AC98AC5727D9}"/>
              </a:ext>
            </a:extLst>
          </p:cNvPr>
          <p:cNvSpPr txBox="1"/>
          <p:nvPr/>
        </p:nvSpPr>
        <p:spPr>
          <a:xfrm>
            <a:off x="2387600" y="855849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We cannot</a:t>
            </a:r>
            <a:r>
              <a:rPr lang="zh-CN" altLang="en-US" dirty="0"/>
              <a:t> </a:t>
            </a:r>
            <a:r>
              <a:rPr lang="en-US" altLang="zh-CN" dirty="0"/>
              <a:t>get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trend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Noisy Signal.</a:t>
            </a:r>
          </a:p>
          <a:p>
            <a:endParaRPr lang="en-US" altLang="zh-CN" dirty="0"/>
          </a:p>
          <a:p>
            <a:r>
              <a:rPr lang="en-US" altLang="zh-CN" dirty="0"/>
              <a:t>SSA don’t work well at this situation.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0181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 1">
      <a:majorFont>
        <a:latin typeface="Consolas"/>
        <a:ea typeface="等线 Light"/>
        <a:cs typeface=""/>
      </a:majorFont>
      <a:minorFont>
        <a:latin typeface="Consolas"/>
        <a:ea typeface="等线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4405</TotalTime>
  <Words>1366</Words>
  <Application>Microsoft Office PowerPoint</Application>
  <PresentationFormat>宽屏</PresentationFormat>
  <Paragraphs>241</Paragraphs>
  <Slides>19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3" baseType="lpstr">
      <vt:lpstr>等线</vt:lpstr>
      <vt:lpstr>Arial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老 甲鱼</dc:creator>
  <cp:lastModifiedBy>老 甲鱼</cp:lastModifiedBy>
  <cp:revision>7276</cp:revision>
  <dcterms:created xsi:type="dcterms:W3CDTF">2023-07-30T03:21:28Z</dcterms:created>
  <dcterms:modified xsi:type="dcterms:W3CDTF">2023-09-11T07:52:15Z</dcterms:modified>
</cp:coreProperties>
</file>