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45" r:id="rId5"/>
    <p:sldId id="349" r:id="rId6"/>
    <p:sldId id="350" r:id="rId7"/>
    <p:sldId id="346" r:id="rId8"/>
    <p:sldId id="263" r:id="rId9"/>
    <p:sldId id="361" r:id="rId10"/>
    <p:sldId id="347" r:id="rId11"/>
    <p:sldId id="269" r:id="rId12"/>
    <p:sldId id="352" r:id="rId13"/>
    <p:sldId id="362" r:id="rId14"/>
    <p:sldId id="353" r:id="rId15"/>
    <p:sldId id="354" r:id="rId16"/>
    <p:sldId id="355" r:id="rId17"/>
    <p:sldId id="356" r:id="rId18"/>
    <p:sldId id="348" r:id="rId19"/>
    <p:sldId id="357" r:id="rId20"/>
    <p:sldId id="358" r:id="rId21"/>
    <p:sldId id="359" r:id="rId22"/>
    <p:sldId id="360" r:id="rId23"/>
    <p:sldId id="277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1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87745" autoAdjust="0"/>
  </p:normalViewPr>
  <p:slideViewPr>
    <p:cSldViewPr snapToGrid="0">
      <p:cViewPr varScale="1">
        <p:scale>
          <a:sx n="64" d="100"/>
          <a:sy n="64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80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27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053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17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204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3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6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289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360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46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07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805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9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06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7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33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48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220" name="Google Shape;2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5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2023.12.12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15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FB61CF-0D2F-98D6-0255-9DE41678C06F}"/>
              </a:ext>
            </a:extLst>
          </p:cNvPr>
          <p:cNvSpPr txBox="1"/>
          <p:nvPr/>
        </p:nvSpPr>
        <p:spPr>
          <a:xfrm>
            <a:off x="1037230" y="757451"/>
            <a:ext cx="597089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The idea of segmenting signals and extracting individual beat has already been employed in the processing of </a:t>
            </a:r>
            <a:r>
              <a:rPr lang="en-US" altLang="zh-CN" dirty="0" err="1"/>
              <a:t>biosignals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(The pictures are from the demo of Neurokit2)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799B5-3A6D-A30B-A02B-CD18F06A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005" y="3476044"/>
            <a:ext cx="4928833" cy="3370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E890A0-60BB-4E4A-C980-6CD515A9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563" y="184645"/>
            <a:ext cx="4790445" cy="3370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16E05E-313D-F2E4-9415-B5993082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563" y="3487807"/>
            <a:ext cx="4799437" cy="33701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612D1D-B482-8D43-7C6E-28EDD2E09E01}"/>
              </a:ext>
            </a:extLst>
          </p:cNvPr>
          <p:cNvSpPr txBox="1"/>
          <p:nvPr/>
        </p:nvSpPr>
        <p:spPr>
          <a:xfrm>
            <a:off x="1037229" y="1922424"/>
            <a:ext cx="597089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They are all dealing with single-peak signals, which are often relatively easy to segment. </a:t>
            </a:r>
          </a:p>
          <a:p>
            <a:r>
              <a:rPr lang="en-US" altLang="zh-CN" dirty="0"/>
              <a:t>The methods used are quite naive, such as calculate mean or median. </a:t>
            </a:r>
          </a:p>
          <a:p>
            <a:r>
              <a:rPr lang="en-US" altLang="zh-CN" dirty="0"/>
              <a:t>After extraction, there isn't much utility; it's just observing what the resulting shape looks like.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8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39F4ED-A2A3-7231-8E11-1AF538A2DA2D}"/>
              </a:ext>
            </a:extLst>
          </p:cNvPr>
          <p:cNvSpPr txBox="1"/>
          <p:nvPr/>
        </p:nvSpPr>
        <p:spPr>
          <a:xfrm>
            <a:off x="507241" y="447885"/>
            <a:ext cx="116847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Compared to simulated SCG signals, challenges encountered in real signals are as follows: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Real signals are noisy, multi-peak signals, especially with varying amplitudes among multiple peaks.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initial section of the signal is often problematic, with periodic incompleteness.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0B350A-D0D2-2938-8918-F2F5EFC52CA5}"/>
              </a:ext>
            </a:extLst>
          </p:cNvPr>
          <p:cNvSpPr txBox="1"/>
          <p:nvPr/>
        </p:nvSpPr>
        <p:spPr>
          <a:xfrm>
            <a:off x="507241" y="2389793"/>
            <a:ext cx="1148489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I attempted to utilize an approach presented by </a:t>
            </a:r>
            <a:r>
              <a:rPr lang="en-US" altLang="zh-CN" dirty="0" err="1"/>
              <a:t>Yingjian</a:t>
            </a:r>
            <a:r>
              <a:rPr lang="en-US" altLang="zh-CN" dirty="0"/>
              <a:t> Song in IoT2023. </a:t>
            </a:r>
          </a:p>
          <a:p>
            <a:r>
              <a:rPr lang="en-US" altLang="zh-CN" dirty="0"/>
              <a:t>While this method is sufficient for estimating heart rate, it is not adequate for accurate segmentation, leading to the following two issues: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Significant and unmanageable errors, making alignment difficult.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resulting segments are not the desired cycles after the split.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08320-0F04-CD89-5B0E-4E5AC92A97C6}"/>
              </a:ext>
            </a:extLst>
          </p:cNvPr>
          <p:cNvSpPr txBox="1"/>
          <p:nvPr/>
        </p:nvSpPr>
        <p:spPr>
          <a:xfrm>
            <a:off x="790176" y="4756464"/>
            <a:ext cx="242521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Hilbert transform for envelope</a:t>
            </a:r>
            <a:endParaRPr lang="zh-CN" altLang="en-US" sz="18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5A9080-FD07-CA19-F0C2-6F28781F14EA}"/>
              </a:ext>
            </a:extLst>
          </p:cNvPr>
          <p:cNvSpPr txBox="1"/>
          <p:nvPr/>
        </p:nvSpPr>
        <p:spPr>
          <a:xfrm>
            <a:off x="790176" y="5811164"/>
            <a:ext cx="242521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dk1"/>
                </a:solidFill>
                <a:latin typeface="Consolas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Savitzky-Golay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3D8A4-A9BF-4399-C7FD-28F91970EC17}"/>
              </a:ext>
            </a:extLst>
          </p:cNvPr>
          <p:cNvSpPr txBox="1"/>
          <p:nvPr/>
        </p:nvSpPr>
        <p:spPr>
          <a:xfrm>
            <a:off x="4358122" y="5467171"/>
            <a:ext cx="2425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dk1"/>
                </a:solidFill>
                <a:latin typeface="Consolas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ACF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8F0F11-074B-6C2A-0A09-7734218BCD35}"/>
              </a:ext>
            </a:extLst>
          </p:cNvPr>
          <p:cNvSpPr txBox="1"/>
          <p:nvPr/>
        </p:nvSpPr>
        <p:spPr>
          <a:xfrm>
            <a:off x="4358122" y="4764260"/>
            <a:ext cx="2425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dk1"/>
                </a:solidFill>
                <a:latin typeface="Consolas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Peak Detection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6DE80-A101-F55A-0536-A1DA68E1F2B5}"/>
              </a:ext>
            </a:extLst>
          </p:cNvPr>
          <p:cNvSpPr txBox="1"/>
          <p:nvPr/>
        </p:nvSpPr>
        <p:spPr>
          <a:xfrm>
            <a:off x="4358122" y="6134330"/>
            <a:ext cx="2425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dk1"/>
                </a:solidFill>
                <a:latin typeface="Consolas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Segmentation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1291316-D6DB-1F6E-0CC7-7DE62F952D4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002783" y="5402795"/>
            <a:ext cx="0" cy="408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575672-C339-2DC8-1893-E4F01A051CA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70729" y="5133592"/>
            <a:ext cx="0" cy="33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DFCAA4-2090-0A83-6CBF-6143921622D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570729" y="5836503"/>
            <a:ext cx="0" cy="29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BF20351-2D36-D7EA-A944-D14C2B4A25C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 flipH="1" flipV="1">
            <a:off x="2940138" y="3826905"/>
            <a:ext cx="1693235" cy="3567946"/>
          </a:xfrm>
          <a:prstGeom prst="bentConnector5">
            <a:avLst>
              <a:gd name="adj1" fmla="val -13501"/>
              <a:gd name="adj2" fmla="val 50000"/>
              <a:gd name="adj3" fmla="val 1135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552395A7-6D92-4E9A-8DB0-DCA388E33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787"/>
          <a:stretch/>
        </p:blipFill>
        <p:spPr>
          <a:xfrm>
            <a:off x="7008125" y="4286974"/>
            <a:ext cx="4198968" cy="169323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C0E3E43-DBAF-0B3B-8F62-FB1A3E383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32" b="1831"/>
          <a:stretch/>
        </p:blipFill>
        <p:spPr>
          <a:xfrm>
            <a:off x="7008124" y="5980210"/>
            <a:ext cx="4198969" cy="817762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E627737-C196-79B1-6E43-6E51F0A3EB4F}"/>
              </a:ext>
            </a:extLst>
          </p:cNvPr>
          <p:cNvSpPr txBox="1"/>
          <p:nvPr/>
        </p:nvSpPr>
        <p:spPr>
          <a:xfrm>
            <a:off x="11024247" y="4566676"/>
            <a:ext cx="10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Signal</a:t>
            </a:r>
            <a:endParaRPr lang="zh-CN" altLang="en-US" sz="18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A6817EF-9BF7-37C6-F11E-EA5DA10E3077}"/>
              </a:ext>
            </a:extLst>
          </p:cNvPr>
          <p:cNvSpPr txBox="1"/>
          <p:nvPr/>
        </p:nvSpPr>
        <p:spPr>
          <a:xfrm>
            <a:off x="11024247" y="5400629"/>
            <a:ext cx="86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We</a:t>
            </a:r>
            <a:r>
              <a:rPr lang="en-US" altLang="zh-CN" dirty="0"/>
              <a:t> </a:t>
            </a:r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get</a:t>
            </a:r>
            <a:endParaRPr lang="zh-CN" altLang="en-US" sz="18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2A854-6508-10C8-96E5-734FDA1B3DFC}"/>
              </a:ext>
            </a:extLst>
          </p:cNvPr>
          <p:cNvSpPr txBox="1"/>
          <p:nvPr/>
        </p:nvSpPr>
        <p:spPr>
          <a:xfrm>
            <a:off x="11024247" y="6234582"/>
            <a:ext cx="114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We want</a:t>
            </a:r>
            <a:endParaRPr lang="zh-CN" altLang="en-US" sz="1800" dirty="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679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1F22CD-2FA4-4B08-5A30-C67F838266E4}"/>
              </a:ext>
            </a:extLst>
          </p:cNvPr>
          <p:cNvSpPr txBox="1"/>
          <p:nvPr/>
        </p:nvSpPr>
        <p:spPr>
          <a:xfrm>
            <a:off x="624702" y="881448"/>
            <a:ext cx="1108261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Solution approach:</a:t>
            </a:r>
          </a:p>
          <a:p>
            <a:endParaRPr lang="en-US" altLang="zh-CN" dirty="0"/>
          </a:p>
          <a:p>
            <a:r>
              <a:rPr lang="en-US" altLang="zh-CN" dirty="0"/>
              <a:t>Is it possible to transform the multi-peak issue in the time domain into a single-peak problem in another domain, and ensure that this single peak is relatively fixed within each cycle?</a:t>
            </a:r>
          </a:p>
          <a:p>
            <a:endParaRPr lang="en-US" altLang="zh-CN" dirty="0"/>
          </a:p>
          <a:p>
            <a:r>
              <a:rPr lang="en-US" altLang="zh-CN" dirty="0"/>
              <a:t>Upon observation, the distribution of energy density within a single cycle of the signal is often relatively stable.</a:t>
            </a:r>
          </a:p>
          <a:p>
            <a:endParaRPr lang="en-US" altLang="zh-CN" dirty="0"/>
          </a:p>
          <a:p>
            <a:r>
              <a:rPr lang="en-US" altLang="zh-CN" dirty="0"/>
              <a:t>Transforming the multi-peak issue in the time domain into a single-peak problem in the energy density domain.</a:t>
            </a:r>
          </a:p>
        </p:txBody>
      </p:sp>
    </p:spTree>
    <p:extLst>
      <p:ext uri="{BB962C8B-B14F-4D97-AF65-F5344CB8AC3E}">
        <p14:creationId xmlns:p14="http://schemas.microsoft.com/office/powerpoint/2010/main" val="219015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1F22CD-2FA4-4B08-5A30-C67F838266E4}"/>
              </a:ext>
            </a:extLst>
          </p:cNvPr>
          <p:cNvSpPr txBox="1"/>
          <p:nvPr/>
        </p:nvSpPr>
        <p:spPr>
          <a:xfrm>
            <a:off x="605218" y="1048295"/>
            <a:ext cx="6623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distribution of energy density is often relatively stable, but not completely identical.</a:t>
            </a:r>
          </a:p>
          <a:p>
            <a:r>
              <a:rPr lang="en-US" altLang="zh-CN" dirty="0"/>
              <a:t>To enhance precision, it is necessary to re-align the signals that have already been segmented.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CB770F-FAFE-ED7B-6318-7D24BC648822}"/>
              </a:ext>
            </a:extLst>
          </p:cNvPr>
          <p:cNvSpPr txBox="1"/>
          <p:nvPr/>
        </p:nvSpPr>
        <p:spPr>
          <a:xfrm>
            <a:off x="459475" y="3739487"/>
            <a:ext cx="171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One-circle pieces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8B1E44-2E7C-676E-84FB-027F6135AF29}"/>
              </a:ext>
            </a:extLst>
          </p:cNvPr>
          <p:cNvSpPr txBox="1"/>
          <p:nvPr/>
        </p:nvSpPr>
        <p:spPr>
          <a:xfrm>
            <a:off x="3916907" y="2688609"/>
            <a:ext cx="291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Realignment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D7D24F-EE9B-EA4A-ACDD-61A58E974B1D}"/>
              </a:ext>
            </a:extLst>
          </p:cNvPr>
          <p:cNvSpPr txBox="1"/>
          <p:nvPr/>
        </p:nvSpPr>
        <p:spPr>
          <a:xfrm>
            <a:off x="3916907" y="4676578"/>
            <a:ext cx="291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Non-Linear Realignment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3509E7-AFE7-AF53-70AE-594324CCCD7F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179093" y="2842498"/>
            <a:ext cx="1737814" cy="105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C77E-F24F-D724-D2BE-858E52C6EB47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179093" y="3893376"/>
            <a:ext cx="1737814" cy="9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9B090B-76C3-AAEA-8968-6C581460F3E1}"/>
              </a:ext>
            </a:extLst>
          </p:cNvPr>
          <p:cNvCxnSpPr/>
          <p:nvPr/>
        </p:nvCxnSpPr>
        <p:spPr>
          <a:xfrm>
            <a:off x="6830704" y="1262418"/>
            <a:ext cx="47768" cy="559558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26;p8">
            <a:extLst>
              <a:ext uri="{FF2B5EF4-FFF2-40B4-BE49-F238E27FC236}">
                <a16:creationId xmlns:a16="http://schemas.microsoft.com/office/drawing/2014/main" id="{DD611837-6A0D-C714-C1AF-02D483FF7207}"/>
              </a:ext>
            </a:extLst>
          </p:cNvPr>
          <p:cNvSpPr txBox="1"/>
          <p:nvPr/>
        </p:nvSpPr>
        <p:spPr>
          <a:xfrm>
            <a:off x="7477627" y="2135876"/>
            <a:ext cx="34048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 Alignment -&gt; O(T)</a:t>
            </a:r>
            <a:endParaRPr/>
          </a:p>
        </p:txBody>
      </p:sp>
      <p:sp>
        <p:nvSpPr>
          <p:cNvPr id="15" name="Google Shape;227;p8">
            <a:extLst>
              <a:ext uri="{FF2B5EF4-FFF2-40B4-BE49-F238E27FC236}">
                <a16:creationId xmlns:a16="http://schemas.microsoft.com/office/drawing/2014/main" id="{697D1C1C-E816-6D3A-3E96-69BABF35278A}"/>
              </a:ext>
            </a:extLst>
          </p:cNvPr>
          <p:cNvSpPr txBox="1"/>
          <p:nvPr/>
        </p:nvSpPr>
        <p:spPr>
          <a:xfrm>
            <a:off x="7477627" y="3904075"/>
            <a:ext cx="36570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Non-Linear Alignment -&gt; O(T^2)</a:t>
            </a:r>
            <a:endParaRPr/>
          </a:p>
        </p:txBody>
      </p:sp>
      <p:sp>
        <p:nvSpPr>
          <p:cNvPr id="16" name="Google Shape;228;p8">
            <a:extLst>
              <a:ext uri="{FF2B5EF4-FFF2-40B4-BE49-F238E27FC236}">
                <a16:creationId xmlns:a16="http://schemas.microsoft.com/office/drawing/2014/main" id="{FC139B8D-895D-F397-F6BA-E4D187B6B60B}"/>
              </a:ext>
            </a:extLst>
          </p:cNvPr>
          <p:cNvSpPr/>
          <p:nvPr/>
        </p:nvSpPr>
        <p:spPr>
          <a:xfrm>
            <a:off x="7573831" y="2671574"/>
            <a:ext cx="1845157" cy="572855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229;p8">
            <a:extLst>
              <a:ext uri="{FF2B5EF4-FFF2-40B4-BE49-F238E27FC236}">
                <a16:creationId xmlns:a16="http://schemas.microsoft.com/office/drawing/2014/main" id="{91A3B7A6-5B8C-1ABE-2FD9-758EAD285DB0}"/>
              </a:ext>
            </a:extLst>
          </p:cNvPr>
          <p:cNvSpPr/>
          <p:nvPr/>
        </p:nvSpPr>
        <p:spPr>
          <a:xfrm>
            <a:off x="7560679" y="2671575"/>
            <a:ext cx="1701126" cy="572855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230;p8">
            <a:extLst>
              <a:ext uri="{FF2B5EF4-FFF2-40B4-BE49-F238E27FC236}">
                <a16:creationId xmlns:a16="http://schemas.microsoft.com/office/drawing/2014/main" id="{BA94412B-FE22-98AB-39B0-B290B1D51905}"/>
              </a:ext>
            </a:extLst>
          </p:cNvPr>
          <p:cNvSpPr/>
          <p:nvPr/>
        </p:nvSpPr>
        <p:spPr>
          <a:xfrm>
            <a:off x="9831209" y="2671574"/>
            <a:ext cx="1845157" cy="572855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" name="Google Shape;231;p8">
            <a:extLst>
              <a:ext uri="{FF2B5EF4-FFF2-40B4-BE49-F238E27FC236}">
                <a16:creationId xmlns:a16="http://schemas.microsoft.com/office/drawing/2014/main" id="{9DE7051E-01E8-4450-EF3D-771E86C49C93}"/>
              </a:ext>
            </a:extLst>
          </p:cNvPr>
          <p:cNvSpPr/>
          <p:nvPr/>
        </p:nvSpPr>
        <p:spPr>
          <a:xfrm>
            <a:off x="9896394" y="2671574"/>
            <a:ext cx="1701126" cy="572855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232;p8">
            <a:extLst>
              <a:ext uri="{FF2B5EF4-FFF2-40B4-BE49-F238E27FC236}">
                <a16:creationId xmlns:a16="http://schemas.microsoft.com/office/drawing/2014/main" id="{AC760201-3DF6-B6F5-BA8D-402CE32A0D07}"/>
              </a:ext>
            </a:extLst>
          </p:cNvPr>
          <p:cNvSpPr/>
          <p:nvPr/>
        </p:nvSpPr>
        <p:spPr>
          <a:xfrm>
            <a:off x="9443442" y="2877843"/>
            <a:ext cx="363312" cy="89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" name="Google Shape;233;p8">
            <a:extLst>
              <a:ext uri="{FF2B5EF4-FFF2-40B4-BE49-F238E27FC236}">
                <a16:creationId xmlns:a16="http://schemas.microsoft.com/office/drawing/2014/main" id="{B7558C67-4128-B600-5391-99CBFB7A537F}"/>
              </a:ext>
            </a:extLst>
          </p:cNvPr>
          <p:cNvSpPr/>
          <p:nvPr/>
        </p:nvSpPr>
        <p:spPr>
          <a:xfrm>
            <a:off x="7738222" y="4503626"/>
            <a:ext cx="1241182" cy="686702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" name="Google Shape;234;p8">
            <a:extLst>
              <a:ext uri="{FF2B5EF4-FFF2-40B4-BE49-F238E27FC236}">
                <a16:creationId xmlns:a16="http://schemas.microsoft.com/office/drawing/2014/main" id="{F4318AC3-CEFC-42DE-B237-7B1E4AE16E05}"/>
              </a:ext>
            </a:extLst>
          </p:cNvPr>
          <p:cNvSpPr/>
          <p:nvPr/>
        </p:nvSpPr>
        <p:spPr>
          <a:xfrm>
            <a:off x="7477628" y="4560549"/>
            <a:ext cx="1701126" cy="572855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235;p8">
            <a:extLst>
              <a:ext uri="{FF2B5EF4-FFF2-40B4-BE49-F238E27FC236}">
                <a16:creationId xmlns:a16="http://schemas.microsoft.com/office/drawing/2014/main" id="{45B1CD44-BBE2-A56E-A766-25E9713BD214}"/>
              </a:ext>
            </a:extLst>
          </p:cNvPr>
          <p:cNvSpPr/>
          <p:nvPr/>
        </p:nvSpPr>
        <p:spPr>
          <a:xfrm>
            <a:off x="9219913" y="4770091"/>
            <a:ext cx="576855" cy="94262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" name="Google Shape;236;p8">
            <a:extLst>
              <a:ext uri="{FF2B5EF4-FFF2-40B4-BE49-F238E27FC236}">
                <a16:creationId xmlns:a16="http://schemas.microsoft.com/office/drawing/2014/main" id="{E454B294-E5A2-91FE-33C8-A066F3AC9CE2}"/>
              </a:ext>
            </a:extLst>
          </p:cNvPr>
          <p:cNvSpPr/>
          <p:nvPr/>
        </p:nvSpPr>
        <p:spPr>
          <a:xfrm>
            <a:off x="10083031" y="4487515"/>
            <a:ext cx="1241182" cy="686702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237;p8">
            <a:extLst>
              <a:ext uri="{FF2B5EF4-FFF2-40B4-BE49-F238E27FC236}">
                <a16:creationId xmlns:a16="http://schemas.microsoft.com/office/drawing/2014/main" id="{9D70FA35-2C72-B3DC-7F45-7582A7C21FE9}"/>
              </a:ext>
            </a:extLst>
          </p:cNvPr>
          <p:cNvSpPr/>
          <p:nvPr/>
        </p:nvSpPr>
        <p:spPr>
          <a:xfrm>
            <a:off x="9892189" y="4544438"/>
            <a:ext cx="1701126" cy="572855"/>
          </a:xfrm>
          <a:custGeom>
            <a:avLst/>
            <a:gdLst/>
            <a:ahLst/>
            <a:cxnLst/>
            <a:rect l="l" t="t" r="r" b="b"/>
            <a:pathLst>
              <a:path w="1858297" h="1274790" extrusionOk="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" name="Google Shape;238;p8">
            <a:extLst>
              <a:ext uri="{FF2B5EF4-FFF2-40B4-BE49-F238E27FC236}">
                <a16:creationId xmlns:a16="http://schemas.microsoft.com/office/drawing/2014/main" id="{CB27CEE6-B81D-09C5-9180-8FB0A2C072FA}"/>
              </a:ext>
            </a:extLst>
          </p:cNvPr>
          <p:cNvSpPr txBox="1"/>
          <p:nvPr/>
        </p:nvSpPr>
        <p:spPr>
          <a:xfrm>
            <a:off x="10012907" y="3263711"/>
            <a:ext cx="148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Acceptable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" name="Google Shape;239;p8">
            <a:extLst>
              <a:ext uri="{FF2B5EF4-FFF2-40B4-BE49-F238E27FC236}">
                <a16:creationId xmlns:a16="http://schemas.microsoft.com/office/drawing/2014/main" id="{D5DA24D8-ABD6-83B0-9DD3-893535B5137A}"/>
              </a:ext>
            </a:extLst>
          </p:cNvPr>
          <p:cNvSpPr txBox="1"/>
          <p:nvPr/>
        </p:nvSpPr>
        <p:spPr>
          <a:xfrm>
            <a:off x="9723875" y="5190328"/>
            <a:ext cx="20377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Unacceptable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6F4E6B-BF0D-6757-619F-7A5EC7585094}"/>
              </a:ext>
            </a:extLst>
          </p:cNvPr>
          <p:cNvSpPr txBox="1"/>
          <p:nvPr/>
        </p:nvSpPr>
        <p:spPr>
          <a:xfrm>
            <a:off x="3978017" y="5329448"/>
            <a:ext cx="268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没有必要</a:t>
            </a:r>
            <a:endParaRPr lang="en-US" altLang="zh-CN" dirty="0"/>
          </a:p>
          <a:p>
            <a:r>
              <a:rPr lang="zh-CN" altLang="en-US" dirty="0"/>
              <a:t>统计学中目前有人在搞</a:t>
            </a:r>
          </a:p>
        </p:txBody>
      </p:sp>
    </p:spTree>
    <p:extLst>
      <p:ext uri="{BB962C8B-B14F-4D97-AF65-F5344CB8AC3E}">
        <p14:creationId xmlns:p14="http://schemas.microsoft.com/office/powerpoint/2010/main" val="247367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0651A2-4F0F-98FD-A8FC-B1043EF38195}"/>
              </a:ext>
            </a:extLst>
          </p:cNvPr>
          <p:cNvSpPr/>
          <p:nvPr/>
        </p:nvSpPr>
        <p:spPr>
          <a:xfrm>
            <a:off x="4801003" y="1132410"/>
            <a:ext cx="2589996" cy="597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Choose one piece x from N pieces X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EEE2C-22C2-E119-D8E1-D899E1A40708}"/>
              </a:ext>
            </a:extLst>
          </p:cNvPr>
          <p:cNvSpPr/>
          <p:nvPr/>
        </p:nvSpPr>
        <p:spPr>
          <a:xfrm>
            <a:off x="2325470" y="2061700"/>
            <a:ext cx="2589996" cy="597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Calculate the ACF between x and X[1]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83406E-D575-641F-634C-804D4FCB0F50}"/>
              </a:ext>
            </a:extLst>
          </p:cNvPr>
          <p:cNvSpPr/>
          <p:nvPr/>
        </p:nvSpPr>
        <p:spPr>
          <a:xfrm>
            <a:off x="4800999" y="2979594"/>
            <a:ext cx="2589997" cy="627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Add ACF results from N-1 times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2A76E3-930A-6B5C-A8E0-7D5DAB7D56A4}"/>
              </a:ext>
            </a:extLst>
          </p:cNvPr>
          <p:cNvSpPr/>
          <p:nvPr/>
        </p:nvSpPr>
        <p:spPr>
          <a:xfrm>
            <a:off x="4800999" y="3938304"/>
            <a:ext cx="2589998" cy="60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Find the appropriate time unit for lag.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780A2F-2567-DE88-E48A-72F0F68C9E63}"/>
              </a:ext>
            </a:extLst>
          </p:cNvPr>
          <p:cNvSpPr/>
          <p:nvPr/>
        </p:nvSpPr>
        <p:spPr>
          <a:xfrm>
            <a:off x="4801000" y="4875388"/>
            <a:ext cx="2589999" cy="602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Realign piece x.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51C1DC-2C62-6BC9-DD89-074F7EB59D3B}"/>
              </a:ext>
            </a:extLst>
          </p:cNvPr>
          <p:cNvSpPr/>
          <p:nvPr/>
        </p:nvSpPr>
        <p:spPr>
          <a:xfrm>
            <a:off x="4800999" y="5829961"/>
            <a:ext cx="2590001" cy="604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re-aligned pieces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EF53E9-EC24-0E74-D752-83181C9641C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20468" y="1730213"/>
            <a:ext cx="2475533" cy="331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A4AB7BC-A9D1-F719-BAEF-7E6290106E4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620468" y="2659503"/>
            <a:ext cx="2475530" cy="320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35951C-3626-727B-BF7B-F018CF99AA1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5998" y="3606817"/>
            <a:ext cx="0" cy="331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27D6A8-F601-29F2-E40A-AE356C45D42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095998" y="4543901"/>
            <a:ext cx="2" cy="331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1818836-230F-4324-AC43-C80F7E66772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5477728"/>
            <a:ext cx="0" cy="352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2ED592A-7D88-8B7F-8153-B3AA6C03B638}"/>
              </a:ext>
            </a:extLst>
          </p:cNvPr>
          <p:cNvSpPr/>
          <p:nvPr/>
        </p:nvSpPr>
        <p:spPr>
          <a:xfrm>
            <a:off x="7276533" y="2067958"/>
            <a:ext cx="2589996" cy="597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Calculate the ACF between x and X[N-1]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55618E3-9B95-8C92-FC72-55A1B20E7334}"/>
              </a:ext>
            </a:extLst>
          </p:cNvPr>
          <p:cNvCxnSpPr>
            <a:stCxn id="12" idx="2"/>
            <a:endCxn id="3" idx="1"/>
          </p:cNvCxnSpPr>
          <p:nvPr/>
        </p:nvCxnSpPr>
        <p:spPr>
          <a:xfrm rot="5400000" flipH="1">
            <a:off x="3425294" y="2807022"/>
            <a:ext cx="4046416" cy="1294997"/>
          </a:xfrm>
          <a:prstGeom prst="bentConnector4">
            <a:avLst>
              <a:gd name="adj1" fmla="val -4300"/>
              <a:gd name="adj2" fmla="val 3663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9F07581-0862-A7D3-72DA-19E5E0C5C988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096001" y="1730213"/>
            <a:ext cx="2475530" cy="337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B077B6-7BA2-03F2-2AA9-C8FBF6ECAD56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095998" y="2665761"/>
            <a:ext cx="2475533" cy="31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A97156E-9437-1AB2-0B01-8117382D1078}"/>
              </a:ext>
            </a:extLst>
          </p:cNvPr>
          <p:cNvSpPr/>
          <p:nvPr/>
        </p:nvSpPr>
        <p:spPr>
          <a:xfrm>
            <a:off x="4800999" y="325377"/>
            <a:ext cx="2590001" cy="604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Start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8962B33-7303-2561-8B6B-AAA5B5C9D7CD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6096000" y="929466"/>
            <a:ext cx="1" cy="2029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C0AA3F-F266-69A0-7B0A-86BB8EFD1FA1}"/>
              </a:ext>
            </a:extLst>
          </p:cNvPr>
          <p:cNvSpPr txBox="1"/>
          <p:nvPr/>
        </p:nvSpPr>
        <p:spPr>
          <a:xfrm>
            <a:off x="7850875" y="4353636"/>
            <a:ext cx="40431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 complexity O(N^3), where N represents the average length of a single cycle. </a:t>
            </a:r>
          </a:p>
          <a:p>
            <a:endParaRPr lang="en-US" altLang="zh-CN" dirty="0"/>
          </a:p>
          <a:p>
            <a:r>
              <a:rPr lang="en-US" altLang="zh-CN" dirty="0"/>
              <a:t>This algorithm is guaranteed to converge.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1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3EC9C3-9CE6-0824-08C5-932AFCF2D9BF}"/>
              </a:ext>
            </a:extLst>
          </p:cNvPr>
          <p:cNvSpPr txBox="1"/>
          <p:nvPr/>
        </p:nvSpPr>
        <p:spPr>
          <a:xfrm>
            <a:off x="1160060" y="818866"/>
            <a:ext cx="6530453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Template acquisition methods: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Using DBA to calculate the template results in sharp peaks. Although features are preserved, the signal shape is disrupted and lacks smoothness.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Directly calculating the mean results in a smoother template, but the effective capture of peak values is not as good as algorithms like DBA.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Currently, we have no way to measure the quality of generated templates. We need to develop a metric for assessment.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40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3EC9C3-9CE6-0824-08C5-932AFCF2D9BF}"/>
              </a:ext>
            </a:extLst>
          </p:cNvPr>
          <p:cNvSpPr txBox="1"/>
          <p:nvPr/>
        </p:nvSpPr>
        <p:spPr>
          <a:xfrm>
            <a:off x="1160060" y="818866"/>
            <a:ext cx="6530453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Signal quality:</a:t>
            </a:r>
          </a:p>
          <a:p>
            <a:endParaRPr lang="en-US" altLang="zh-CN" dirty="0"/>
          </a:p>
          <a:p>
            <a:r>
              <a:rPr lang="en-US" altLang="zh-CN" dirty="0"/>
              <a:t>For heart rate calculation, the previous filtering algorithm has performed exceptionally well. However, for template extraction and feature analysis, it is not sufficient and requires an additional filtering layer.</a:t>
            </a:r>
          </a:p>
          <a:p>
            <a:endParaRPr lang="en-US" altLang="zh-CN" dirty="0"/>
          </a:p>
          <a:p>
            <a:r>
              <a:rPr lang="en-US" altLang="zh-CN" dirty="0"/>
              <a:t>Observation of real data:</a:t>
            </a:r>
          </a:p>
          <a:p>
            <a:endParaRPr lang="en-US" altLang="zh-CN" dirty="0"/>
          </a:p>
          <a:p>
            <a:r>
              <a:rPr lang="en-US" altLang="zh-CN" dirty="0"/>
              <a:t>- Amplitudes of peaks within each cycle are not consistent.</a:t>
            </a:r>
          </a:p>
          <a:p>
            <a:r>
              <a:rPr lang="en-US" altLang="zh-CN" dirty="0"/>
              <a:t>- Waveforms sometimes resemble SCG, sometimes resemble BCG, and at times fall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294900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56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The possible research directions for the next step.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5622C-D581-CAD0-706E-D90AF50AF202}"/>
              </a:ext>
            </a:extLst>
          </p:cNvPr>
          <p:cNvSpPr txBox="1"/>
          <p:nvPr/>
        </p:nvSpPr>
        <p:spPr>
          <a:xfrm>
            <a:off x="443552" y="682038"/>
            <a:ext cx="61210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Direction 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EB3053-53EE-70F9-B848-A21600AB0119}"/>
              </a:ext>
            </a:extLst>
          </p:cNvPr>
          <p:cNvSpPr txBox="1"/>
          <p:nvPr/>
        </p:nvSpPr>
        <p:spPr>
          <a:xfrm>
            <a:off x="539087" y="1323833"/>
            <a:ext cx="1014028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How to prove and validate the effectiveness of the algorithm?</a:t>
            </a:r>
          </a:p>
          <a:p>
            <a:endParaRPr lang="en-US" altLang="zh-CN" dirty="0"/>
          </a:p>
          <a:p>
            <a:r>
              <a:rPr lang="en-US" altLang="zh-CN" dirty="0"/>
              <a:t>On what dataset?</a:t>
            </a:r>
          </a:p>
          <a:p>
            <a:r>
              <a:rPr lang="en-US" altLang="zh-CN" dirty="0"/>
              <a:t>- Simulated datasets: NK2, ECG, PPG, EDA, etc.</a:t>
            </a:r>
          </a:p>
          <a:p>
            <a:r>
              <a:rPr lang="en-US" altLang="zh-CN" dirty="0"/>
              <a:t>- Real datasets: NK2, </a:t>
            </a:r>
            <a:r>
              <a:rPr lang="en-US" altLang="zh-CN" dirty="0" err="1"/>
              <a:t>PhysicalNet</a:t>
            </a:r>
            <a:r>
              <a:rPr lang="en-US" altLang="zh-CN" dirty="0"/>
              <a:t>, etc.</a:t>
            </a:r>
          </a:p>
          <a:p>
            <a:r>
              <a:rPr lang="en-US" altLang="zh-CN" dirty="0"/>
              <a:t>The challenge lies in having mostly long signals without sufficient labels, making it challenging to explore the correlation between specific features and metrics.</a:t>
            </a:r>
          </a:p>
          <a:p>
            <a:endParaRPr lang="en-US" altLang="zh-CN" dirty="0"/>
          </a:p>
          <a:p>
            <a:r>
              <a:rPr lang="en-US" altLang="zh-CN" dirty="0"/>
              <a:t>What metrics to use?</a:t>
            </a:r>
          </a:p>
          <a:p>
            <a:r>
              <a:rPr lang="en-US" altLang="zh-CN" dirty="0"/>
              <a:t>- For the Template4Prediction task, effective metrics have not yet been determined.</a:t>
            </a:r>
          </a:p>
          <a:p>
            <a:r>
              <a:rPr lang="en-US" altLang="zh-CN" dirty="0"/>
              <a:t>- Common metrics include:</a:t>
            </a:r>
          </a:p>
          <a:p>
            <a:r>
              <a:rPr lang="en-US" altLang="zh-CN" dirty="0"/>
              <a:t>  1. Within Group Squared Sum (WGSS).</a:t>
            </a:r>
          </a:p>
          <a:p>
            <a:r>
              <a:rPr lang="en-US" altLang="zh-CN" dirty="0"/>
              <a:t>  2. Using the computed template for nearest centroid classification in UCR dataset.</a:t>
            </a:r>
          </a:p>
          <a:p>
            <a:r>
              <a:rPr lang="en-US" altLang="zh-CN" dirty="0"/>
              <a:t>- For 1. WGSS calculation is an NP-Complete problem. Some excellent DTW algorithms can achieve good gradients on local optima, but for SCG signal prediction, accuracy is poor.</a:t>
            </a:r>
          </a:p>
          <a:p>
            <a:r>
              <a:rPr lang="en-US" altLang="zh-CN" dirty="0"/>
              <a:t>  2. This is generally used for Template4Classification problems, and it may not be suitable for our use case.</a:t>
            </a:r>
          </a:p>
        </p:txBody>
      </p:sp>
    </p:spTree>
    <p:extLst>
      <p:ext uri="{BB962C8B-B14F-4D97-AF65-F5344CB8AC3E}">
        <p14:creationId xmlns:p14="http://schemas.microsoft.com/office/powerpoint/2010/main" val="34564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 Description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051696" y="1859359"/>
            <a:ext cx="8088608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 Take a look at the tutorial first.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Why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doesn’t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FMM work?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Part_3: An easy experiment about sampling rate.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Part_4: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Cut, realign, and extract templates from real signals.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Part_5: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The possible research directions for the next step.</a:t>
            </a:r>
          </a:p>
          <a:p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sym typeface="Consolas"/>
              </a:rPr>
              <a:t>Part_6: Questions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The possible research directions for the next step.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5622C-D581-CAD0-706E-D90AF50AF202}"/>
              </a:ext>
            </a:extLst>
          </p:cNvPr>
          <p:cNvSpPr txBox="1"/>
          <p:nvPr/>
        </p:nvSpPr>
        <p:spPr>
          <a:xfrm>
            <a:off x="526762" y="544491"/>
            <a:ext cx="6121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D</a:t>
            </a:r>
            <a:r>
              <a:rPr lang="en-US" altLang="zh-CN" sz="1400" b="1" dirty="0">
                <a:solidFill>
                  <a:schemeClr val="dk1"/>
                </a:solidFill>
                <a:latin typeface="Consolas"/>
              </a:rPr>
              <a:t>irection 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EB3053-53EE-70F9-B848-A21600AB0119}"/>
              </a:ext>
            </a:extLst>
          </p:cNvPr>
          <p:cNvSpPr txBox="1"/>
          <p:nvPr/>
        </p:nvSpPr>
        <p:spPr>
          <a:xfrm>
            <a:off x="1937982" y="546100"/>
            <a:ext cx="10140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In the same signal segment, the relative heights of multiple peaks within each cycle are not consistent. It might not be reliable to use this information to extract a perfectly clean signal segment.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4AF1C0-7261-F183-F0A3-94C8855D694F}"/>
              </a:ext>
            </a:extLst>
          </p:cNvPr>
          <p:cNvCxnSpPr>
            <a:cxnSpLocks/>
          </p:cNvCxnSpPr>
          <p:nvPr/>
        </p:nvCxnSpPr>
        <p:spPr>
          <a:xfrm flipV="1">
            <a:off x="2268359" y="1383900"/>
            <a:ext cx="417110" cy="32369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7322A7-48B2-706F-E209-287D8B5BA0FE}"/>
              </a:ext>
            </a:extLst>
          </p:cNvPr>
          <p:cNvCxnSpPr>
            <a:cxnSpLocks/>
          </p:cNvCxnSpPr>
          <p:nvPr/>
        </p:nvCxnSpPr>
        <p:spPr>
          <a:xfrm flipH="1" flipV="1">
            <a:off x="2685469" y="1383900"/>
            <a:ext cx="484495" cy="324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58FF6B-F55D-B3C6-36F5-7A9534AA533F}"/>
              </a:ext>
            </a:extLst>
          </p:cNvPr>
          <p:cNvCxnSpPr/>
          <p:nvPr/>
        </p:nvCxnSpPr>
        <p:spPr>
          <a:xfrm flipV="1">
            <a:off x="3176788" y="3744963"/>
            <a:ext cx="286603" cy="8802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721EDA-853A-E927-27F7-0C501B46A7D7}"/>
              </a:ext>
            </a:extLst>
          </p:cNvPr>
          <p:cNvCxnSpPr>
            <a:cxnSpLocks/>
          </p:cNvCxnSpPr>
          <p:nvPr/>
        </p:nvCxnSpPr>
        <p:spPr>
          <a:xfrm>
            <a:off x="3463391" y="3744963"/>
            <a:ext cx="150125" cy="6277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8416EA-15E2-67CA-E4FB-E38D5F09BB51}"/>
              </a:ext>
            </a:extLst>
          </p:cNvPr>
          <p:cNvCxnSpPr>
            <a:cxnSpLocks/>
          </p:cNvCxnSpPr>
          <p:nvPr/>
        </p:nvCxnSpPr>
        <p:spPr>
          <a:xfrm flipH="1">
            <a:off x="3613516" y="4140748"/>
            <a:ext cx="122830" cy="23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66C69B-B36F-6639-F904-7E0A14333470}"/>
              </a:ext>
            </a:extLst>
          </p:cNvPr>
          <p:cNvCxnSpPr/>
          <p:nvPr/>
        </p:nvCxnSpPr>
        <p:spPr>
          <a:xfrm>
            <a:off x="3736346" y="4140748"/>
            <a:ext cx="277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1A79E1-808C-AA0A-A1A6-F70DB2E23DC5}"/>
              </a:ext>
            </a:extLst>
          </p:cNvPr>
          <p:cNvCxnSpPr/>
          <p:nvPr/>
        </p:nvCxnSpPr>
        <p:spPr>
          <a:xfrm flipV="1">
            <a:off x="6506842" y="3360551"/>
            <a:ext cx="200167" cy="7801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30D929F-CD89-82F6-8B0F-FB7BBEE93687}"/>
              </a:ext>
            </a:extLst>
          </p:cNvPr>
          <p:cNvCxnSpPr/>
          <p:nvPr/>
        </p:nvCxnSpPr>
        <p:spPr>
          <a:xfrm>
            <a:off x="6707009" y="3373251"/>
            <a:ext cx="139700" cy="7674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36180D-AD7D-631C-4C58-B787806EE495}"/>
              </a:ext>
            </a:extLst>
          </p:cNvPr>
          <p:cNvCxnSpPr/>
          <p:nvPr/>
        </p:nvCxnSpPr>
        <p:spPr>
          <a:xfrm>
            <a:off x="6846709" y="4140748"/>
            <a:ext cx="1758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AEC0BD-B9D3-2A4D-3FC1-28CF0074BB9D}"/>
              </a:ext>
            </a:extLst>
          </p:cNvPr>
          <p:cNvCxnSpPr>
            <a:cxnSpLocks/>
          </p:cNvCxnSpPr>
          <p:nvPr/>
        </p:nvCxnSpPr>
        <p:spPr>
          <a:xfrm flipV="1">
            <a:off x="2312809" y="2084201"/>
            <a:ext cx="372660" cy="253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380393B-1C50-82EA-476C-FAB7B921B11B}"/>
              </a:ext>
            </a:extLst>
          </p:cNvPr>
          <p:cNvCxnSpPr>
            <a:cxnSpLocks/>
          </p:cNvCxnSpPr>
          <p:nvPr/>
        </p:nvCxnSpPr>
        <p:spPr>
          <a:xfrm flipH="1" flipV="1">
            <a:off x="2678645" y="2092377"/>
            <a:ext cx="474260" cy="283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C38B55-2BC2-0936-AED6-366709330C86}"/>
              </a:ext>
            </a:extLst>
          </p:cNvPr>
          <p:cNvCxnSpPr>
            <a:cxnSpLocks/>
          </p:cNvCxnSpPr>
          <p:nvPr/>
        </p:nvCxnSpPr>
        <p:spPr>
          <a:xfrm flipV="1">
            <a:off x="3169018" y="3923180"/>
            <a:ext cx="295133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3EC3A0-C8A8-4289-14B4-600DDB06EF54}"/>
              </a:ext>
            </a:extLst>
          </p:cNvPr>
          <p:cNvCxnSpPr>
            <a:cxnSpLocks/>
          </p:cNvCxnSpPr>
          <p:nvPr/>
        </p:nvCxnSpPr>
        <p:spPr>
          <a:xfrm>
            <a:off x="3458179" y="3893951"/>
            <a:ext cx="161166" cy="72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DE64AC7-71F7-8D00-87B0-CC67E80A0795}"/>
              </a:ext>
            </a:extLst>
          </p:cNvPr>
          <p:cNvCxnSpPr>
            <a:cxnSpLocks/>
          </p:cNvCxnSpPr>
          <p:nvPr/>
        </p:nvCxnSpPr>
        <p:spPr>
          <a:xfrm flipH="1">
            <a:off x="3613516" y="4168341"/>
            <a:ext cx="139700" cy="45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F212460-C86A-F7F3-AC26-217EF037899D}"/>
              </a:ext>
            </a:extLst>
          </p:cNvPr>
          <p:cNvCxnSpPr>
            <a:cxnSpLocks/>
          </p:cNvCxnSpPr>
          <p:nvPr/>
        </p:nvCxnSpPr>
        <p:spPr>
          <a:xfrm>
            <a:off x="3744782" y="4168341"/>
            <a:ext cx="277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1743FB8-BC77-5FB0-85CC-D8AD0B499AAF}"/>
              </a:ext>
            </a:extLst>
          </p:cNvPr>
          <p:cNvCxnSpPr>
            <a:cxnSpLocks/>
          </p:cNvCxnSpPr>
          <p:nvPr/>
        </p:nvCxnSpPr>
        <p:spPr>
          <a:xfrm flipV="1">
            <a:off x="6511059" y="3624929"/>
            <a:ext cx="195950" cy="54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EADFA4B-2C5E-F3A7-E21D-E3F4B9FF0CE2}"/>
              </a:ext>
            </a:extLst>
          </p:cNvPr>
          <p:cNvCxnSpPr>
            <a:cxnSpLocks/>
          </p:cNvCxnSpPr>
          <p:nvPr/>
        </p:nvCxnSpPr>
        <p:spPr>
          <a:xfrm>
            <a:off x="6707009" y="3624929"/>
            <a:ext cx="125016" cy="54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EA6215-E17F-8604-936C-563E9999D9F2}"/>
              </a:ext>
            </a:extLst>
          </p:cNvPr>
          <p:cNvCxnSpPr>
            <a:cxnSpLocks/>
          </p:cNvCxnSpPr>
          <p:nvPr/>
        </p:nvCxnSpPr>
        <p:spPr>
          <a:xfrm>
            <a:off x="6832025" y="4168341"/>
            <a:ext cx="1773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E0A1FC37-DAC9-2B12-A188-C782C2BFF285}"/>
              </a:ext>
            </a:extLst>
          </p:cNvPr>
          <p:cNvCxnSpPr>
            <a:cxnSpLocks/>
          </p:cNvCxnSpPr>
          <p:nvPr/>
        </p:nvCxnSpPr>
        <p:spPr>
          <a:xfrm flipV="1">
            <a:off x="2251489" y="941201"/>
            <a:ext cx="423745" cy="353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7173E1EE-5978-33DB-94CF-AD56BFF9F2DC}"/>
              </a:ext>
            </a:extLst>
          </p:cNvPr>
          <p:cNvCxnSpPr>
            <a:cxnSpLocks/>
          </p:cNvCxnSpPr>
          <p:nvPr/>
        </p:nvCxnSpPr>
        <p:spPr>
          <a:xfrm flipH="1" flipV="1">
            <a:off x="2675234" y="936854"/>
            <a:ext cx="501554" cy="335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3217ECB1-C86A-E4EE-6BFC-76B88D90DFC0}"/>
              </a:ext>
            </a:extLst>
          </p:cNvPr>
          <p:cNvCxnSpPr>
            <a:cxnSpLocks/>
          </p:cNvCxnSpPr>
          <p:nvPr/>
        </p:nvCxnSpPr>
        <p:spPr>
          <a:xfrm flipV="1">
            <a:off x="3197876" y="3596113"/>
            <a:ext cx="286676" cy="69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AEC6A67F-884B-FCBC-3F0E-A50DE068BD84}"/>
              </a:ext>
            </a:extLst>
          </p:cNvPr>
          <p:cNvCxnSpPr>
            <a:cxnSpLocks/>
          </p:cNvCxnSpPr>
          <p:nvPr/>
        </p:nvCxnSpPr>
        <p:spPr>
          <a:xfrm flipH="1" flipV="1">
            <a:off x="3483705" y="3593482"/>
            <a:ext cx="143544" cy="60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CE4ACAF9-3274-F99A-280C-C2594F9A0B9D}"/>
              </a:ext>
            </a:extLst>
          </p:cNvPr>
          <p:cNvCxnSpPr>
            <a:cxnSpLocks/>
          </p:cNvCxnSpPr>
          <p:nvPr/>
        </p:nvCxnSpPr>
        <p:spPr>
          <a:xfrm flipH="1">
            <a:off x="3628770" y="4108091"/>
            <a:ext cx="106055" cy="9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223CA27D-9620-79F9-CC99-8B8647FAFB32}"/>
              </a:ext>
            </a:extLst>
          </p:cNvPr>
          <p:cNvCxnSpPr>
            <a:cxnSpLocks/>
          </p:cNvCxnSpPr>
          <p:nvPr/>
        </p:nvCxnSpPr>
        <p:spPr>
          <a:xfrm>
            <a:off x="3734825" y="4108091"/>
            <a:ext cx="2742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0063F43D-181C-2258-8B14-19B0DEAE2732}"/>
              </a:ext>
            </a:extLst>
          </p:cNvPr>
          <p:cNvCxnSpPr>
            <a:cxnSpLocks/>
          </p:cNvCxnSpPr>
          <p:nvPr/>
        </p:nvCxnSpPr>
        <p:spPr>
          <a:xfrm flipV="1">
            <a:off x="6476888" y="3179576"/>
            <a:ext cx="230121" cy="93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56FDFCC-CD24-983F-39AA-6F32C3E3D99C}"/>
              </a:ext>
            </a:extLst>
          </p:cNvPr>
          <p:cNvCxnSpPr>
            <a:cxnSpLocks/>
          </p:cNvCxnSpPr>
          <p:nvPr/>
        </p:nvCxnSpPr>
        <p:spPr>
          <a:xfrm>
            <a:off x="6707009" y="3179576"/>
            <a:ext cx="159544" cy="92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2C49359F-9DEE-BF99-857B-ACAAC290C757}"/>
              </a:ext>
            </a:extLst>
          </p:cNvPr>
          <p:cNvCxnSpPr>
            <a:cxnSpLocks/>
          </p:cNvCxnSpPr>
          <p:nvPr/>
        </p:nvCxnSpPr>
        <p:spPr>
          <a:xfrm>
            <a:off x="6863087" y="4108091"/>
            <a:ext cx="1773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5A1DD6CF-A5AE-16CE-3940-BE91A0021B6A}"/>
              </a:ext>
            </a:extLst>
          </p:cNvPr>
          <p:cNvCxnSpPr>
            <a:cxnSpLocks/>
          </p:cNvCxnSpPr>
          <p:nvPr/>
        </p:nvCxnSpPr>
        <p:spPr>
          <a:xfrm>
            <a:off x="7726184" y="1840785"/>
            <a:ext cx="46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3FAD2F59-CC60-1B34-A75C-82A753B35CD2}"/>
              </a:ext>
            </a:extLst>
          </p:cNvPr>
          <p:cNvCxnSpPr>
            <a:cxnSpLocks/>
          </p:cNvCxnSpPr>
          <p:nvPr/>
        </p:nvCxnSpPr>
        <p:spPr>
          <a:xfrm>
            <a:off x="7726184" y="2084201"/>
            <a:ext cx="467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文本框 304">
            <a:extLst>
              <a:ext uri="{FF2B5EF4-FFF2-40B4-BE49-F238E27FC236}">
                <a16:creationId xmlns:a16="http://schemas.microsoft.com/office/drawing/2014/main" id="{48A46DC4-5390-BBCE-8AA9-EB9338A2C3A6}"/>
              </a:ext>
            </a:extLst>
          </p:cNvPr>
          <p:cNvSpPr txBox="1"/>
          <p:nvPr/>
        </p:nvSpPr>
        <p:spPr>
          <a:xfrm>
            <a:off x="8193901" y="1686896"/>
            <a:ext cx="122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Error Interval</a:t>
            </a:r>
            <a:endParaRPr lang="zh-CN" altLang="en-US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90C5C1BD-AE93-34BC-EAD4-C63DEB5CED82}"/>
              </a:ext>
            </a:extLst>
          </p:cNvPr>
          <p:cNvSpPr txBox="1"/>
          <p:nvPr/>
        </p:nvSpPr>
        <p:spPr>
          <a:xfrm>
            <a:off x="8193901" y="1917728"/>
            <a:ext cx="122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1D5DB"/>
                </a:solidFill>
                <a:latin typeface="Söhne"/>
              </a:rPr>
              <a:t>Template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25126BD-F7E9-41FF-5F48-5C0C2DE91BB4}"/>
              </a:ext>
            </a:extLst>
          </p:cNvPr>
          <p:cNvSpPr/>
          <p:nvPr/>
        </p:nvSpPr>
        <p:spPr>
          <a:xfrm>
            <a:off x="6647782" y="2870440"/>
            <a:ext cx="115709" cy="1174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99966BD2-B47A-83DA-0BBA-A13FA03BFDAA}"/>
              </a:ext>
            </a:extLst>
          </p:cNvPr>
          <p:cNvSpPr/>
          <p:nvPr/>
        </p:nvSpPr>
        <p:spPr>
          <a:xfrm>
            <a:off x="9501009" y="3352549"/>
            <a:ext cx="5563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C12F1100-71F1-CFB5-B390-92174C7B80D9}"/>
              </a:ext>
            </a:extLst>
          </p:cNvPr>
          <p:cNvSpPr/>
          <p:nvPr/>
        </p:nvSpPr>
        <p:spPr>
          <a:xfrm>
            <a:off x="9507359" y="3761589"/>
            <a:ext cx="5563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C08DF6A3-DB79-3408-6535-0080A07802E3}"/>
              </a:ext>
            </a:extLst>
          </p:cNvPr>
          <p:cNvSpPr/>
          <p:nvPr/>
        </p:nvSpPr>
        <p:spPr>
          <a:xfrm>
            <a:off x="9507359" y="4094189"/>
            <a:ext cx="5563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A632DD01-C636-0076-550E-E6294D82CDAD}"/>
              </a:ext>
            </a:extLst>
          </p:cNvPr>
          <p:cNvSpPr/>
          <p:nvPr/>
        </p:nvSpPr>
        <p:spPr>
          <a:xfrm>
            <a:off x="9699669" y="3184339"/>
            <a:ext cx="388743" cy="1147762"/>
          </a:xfrm>
          <a:custGeom>
            <a:avLst/>
            <a:gdLst>
              <a:gd name="connsiteX0" fmla="*/ 26765 w 388743"/>
              <a:gd name="connsiteY0" fmla="*/ 0 h 1147762"/>
              <a:gd name="connsiteX1" fmla="*/ 69628 w 388743"/>
              <a:gd name="connsiteY1" fmla="*/ 366712 h 1147762"/>
              <a:gd name="connsiteX2" fmla="*/ 388715 w 388743"/>
              <a:gd name="connsiteY2" fmla="*/ 571500 h 1147762"/>
              <a:gd name="connsiteX3" fmla="*/ 50578 w 388743"/>
              <a:gd name="connsiteY3" fmla="*/ 809625 h 1147762"/>
              <a:gd name="connsiteX4" fmla="*/ 7715 w 388743"/>
              <a:gd name="connsiteY4" fmla="*/ 1147762 h 114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743" h="1147762">
                <a:moveTo>
                  <a:pt x="26765" y="0"/>
                </a:moveTo>
                <a:cubicBezTo>
                  <a:pt x="18034" y="135731"/>
                  <a:pt x="9303" y="271462"/>
                  <a:pt x="69628" y="366712"/>
                </a:cubicBezTo>
                <a:cubicBezTo>
                  <a:pt x="129953" y="461962"/>
                  <a:pt x="391890" y="497681"/>
                  <a:pt x="388715" y="571500"/>
                </a:cubicBezTo>
                <a:cubicBezTo>
                  <a:pt x="385540" y="645319"/>
                  <a:pt x="114078" y="713581"/>
                  <a:pt x="50578" y="809625"/>
                </a:cubicBezTo>
                <a:cubicBezTo>
                  <a:pt x="-12922" y="905669"/>
                  <a:pt x="-2604" y="1026715"/>
                  <a:pt x="7715" y="114776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691C864C-73AB-7A86-B684-B236BC787FC2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6763491" y="3457815"/>
            <a:ext cx="2539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CDBD13F4-2529-C794-3535-AE682D956573}"/>
              </a:ext>
            </a:extLst>
          </p:cNvPr>
          <p:cNvSpPr txBox="1"/>
          <p:nvPr/>
        </p:nvSpPr>
        <p:spPr>
          <a:xfrm>
            <a:off x="10132356" y="3437976"/>
            <a:ext cx="1952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Normal Distribution with Known Mean and Std.</a:t>
            </a:r>
            <a:endParaRPr lang="zh-CN" altLang="en-US" dirty="0"/>
          </a:p>
        </p:txBody>
      </p: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B4340DC-BD27-9CBB-8864-4A2AF56C0CCD}"/>
              </a:ext>
            </a:extLst>
          </p:cNvPr>
          <p:cNvCxnSpPr>
            <a:cxnSpLocks/>
          </p:cNvCxnSpPr>
          <p:nvPr/>
        </p:nvCxnSpPr>
        <p:spPr>
          <a:xfrm>
            <a:off x="7152629" y="6677728"/>
            <a:ext cx="2539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E82BB55F-D9E7-2CBA-482C-1E8C78EB4E1B}"/>
              </a:ext>
            </a:extLst>
          </p:cNvPr>
          <p:cNvCxnSpPr>
            <a:cxnSpLocks/>
          </p:cNvCxnSpPr>
          <p:nvPr/>
        </p:nvCxnSpPr>
        <p:spPr>
          <a:xfrm flipV="1">
            <a:off x="7305029" y="4945210"/>
            <a:ext cx="0" cy="188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488EC7CD-47F4-366C-CF26-F6131C9A059B}"/>
              </a:ext>
            </a:extLst>
          </p:cNvPr>
          <p:cNvSpPr/>
          <p:nvPr/>
        </p:nvSpPr>
        <p:spPr>
          <a:xfrm>
            <a:off x="7579234" y="5471912"/>
            <a:ext cx="1856096" cy="975052"/>
          </a:xfrm>
          <a:custGeom>
            <a:avLst/>
            <a:gdLst>
              <a:gd name="connsiteX0" fmla="*/ 0 w 1856096"/>
              <a:gd name="connsiteY0" fmla="*/ 975052 h 975052"/>
              <a:gd name="connsiteX1" fmla="*/ 163773 w 1856096"/>
              <a:gd name="connsiteY1" fmla="*/ 6061 h 975052"/>
              <a:gd name="connsiteX2" fmla="*/ 348018 w 1856096"/>
              <a:gd name="connsiteY2" fmla="*/ 572443 h 975052"/>
              <a:gd name="connsiteX3" fmla="*/ 682388 w 1856096"/>
              <a:gd name="connsiteY3" fmla="*/ 749864 h 975052"/>
              <a:gd name="connsiteX4" fmla="*/ 1856096 w 1856096"/>
              <a:gd name="connsiteY4" fmla="*/ 954580 h 9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096" h="975052">
                <a:moveTo>
                  <a:pt x="0" y="975052"/>
                </a:moveTo>
                <a:cubicBezTo>
                  <a:pt x="52885" y="524107"/>
                  <a:pt x="105770" y="73162"/>
                  <a:pt x="163773" y="6061"/>
                </a:cubicBezTo>
                <a:cubicBezTo>
                  <a:pt x="221776" y="-61041"/>
                  <a:pt x="261582" y="448476"/>
                  <a:pt x="348018" y="572443"/>
                </a:cubicBezTo>
                <a:cubicBezTo>
                  <a:pt x="434454" y="696410"/>
                  <a:pt x="431042" y="686175"/>
                  <a:pt x="682388" y="749864"/>
                </a:cubicBezTo>
                <a:cubicBezTo>
                  <a:pt x="933734" y="813553"/>
                  <a:pt x="1394915" y="884066"/>
                  <a:pt x="1856096" y="9545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32EEBBAF-45A6-C5F4-1466-5AE4BAAC27D4}"/>
              </a:ext>
            </a:extLst>
          </p:cNvPr>
          <p:cNvSpPr txBox="1"/>
          <p:nvPr/>
        </p:nvSpPr>
        <p:spPr>
          <a:xfrm>
            <a:off x="9728546" y="6547077"/>
            <a:ext cx="8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A0 / A1</a:t>
            </a:r>
            <a:endParaRPr lang="zh-CN" altLang="en-US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C93C028-CC39-9CD7-8B68-F3A35C61695B}"/>
              </a:ext>
            </a:extLst>
          </p:cNvPr>
          <p:cNvSpPr txBox="1"/>
          <p:nvPr/>
        </p:nvSpPr>
        <p:spPr>
          <a:xfrm>
            <a:off x="6241078" y="5076040"/>
            <a:ext cx="106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</a:t>
            </a:r>
            <a:endParaRPr lang="zh-CN" altLang="en-US" dirty="0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3CC4CF21-6CE2-BACB-4167-BB2A04AA0615}"/>
              </a:ext>
            </a:extLst>
          </p:cNvPr>
          <p:cNvSpPr txBox="1"/>
          <p:nvPr/>
        </p:nvSpPr>
        <p:spPr>
          <a:xfrm>
            <a:off x="2251489" y="5647038"/>
            <a:ext cx="4078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The computed features may not necessarily be specific values but rather a probability distribution.</a:t>
            </a:r>
            <a:endParaRPr lang="zh-CN" altLang="en-US" dirty="0"/>
          </a:p>
        </p:txBody>
      </p: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6600163F-71BA-20D3-8388-DBF388DFD5B0}"/>
              </a:ext>
            </a:extLst>
          </p:cNvPr>
          <p:cNvCxnSpPr>
            <a:cxnSpLocks/>
          </p:cNvCxnSpPr>
          <p:nvPr/>
        </p:nvCxnSpPr>
        <p:spPr>
          <a:xfrm>
            <a:off x="0" y="4920130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0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The possible research directions for the next step.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5622C-D581-CAD0-706E-D90AF50AF202}"/>
              </a:ext>
            </a:extLst>
          </p:cNvPr>
          <p:cNvSpPr txBox="1"/>
          <p:nvPr/>
        </p:nvSpPr>
        <p:spPr>
          <a:xfrm>
            <a:off x="526762" y="544491"/>
            <a:ext cx="6121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D</a:t>
            </a:r>
            <a:r>
              <a:rPr lang="en-US" altLang="zh-CN" sz="1400" b="1" dirty="0">
                <a:solidFill>
                  <a:schemeClr val="dk1"/>
                </a:solidFill>
                <a:latin typeface="Consolas"/>
              </a:rPr>
              <a:t>irection 2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4AF1C0-7261-F183-F0A3-94C8855D694F}"/>
              </a:ext>
            </a:extLst>
          </p:cNvPr>
          <p:cNvCxnSpPr>
            <a:cxnSpLocks/>
          </p:cNvCxnSpPr>
          <p:nvPr/>
        </p:nvCxnSpPr>
        <p:spPr>
          <a:xfrm flipV="1">
            <a:off x="2268359" y="1383900"/>
            <a:ext cx="417110" cy="32369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7322A7-48B2-706F-E209-287D8B5BA0FE}"/>
              </a:ext>
            </a:extLst>
          </p:cNvPr>
          <p:cNvCxnSpPr>
            <a:cxnSpLocks/>
          </p:cNvCxnSpPr>
          <p:nvPr/>
        </p:nvCxnSpPr>
        <p:spPr>
          <a:xfrm flipH="1" flipV="1">
            <a:off x="2685469" y="1383900"/>
            <a:ext cx="484495" cy="324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58FF6B-F55D-B3C6-36F5-7A9534AA533F}"/>
              </a:ext>
            </a:extLst>
          </p:cNvPr>
          <p:cNvCxnSpPr/>
          <p:nvPr/>
        </p:nvCxnSpPr>
        <p:spPr>
          <a:xfrm flipV="1">
            <a:off x="3176788" y="3744963"/>
            <a:ext cx="286603" cy="8802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721EDA-853A-E927-27F7-0C501B46A7D7}"/>
              </a:ext>
            </a:extLst>
          </p:cNvPr>
          <p:cNvCxnSpPr>
            <a:cxnSpLocks/>
          </p:cNvCxnSpPr>
          <p:nvPr/>
        </p:nvCxnSpPr>
        <p:spPr>
          <a:xfrm>
            <a:off x="3463391" y="3744963"/>
            <a:ext cx="150125" cy="6277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8416EA-15E2-67CA-E4FB-E38D5F09BB51}"/>
              </a:ext>
            </a:extLst>
          </p:cNvPr>
          <p:cNvCxnSpPr>
            <a:cxnSpLocks/>
          </p:cNvCxnSpPr>
          <p:nvPr/>
        </p:nvCxnSpPr>
        <p:spPr>
          <a:xfrm flipH="1">
            <a:off x="3613516" y="4140748"/>
            <a:ext cx="122830" cy="23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66C69B-B36F-6639-F904-7E0A14333470}"/>
              </a:ext>
            </a:extLst>
          </p:cNvPr>
          <p:cNvCxnSpPr/>
          <p:nvPr/>
        </p:nvCxnSpPr>
        <p:spPr>
          <a:xfrm>
            <a:off x="3736346" y="4140748"/>
            <a:ext cx="277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1A79E1-808C-AA0A-A1A6-F70DB2E23DC5}"/>
              </a:ext>
            </a:extLst>
          </p:cNvPr>
          <p:cNvCxnSpPr/>
          <p:nvPr/>
        </p:nvCxnSpPr>
        <p:spPr>
          <a:xfrm flipV="1">
            <a:off x="6506842" y="3360551"/>
            <a:ext cx="200167" cy="7801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30D929F-CD89-82F6-8B0F-FB7BBEE93687}"/>
              </a:ext>
            </a:extLst>
          </p:cNvPr>
          <p:cNvCxnSpPr/>
          <p:nvPr/>
        </p:nvCxnSpPr>
        <p:spPr>
          <a:xfrm>
            <a:off x="6707009" y="3373251"/>
            <a:ext cx="139700" cy="7674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36180D-AD7D-631C-4C58-B787806EE495}"/>
              </a:ext>
            </a:extLst>
          </p:cNvPr>
          <p:cNvCxnSpPr/>
          <p:nvPr/>
        </p:nvCxnSpPr>
        <p:spPr>
          <a:xfrm>
            <a:off x="6846709" y="4140748"/>
            <a:ext cx="1758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AEC0BD-B9D3-2A4D-3FC1-28CF0074BB9D}"/>
              </a:ext>
            </a:extLst>
          </p:cNvPr>
          <p:cNvCxnSpPr>
            <a:cxnSpLocks/>
          </p:cNvCxnSpPr>
          <p:nvPr/>
        </p:nvCxnSpPr>
        <p:spPr>
          <a:xfrm flipV="1">
            <a:off x="2312809" y="2084201"/>
            <a:ext cx="372660" cy="253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380393B-1C50-82EA-476C-FAB7B921B11B}"/>
              </a:ext>
            </a:extLst>
          </p:cNvPr>
          <p:cNvCxnSpPr>
            <a:cxnSpLocks/>
          </p:cNvCxnSpPr>
          <p:nvPr/>
        </p:nvCxnSpPr>
        <p:spPr>
          <a:xfrm flipH="1" flipV="1">
            <a:off x="2678645" y="2092377"/>
            <a:ext cx="474260" cy="283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C38B55-2BC2-0936-AED6-366709330C86}"/>
              </a:ext>
            </a:extLst>
          </p:cNvPr>
          <p:cNvCxnSpPr>
            <a:cxnSpLocks/>
          </p:cNvCxnSpPr>
          <p:nvPr/>
        </p:nvCxnSpPr>
        <p:spPr>
          <a:xfrm flipV="1">
            <a:off x="3169018" y="3923180"/>
            <a:ext cx="295133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3EC3A0-C8A8-4289-14B4-600DDB06EF54}"/>
              </a:ext>
            </a:extLst>
          </p:cNvPr>
          <p:cNvCxnSpPr>
            <a:cxnSpLocks/>
          </p:cNvCxnSpPr>
          <p:nvPr/>
        </p:nvCxnSpPr>
        <p:spPr>
          <a:xfrm>
            <a:off x="3458179" y="3893951"/>
            <a:ext cx="161166" cy="72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DE64AC7-71F7-8D00-87B0-CC67E80A0795}"/>
              </a:ext>
            </a:extLst>
          </p:cNvPr>
          <p:cNvCxnSpPr>
            <a:cxnSpLocks/>
          </p:cNvCxnSpPr>
          <p:nvPr/>
        </p:nvCxnSpPr>
        <p:spPr>
          <a:xfrm flipH="1">
            <a:off x="3613516" y="4168341"/>
            <a:ext cx="139700" cy="45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F212460-C86A-F7F3-AC26-217EF037899D}"/>
              </a:ext>
            </a:extLst>
          </p:cNvPr>
          <p:cNvCxnSpPr>
            <a:cxnSpLocks/>
          </p:cNvCxnSpPr>
          <p:nvPr/>
        </p:nvCxnSpPr>
        <p:spPr>
          <a:xfrm>
            <a:off x="3744782" y="4168341"/>
            <a:ext cx="277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1743FB8-BC77-5FB0-85CC-D8AD0B499AAF}"/>
              </a:ext>
            </a:extLst>
          </p:cNvPr>
          <p:cNvCxnSpPr>
            <a:cxnSpLocks/>
          </p:cNvCxnSpPr>
          <p:nvPr/>
        </p:nvCxnSpPr>
        <p:spPr>
          <a:xfrm flipV="1">
            <a:off x="6511059" y="3624929"/>
            <a:ext cx="195950" cy="54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EADFA4B-2C5E-F3A7-E21D-E3F4B9FF0CE2}"/>
              </a:ext>
            </a:extLst>
          </p:cNvPr>
          <p:cNvCxnSpPr>
            <a:cxnSpLocks/>
          </p:cNvCxnSpPr>
          <p:nvPr/>
        </p:nvCxnSpPr>
        <p:spPr>
          <a:xfrm>
            <a:off x="6707009" y="3624929"/>
            <a:ext cx="125016" cy="54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EA6215-E17F-8604-936C-563E9999D9F2}"/>
              </a:ext>
            </a:extLst>
          </p:cNvPr>
          <p:cNvCxnSpPr>
            <a:cxnSpLocks/>
          </p:cNvCxnSpPr>
          <p:nvPr/>
        </p:nvCxnSpPr>
        <p:spPr>
          <a:xfrm>
            <a:off x="6832025" y="4168341"/>
            <a:ext cx="1773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E0A1FC37-DAC9-2B12-A188-C782C2BFF285}"/>
              </a:ext>
            </a:extLst>
          </p:cNvPr>
          <p:cNvCxnSpPr>
            <a:cxnSpLocks/>
          </p:cNvCxnSpPr>
          <p:nvPr/>
        </p:nvCxnSpPr>
        <p:spPr>
          <a:xfrm flipV="1">
            <a:off x="2251489" y="941201"/>
            <a:ext cx="423745" cy="353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7173E1EE-5978-33DB-94CF-AD56BFF9F2DC}"/>
              </a:ext>
            </a:extLst>
          </p:cNvPr>
          <p:cNvCxnSpPr>
            <a:cxnSpLocks/>
          </p:cNvCxnSpPr>
          <p:nvPr/>
        </p:nvCxnSpPr>
        <p:spPr>
          <a:xfrm flipH="1" flipV="1">
            <a:off x="2675234" y="936854"/>
            <a:ext cx="501554" cy="335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3217ECB1-C86A-E4EE-6BFC-76B88D90DFC0}"/>
              </a:ext>
            </a:extLst>
          </p:cNvPr>
          <p:cNvCxnSpPr>
            <a:cxnSpLocks/>
          </p:cNvCxnSpPr>
          <p:nvPr/>
        </p:nvCxnSpPr>
        <p:spPr>
          <a:xfrm flipV="1">
            <a:off x="3197876" y="3596113"/>
            <a:ext cx="286676" cy="69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AEC6A67F-884B-FCBC-3F0E-A50DE068BD84}"/>
              </a:ext>
            </a:extLst>
          </p:cNvPr>
          <p:cNvCxnSpPr>
            <a:cxnSpLocks/>
          </p:cNvCxnSpPr>
          <p:nvPr/>
        </p:nvCxnSpPr>
        <p:spPr>
          <a:xfrm flipH="1" flipV="1">
            <a:off x="3483705" y="3593482"/>
            <a:ext cx="143544" cy="60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CE4ACAF9-3274-F99A-280C-C2594F9A0B9D}"/>
              </a:ext>
            </a:extLst>
          </p:cNvPr>
          <p:cNvCxnSpPr>
            <a:cxnSpLocks/>
          </p:cNvCxnSpPr>
          <p:nvPr/>
        </p:nvCxnSpPr>
        <p:spPr>
          <a:xfrm flipH="1">
            <a:off x="3628770" y="4108091"/>
            <a:ext cx="106055" cy="9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223CA27D-9620-79F9-CC99-8B8647FAFB32}"/>
              </a:ext>
            </a:extLst>
          </p:cNvPr>
          <p:cNvCxnSpPr>
            <a:cxnSpLocks/>
          </p:cNvCxnSpPr>
          <p:nvPr/>
        </p:nvCxnSpPr>
        <p:spPr>
          <a:xfrm>
            <a:off x="3734825" y="4108091"/>
            <a:ext cx="2742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0063F43D-181C-2258-8B14-19B0DEAE2732}"/>
              </a:ext>
            </a:extLst>
          </p:cNvPr>
          <p:cNvCxnSpPr>
            <a:cxnSpLocks/>
          </p:cNvCxnSpPr>
          <p:nvPr/>
        </p:nvCxnSpPr>
        <p:spPr>
          <a:xfrm flipV="1">
            <a:off x="6476888" y="3179576"/>
            <a:ext cx="230121" cy="93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56FDFCC-CD24-983F-39AA-6F32C3E3D99C}"/>
              </a:ext>
            </a:extLst>
          </p:cNvPr>
          <p:cNvCxnSpPr>
            <a:cxnSpLocks/>
          </p:cNvCxnSpPr>
          <p:nvPr/>
        </p:nvCxnSpPr>
        <p:spPr>
          <a:xfrm>
            <a:off x="6707009" y="3179576"/>
            <a:ext cx="159544" cy="92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2C49359F-9DEE-BF99-857B-ACAAC290C757}"/>
              </a:ext>
            </a:extLst>
          </p:cNvPr>
          <p:cNvCxnSpPr>
            <a:cxnSpLocks/>
          </p:cNvCxnSpPr>
          <p:nvPr/>
        </p:nvCxnSpPr>
        <p:spPr>
          <a:xfrm>
            <a:off x="6863087" y="4108091"/>
            <a:ext cx="1773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5A1DD6CF-A5AE-16CE-3940-BE91A0021B6A}"/>
              </a:ext>
            </a:extLst>
          </p:cNvPr>
          <p:cNvCxnSpPr>
            <a:cxnSpLocks/>
          </p:cNvCxnSpPr>
          <p:nvPr/>
        </p:nvCxnSpPr>
        <p:spPr>
          <a:xfrm>
            <a:off x="7726184" y="1840785"/>
            <a:ext cx="46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3FAD2F59-CC60-1B34-A75C-82A753B35CD2}"/>
              </a:ext>
            </a:extLst>
          </p:cNvPr>
          <p:cNvCxnSpPr>
            <a:cxnSpLocks/>
          </p:cNvCxnSpPr>
          <p:nvPr/>
        </p:nvCxnSpPr>
        <p:spPr>
          <a:xfrm>
            <a:off x="7726184" y="2084201"/>
            <a:ext cx="467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文本框 304">
            <a:extLst>
              <a:ext uri="{FF2B5EF4-FFF2-40B4-BE49-F238E27FC236}">
                <a16:creationId xmlns:a16="http://schemas.microsoft.com/office/drawing/2014/main" id="{48A46DC4-5390-BBCE-8AA9-EB9338A2C3A6}"/>
              </a:ext>
            </a:extLst>
          </p:cNvPr>
          <p:cNvSpPr txBox="1"/>
          <p:nvPr/>
        </p:nvSpPr>
        <p:spPr>
          <a:xfrm>
            <a:off x="8193901" y="1686896"/>
            <a:ext cx="12297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Error Interval</a:t>
            </a:r>
            <a:endParaRPr lang="zh-CN" altLang="en-US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90C5C1BD-AE93-34BC-EAD4-C63DEB5CED82}"/>
              </a:ext>
            </a:extLst>
          </p:cNvPr>
          <p:cNvSpPr txBox="1"/>
          <p:nvPr/>
        </p:nvSpPr>
        <p:spPr>
          <a:xfrm>
            <a:off x="8193901" y="1917728"/>
            <a:ext cx="12297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25126BD-F7E9-41FF-5F48-5C0C2DE91BB4}"/>
              </a:ext>
            </a:extLst>
          </p:cNvPr>
          <p:cNvSpPr/>
          <p:nvPr/>
        </p:nvSpPr>
        <p:spPr>
          <a:xfrm>
            <a:off x="6647782" y="2870440"/>
            <a:ext cx="115709" cy="1174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99966BD2-B47A-83DA-0BBA-A13FA03BFDAA}"/>
              </a:ext>
            </a:extLst>
          </p:cNvPr>
          <p:cNvSpPr/>
          <p:nvPr/>
        </p:nvSpPr>
        <p:spPr>
          <a:xfrm>
            <a:off x="9501009" y="3352549"/>
            <a:ext cx="5563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C12F1100-71F1-CFB5-B390-92174C7B80D9}"/>
              </a:ext>
            </a:extLst>
          </p:cNvPr>
          <p:cNvSpPr/>
          <p:nvPr/>
        </p:nvSpPr>
        <p:spPr>
          <a:xfrm>
            <a:off x="9507359" y="3761589"/>
            <a:ext cx="5563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C08DF6A3-DB79-3408-6535-0080A07802E3}"/>
              </a:ext>
            </a:extLst>
          </p:cNvPr>
          <p:cNvSpPr/>
          <p:nvPr/>
        </p:nvSpPr>
        <p:spPr>
          <a:xfrm>
            <a:off x="9507359" y="4094189"/>
            <a:ext cx="5563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A632DD01-C636-0076-550E-E6294D82CDAD}"/>
              </a:ext>
            </a:extLst>
          </p:cNvPr>
          <p:cNvSpPr/>
          <p:nvPr/>
        </p:nvSpPr>
        <p:spPr>
          <a:xfrm>
            <a:off x="9699669" y="3184339"/>
            <a:ext cx="388743" cy="1147762"/>
          </a:xfrm>
          <a:custGeom>
            <a:avLst/>
            <a:gdLst>
              <a:gd name="connsiteX0" fmla="*/ 26765 w 388743"/>
              <a:gd name="connsiteY0" fmla="*/ 0 h 1147762"/>
              <a:gd name="connsiteX1" fmla="*/ 69628 w 388743"/>
              <a:gd name="connsiteY1" fmla="*/ 366712 h 1147762"/>
              <a:gd name="connsiteX2" fmla="*/ 388715 w 388743"/>
              <a:gd name="connsiteY2" fmla="*/ 571500 h 1147762"/>
              <a:gd name="connsiteX3" fmla="*/ 50578 w 388743"/>
              <a:gd name="connsiteY3" fmla="*/ 809625 h 1147762"/>
              <a:gd name="connsiteX4" fmla="*/ 7715 w 388743"/>
              <a:gd name="connsiteY4" fmla="*/ 1147762 h 114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743" h="1147762">
                <a:moveTo>
                  <a:pt x="26765" y="0"/>
                </a:moveTo>
                <a:cubicBezTo>
                  <a:pt x="18034" y="135731"/>
                  <a:pt x="9303" y="271462"/>
                  <a:pt x="69628" y="366712"/>
                </a:cubicBezTo>
                <a:cubicBezTo>
                  <a:pt x="129953" y="461962"/>
                  <a:pt x="391890" y="497681"/>
                  <a:pt x="388715" y="571500"/>
                </a:cubicBezTo>
                <a:cubicBezTo>
                  <a:pt x="385540" y="645319"/>
                  <a:pt x="114078" y="713581"/>
                  <a:pt x="50578" y="809625"/>
                </a:cubicBezTo>
                <a:cubicBezTo>
                  <a:pt x="-12922" y="905669"/>
                  <a:pt x="-2604" y="1026715"/>
                  <a:pt x="7715" y="114776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691C864C-73AB-7A86-B684-B236BC787FC2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6763491" y="3457815"/>
            <a:ext cx="2539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CDBD13F4-2529-C794-3535-AE682D956573}"/>
              </a:ext>
            </a:extLst>
          </p:cNvPr>
          <p:cNvSpPr txBox="1"/>
          <p:nvPr/>
        </p:nvSpPr>
        <p:spPr>
          <a:xfrm>
            <a:off x="10132356" y="3437976"/>
            <a:ext cx="19527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A Normal Distribution with Known Mean and Std.</a:t>
            </a:r>
            <a:endParaRPr lang="zh-CN" altLang="en-US" dirty="0"/>
          </a:p>
        </p:txBody>
      </p: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6600163F-71BA-20D3-8388-DBF388DFD5B0}"/>
              </a:ext>
            </a:extLst>
          </p:cNvPr>
          <p:cNvCxnSpPr>
            <a:cxnSpLocks/>
          </p:cNvCxnSpPr>
          <p:nvPr/>
        </p:nvCxnSpPr>
        <p:spPr>
          <a:xfrm>
            <a:off x="0" y="4920130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4794DE8-117D-ADF8-AB6A-B3CE8DDF90B0}"/>
              </a:ext>
            </a:extLst>
          </p:cNvPr>
          <p:cNvSpPr txBox="1"/>
          <p:nvPr/>
        </p:nvSpPr>
        <p:spPr>
          <a:xfrm>
            <a:off x="1624085" y="5499262"/>
            <a:ext cx="598586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Compared to the template, it is even more critical to pay attention to the Error Interval. </a:t>
            </a:r>
          </a:p>
          <a:p>
            <a:r>
              <a:rPr lang="en-US" altLang="zh-CN" dirty="0"/>
              <a:t>How to generate the Error Interval</a:t>
            </a:r>
          </a:p>
          <a:p>
            <a:r>
              <a:rPr lang="en-US" altLang="zh-CN"/>
              <a:t>H</a:t>
            </a:r>
            <a:r>
              <a:rPr lang="en-US" altLang="zh-CN" dirty="0"/>
              <a:t>ow to sample to obtain a probability distribution of features are important </a:t>
            </a:r>
            <a:r>
              <a:rPr lang="en-US" altLang="zh-CN"/>
              <a:t>considerations.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675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-1" y="0"/>
            <a:ext cx="70081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The possible research directions for the next step.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5622C-D581-CAD0-706E-D90AF50AF202}"/>
              </a:ext>
            </a:extLst>
          </p:cNvPr>
          <p:cNvSpPr txBox="1"/>
          <p:nvPr/>
        </p:nvSpPr>
        <p:spPr>
          <a:xfrm>
            <a:off x="526762" y="544491"/>
            <a:ext cx="6121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D</a:t>
            </a:r>
            <a:r>
              <a:rPr lang="en-US" altLang="zh-CN" sz="1400" b="1" dirty="0">
                <a:solidFill>
                  <a:schemeClr val="dk1"/>
                </a:solidFill>
                <a:latin typeface="Consolas"/>
              </a:rPr>
              <a:t>irection 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642D8-2997-D2AE-CF61-688A4BD9B30F}"/>
              </a:ext>
            </a:extLst>
          </p:cNvPr>
          <p:cNvSpPr txBox="1"/>
          <p:nvPr/>
        </p:nvSpPr>
        <p:spPr>
          <a:xfrm>
            <a:off x="1937982" y="546100"/>
            <a:ext cx="101402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Kalman filtering has many nice properties, but it can only filter correspondingly between time units. </a:t>
            </a:r>
          </a:p>
          <a:p>
            <a:endParaRPr lang="en-US" altLang="zh-CN" dirty="0"/>
          </a:p>
          <a:p>
            <a:r>
              <a:rPr lang="en-US" altLang="zh-CN" dirty="0"/>
              <a:t>If Kalman filtering can be extended to the domain of Dynamic Time Warping (DTW), it should greatly enhance the effectiveness of Kalman filtering for our specific problem</a:t>
            </a:r>
            <a:r>
              <a:rPr lang="en-US" altLang="zh-CN"/>
              <a:t>. 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E0BC5A4A-A3D2-16D2-9A69-9BC02252AB89}"/>
              </a:ext>
            </a:extLst>
          </p:cNvPr>
          <p:cNvSpPr/>
          <p:nvPr/>
        </p:nvSpPr>
        <p:spPr>
          <a:xfrm>
            <a:off x="2337229" y="2318408"/>
            <a:ext cx="2514600" cy="2057214"/>
          </a:xfrm>
          <a:custGeom>
            <a:avLst/>
            <a:gdLst>
              <a:gd name="connsiteX0" fmla="*/ 0 w 2514600"/>
              <a:gd name="connsiteY0" fmla="*/ 1332262 h 2057214"/>
              <a:gd name="connsiteX1" fmla="*/ 533400 w 2514600"/>
              <a:gd name="connsiteY1" fmla="*/ 11462 h 2057214"/>
              <a:gd name="connsiteX2" fmla="*/ 1663700 w 2514600"/>
              <a:gd name="connsiteY2" fmla="*/ 1999012 h 2057214"/>
              <a:gd name="connsiteX3" fmla="*/ 2514600 w 2514600"/>
              <a:gd name="connsiteY3" fmla="*/ 1567212 h 2057214"/>
              <a:gd name="connsiteX4" fmla="*/ 2514600 w 2514600"/>
              <a:gd name="connsiteY4" fmla="*/ 1567212 h 20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057214">
                <a:moveTo>
                  <a:pt x="0" y="1332262"/>
                </a:moveTo>
                <a:cubicBezTo>
                  <a:pt x="128058" y="616299"/>
                  <a:pt x="256117" y="-99663"/>
                  <a:pt x="533400" y="11462"/>
                </a:cubicBezTo>
                <a:cubicBezTo>
                  <a:pt x="810683" y="122587"/>
                  <a:pt x="1333500" y="1739720"/>
                  <a:pt x="1663700" y="1999012"/>
                </a:cubicBezTo>
                <a:cubicBezTo>
                  <a:pt x="1993900" y="2258304"/>
                  <a:pt x="2514600" y="1567212"/>
                  <a:pt x="2514600" y="1567212"/>
                </a:cubicBezTo>
                <a:lnTo>
                  <a:pt x="2514600" y="15672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BDEEE8C6-44C0-6D48-3726-8D3F20A3EFFE}"/>
              </a:ext>
            </a:extLst>
          </p:cNvPr>
          <p:cNvSpPr/>
          <p:nvPr/>
        </p:nvSpPr>
        <p:spPr>
          <a:xfrm>
            <a:off x="2337229" y="2985521"/>
            <a:ext cx="2514600" cy="2057214"/>
          </a:xfrm>
          <a:custGeom>
            <a:avLst/>
            <a:gdLst>
              <a:gd name="connsiteX0" fmla="*/ 0 w 2514600"/>
              <a:gd name="connsiteY0" fmla="*/ 1332262 h 2057214"/>
              <a:gd name="connsiteX1" fmla="*/ 533400 w 2514600"/>
              <a:gd name="connsiteY1" fmla="*/ 11462 h 2057214"/>
              <a:gd name="connsiteX2" fmla="*/ 1663700 w 2514600"/>
              <a:gd name="connsiteY2" fmla="*/ 1999012 h 2057214"/>
              <a:gd name="connsiteX3" fmla="*/ 2514600 w 2514600"/>
              <a:gd name="connsiteY3" fmla="*/ 1567212 h 2057214"/>
              <a:gd name="connsiteX4" fmla="*/ 2514600 w 2514600"/>
              <a:gd name="connsiteY4" fmla="*/ 1567212 h 20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057214">
                <a:moveTo>
                  <a:pt x="0" y="1332262"/>
                </a:moveTo>
                <a:cubicBezTo>
                  <a:pt x="128058" y="616299"/>
                  <a:pt x="256117" y="-99663"/>
                  <a:pt x="533400" y="11462"/>
                </a:cubicBezTo>
                <a:cubicBezTo>
                  <a:pt x="810683" y="122587"/>
                  <a:pt x="1333500" y="1739720"/>
                  <a:pt x="1663700" y="1999012"/>
                </a:cubicBezTo>
                <a:cubicBezTo>
                  <a:pt x="1993900" y="2258304"/>
                  <a:pt x="2514600" y="1567212"/>
                  <a:pt x="2514600" y="1567212"/>
                </a:cubicBezTo>
                <a:lnTo>
                  <a:pt x="2514600" y="15672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2E8C9CA-E23D-0F70-000B-664AA6895E65}"/>
              </a:ext>
            </a:extLst>
          </p:cNvPr>
          <p:cNvCxnSpPr>
            <a:cxnSpLocks/>
          </p:cNvCxnSpPr>
          <p:nvPr/>
        </p:nvCxnSpPr>
        <p:spPr>
          <a:xfrm>
            <a:off x="2497249" y="2859460"/>
            <a:ext cx="0" cy="596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74AF320-C45B-82FE-F0CC-0BA9E5A1EEBE}"/>
              </a:ext>
            </a:extLst>
          </p:cNvPr>
          <p:cNvCxnSpPr>
            <a:cxnSpLocks/>
          </p:cNvCxnSpPr>
          <p:nvPr/>
        </p:nvCxnSpPr>
        <p:spPr>
          <a:xfrm>
            <a:off x="2642029" y="2463220"/>
            <a:ext cx="0" cy="623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C59C11A-5D60-8417-1FD7-8B4A11B78D4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863009" y="2318408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075CDD8-4CC2-BD82-3990-358213A9A5D6}"/>
              </a:ext>
            </a:extLst>
          </p:cNvPr>
          <p:cNvCxnSpPr>
            <a:cxnSpLocks/>
          </p:cNvCxnSpPr>
          <p:nvPr/>
        </p:nvCxnSpPr>
        <p:spPr>
          <a:xfrm>
            <a:off x="3087554" y="2583203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F3B15A-362C-0F4B-3EE1-08DDEAFFEA9D}"/>
              </a:ext>
            </a:extLst>
          </p:cNvPr>
          <p:cNvCxnSpPr>
            <a:cxnSpLocks/>
          </p:cNvCxnSpPr>
          <p:nvPr/>
        </p:nvCxnSpPr>
        <p:spPr>
          <a:xfrm>
            <a:off x="3240979" y="2922490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447201D-8DF1-ED65-C1E0-459246690974}"/>
              </a:ext>
            </a:extLst>
          </p:cNvPr>
          <p:cNvCxnSpPr>
            <a:cxnSpLocks/>
          </p:cNvCxnSpPr>
          <p:nvPr/>
        </p:nvCxnSpPr>
        <p:spPr>
          <a:xfrm>
            <a:off x="3401000" y="3261777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2AEF64-342C-BBCF-7742-DD5B5AE9D953}"/>
              </a:ext>
            </a:extLst>
          </p:cNvPr>
          <p:cNvCxnSpPr>
            <a:cxnSpLocks/>
          </p:cNvCxnSpPr>
          <p:nvPr/>
        </p:nvCxnSpPr>
        <p:spPr>
          <a:xfrm>
            <a:off x="3594529" y="3647325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8E7028C-AB64-613E-0817-F57E135B0323}"/>
              </a:ext>
            </a:extLst>
          </p:cNvPr>
          <p:cNvCxnSpPr>
            <a:cxnSpLocks/>
          </p:cNvCxnSpPr>
          <p:nvPr/>
        </p:nvCxnSpPr>
        <p:spPr>
          <a:xfrm>
            <a:off x="3780438" y="4024872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29EF61D-E7C4-F750-6CB3-86849EAA324E}"/>
              </a:ext>
            </a:extLst>
          </p:cNvPr>
          <p:cNvCxnSpPr>
            <a:cxnSpLocks/>
          </p:cNvCxnSpPr>
          <p:nvPr/>
        </p:nvCxnSpPr>
        <p:spPr>
          <a:xfrm>
            <a:off x="3966347" y="4294701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33F7B45-5888-2FEC-9409-A7037F6BFBA0}"/>
              </a:ext>
            </a:extLst>
          </p:cNvPr>
          <p:cNvCxnSpPr>
            <a:cxnSpLocks/>
          </p:cNvCxnSpPr>
          <p:nvPr/>
        </p:nvCxnSpPr>
        <p:spPr>
          <a:xfrm>
            <a:off x="4152256" y="4375622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B96918A-7C3D-7962-88C0-C00C71C1DA3F}"/>
              </a:ext>
            </a:extLst>
          </p:cNvPr>
          <p:cNvCxnSpPr>
            <a:cxnSpLocks/>
          </p:cNvCxnSpPr>
          <p:nvPr/>
        </p:nvCxnSpPr>
        <p:spPr>
          <a:xfrm>
            <a:off x="4338165" y="4314438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B84F5EB-3A06-EF42-5E08-D903E44A88CF}"/>
              </a:ext>
            </a:extLst>
          </p:cNvPr>
          <p:cNvCxnSpPr>
            <a:cxnSpLocks/>
          </p:cNvCxnSpPr>
          <p:nvPr/>
        </p:nvCxnSpPr>
        <p:spPr>
          <a:xfrm>
            <a:off x="4524074" y="4220405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14108E2-00C8-5246-682D-A7FCE53444BA}"/>
              </a:ext>
            </a:extLst>
          </p:cNvPr>
          <p:cNvCxnSpPr>
            <a:cxnSpLocks/>
          </p:cNvCxnSpPr>
          <p:nvPr/>
        </p:nvCxnSpPr>
        <p:spPr>
          <a:xfrm>
            <a:off x="4687951" y="4075619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3821F75-D81A-E443-8AD9-648793A69061}"/>
              </a:ext>
            </a:extLst>
          </p:cNvPr>
          <p:cNvCxnSpPr>
            <a:cxnSpLocks/>
          </p:cNvCxnSpPr>
          <p:nvPr/>
        </p:nvCxnSpPr>
        <p:spPr>
          <a:xfrm>
            <a:off x="2365169" y="3436444"/>
            <a:ext cx="7620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28446C1-F311-86CD-D771-60D7DD6AAB2D}"/>
              </a:ext>
            </a:extLst>
          </p:cNvPr>
          <p:cNvSpPr/>
          <p:nvPr/>
        </p:nvSpPr>
        <p:spPr>
          <a:xfrm>
            <a:off x="7172491" y="2307664"/>
            <a:ext cx="2514600" cy="2057214"/>
          </a:xfrm>
          <a:custGeom>
            <a:avLst/>
            <a:gdLst>
              <a:gd name="connsiteX0" fmla="*/ 0 w 2514600"/>
              <a:gd name="connsiteY0" fmla="*/ 1332262 h 2057214"/>
              <a:gd name="connsiteX1" fmla="*/ 533400 w 2514600"/>
              <a:gd name="connsiteY1" fmla="*/ 11462 h 2057214"/>
              <a:gd name="connsiteX2" fmla="*/ 1663700 w 2514600"/>
              <a:gd name="connsiteY2" fmla="*/ 1999012 h 2057214"/>
              <a:gd name="connsiteX3" fmla="*/ 2514600 w 2514600"/>
              <a:gd name="connsiteY3" fmla="*/ 1567212 h 2057214"/>
              <a:gd name="connsiteX4" fmla="*/ 2514600 w 2514600"/>
              <a:gd name="connsiteY4" fmla="*/ 1567212 h 20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057214">
                <a:moveTo>
                  <a:pt x="0" y="1332262"/>
                </a:moveTo>
                <a:cubicBezTo>
                  <a:pt x="128058" y="616299"/>
                  <a:pt x="256117" y="-99663"/>
                  <a:pt x="533400" y="11462"/>
                </a:cubicBezTo>
                <a:cubicBezTo>
                  <a:pt x="810683" y="122587"/>
                  <a:pt x="1333500" y="1739720"/>
                  <a:pt x="1663700" y="1999012"/>
                </a:cubicBezTo>
                <a:cubicBezTo>
                  <a:pt x="1993900" y="2258304"/>
                  <a:pt x="2514600" y="1567212"/>
                  <a:pt x="2514600" y="1567212"/>
                </a:cubicBezTo>
                <a:lnTo>
                  <a:pt x="2514600" y="15672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E43EBACA-3A6B-5918-993A-38BD7B7BBC4B}"/>
              </a:ext>
            </a:extLst>
          </p:cNvPr>
          <p:cNvSpPr/>
          <p:nvPr/>
        </p:nvSpPr>
        <p:spPr>
          <a:xfrm>
            <a:off x="7332511" y="3138699"/>
            <a:ext cx="2040824" cy="2057214"/>
          </a:xfrm>
          <a:custGeom>
            <a:avLst/>
            <a:gdLst>
              <a:gd name="connsiteX0" fmla="*/ 0 w 2514600"/>
              <a:gd name="connsiteY0" fmla="*/ 1332262 h 2057214"/>
              <a:gd name="connsiteX1" fmla="*/ 533400 w 2514600"/>
              <a:gd name="connsiteY1" fmla="*/ 11462 h 2057214"/>
              <a:gd name="connsiteX2" fmla="*/ 1663700 w 2514600"/>
              <a:gd name="connsiteY2" fmla="*/ 1999012 h 2057214"/>
              <a:gd name="connsiteX3" fmla="*/ 2514600 w 2514600"/>
              <a:gd name="connsiteY3" fmla="*/ 1567212 h 2057214"/>
              <a:gd name="connsiteX4" fmla="*/ 2514600 w 2514600"/>
              <a:gd name="connsiteY4" fmla="*/ 1567212 h 20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057214">
                <a:moveTo>
                  <a:pt x="0" y="1332262"/>
                </a:moveTo>
                <a:cubicBezTo>
                  <a:pt x="128058" y="616299"/>
                  <a:pt x="256117" y="-99663"/>
                  <a:pt x="533400" y="11462"/>
                </a:cubicBezTo>
                <a:cubicBezTo>
                  <a:pt x="810683" y="122587"/>
                  <a:pt x="1333500" y="1739720"/>
                  <a:pt x="1663700" y="1999012"/>
                </a:cubicBezTo>
                <a:cubicBezTo>
                  <a:pt x="1993900" y="2258304"/>
                  <a:pt x="2514600" y="1567212"/>
                  <a:pt x="2514600" y="1567212"/>
                </a:cubicBezTo>
                <a:lnTo>
                  <a:pt x="2514600" y="15672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A946E9C-B7D6-D3EC-944D-3365CA778F14}"/>
              </a:ext>
            </a:extLst>
          </p:cNvPr>
          <p:cNvCxnSpPr>
            <a:cxnSpLocks/>
          </p:cNvCxnSpPr>
          <p:nvPr/>
        </p:nvCxnSpPr>
        <p:spPr>
          <a:xfrm>
            <a:off x="7477291" y="2478843"/>
            <a:ext cx="0" cy="1111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7073A9-1E5D-3978-C6B7-471F1BA575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296316" y="3053060"/>
            <a:ext cx="36195" cy="14179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A03671C-1E2A-5117-F5A3-71BEC9093E27}"/>
              </a:ext>
            </a:extLst>
          </p:cNvPr>
          <p:cNvCxnSpPr>
            <a:cxnSpLocks/>
          </p:cNvCxnSpPr>
          <p:nvPr/>
        </p:nvCxnSpPr>
        <p:spPr>
          <a:xfrm>
            <a:off x="7477291" y="2478843"/>
            <a:ext cx="211922" cy="678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9BCB2DE-5811-AE10-25EF-5A8CF84BA00D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704376" y="2319126"/>
            <a:ext cx="1515" cy="827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82FC58-C5E5-D12D-3744-198FF87E68D3}"/>
              </a:ext>
            </a:extLst>
          </p:cNvPr>
          <p:cNvCxnSpPr>
            <a:cxnSpLocks/>
          </p:cNvCxnSpPr>
          <p:nvPr/>
        </p:nvCxnSpPr>
        <p:spPr>
          <a:xfrm flipH="1">
            <a:off x="7693024" y="2635490"/>
            <a:ext cx="239951" cy="503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3D9F5D3-9695-A374-94C5-902655698842}"/>
              </a:ext>
            </a:extLst>
          </p:cNvPr>
          <p:cNvCxnSpPr>
            <a:cxnSpLocks/>
          </p:cNvCxnSpPr>
          <p:nvPr/>
        </p:nvCxnSpPr>
        <p:spPr>
          <a:xfrm>
            <a:off x="8074932" y="2887107"/>
            <a:ext cx="0" cy="864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333A97F8-FD5A-2ECD-5806-11DBEBACC818}"/>
              </a:ext>
            </a:extLst>
          </p:cNvPr>
          <p:cNvCxnSpPr>
            <a:cxnSpLocks/>
          </p:cNvCxnSpPr>
          <p:nvPr/>
        </p:nvCxnSpPr>
        <p:spPr>
          <a:xfrm flipH="1">
            <a:off x="8385129" y="3554169"/>
            <a:ext cx="20988" cy="981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68F1D6D6-05CB-27CD-2F5F-5E326F9AB82C}"/>
              </a:ext>
            </a:extLst>
          </p:cNvPr>
          <p:cNvCxnSpPr>
            <a:cxnSpLocks/>
          </p:cNvCxnSpPr>
          <p:nvPr/>
        </p:nvCxnSpPr>
        <p:spPr>
          <a:xfrm flipH="1">
            <a:off x="8579081" y="4014128"/>
            <a:ext cx="36619" cy="9371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C5E22F5-9E74-9E74-0290-0D5128FD8CE7}"/>
              </a:ext>
            </a:extLst>
          </p:cNvPr>
          <p:cNvCxnSpPr>
            <a:cxnSpLocks/>
          </p:cNvCxnSpPr>
          <p:nvPr/>
        </p:nvCxnSpPr>
        <p:spPr>
          <a:xfrm>
            <a:off x="8620794" y="4038899"/>
            <a:ext cx="188435" cy="1157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C36F6DB-EF02-0AE2-EB5C-F4A4ED897085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8827179" y="4306676"/>
            <a:ext cx="9012" cy="8747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3666AF0-5CA7-1E8D-D8D2-DEC402379DE9}"/>
              </a:ext>
            </a:extLst>
          </p:cNvPr>
          <p:cNvCxnSpPr>
            <a:cxnSpLocks/>
          </p:cNvCxnSpPr>
          <p:nvPr/>
        </p:nvCxnSpPr>
        <p:spPr>
          <a:xfrm flipH="1">
            <a:off x="8827179" y="4357265"/>
            <a:ext cx="246294" cy="824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503B4B-B020-34C5-6999-9A0BF8726F91}"/>
              </a:ext>
            </a:extLst>
          </p:cNvPr>
          <p:cNvCxnSpPr>
            <a:cxnSpLocks/>
          </p:cNvCxnSpPr>
          <p:nvPr/>
        </p:nvCxnSpPr>
        <p:spPr>
          <a:xfrm flipH="1">
            <a:off x="9359336" y="4200906"/>
            <a:ext cx="8905" cy="5425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AC7AC2BC-422C-E5E1-F1D6-8B84C1761488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9373335" y="4064875"/>
            <a:ext cx="149878" cy="641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9974B7DB-A972-9C7D-EAFE-8194FC9802E4}"/>
              </a:ext>
            </a:extLst>
          </p:cNvPr>
          <p:cNvCxnSpPr>
            <a:cxnSpLocks/>
            <a:stCxn id="56" idx="0"/>
          </p:cNvCxnSpPr>
          <p:nvPr/>
        </p:nvCxnSpPr>
        <p:spPr>
          <a:xfrm>
            <a:off x="7172491" y="3639926"/>
            <a:ext cx="165114" cy="8427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D48B06EF-8C2F-8AB5-9786-DF8C06155E3F}"/>
              </a:ext>
            </a:extLst>
          </p:cNvPr>
          <p:cNvCxnSpPr>
            <a:cxnSpLocks/>
          </p:cNvCxnSpPr>
          <p:nvPr/>
        </p:nvCxnSpPr>
        <p:spPr>
          <a:xfrm flipH="1">
            <a:off x="8074932" y="3263402"/>
            <a:ext cx="185737" cy="436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79F0A97D-3706-76CF-5ACF-CA38AB40093D}"/>
              </a:ext>
            </a:extLst>
          </p:cNvPr>
          <p:cNvCxnSpPr>
            <a:cxnSpLocks/>
          </p:cNvCxnSpPr>
          <p:nvPr/>
        </p:nvCxnSpPr>
        <p:spPr>
          <a:xfrm flipH="1">
            <a:off x="9179806" y="4306676"/>
            <a:ext cx="29651" cy="644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40E1C6FD-93EB-DEC0-EB5D-A86385105C4E}"/>
              </a:ext>
            </a:extLst>
          </p:cNvPr>
          <p:cNvSpPr txBox="1"/>
          <p:nvPr/>
        </p:nvSpPr>
        <p:spPr>
          <a:xfrm>
            <a:off x="2169886" y="5334000"/>
            <a:ext cx="27424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Time Domain</a:t>
            </a:r>
            <a:endParaRPr lang="zh-CN" altLang="en-US" dirty="0"/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145CA91C-EA6B-73DE-4A9B-B4BF1FDD09F4}"/>
              </a:ext>
            </a:extLst>
          </p:cNvPr>
          <p:cNvSpPr txBox="1"/>
          <p:nvPr/>
        </p:nvSpPr>
        <p:spPr>
          <a:xfrm>
            <a:off x="7808569" y="5334236"/>
            <a:ext cx="27424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DTW Domain</a:t>
            </a:r>
          </a:p>
        </p:txBody>
      </p:sp>
    </p:spTree>
    <p:extLst>
      <p:ext uri="{BB962C8B-B14F-4D97-AF65-F5344CB8AC3E}">
        <p14:creationId xmlns:p14="http://schemas.microsoft.com/office/powerpoint/2010/main" val="292902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/>
        </p:nvSpPr>
        <p:spPr>
          <a:xfrm>
            <a:off x="1122219" y="92845"/>
            <a:ext cx="59317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Questions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1122219" y="1443841"/>
            <a:ext cx="1011183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If we want to precisely understand the </a:t>
            </a:r>
            <a:r>
              <a:rPr lang="en-US" altLang="zh-CN" sz="1800" dirty="0" err="1">
                <a:solidFill>
                  <a:schemeClr val="dk1"/>
                </a:solidFill>
                <a:latin typeface="Consolas"/>
                <a:sym typeface="Consolas"/>
              </a:rPr>
              <a:t>BedDot</a:t>
            </a: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 BSG signal, do we need to simultaneously measure a person's SCG, BCG, and BSG signals to explore the relationships between these three signals? Are there any papers that have simultaneously measured SCG and BCG signals? I haven't found relevant papers.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57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0" y="-7579"/>
            <a:ext cx="45849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Why doesn’t FMM work</a:t>
            </a:r>
            <a:endParaRPr lang="en-US"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1103086" y="605438"/>
            <a:ext cx="986103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Advantages of FMM (from emails):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“particularly when dealing with </a:t>
            </a:r>
            <a:r>
              <a:rPr lang="en-US" sz="1800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pronounced spike waves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“The FMM model is specifically effective at </a:t>
            </a:r>
            <a:r>
              <a:rPr lang="en-US" sz="1800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identifying high peaks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against the background noise”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“to detect other less prominent  peaks more components could be added.”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224;p8">
            <a:extLst>
              <a:ext uri="{FF2B5EF4-FFF2-40B4-BE49-F238E27FC236}">
                <a16:creationId xmlns:a16="http://schemas.microsoft.com/office/drawing/2014/main" id="{F9FC8074-AC14-0497-BD8A-C133F369523E}"/>
              </a:ext>
            </a:extLst>
          </p:cNvPr>
          <p:cNvSpPr txBox="1"/>
          <p:nvPr/>
        </p:nvSpPr>
        <p:spPr>
          <a:xfrm>
            <a:off x="1103086" y="2967222"/>
            <a:ext cx="1097735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Disadvantages of FMM (from the demo code):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It is necessary to decompose a single-cycle signal into a sufficient number of components, if we want to focus on smaller peaks.</a:t>
            </a:r>
          </a:p>
          <a:p>
            <a:pPr marL="342900" indent="-342900">
              <a:buFont typeface="Arial"/>
              <a:buAutoNum type="arabicPeriod"/>
            </a:pP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2. After decomposition, the relationship between various components becomes chaotic. There is a loss of interpretability in decomposed components.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465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0" y="-7579"/>
            <a:ext cx="45849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Why doesn’t FMM work</a:t>
            </a:r>
            <a:endParaRPr lang="en-US"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F3FB5C-7647-2E11-799E-E8A897B02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2"/>
          <a:stretch/>
        </p:blipFill>
        <p:spPr>
          <a:xfrm>
            <a:off x="2517860" y="810674"/>
            <a:ext cx="4021952" cy="2595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DE8524-0DF2-D4B0-C537-D383018B5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35" r="20810"/>
          <a:stretch/>
        </p:blipFill>
        <p:spPr>
          <a:xfrm>
            <a:off x="6778181" y="810674"/>
            <a:ext cx="4682510" cy="3092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39EBEF-50B5-E376-632D-9463DAEA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167" y="3855157"/>
            <a:ext cx="3952189" cy="2643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4A94D5-772E-FE6D-2958-6D64836E3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37"/>
          <a:stretch/>
        </p:blipFill>
        <p:spPr>
          <a:xfrm>
            <a:off x="6778181" y="3902938"/>
            <a:ext cx="4602270" cy="29550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916C7DA-3F70-01AA-43A7-B5314A206A76}"/>
              </a:ext>
            </a:extLst>
          </p:cNvPr>
          <p:cNvSpPr/>
          <p:nvPr/>
        </p:nvSpPr>
        <p:spPr>
          <a:xfrm>
            <a:off x="5528349" y="1386114"/>
            <a:ext cx="320909" cy="465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909AD9-58B6-D724-7AAA-3D5F0486A738}"/>
              </a:ext>
            </a:extLst>
          </p:cNvPr>
          <p:cNvSpPr txBox="1"/>
          <p:nvPr/>
        </p:nvSpPr>
        <p:spPr>
          <a:xfrm>
            <a:off x="67322" y="2654592"/>
            <a:ext cx="26706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 need to decompose a single-cycle signal into a sufficient number of components, if we want to focus on smaller peaks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329212-6ABE-DBE6-8B4D-9BEB36BC28E9}"/>
              </a:ext>
            </a:extLst>
          </p:cNvPr>
          <p:cNvSpPr txBox="1"/>
          <p:nvPr/>
        </p:nvSpPr>
        <p:spPr>
          <a:xfrm>
            <a:off x="7258960" y="130880"/>
            <a:ext cx="4374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>
                <a:sym typeface="Consolas"/>
              </a:rPr>
              <a:t>There is almost no interpretability in decomposed components.</a:t>
            </a:r>
          </a:p>
        </p:txBody>
      </p:sp>
    </p:spTree>
    <p:extLst>
      <p:ext uri="{BB962C8B-B14F-4D97-AF65-F5344CB8AC3E}">
        <p14:creationId xmlns:p14="http://schemas.microsoft.com/office/powerpoint/2010/main" val="739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91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0" y="0"/>
            <a:ext cx="5141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 easy experiment about sampling rate.</a:t>
            </a:r>
            <a:endParaRPr lang="en-US" altLang="zh-CN" sz="1800" b="1" dirty="0"/>
          </a:p>
        </p:txBody>
      </p:sp>
      <p:graphicFrame>
        <p:nvGraphicFramePr>
          <p:cNvPr id="223" name="Google Shape;223;p8"/>
          <p:cNvGraphicFramePr/>
          <p:nvPr>
            <p:extLst>
              <p:ext uri="{D42A27DB-BD31-4B8C-83A1-F6EECF244321}">
                <p14:modId xmlns:p14="http://schemas.microsoft.com/office/powerpoint/2010/main" val="752457277"/>
              </p:ext>
            </p:extLst>
          </p:nvPr>
        </p:nvGraphicFramePr>
        <p:xfrm>
          <a:off x="1109315" y="3317813"/>
          <a:ext cx="9369899" cy="1849170"/>
        </p:xfrm>
        <a:graphic>
          <a:graphicData uri="http://schemas.openxmlformats.org/drawingml/2006/table">
            <a:tbl>
              <a:tblPr firstRow="1" bandRow="1">
                <a:noFill/>
                <a:tableStyleId>{AB4F9DF2-0438-42AD-B170-30067649D97E}</a:tableStyleId>
              </a:tblPr>
              <a:tblGrid>
                <a:gridCol w="206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437">
                  <a:extLst>
                    <a:ext uri="{9D8B030D-6E8A-4147-A177-3AD203B41FA5}">
                      <a16:colId xmlns:a16="http://schemas.microsoft.com/office/drawing/2014/main" val="2274870688"/>
                    </a:ext>
                  </a:extLst>
                </a:gridCol>
                <a:gridCol w="19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500">
                  <a:extLst>
                    <a:ext uri="{9D8B030D-6E8A-4147-A177-3AD203B41FA5}">
                      <a16:colId xmlns:a16="http://schemas.microsoft.com/office/drawing/2014/main" val="3073676540"/>
                    </a:ext>
                  </a:extLst>
                </a:gridCol>
                <a:gridCol w="80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Model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Data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Sampling Rate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Resample </a:t>
                      </a:r>
                      <a:r>
                        <a:rPr lang="en-US" altLang="zh-CN" sz="1800" u="none" strike="noStrike" cap="none" dirty="0"/>
                        <a:t>Method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/>
                        <a:t>100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1.35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4.53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  <a:tabLst/>
                        <a:defRPr/>
                      </a:pPr>
                      <a:r>
                        <a:rPr lang="en-US" altLang="zh-CN" sz="1800" u="none" strike="noStrike" cap="none" dirty="0"/>
                        <a:t>100-&gt;200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FFT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0.70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2.47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5688655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  <a:tabLst/>
                        <a:defRPr/>
                      </a:pPr>
                      <a:r>
                        <a:rPr lang="en-US" altLang="zh-CN" sz="1800" u="none" strike="noStrike" cap="none" dirty="0"/>
                        <a:t>100-&gt;200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POLY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u="sng" strike="noStrike" cap="none" dirty="0"/>
                        <a:t>0.64</a:t>
                      </a:r>
                      <a:endParaRPr sz="1800" b="1" u="sng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2.07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28608685"/>
                  </a:ext>
                </a:extLst>
              </a:tr>
              <a:tr h="2318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0.65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sng" strike="noStrike" cap="none" dirty="0"/>
                        <a:t>1.75</a:t>
                      </a:r>
                      <a:endParaRPr sz="1800" b="1" i="0" u="sng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8"/>
          <p:cNvSpPr txBox="1"/>
          <p:nvPr/>
        </p:nvSpPr>
        <p:spPr>
          <a:xfrm>
            <a:off x="1023938" y="593330"/>
            <a:ext cx="8420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impact of different sampling rates on time series alignment.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Google Shape;223;p8">
            <a:extLst>
              <a:ext uri="{FF2B5EF4-FFF2-40B4-BE49-F238E27FC236}">
                <a16:creationId xmlns:a16="http://schemas.microsoft.com/office/drawing/2014/main" id="{7DBDC2FF-7D04-9901-C96A-228E909B5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158630"/>
              </p:ext>
            </p:extLst>
          </p:nvPr>
        </p:nvGraphicFramePr>
        <p:xfrm>
          <a:off x="1109315" y="1269242"/>
          <a:ext cx="9369899" cy="1864486"/>
        </p:xfrm>
        <a:graphic>
          <a:graphicData uri="http://schemas.openxmlformats.org/drawingml/2006/table">
            <a:tbl>
              <a:tblPr firstRow="1" bandRow="1">
                <a:noFill/>
                <a:tableStyleId>{AB4F9DF2-0438-42AD-B170-30067649D97E}</a:tableStyleId>
              </a:tblPr>
              <a:tblGrid>
                <a:gridCol w="206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437">
                  <a:extLst>
                    <a:ext uri="{9D8B030D-6E8A-4147-A177-3AD203B41FA5}">
                      <a16:colId xmlns:a16="http://schemas.microsoft.com/office/drawing/2014/main" val="2274870688"/>
                    </a:ext>
                  </a:extLst>
                </a:gridCol>
                <a:gridCol w="19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500">
                  <a:extLst>
                    <a:ext uri="{9D8B030D-6E8A-4147-A177-3AD203B41FA5}">
                      <a16:colId xmlns:a16="http://schemas.microsoft.com/office/drawing/2014/main" val="3073676540"/>
                    </a:ext>
                  </a:extLst>
                </a:gridCol>
                <a:gridCol w="80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Model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Data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Sampling Rate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Resample </a:t>
                      </a:r>
                      <a:r>
                        <a:rPr lang="en-US" altLang="zh-CN" sz="1800" u="none" strike="noStrike" cap="none" dirty="0"/>
                        <a:t>Method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/>
                        <a:t>100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1.35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4.53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100-&gt;150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FFT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0.95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3.24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6847985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Template: Mean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100-&gt;150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POLY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0.95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2.98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1725175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Template: Mean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u="none" strike="noStrike" cap="none" dirty="0"/>
                        <a:t>Simulation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150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0.92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 dirty="0"/>
                        <a:t>2.36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DB6A530-F0B8-2322-8EF4-89E68ABC5CA9}"/>
              </a:ext>
            </a:extLst>
          </p:cNvPr>
          <p:cNvSpPr txBox="1"/>
          <p:nvPr/>
        </p:nvSpPr>
        <p:spPr>
          <a:xfrm>
            <a:off x="828995" y="5228798"/>
            <a:ext cx="11119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Conclusion: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Resampling signals with low sampling rates can significantly improve the model's performance. Within a certain range, a higher sampling rate is better. 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</a:rPr>
              <a:t>The resampling mode has a significant impact on the results, with FFT and POLY yielding completely different effects.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0" y="0"/>
            <a:ext cx="5141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 easy experiment about sampling rate.</a:t>
            </a:r>
            <a:endParaRPr lang="en-US" altLang="zh-CN" sz="18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F130469-2A56-30CC-415E-3A7FF261900C}"/>
              </a:ext>
            </a:extLst>
          </p:cNvPr>
          <p:cNvCxnSpPr/>
          <p:nvPr/>
        </p:nvCxnSpPr>
        <p:spPr>
          <a:xfrm flipV="1">
            <a:off x="1301181" y="737957"/>
            <a:ext cx="754743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9D7DCB-12F1-CE24-B582-97477D0D5910}"/>
              </a:ext>
            </a:extLst>
          </p:cNvPr>
          <p:cNvCxnSpPr>
            <a:cxnSpLocks/>
          </p:cNvCxnSpPr>
          <p:nvPr/>
        </p:nvCxnSpPr>
        <p:spPr>
          <a:xfrm flipH="1" flipV="1">
            <a:off x="2055924" y="737957"/>
            <a:ext cx="645886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CAB51F-0055-9533-B5CB-F2C9FAB550C1}"/>
              </a:ext>
            </a:extLst>
          </p:cNvPr>
          <p:cNvCxnSpPr/>
          <p:nvPr/>
        </p:nvCxnSpPr>
        <p:spPr>
          <a:xfrm flipV="1">
            <a:off x="1780152" y="737957"/>
            <a:ext cx="754743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6F6CEC-5273-3D0E-799D-E8B17BF7C355}"/>
              </a:ext>
            </a:extLst>
          </p:cNvPr>
          <p:cNvCxnSpPr>
            <a:cxnSpLocks/>
          </p:cNvCxnSpPr>
          <p:nvPr/>
        </p:nvCxnSpPr>
        <p:spPr>
          <a:xfrm flipH="1" flipV="1">
            <a:off x="2534895" y="737957"/>
            <a:ext cx="645886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CA8E688-13DD-DDA1-2C81-FC8D9BAE2ED4}"/>
              </a:ext>
            </a:extLst>
          </p:cNvPr>
          <p:cNvSpPr/>
          <p:nvPr/>
        </p:nvSpPr>
        <p:spPr>
          <a:xfrm>
            <a:off x="1961581" y="650871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755159F-4DD3-CE70-B645-FA42F6DEA987}"/>
              </a:ext>
            </a:extLst>
          </p:cNvPr>
          <p:cNvSpPr/>
          <p:nvPr/>
        </p:nvSpPr>
        <p:spPr>
          <a:xfrm>
            <a:off x="2190180" y="1296757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DECA7D0-AF63-BA1E-3053-4F7CFB84A90A}"/>
              </a:ext>
            </a:extLst>
          </p:cNvPr>
          <p:cNvSpPr/>
          <p:nvPr/>
        </p:nvSpPr>
        <p:spPr>
          <a:xfrm>
            <a:off x="2389751" y="1906357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6B287A2-4D62-CFC5-9EFB-921BF4D62A07}"/>
              </a:ext>
            </a:extLst>
          </p:cNvPr>
          <p:cNvSpPr/>
          <p:nvPr/>
        </p:nvSpPr>
        <p:spPr>
          <a:xfrm>
            <a:off x="2592951" y="2468786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EB09C22-D8BB-076C-D73C-82747E7CDF7E}"/>
              </a:ext>
            </a:extLst>
          </p:cNvPr>
          <p:cNvSpPr/>
          <p:nvPr/>
        </p:nvSpPr>
        <p:spPr>
          <a:xfrm>
            <a:off x="1691251" y="1296757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66B64EE-6A50-F03C-979B-3EA6E367BE74}"/>
              </a:ext>
            </a:extLst>
          </p:cNvPr>
          <p:cNvSpPr/>
          <p:nvPr/>
        </p:nvSpPr>
        <p:spPr>
          <a:xfrm>
            <a:off x="1444510" y="1906356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C750677-9704-43CD-3969-AB61E401552F}"/>
              </a:ext>
            </a:extLst>
          </p:cNvPr>
          <p:cNvSpPr/>
          <p:nvPr/>
        </p:nvSpPr>
        <p:spPr>
          <a:xfrm>
            <a:off x="1214095" y="2497814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8F1007D-7C6B-491C-5B8A-E0B8F73EDB4E}"/>
              </a:ext>
            </a:extLst>
          </p:cNvPr>
          <p:cNvSpPr/>
          <p:nvPr/>
        </p:nvSpPr>
        <p:spPr>
          <a:xfrm>
            <a:off x="2190179" y="1296757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5F57905-D6CD-09A6-D05E-88D4A9512C39}"/>
              </a:ext>
            </a:extLst>
          </p:cNvPr>
          <p:cNvSpPr/>
          <p:nvPr/>
        </p:nvSpPr>
        <p:spPr>
          <a:xfrm>
            <a:off x="1957952" y="1906355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4477937-CE66-D20E-9FCD-FC286A103847}"/>
              </a:ext>
            </a:extLst>
          </p:cNvPr>
          <p:cNvSpPr/>
          <p:nvPr/>
        </p:nvSpPr>
        <p:spPr>
          <a:xfrm>
            <a:off x="1689437" y="2501446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F507A23-4E8E-38D1-B28D-9624A5ED0F6B}"/>
              </a:ext>
            </a:extLst>
          </p:cNvPr>
          <p:cNvSpPr/>
          <p:nvPr/>
        </p:nvSpPr>
        <p:spPr>
          <a:xfrm>
            <a:off x="2444180" y="674045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718476C-E11F-AC44-961C-5537D608C77B}"/>
              </a:ext>
            </a:extLst>
          </p:cNvPr>
          <p:cNvSpPr/>
          <p:nvPr/>
        </p:nvSpPr>
        <p:spPr>
          <a:xfrm>
            <a:off x="2683667" y="1296756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397E042-5702-B0D9-71B6-C0401FF0EA44}"/>
              </a:ext>
            </a:extLst>
          </p:cNvPr>
          <p:cNvSpPr/>
          <p:nvPr/>
        </p:nvSpPr>
        <p:spPr>
          <a:xfrm>
            <a:off x="2875979" y="1906355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DA1EEE3-3170-DB9B-7BD6-B1DFAF51D59E}"/>
              </a:ext>
            </a:extLst>
          </p:cNvPr>
          <p:cNvSpPr/>
          <p:nvPr/>
        </p:nvSpPr>
        <p:spPr>
          <a:xfrm>
            <a:off x="3097324" y="2465160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8A92CBA-B5B0-E8DA-FB24-940919878E04}"/>
              </a:ext>
            </a:extLst>
          </p:cNvPr>
          <p:cNvCxnSpPr/>
          <p:nvPr/>
        </p:nvCxnSpPr>
        <p:spPr>
          <a:xfrm flipV="1">
            <a:off x="5074494" y="717814"/>
            <a:ext cx="754743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D4B830A-46E2-CD67-FA56-6AFE703CBABF}"/>
              </a:ext>
            </a:extLst>
          </p:cNvPr>
          <p:cNvCxnSpPr>
            <a:cxnSpLocks/>
          </p:cNvCxnSpPr>
          <p:nvPr/>
        </p:nvCxnSpPr>
        <p:spPr>
          <a:xfrm flipH="1" flipV="1">
            <a:off x="5829237" y="717814"/>
            <a:ext cx="645886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7B4A85C-A0D8-BDDB-6202-4E91C2151064}"/>
              </a:ext>
            </a:extLst>
          </p:cNvPr>
          <p:cNvCxnSpPr/>
          <p:nvPr/>
        </p:nvCxnSpPr>
        <p:spPr>
          <a:xfrm flipV="1">
            <a:off x="5343007" y="659756"/>
            <a:ext cx="754743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2F9CC8C-C0CE-7F74-EE85-A1A47998BA6C}"/>
              </a:ext>
            </a:extLst>
          </p:cNvPr>
          <p:cNvCxnSpPr>
            <a:cxnSpLocks/>
          </p:cNvCxnSpPr>
          <p:nvPr/>
        </p:nvCxnSpPr>
        <p:spPr>
          <a:xfrm flipH="1" flipV="1">
            <a:off x="6106819" y="625286"/>
            <a:ext cx="645886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8284CC1-B5F2-8C19-25A4-9469DD63009C}"/>
              </a:ext>
            </a:extLst>
          </p:cNvPr>
          <p:cNvSpPr/>
          <p:nvPr/>
        </p:nvSpPr>
        <p:spPr>
          <a:xfrm>
            <a:off x="5734894" y="630728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ED46620-5AFD-927A-A369-85D5EF716934}"/>
              </a:ext>
            </a:extLst>
          </p:cNvPr>
          <p:cNvSpPr/>
          <p:nvPr/>
        </p:nvSpPr>
        <p:spPr>
          <a:xfrm>
            <a:off x="5963493" y="1276614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8508889-21FA-890A-E280-25583762E26F}"/>
              </a:ext>
            </a:extLst>
          </p:cNvPr>
          <p:cNvSpPr/>
          <p:nvPr/>
        </p:nvSpPr>
        <p:spPr>
          <a:xfrm>
            <a:off x="6163064" y="1886214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6078CD6-57DC-B35E-C4E7-60950C059B8E}"/>
              </a:ext>
            </a:extLst>
          </p:cNvPr>
          <p:cNvSpPr/>
          <p:nvPr/>
        </p:nvSpPr>
        <p:spPr>
          <a:xfrm>
            <a:off x="6366264" y="2448643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37CC7DA-616B-0455-1BA5-9FCAC2F24A23}"/>
              </a:ext>
            </a:extLst>
          </p:cNvPr>
          <p:cNvSpPr/>
          <p:nvPr/>
        </p:nvSpPr>
        <p:spPr>
          <a:xfrm>
            <a:off x="5464564" y="1276614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7D5950C-535C-3560-1B56-AC298110EF74}"/>
              </a:ext>
            </a:extLst>
          </p:cNvPr>
          <p:cNvSpPr/>
          <p:nvPr/>
        </p:nvSpPr>
        <p:spPr>
          <a:xfrm>
            <a:off x="5217823" y="1886213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62BE391-8B4A-922D-F66F-7D3F794D6689}"/>
              </a:ext>
            </a:extLst>
          </p:cNvPr>
          <p:cNvSpPr/>
          <p:nvPr/>
        </p:nvSpPr>
        <p:spPr>
          <a:xfrm>
            <a:off x="4987408" y="2477671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C1C0989-CCC4-B664-7BAF-8330878EAD7F}"/>
              </a:ext>
            </a:extLst>
          </p:cNvPr>
          <p:cNvSpPr/>
          <p:nvPr/>
        </p:nvSpPr>
        <p:spPr>
          <a:xfrm>
            <a:off x="5963492" y="1276614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7E45268-E828-56FE-4BDA-1020A7D6EC3A}"/>
              </a:ext>
            </a:extLst>
          </p:cNvPr>
          <p:cNvSpPr/>
          <p:nvPr/>
        </p:nvSpPr>
        <p:spPr>
          <a:xfrm>
            <a:off x="5491780" y="1886212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A750E58-280F-6387-C6D9-9CBB0E832E54}"/>
              </a:ext>
            </a:extLst>
          </p:cNvPr>
          <p:cNvSpPr/>
          <p:nvPr/>
        </p:nvSpPr>
        <p:spPr>
          <a:xfrm>
            <a:off x="5274971" y="2474041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CFFABF5-4801-9DDA-BFB9-2DF38FF48F4B}"/>
              </a:ext>
            </a:extLst>
          </p:cNvPr>
          <p:cNvSpPr/>
          <p:nvPr/>
        </p:nvSpPr>
        <p:spPr>
          <a:xfrm>
            <a:off x="6007034" y="608956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21BCE5D-3455-9D2D-7775-146F9B23781B}"/>
              </a:ext>
            </a:extLst>
          </p:cNvPr>
          <p:cNvSpPr/>
          <p:nvPr/>
        </p:nvSpPr>
        <p:spPr>
          <a:xfrm>
            <a:off x="6235636" y="1263005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73B951F-D4AF-6EE2-8EE0-EC3CADA1F10F}"/>
              </a:ext>
            </a:extLst>
          </p:cNvPr>
          <p:cNvSpPr/>
          <p:nvPr/>
        </p:nvSpPr>
        <p:spPr>
          <a:xfrm>
            <a:off x="6517752" y="2191008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3471401-AE2E-64D5-C200-3AD3EBDFB17E}"/>
              </a:ext>
            </a:extLst>
          </p:cNvPr>
          <p:cNvSpPr/>
          <p:nvPr/>
        </p:nvSpPr>
        <p:spPr>
          <a:xfrm>
            <a:off x="6631151" y="2437757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E60AEC5-BCD1-4E2C-FE99-9306CF68BDEA}"/>
              </a:ext>
            </a:extLst>
          </p:cNvPr>
          <p:cNvSpPr/>
          <p:nvPr/>
        </p:nvSpPr>
        <p:spPr>
          <a:xfrm>
            <a:off x="5845564" y="968186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6105F1E-9A19-4DC0-5244-F70616F997F8}"/>
              </a:ext>
            </a:extLst>
          </p:cNvPr>
          <p:cNvSpPr/>
          <p:nvPr/>
        </p:nvSpPr>
        <p:spPr>
          <a:xfrm>
            <a:off x="5598822" y="982699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6BD08A5-0CDF-6AAF-17A7-4C2569AF03F4}"/>
              </a:ext>
            </a:extLst>
          </p:cNvPr>
          <p:cNvSpPr/>
          <p:nvPr/>
        </p:nvSpPr>
        <p:spPr>
          <a:xfrm>
            <a:off x="5352078" y="1599554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3A06364-B1A1-D7A7-F9F2-7F51387D1847}"/>
              </a:ext>
            </a:extLst>
          </p:cNvPr>
          <p:cNvSpPr/>
          <p:nvPr/>
        </p:nvSpPr>
        <p:spPr>
          <a:xfrm>
            <a:off x="5125294" y="2194643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EB53E6C-60DC-C99B-7306-CF7907D034A9}"/>
              </a:ext>
            </a:extLst>
          </p:cNvPr>
          <p:cNvSpPr/>
          <p:nvPr/>
        </p:nvSpPr>
        <p:spPr>
          <a:xfrm>
            <a:off x="6054207" y="1577785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4978BB3-26D8-312D-6E52-6FF0D1F4753A}"/>
              </a:ext>
            </a:extLst>
          </p:cNvPr>
          <p:cNvSpPr/>
          <p:nvPr/>
        </p:nvSpPr>
        <p:spPr>
          <a:xfrm>
            <a:off x="6253778" y="2212782"/>
            <a:ext cx="181429" cy="195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93B53AB-33D6-A284-04D0-4A5AE904B7C4}"/>
              </a:ext>
            </a:extLst>
          </p:cNvPr>
          <p:cNvSpPr/>
          <p:nvPr/>
        </p:nvSpPr>
        <p:spPr>
          <a:xfrm>
            <a:off x="5361151" y="2191009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EFB8C603-A5E7-89FD-91F6-10E2DA25CF9B}"/>
              </a:ext>
            </a:extLst>
          </p:cNvPr>
          <p:cNvSpPr/>
          <p:nvPr/>
        </p:nvSpPr>
        <p:spPr>
          <a:xfrm>
            <a:off x="5606986" y="1604995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9EBCB382-135A-CC2A-F142-7D26E8264F59}"/>
              </a:ext>
            </a:extLst>
          </p:cNvPr>
          <p:cNvSpPr/>
          <p:nvPr/>
        </p:nvSpPr>
        <p:spPr>
          <a:xfrm>
            <a:off x="5737614" y="1294754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1CA70269-64E4-01B7-BCDF-76171AC583DD}"/>
              </a:ext>
            </a:extLst>
          </p:cNvPr>
          <p:cNvSpPr/>
          <p:nvPr/>
        </p:nvSpPr>
        <p:spPr>
          <a:xfrm>
            <a:off x="5852822" y="975439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F62896D4-3E88-3B30-1A37-018378965BCF}"/>
              </a:ext>
            </a:extLst>
          </p:cNvPr>
          <p:cNvSpPr/>
          <p:nvPr/>
        </p:nvSpPr>
        <p:spPr>
          <a:xfrm>
            <a:off x="6447903" y="1865138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87AE8B13-6321-8C01-3EA1-EC2A0B5EDB57}"/>
              </a:ext>
            </a:extLst>
          </p:cNvPr>
          <p:cNvSpPr/>
          <p:nvPr/>
        </p:nvSpPr>
        <p:spPr>
          <a:xfrm>
            <a:off x="6357188" y="1574852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5BB83DC6-C405-1B1A-4521-29A452259196}"/>
              </a:ext>
            </a:extLst>
          </p:cNvPr>
          <p:cNvSpPr/>
          <p:nvPr/>
        </p:nvSpPr>
        <p:spPr>
          <a:xfrm>
            <a:off x="6144922" y="974534"/>
            <a:ext cx="181429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381AEA0C-707D-B7E9-E52E-A70B459D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2" y="3600882"/>
            <a:ext cx="4322037" cy="2881358"/>
          </a:xfrm>
          <a:prstGeom prst="rect">
            <a:avLst/>
          </a:prstGeom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C66FCE69-D100-BC5E-9FF6-B2DA96E4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364" y="3610450"/>
            <a:ext cx="4322037" cy="2881358"/>
          </a:xfrm>
          <a:prstGeom prst="rect">
            <a:avLst/>
          </a:prstGeom>
        </p:spPr>
      </p:pic>
      <p:pic>
        <p:nvPicPr>
          <p:cNvPr id="206" name="图片 205">
            <a:extLst>
              <a:ext uri="{FF2B5EF4-FFF2-40B4-BE49-F238E27FC236}">
                <a16:creationId xmlns:a16="http://schemas.microsoft.com/office/drawing/2014/main" id="{DE449EAF-3D22-F5B1-4DBC-4A1311CCA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991" y="3617853"/>
            <a:ext cx="4330868" cy="2887245"/>
          </a:xfrm>
          <a:prstGeom prst="rect">
            <a:avLst/>
          </a:prstGeom>
        </p:spPr>
      </p:pic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E812E796-9E5C-3CE0-BE3A-69FDEE7A42C0}"/>
              </a:ext>
            </a:extLst>
          </p:cNvPr>
          <p:cNvCxnSpPr>
            <a:cxnSpLocks/>
          </p:cNvCxnSpPr>
          <p:nvPr/>
        </p:nvCxnSpPr>
        <p:spPr>
          <a:xfrm flipH="1">
            <a:off x="-11694" y="3569037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2AC6C30E-F311-9EAF-FD80-D1843B379541}"/>
              </a:ext>
            </a:extLst>
          </p:cNvPr>
          <p:cNvSpPr/>
          <p:nvPr/>
        </p:nvSpPr>
        <p:spPr>
          <a:xfrm>
            <a:off x="2178671" y="4767515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78883EB1-C72B-92E8-D3BE-4D94FF395259}"/>
              </a:ext>
            </a:extLst>
          </p:cNvPr>
          <p:cNvSpPr/>
          <p:nvPr/>
        </p:nvSpPr>
        <p:spPr>
          <a:xfrm>
            <a:off x="2402169" y="5040972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E6AD686D-BA28-F7BC-6475-22E27AD004FF}"/>
              </a:ext>
            </a:extLst>
          </p:cNvPr>
          <p:cNvSpPr/>
          <p:nvPr/>
        </p:nvSpPr>
        <p:spPr>
          <a:xfrm>
            <a:off x="1554444" y="4953659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4EC8A26-3C6D-FBDC-1A89-E2521F0FAAA2}"/>
              </a:ext>
            </a:extLst>
          </p:cNvPr>
          <p:cNvSpPr/>
          <p:nvPr/>
        </p:nvSpPr>
        <p:spPr>
          <a:xfrm>
            <a:off x="5827131" y="4757506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91F90378-03E9-A2E3-704B-5480310E30B4}"/>
              </a:ext>
            </a:extLst>
          </p:cNvPr>
          <p:cNvSpPr/>
          <p:nvPr/>
        </p:nvSpPr>
        <p:spPr>
          <a:xfrm>
            <a:off x="6050629" y="5030963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3B943CE-2029-3A1E-1927-54295E12B317}"/>
              </a:ext>
            </a:extLst>
          </p:cNvPr>
          <p:cNvSpPr/>
          <p:nvPr/>
        </p:nvSpPr>
        <p:spPr>
          <a:xfrm>
            <a:off x="5202904" y="4943650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F5FA722-8998-DD6A-21F5-5AE6AD2DCCE1}"/>
              </a:ext>
            </a:extLst>
          </p:cNvPr>
          <p:cNvSpPr/>
          <p:nvPr/>
        </p:nvSpPr>
        <p:spPr>
          <a:xfrm>
            <a:off x="9451969" y="4765011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7A594F66-D717-D076-172F-F3F8CF08CC3E}"/>
              </a:ext>
            </a:extLst>
          </p:cNvPr>
          <p:cNvSpPr/>
          <p:nvPr/>
        </p:nvSpPr>
        <p:spPr>
          <a:xfrm>
            <a:off x="9675467" y="5038468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83D844-F0AF-AEFC-87BE-727484DC0C8A}"/>
              </a:ext>
            </a:extLst>
          </p:cNvPr>
          <p:cNvSpPr/>
          <p:nvPr/>
        </p:nvSpPr>
        <p:spPr>
          <a:xfrm>
            <a:off x="8827742" y="4951155"/>
            <a:ext cx="257175" cy="1746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60DE6C-3C2D-C8A4-74AA-6C3724BD35CB}"/>
              </a:ext>
            </a:extLst>
          </p:cNvPr>
          <p:cNvSpPr txBox="1"/>
          <p:nvPr/>
        </p:nvSpPr>
        <p:spPr>
          <a:xfrm>
            <a:off x="1112824" y="3026196"/>
            <a:ext cx="251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Low Sampling Rate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2103B1-3F1F-BD21-5229-42EDCC2C15E5}"/>
              </a:ext>
            </a:extLst>
          </p:cNvPr>
          <p:cNvSpPr txBox="1"/>
          <p:nvPr/>
        </p:nvSpPr>
        <p:spPr>
          <a:xfrm>
            <a:off x="4748250" y="3028919"/>
            <a:ext cx="251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High Sampling Rate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2C1CD20-36F4-CDA8-8F94-7D5BD94BF6AA}"/>
              </a:ext>
            </a:extLst>
          </p:cNvPr>
          <p:cNvSpPr/>
          <p:nvPr/>
        </p:nvSpPr>
        <p:spPr>
          <a:xfrm>
            <a:off x="3536640" y="1599554"/>
            <a:ext cx="1370939" cy="17124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57755F-C197-D412-F1A4-E013F99469AB}"/>
              </a:ext>
            </a:extLst>
          </p:cNvPr>
          <p:cNvSpPr txBox="1"/>
          <p:nvPr/>
        </p:nvSpPr>
        <p:spPr>
          <a:xfrm>
            <a:off x="3531091" y="1244380"/>
            <a:ext cx="13709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ctr"/>
            <a:r>
              <a:rPr lang="en-US" altLang="zh-CN" dirty="0"/>
              <a:t>Resample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9F1A6F-4873-0E62-B8F5-EA673A8696D0}"/>
              </a:ext>
            </a:extLst>
          </p:cNvPr>
          <p:cNvSpPr txBox="1"/>
          <p:nvPr/>
        </p:nvSpPr>
        <p:spPr>
          <a:xfrm>
            <a:off x="7377373" y="879414"/>
            <a:ext cx="474820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Principle of accuracy improvement</a:t>
            </a:r>
          </a:p>
          <a:p>
            <a:endParaRPr lang="en-US" altLang="zh-CN" dirty="0"/>
          </a:p>
          <a:p>
            <a:r>
              <a:rPr lang="en-US" altLang="zh-CN" dirty="0"/>
              <a:t>With the increase in sampling rate, originally relatively separated peaks gradually come closer together. So the error decreases.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06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1516</Words>
  <Application>Microsoft Office PowerPoint</Application>
  <PresentationFormat>宽屏</PresentationFormat>
  <Paragraphs>247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Söhne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539</cp:revision>
  <dcterms:created xsi:type="dcterms:W3CDTF">2023-07-30T03:21:28Z</dcterms:created>
  <dcterms:modified xsi:type="dcterms:W3CDTF">2023-12-12T09:28:55Z</dcterms:modified>
</cp:coreProperties>
</file>