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71" r:id="rId4"/>
    <p:sldId id="308" r:id="rId5"/>
    <p:sldId id="302" r:id="rId6"/>
    <p:sldId id="303" r:id="rId7"/>
    <p:sldId id="301" r:id="rId8"/>
    <p:sldId id="305" r:id="rId9"/>
    <p:sldId id="304" r:id="rId10"/>
    <p:sldId id="309" r:id="rId11"/>
    <p:sldId id="310" r:id="rId12"/>
    <p:sldId id="265" r:id="rId13"/>
    <p:sldId id="306" r:id="rId14"/>
    <p:sldId id="307" r:id="rId15"/>
    <p:sldId id="268" r:id="rId16"/>
    <p:sldId id="260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4B183"/>
    <a:srgbClr val="F8CBAD"/>
    <a:srgbClr val="8FAAD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4" autoAdjust="0"/>
    <p:restoredTop sz="94723" autoAdjust="0"/>
  </p:normalViewPr>
  <p:slideViewPr>
    <p:cSldViewPr snapToGrid="0">
      <p:cViewPr>
        <p:scale>
          <a:sx n="50" d="100"/>
          <a:sy n="50" d="100"/>
        </p:scale>
        <p:origin x="891" y="684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91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9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3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week, I have a hard time learning Hidden Markov Models.</a:t>
            </a:r>
          </a:p>
          <a:p>
            <a:endParaRPr lang="en-US" altLang="zh-CN" dirty="0"/>
          </a:p>
          <a:p>
            <a:r>
              <a:rPr lang="en-US" altLang="zh-CN" dirty="0"/>
              <a:t>I need to allocate some time to learning probability in order to better understand advanced concepts.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14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1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9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5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3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songuga/DataDem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2023.8.21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81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0.1 by getting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B9CF12-A831-545C-B1D3-D127CF520246}"/>
              </a:ext>
            </a:extLst>
          </p:cNvPr>
          <p:cNvSpPr txBox="1"/>
          <p:nvPr/>
        </p:nvSpPr>
        <p:spPr>
          <a:xfrm>
            <a:off x="1268361" y="1848465"/>
            <a:ext cx="913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基于峰数量的周期分隔，效果比基于</a:t>
            </a:r>
            <a:r>
              <a:rPr lang="en-US" altLang="zh-CN" dirty="0"/>
              <a:t>HR</a:t>
            </a:r>
            <a:r>
              <a:rPr lang="zh-CN" altLang="en-US" dirty="0"/>
              <a:t>的好很多，但依然不是很理想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02F1FC-A8A5-D4BD-EB91-DD917E0BBB7A}"/>
              </a:ext>
            </a:extLst>
          </p:cNvPr>
          <p:cNvSpPr txBox="1"/>
          <p:nvPr/>
        </p:nvSpPr>
        <p:spPr>
          <a:xfrm>
            <a:off x="1361126" y="2709857"/>
            <a:ext cx="913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但是只有在</a:t>
            </a:r>
            <a:r>
              <a:rPr lang="en-US" altLang="zh-CN" dirty="0"/>
              <a:t>0.3</a:t>
            </a:r>
            <a:r>
              <a:rPr lang="zh-CN" altLang="en-US" dirty="0"/>
              <a:t>以内的信号，可以使用这些方法。噪声再大，就很难使用这种方法。可能需要使用先使用</a:t>
            </a:r>
            <a:r>
              <a:rPr lang="en-US" altLang="zh-CN" dirty="0"/>
              <a:t>Work_1</a:t>
            </a:r>
            <a:r>
              <a:rPr lang="zh-CN" altLang="en-US" dirty="0"/>
              <a:t>中的</a:t>
            </a:r>
            <a:r>
              <a:rPr lang="en-US" altLang="zh-CN" dirty="0"/>
              <a:t>SSA</a:t>
            </a:r>
            <a:r>
              <a:rPr lang="zh-CN" altLang="en-US" dirty="0"/>
              <a:t>进行降噪。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41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81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0.1 by getting template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814EAF-41F6-CA5C-0658-1D22B613BB79}"/>
              </a:ext>
            </a:extLst>
          </p:cNvPr>
          <p:cNvSpPr txBox="1"/>
          <p:nvPr/>
        </p:nvSpPr>
        <p:spPr>
          <a:xfrm>
            <a:off x="4711147" y="30806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他的实验结果遇到一些有趣的现象。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这个问题正在研究中。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886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3C1437-CD92-F8AB-CD0E-DB8E6FD1E81B}"/>
              </a:ext>
            </a:extLst>
          </p:cNvPr>
          <p:cNvSpPr txBox="1"/>
          <p:nvPr/>
        </p:nvSpPr>
        <p:spPr>
          <a:xfrm>
            <a:off x="1396180" y="2379406"/>
            <a:ext cx="91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</a:t>
            </a:r>
          </a:p>
          <a:p>
            <a:r>
              <a:rPr lang="zh-CN" altLang="en-US" dirty="0"/>
              <a:t>其他的成熟的库都有，类似</a:t>
            </a:r>
            <a:r>
              <a:rPr lang="en-US" altLang="zh-CN" dirty="0" err="1"/>
              <a:t>sktlearn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同时代码对比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5F35C-E985-EA54-8F11-132DC5C66B9F}"/>
              </a:ext>
            </a:extLst>
          </p:cNvPr>
          <p:cNvSpPr txBox="1"/>
          <p:nvPr/>
        </p:nvSpPr>
        <p:spPr>
          <a:xfrm>
            <a:off x="1268361" y="1848465"/>
            <a:ext cx="91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</a:t>
            </a:r>
            <a:r>
              <a:rPr lang="en-US" altLang="zh-CN" dirty="0"/>
              <a:t>Tutorial</a:t>
            </a:r>
            <a:r>
              <a:rPr lang="zh-CN" altLang="en-US" dirty="0"/>
              <a:t>的展示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535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5F35C-E985-EA54-8F11-132DC5C66B9F}"/>
              </a:ext>
            </a:extLst>
          </p:cNvPr>
          <p:cNvSpPr txBox="1"/>
          <p:nvPr/>
        </p:nvSpPr>
        <p:spPr>
          <a:xfrm>
            <a:off x="1268361" y="1848465"/>
            <a:ext cx="913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一些算法，使用我们当前的数据集并没有办法很好的展示。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7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Theoretical knowledge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1E1A2-EAA5-F458-EF2C-03F08482877A}"/>
              </a:ext>
            </a:extLst>
          </p:cNvPr>
          <p:cNvSpPr txBox="1"/>
          <p:nvPr/>
        </p:nvSpPr>
        <p:spPr>
          <a:xfrm>
            <a:off x="1770031" y="1385264"/>
            <a:ext cx="3059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zh-CN" sz="2000" b="1" dirty="0"/>
              <a:t>Signals and Systems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7C0D7-F219-E08C-D3D9-87ED10553615}"/>
              </a:ext>
            </a:extLst>
          </p:cNvPr>
          <p:cNvSpPr txBox="1"/>
          <p:nvPr/>
        </p:nvSpPr>
        <p:spPr>
          <a:xfrm>
            <a:off x="1122219" y="1903188"/>
            <a:ext cx="472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EE120, Berkeley 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Progress:</a:t>
            </a:r>
          </a:p>
          <a:p>
            <a:r>
              <a:rPr lang="en-US" altLang="zh-CN" dirty="0">
                <a:latin typeface="+mj-lt"/>
              </a:rPr>
              <a:t>Lecture 10 (the DFT; FIR filters)</a:t>
            </a:r>
          </a:p>
          <a:p>
            <a:r>
              <a:rPr lang="en-US" altLang="zh-CN" dirty="0">
                <a:latin typeface="+mj-lt"/>
              </a:rPr>
              <a:t>Lecture 11 (Fourier transforms in two dimensions)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6F54C-EE63-8CEA-8FE4-D4569E42FD3A}"/>
              </a:ext>
            </a:extLst>
          </p:cNvPr>
          <p:cNvSpPr txBox="1"/>
          <p:nvPr/>
        </p:nvSpPr>
        <p:spPr>
          <a:xfrm>
            <a:off x="6594767" y="1903188"/>
            <a:ext cx="49965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CS109, </a:t>
            </a:r>
            <a:r>
              <a:rPr lang="en-US" altLang="zh-CN" dirty="0" err="1">
                <a:latin typeface="+mj-lt"/>
              </a:rPr>
              <a:t>Standford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week's progress:</a:t>
            </a:r>
          </a:p>
          <a:p>
            <a:r>
              <a:rPr lang="en-US" altLang="zh-CN" dirty="0">
                <a:latin typeface="+mj-lt"/>
              </a:rPr>
              <a:t>Part 1 (Counting)</a:t>
            </a:r>
          </a:p>
          <a:p>
            <a:r>
              <a:rPr lang="en-US" altLang="zh-CN" dirty="0">
                <a:latin typeface="+mj-lt"/>
              </a:rPr>
              <a:t>Part 2 (Combinatorics)</a:t>
            </a:r>
          </a:p>
          <a:p>
            <a:r>
              <a:rPr lang="en-US" altLang="zh-CN" dirty="0">
                <a:latin typeface="+mj-lt"/>
              </a:rPr>
              <a:t>Part 3 (Definition of Probability)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Part 4 (Counting)</a:t>
            </a:r>
          </a:p>
          <a:p>
            <a:r>
              <a:rPr lang="en-US" altLang="zh-CN" dirty="0">
                <a:latin typeface="+mj-lt"/>
              </a:rPr>
              <a:t>Part 5 (Combinatorics)</a:t>
            </a:r>
          </a:p>
          <a:p>
            <a:r>
              <a:rPr lang="en-US" altLang="zh-CN" dirty="0">
                <a:latin typeface="+mj-lt"/>
              </a:rPr>
              <a:t>Part 6 (Definition of Probability)</a:t>
            </a:r>
          </a:p>
          <a:p>
            <a:r>
              <a:rPr lang="en-US" altLang="zh-CN" dirty="0">
                <a:latin typeface="+mj-lt"/>
              </a:rPr>
              <a:t>Part 7 (Probability of </a:t>
            </a:r>
            <a:r>
              <a:rPr lang="en-US" altLang="zh-CN" b="1" dirty="0">
                <a:latin typeface="+mj-lt"/>
              </a:rPr>
              <a:t>or</a:t>
            </a:r>
            <a:r>
              <a:rPr lang="en-US" altLang="zh-CN" dirty="0">
                <a:latin typeface="+mj-lt"/>
              </a:rPr>
              <a:t>)</a:t>
            </a:r>
          </a:p>
          <a:p>
            <a:r>
              <a:rPr lang="en-US" altLang="zh-CN" dirty="0">
                <a:latin typeface="+mj-lt"/>
              </a:rPr>
              <a:t>Part 8 (Conditional Probability)</a:t>
            </a:r>
          </a:p>
          <a:p>
            <a:r>
              <a:rPr lang="en-US" altLang="zh-CN" dirty="0">
                <a:latin typeface="+mj-lt"/>
              </a:rPr>
              <a:t>Part 9 (Independence)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F09BA0-ED6D-D618-0DE5-FC3CA2527B20}"/>
              </a:ext>
            </a:extLst>
          </p:cNvPr>
          <p:cNvSpPr txBox="1"/>
          <p:nvPr/>
        </p:nvSpPr>
        <p:spPr>
          <a:xfrm>
            <a:off x="6594767" y="1385264"/>
            <a:ext cx="536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Probability for Computer Scientists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913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175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Questions</a:t>
            </a:r>
            <a:endParaRPr lang="en-US" altLang="zh-CN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0A276-ED6D-9AA8-53E0-36DC0D9FA2F6}"/>
              </a:ext>
            </a:extLst>
          </p:cNvPr>
          <p:cNvSpPr txBox="1"/>
          <p:nvPr/>
        </p:nvSpPr>
        <p:spPr>
          <a:xfrm>
            <a:off x="2085995" y="1962356"/>
            <a:ext cx="83558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dirty="0"/>
              <a:t>数据集对于很多</a:t>
            </a:r>
            <a:r>
              <a:rPr lang="en-US" altLang="zh-CN" dirty="0"/>
              <a:t>Tutorial</a:t>
            </a:r>
            <a:r>
              <a:rPr lang="zh-CN" altLang="en-US" dirty="0"/>
              <a:t>算法不再合适（比如。。。）。是我们自己</a:t>
            </a:r>
            <a:r>
              <a:rPr lang="en-US" altLang="zh-CN" dirty="0"/>
              <a:t>build</a:t>
            </a:r>
            <a:r>
              <a:rPr lang="zh-CN" altLang="en-US" dirty="0"/>
              <a:t>一些简单的数据集进行。还是你再给我们一个模拟数据集。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What’s that </a:t>
            </a:r>
            <a:r>
              <a:rPr lang="en-US" altLang="zh-CN" dirty="0" err="1"/>
              <a:t>mean: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can be based on </a:t>
            </a:r>
            <a:r>
              <a:rPr lang="en-US" altLang="zh-C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our SCG generator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make it support different mother wavelets, such as Harr, Daubechies, Biorthogonal,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Symlet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Meyer and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Coiflets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The Nk2’s SCG simulation is based on Daubechies, should we use Harr or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Symlet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simulate SCG?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6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699802" y="1839258"/>
            <a:ext cx="8067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Attempting to predict S and D using signals with a noise level of 0.8 by</a:t>
            </a:r>
            <a:r>
              <a:rPr lang="zh-CN" altLang="en-US" dirty="0"/>
              <a:t> </a:t>
            </a:r>
            <a:r>
              <a:rPr lang="en-US" altLang="zh-CN" dirty="0"/>
              <a:t>decomposition. S=3.9, D=5.9 compared with S=xxx, D=xxx last week.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Attempting to predict S and D using signals with a noise level of 0.8 by getting template. Some interesting observations were made.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Work_3:Tutorial Writing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</a:t>
            </a:r>
            <a:r>
              <a:rPr lang="en-US" altLang="zh-CN" sz="1800" dirty="0"/>
              <a:t>Theoretical knowledge Learning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0E20BA-D4C8-D2CE-2DE1-A0E1D320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1" y="3171906"/>
            <a:ext cx="3925902" cy="3512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69F752-B1A1-E033-7E6B-123510BF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81" y="2853769"/>
            <a:ext cx="2383050" cy="1458541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523A07-6F74-2563-6038-FDCAA9920CCA}"/>
              </a:ext>
            </a:extLst>
          </p:cNvPr>
          <p:cNvCxnSpPr>
            <a:cxnSpLocks/>
          </p:cNvCxnSpPr>
          <p:nvPr/>
        </p:nvCxnSpPr>
        <p:spPr>
          <a:xfrm>
            <a:off x="4131702" y="858366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4E61559-E208-8E04-52F1-C784A49E26C3}"/>
              </a:ext>
            </a:extLst>
          </p:cNvPr>
          <p:cNvSpPr txBox="1"/>
          <p:nvPr/>
        </p:nvSpPr>
        <p:spPr>
          <a:xfrm>
            <a:off x="1103319" y="1089611"/>
            <a:ext cx="290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</a:t>
            </a:r>
            <a:r>
              <a:rPr lang="en-US" altLang="zh-CN" dirty="0"/>
              <a:t>SSA</a:t>
            </a:r>
            <a:r>
              <a:rPr lang="zh-CN" altLang="en-US" dirty="0"/>
              <a:t>的基本流程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B5B4D-EFA6-72A9-C65C-D731A5B5412A}"/>
              </a:ext>
            </a:extLst>
          </p:cNvPr>
          <p:cNvSpPr txBox="1"/>
          <p:nvPr/>
        </p:nvSpPr>
        <p:spPr>
          <a:xfrm>
            <a:off x="626197" y="1571720"/>
            <a:ext cx="290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Step1.</a:t>
            </a:r>
          </a:p>
          <a:p>
            <a:r>
              <a:rPr lang="zh-CN" altLang="en-US" dirty="0"/>
              <a:t>对信号处理后进行</a:t>
            </a:r>
            <a:r>
              <a:rPr lang="en-US" altLang="zh-CN" dirty="0"/>
              <a:t>SVD</a:t>
            </a:r>
            <a:r>
              <a:rPr lang="zh-CN" altLang="en-US" dirty="0"/>
              <a:t>分解，后计算</a:t>
            </a:r>
            <a:r>
              <a:rPr lang="en-US" altLang="zh-CN" dirty="0"/>
              <a:t>W-</a:t>
            </a:r>
            <a:r>
              <a:rPr lang="zh-CN" altLang="en-US" dirty="0"/>
              <a:t>相关性系数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C6D36C-1453-EE30-D781-E6B5A0C5F3BF}"/>
              </a:ext>
            </a:extLst>
          </p:cNvPr>
          <p:cNvSpPr txBox="1"/>
          <p:nvPr/>
        </p:nvSpPr>
        <p:spPr>
          <a:xfrm>
            <a:off x="4878474" y="1571720"/>
            <a:ext cx="3511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Step2.</a:t>
            </a:r>
          </a:p>
          <a:p>
            <a:r>
              <a:rPr lang="zh-CN" altLang="en-US" dirty="0"/>
              <a:t>根据相关性划分</a:t>
            </a:r>
            <a:r>
              <a:rPr lang="en-US" altLang="zh-CN" dirty="0"/>
              <a:t>group(</a:t>
            </a:r>
            <a:r>
              <a:rPr lang="zh-CN" altLang="en-US" dirty="0"/>
              <a:t>用眼睛看，似乎没有自动划分</a:t>
            </a:r>
            <a:r>
              <a:rPr lang="en-US" altLang="zh-CN" dirty="0"/>
              <a:t>group</a:t>
            </a:r>
            <a:r>
              <a:rPr lang="zh-CN" altLang="en-US" dirty="0"/>
              <a:t>的方法</a:t>
            </a:r>
            <a:r>
              <a:rPr lang="en-US" altLang="zh-CN" dirty="0"/>
              <a:t>)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41E484A-5210-E8DB-635B-D1695668C0D1}"/>
              </a:ext>
            </a:extLst>
          </p:cNvPr>
          <p:cNvGrpSpPr/>
          <p:nvPr/>
        </p:nvGrpSpPr>
        <p:grpSpPr>
          <a:xfrm>
            <a:off x="4731146" y="3171906"/>
            <a:ext cx="3806159" cy="3512649"/>
            <a:chOff x="5213268" y="2211106"/>
            <a:chExt cx="4745120" cy="42456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D43944E-1679-083C-F090-577A43CE1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3268" y="2211106"/>
              <a:ext cx="4745120" cy="424563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7F6B53-CF0A-B93C-046C-FF4B8826FFB8}"/>
                </a:ext>
              </a:extLst>
            </p:cNvPr>
            <p:cNvSpPr/>
            <p:nvPr/>
          </p:nvSpPr>
          <p:spPr>
            <a:xfrm>
              <a:off x="5576894" y="2514600"/>
              <a:ext cx="202398" cy="18573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BA96BE4-8F34-E5E6-A5DF-6B1D3A5CE712}"/>
                </a:ext>
              </a:extLst>
            </p:cNvPr>
            <p:cNvSpPr/>
            <p:nvPr/>
          </p:nvSpPr>
          <p:spPr>
            <a:xfrm>
              <a:off x="5696124" y="2636173"/>
              <a:ext cx="327483" cy="32038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BD3188-1A79-3DAB-CFA9-B549CDFDC037}"/>
                </a:ext>
              </a:extLst>
            </p:cNvPr>
            <p:cNvSpPr/>
            <p:nvPr/>
          </p:nvSpPr>
          <p:spPr>
            <a:xfrm>
              <a:off x="5952343" y="2887980"/>
              <a:ext cx="245438" cy="26159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2C8373-BE9F-02B5-B0AA-1BFD130DD588}"/>
                </a:ext>
              </a:extLst>
            </p:cNvPr>
            <p:cNvSpPr/>
            <p:nvPr/>
          </p:nvSpPr>
          <p:spPr>
            <a:xfrm>
              <a:off x="6104742" y="3040380"/>
              <a:ext cx="3088769" cy="307467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3E2DF46-E57C-326A-5772-3F57B5232F83}"/>
              </a:ext>
            </a:extLst>
          </p:cNvPr>
          <p:cNvSpPr txBox="1"/>
          <p:nvPr/>
        </p:nvSpPr>
        <p:spPr>
          <a:xfrm>
            <a:off x="9600410" y="1632800"/>
            <a:ext cx="1885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Step3. </a:t>
            </a:r>
          </a:p>
          <a:p>
            <a:r>
              <a:rPr lang="zh-CN" altLang="en-US" dirty="0"/>
              <a:t>重构信号 </a:t>
            </a:r>
            <a:r>
              <a:rPr lang="en-US" altLang="zh-CN" dirty="0"/>
              <a:t>based on the group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E4BE72F-B5DC-CAE2-478E-0D212CCF04EE}"/>
              </a:ext>
            </a:extLst>
          </p:cNvPr>
          <p:cNvCxnSpPr>
            <a:cxnSpLocks/>
          </p:cNvCxnSpPr>
          <p:nvPr/>
        </p:nvCxnSpPr>
        <p:spPr>
          <a:xfrm>
            <a:off x="8957702" y="885615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268FF2-9C57-EF1E-3337-071EE294C47C}"/>
              </a:ext>
            </a:extLst>
          </p:cNvPr>
          <p:cNvSpPr txBox="1"/>
          <p:nvPr/>
        </p:nvSpPr>
        <p:spPr>
          <a:xfrm>
            <a:off x="9298598" y="4653230"/>
            <a:ext cx="2893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第一个重构的信号一般是</a:t>
            </a:r>
            <a:r>
              <a:rPr lang="en-US" altLang="zh-CN" dirty="0"/>
              <a:t>trend</a:t>
            </a:r>
          </a:p>
          <a:p>
            <a:endParaRPr lang="en-US" altLang="zh-CN" dirty="0"/>
          </a:p>
          <a:p>
            <a:r>
              <a:rPr lang="zh-CN" altLang="en-US" dirty="0"/>
              <a:t>中间的重构的信号一般是周期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最末的信号一般是</a:t>
            </a:r>
            <a:r>
              <a:rPr lang="en-US" altLang="zh-CN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1641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0E20BA-D4C8-D2CE-2DE1-A0E1D320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1" y="3171906"/>
            <a:ext cx="3925902" cy="351264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523A07-6F74-2563-6038-FDCAA9920CCA}"/>
              </a:ext>
            </a:extLst>
          </p:cNvPr>
          <p:cNvCxnSpPr>
            <a:cxnSpLocks/>
          </p:cNvCxnSpPr>
          <p:nvPr/>
        </p:nvCxnSpPr>
        <p:spPr>
          <a:xfrm>
            <a:off x="4131702" y="858366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4E61559-E208-8E04-52F1-C784A49E26C3}"/>
              </a:ext>
            </a:extLst>
          </p:cNvPr>
          <p:cNvSpPr txBox="1"/>
          <p:nvPr/>
        </p:nvSpPr>
        <p:spPr>
          <a:xfrm>
            <a:off x="1103319" y="1089611"/>
            <a:ext cx="290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我的简化版</a:t>
            </a:r>
            <a:r>
              <a:rPr lang="en-US" altLang="zh-CN" dirty="0"/>
              <a:t>SSA</a:t>
            </a:r>
            <a:r>
              <a:rPr lang="zh-CN" altLang="en-US" dirty="0"/>
              <a:t>的基本流程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B5B4D-EFA6-72A9-C65C-D731A5B5412A}"/>
              </a:ext>
            </a:extLst>
          </p:cNvPr>
          <p:cNvSpPr txBox="1"/>
          <p:nvPr/>
        </p:nvSpPr>
        <p:spPr>
          <a:xfrm>
            <a:off x="626197" y="1571720"/>
            <a:ext cx="290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Step1.</a:t>
            </a:r>
          </a:p>
          <a:p>
            <a:r>
              <a:rPr lang="zh-CN" altLang="en-US" dirty="0"/>
              <a:t>对信号处理后进行</a:t>
            </a:r>
            <a:r>
              <a:rPr lang="en-US" altLang="zh-CN" dirty="0"/>
              <a:t>SVD</a:t>
            </a:r>
            <a:r>
              <a:rPr lang="zh-CN" altLang="en-US" dirty="0"/>
              <a:t>分解，后计算</a:t>
            </a:r>
            <a:r>
              <a:rPr lang="en-US" altLang="zh-CN" dirty="0"/>
              <a:t>W-</a:t>
            </a:r>
            <a:r>
              <a:rPr lang="zh-CN" altLang="en-US" dirty="0"/>
              <a:t>相关性系数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C6D36C-1453-EE30-D781-E6B5A0C5F3BF}"/>
              </a:ext>
            </a:extLst>
          </p:cNvPr>
          <p:cNvSpPr txBox="1"/>
          <p:nvPr/>
        </p:nvSpPr>
        <p:spPr>
          <a:xfrm>
            <a:off x="4878474" y="1571720"/>
            <a:ext cx="3511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Step2.</a:t>
            </a:r>
          </a:p>
          <a:p>
            <a:r>
              <a:rPr lang="zh-CN" altLang="en-US" dirty="0"/>
              <a:t>使用经验值，对其进行划分成两个</a:t>
            </a:r>
            <a:r>
              <a:rPr lang="en-US" altLang="zh-CN" dirty="0"/>
              <a:t>group</a:t>
            </a:r>
            <a:r>
              <a:rPr lang="zh-CN" altLang="en-US" dirty="0"/>
              <a:t>，目的是去掉</a:t>
            </a:r>
            <a:r>
              <a:rPr lang="en-US" altLang="zh-CN" dirty="0"/>
              <a:t>Trend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41E484A-5210-E8DB-635B-D1695668C0D1}"/>
              </a:ext>
            </a:extLst>
          </p:cNvPr>
          <p:cNvGrpSpPr/>
          <p:nvPr/>
        </p:nvGrpSpPr>
        <p:grpSpPr>
          <a:xfrm>
            <a:off x="4731146" y="3171906"/>
            <a:ext cx="3806159" cy="3512649"/>
            <a:chOff x="5213268" y="2211106"/>
            <a:chExt cx="4745120" cy="42456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D43944E-1679-083C-F090-577A43CE1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3268" y="2211106"/>
              <a:ext cx="4745120" cy="424563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7F6B53-CF0A-B93C-046C-FF4B8826FFB8}"/>
                </a:ext>
              </a:extLst>
            </p:cNvPr>
            <p:cNvSpPr/>
            <p:nvPr/>
          </p:nvSpPr>
          <p:spPr>
            <a:xfrm>
              <a:off x="5576894" y="2514600"/>
              <a:ext cx="202398" cy="18573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BA96BE4-8F34-E5E6-A5DF-6B1D3A5CE712}"/>
                </a:ext>
              </a:extLst>
            </p:cNvPr>
            <p:cNvSpPr/>
            <p:nvPr/>
          </p:nvSpPr>
          <p:spPr>
            <a:xfrm>
              <a:off x="5696124" y="2636173"/>
              <a:ext cx="327483" cy="32038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BD3188-1A79-3DAB-CFA9-B549CDFDC037}"/>
                </a:ext>
              </a:extLst>
            </p:cNvPr>
            <p:cNvSpPr/>
            <p:nvPr/>
          </p:nvSpPr>
          <p:spPr>
            <a:xfrm>
              <a:off x="5952343" y="2887980"/>
              <a:ext cx="245438" cy="26159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2C8373-BE9F-02B5-B0AA-1BFD130DD588}"/>
                </a:ext>
              </a:extLst>
            </p:cNvPr>
            <p:cNvSpPr/>
            <p:nvPr/>
          </p:nvSpPr>
          <p:spPr>
            <a:xfrm>
              <a:off x="6104742" y="3040380"/>
              <a:ext cx="3088769" cy="307467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3E2DF46-E57C-326A-5772-3F57B5232F83}"/>
              </a:ext>
            </a:extLst>
          </p:cNvPr>
          <p:cNvSpPr txBox="1"/>
          <p:nvPr/>
        </p:nvSpPr>
        <p:spPr>
          <a:xfrm>
            <a:off x="9600410" y="1632800"/>
            <a:ext cx="1885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Step3. </a:t>
            </a:r>
          </a:p>
          <a:p>
            <a:r>
              <a:rPr lang="zh-CN" altLang="en-US" dirty="0"/>
              <a:t>重构信号 </a:t>
            </a:r>
            <a:r>
              <a:rPr lang="en-US" altLang="zh-CN" dirty="0"/>
              <a:t>based on the group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E4BE72F-B5DC-CAE2-478E-0D212CCF04EE}"/>
              </a:ext>
            </a:extLst>
          </p:cNvPr>
          <p:cNvCxnSpPr>
            <a:cxnSpLocks/>
          </p:cNvCxnSpPr>
          <p:nvPr/>
        </p:nvCxnSpPr>
        <p:spPr>
          <a:xfrm>
            <a:off x="8957702" y="885615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268FF2-9C57-EF1E-3337-071EE294C47C}"/>
              </a:ext>
            </a:extLst>
          </p:cNvPr>
          <p:cNvSpPr txBox="1"/>
          <p:nvPr/>
        </p:nvSpPr>
        <p:spPr>
          <a:xfrm>
            <a:off x="9136748" y="3656125"/>
            <a:ext cx="2893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第一个重构的信号一般是</a:t>
            </a:r>
            <a:r>
              <a:rPr lang="en-US" altLang="zh-CN" dirty="0"/>
              <a:t>trend</a:t>
            </a:r>
          </a:p>
          <a:p>
            <a:endParaRPr lang="en-US" altLang="zh-CN" dirty="0"/>
          </a:p>
          <a:p>
            <a:r>
              <a:rPr lang="zh-CN" altLang="en-US" dirty="0"/>
              <a:t>第二个的重构的信号是周期</a:t>
            </a:r>
            <a:r>
              <a:rPr lang="en-US" altLang="zh-CN" dirty="0"/>
              <a:t>+Noise</a:t>
            </a:r>
          </a:p>
        </p:txBody>
      </p:sp>
    </p:spTree>
    <p:extLst>
      <p:ext uri="{BB962C8B-B14F-4D97-AF65-F5344CB8AC3E}">
        <p14:creationId xmlns:p14="http://schemas.microsoft.com/office/powerpoint/2010/main" val="133809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97DEFC-C986-54FB-1F74-7E158829D784}"/>
              </a:ext>
            </a:extLst>
          </p:cNvPr>
          <p:cNvSpPr txBox="1"/>
          <p:nvPr/>
        </p:nvSpPr>
        <p:spPr>
          <a:xfrm>
            <a:off x="1901682" y="1080850"/>
            <a:ext cx="76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展示一下</a:t>
            </a:r>
            <a:r>
              <a:rPr lang="en-US" altLang="zh-CN" dirty="0"/>
              <a:t>SSA</a:t>
            </a:r>
            <a:r>
              <a:rPr lang="zh-CN" altLang="en-US" dirty="0"/>
              <a:t>降噪的效果。同时和</a:t>
            </a:r>
            <a:r>
              <a:rPr lang="en-US" altLang="zh-CN" dirty="0"/>
              <a:t>EEMD</a:t>
            </a:r>
            <a:r>
              <a:rPr lang="zh-CN" altLang="en-US" dirty="0"/>
              <a:t>，</a:t>
            </a:r>
            <a:r>
              <a:rPr lang="en-US" altLang="zh-CN" dirty="0"/>
              <a:t>VMD</a:t>
            </a:r>
            <a:r>
              <a:rPr lang="zh-CN" altLang="en-US" dirty="0"/>
              <a:t>进行对比。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27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C6CCA-9AFB-BDB3-E25B-3D91901E8F1C}"/>
              </a:ext>
            </a:extLst>
          </p:cNvPr>
          <p:cNvSpPr txBox="1"/>
          <p:nvPr/>
        </p:nvSpPr>
        <p:spPr>
          <a:xfrm>
            <a:off x="2048529" y="3288035"/>
            <a:ext cx="7639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我认为，这个方法可以做到将</a:t>
            </a:r>
            <a:r>
              <a:rPr lang="en-US" altLang="zh-CN" dirty="0"/>
              <a:t>0.8</a:t>
            </a:r>
            <a:r>
              <a:rPr lang="zh-CN" altLang="en-US" dirty="0"/>
              <a:t>级别的</a:t>
            </a:r>
            <a:r>
              <a:rPr lang="en-US" altLang="zh-CN" dirty="0"/>
              <a:t>noise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的预测指标</a:t>
            </a:r>
            <a:r>
              <a:rPr lang="en-US" altLang="zh-CN" dirty="0"/>
              <a:t>MAE&lt;3,</a:t>
            </a:r>
            <a:r>
              <a:rPr lang="zh-CN" altLang="en-US" dirty="0"/>
              <a:t>优化的点在于</a:t>
            </a:r>
            <a:r>
              <a:rPr lang="en-US" altLang="zh-CN" dirty="0"/>
              <a:t> </a:t>
            </a:r>
            <a:r>
              <a:rPr lang="zh-CN" altLang="en-US" dirty="0"/>
              <a:t>更高精度的划分</a:t>
            </a:r>
            <a:r>
              <a:rPr lang="en-US" altLang="zh-CN" dirty="0"/>
              <a:t>group(</a:t>
            </a:r>
            <a:r>
              <a:rPr lang="zh-CN" altLang="en-US" dirty="0"/>
              <a:t>比如基于搜索的方法</a:t>
            </a:r>
            <a:r>
              <a:rPr lang="en-US" altLang="zh-CN" dirty="0"/>
              <a:t>),</a:t>
            </a:r>
            <a:r>
              <a:rPr lang="zh-CN" altLang="en-US" dirty="0"/>
              <a:t>而不是用眼睛看。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比较令人惊讶的是这种方法</a:t>
            </a:r>
            <a:r>
              <a:rPr lang="en-US" altLang="zh-CN" dirty="0"/>
              <a:t>D</a:t>
            </a:r>
            <a:r>
              <a:rPr lang="zh-CN" altLang="en-US" dirty="0"/>
              <a:t>的预测准确率非常高，这个意味着大小锋的相对</a:t>
            </a:r>
            <a:r>
              <a:rPr lang="en-US" altLang="zh-CN" dirty="0"/>
              <a:t>Amplitude</a:t>
            </a:r>
            <a:r>
              <a:rPr lang="zh-CN" altLang="en-US" dirty="0"/>
              <a:t>可以被还原。具体数学原理，我会尝试在下一周弄清楚。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661F6-8970-E5E1-847D-59408B03F489}"/>
              </a:ext>
            </a:extLst>
          </p:cNvPr>
          <p:cNvSpPr txBox="1"/>
          <p:nvPr/>
        </p:nvSpPr>
        <p:spPr>
          <a:xfrm>
            <a:off x="4274896" y="1886154"/>
            <a:ext cx="480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的效果展示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93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81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0.1 by getting template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2FFF2B-1394-DF02-2C0A-16C7EE932BC7}"/>
              </a:ext>
            </a:extLst>
          </p:cNvPr>
          <p:cNvSpPr/>
          <p:nvPr/>
        </p:nvSpPr>
        <p:spPr>
          <a:xfrm>
            <a:off x="5981989" y="2321473"/>
            <a:ext cx="3441682" cy="696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Calculate Period based on peaks detection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A9870E-44B8-50F6-A773-7E5BF82D2C9C}"/>
              </a:ext>
            </a:extLst>
          </p:cNvPr>
          <p:cNvSpPr/>
          <p:nvPr/>
        </p:nvSpPr>
        <p:spPr>
          <a:xfrm>
            <a:off x="5986162" y="3346292"/>
            <a:ext cx="3441682" cy="465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Segmentation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EE3CA92-1C9C-E2A3-4E92-5E806CE41ED1}"/>
              </a:ext>
            </a:extLst>
          </p:cNvPr>
          <p:cNvSpPr/>
          <p:nvPr/>
        </p:nvSpPr>
        <p:spPr>
          <a:xfrm>
            <a:off x="5983696" y="4161635"/>
            <a:ext cx="3441680" cy="479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K-shapes Clustering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AE37AA-3677-EE85-1548-65F904857661}"/>
              </a:ext>
            </a:extLst>
          </p:cNvPr>
          <p:cNvSpPr/>
          <p:nvPr/>
        </p:nvSpPr>
        <p:spPr>
          <a:xfrm>
            <a:off x="5981989" y="5079866"/>
            <a:ext cx="3443388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 Template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AC7C9C-C827-F70E-0543-11BCB062CC43}"/>
              </a:ext>
            </a:extLst>
          </p:cNvPr>
          <p:cNvSpPr/>
          <p:nvPr/>
        </p:nvSpPr>
        <p:spPr>
          <a:xfrm>
            <a:off x="5981989" y="5976555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…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905801D-09F8-9EDA-E763-4D48798DED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702830" y="3018009"/>
            <a:ext cx="4173" cy="328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8F50FAC-0A94-1A05-EC14-01037464924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7704536" y="3811703"/>
            <a:ext cx="2467" cy="349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40B9A83-756D-87B3-6E35-E16AC426BEAC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7702450" y="5537361"/>
            <a:ext cx="1233" cy="439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3D38EBD-D00C-69FF-B0B0-810D7B51A14E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7702830" y="1739441"/>
            <a:ext cx="1" cy="582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7154461-C05A-12C8-6952-F724A316857F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703683" y="4640672"/>
            <a:ext cx="853" cy="439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5CD4E8C-4C01-998B-5B73-BFDFB554D8EA}"/>
              </a:ext>
            </a:extLst>
          </p:cNvPr>
          <p:cNvSpPr txBox="1"/>
          <p:nvPr/>
        </p:nvSpPr>
        <p:spPr>
          <a:xfrm>
            <a:off x="6407833" y="1093110"/>
            <a:ext cx="258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0.1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No RR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DFE30AC-CB23-A475-0640-850A35294A8D}"/>
              </a:ext>
            </a:extLst>
          </p:cNvPr>
          <p:cNvSpPr/>
          <p:nvPr/>
        </p:nvSpPr>
        <p:spPr>
          <a:xfrm>
            <a:off x="697922" y="2321473"/>
            <a:ext cx="3441682" cy="696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Calculate period based on HR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32A42A6-22BE-B9DE-C2AD-AF0C4AB89451}"/>
              </a:ext>
            </a:extLst>
          </p:cNvPr>
          <p:cNvSpPr/>
          <p:nvPr/>
        </p:nvSpPr>
        <p:spPr>
          <a:xfrm>
            <a:off x="702095" y="3346292"/>
            <a:ext cx="3441682" cy="465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Segmentation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611F95B-D097-2840-438F-8F95D2613E87}"/>
              </a:ext>
            </a:extLst>
          </p:cNvPr>
          <p:cNvSpPr/>
          <p:nvPr/>
        </p:nvSpPr>
        <p:spPr>
          <a:xfrm>
            <a:off x="699629" y="4161635"/>
            <a:ext cx="3441680" cy="479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K-shapes Clustering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FCA7CA-F9D9-EEB1-531F-93CDCA667249}"/>
              </a:ext>
            </a:extLst>
          </p:cNvPr>
          <p:cNvSpPr/>
          <p:nvPr/>
        </p:nvSpPr>
        <p:spPr>
          <a:xfrm>
            <a:off x="697922" y="5079866"/>
            <a:ext cx="3443388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 Template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246C2C7-1168-A7F8-3FD4-55F75AD71B3D}"/>
              </a:ext>
            </a:extLst>
          </p:cNvPr>
          <p:cNvSpPr/>
          <p:nvPr/>
        </p:nvSpPr>
        <p:spPr>
          <a:xfrm>
            <a:off x="697922" y="5976555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…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FDADC6F-A19F-A900-CDD5-F416A5D115AD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2418763" y="3018009"/>
            <a:ext cx="4173" cy="328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20EE217-95F7-1EAB-A73C-112E5BB8D65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2420469" y="3811703"/>
            <a:ext cx="2467" cy="349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48EC04F-1C13-FF95-EB84-074538DB7D6D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2418383" y="5537361"/>
            <a:ext cx="1233" cy="439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92FA8C9-7BA8-5D4A-530B-8765148369A7}"/>
              </a:ext>
            </a:extLst>
          </p:cNvPr>
          <p:cNvCxnSpPr>
            <a:cxnSpLocks/>
            <a:stCxn id="80" idx="2"/>
            <a:endCxn id="70" idx="0"/>
          </p:cNvCxnSpPr>
          <p:nvPr/>
        </p:nvCxnSpPr>
        <p:spPr>
          <a:xfrm flipH="1">
            <a:off x="2418763" y="1739441"/>
            <a:ext cx="1" cy="582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C9B866-7DF1-A0E5-59F2-ACEB88BEC353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2419616" y="4640672"/>
            <a:ext cx="853" cy="439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2C46F8-55BF-EA31-9539-C04A021688A6}"/>
              </a:ext>
            </a:extLst>
          </p:cNvPr>
          <p:cNvSpPr txBox="1"/>
          <p:nvPr/>
        </p:nvSpPr>
        <p:spPr>
          <a:xfrm>
            <a:off x="1123766" y="1093110"/>
            <a:ext cx="258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0.1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No RR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4CB667-5027-CAB0-9DC9-A3A1F9D2949B}"/>
              </a:ext>
            </a:extLst>
          </p:cNvPr>
          <p:cNvSpPr txBox="1"/>
          <p:nvPr/>
        </p:nvSpPr>
        <p:spPr>
          <a:xfrm>
            <a:off x="9550912" y="2317189"/>
            <a:ext cx="2734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此处插入计算公式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93621D2-0FF1-5CEA-5413-6CF2BB4FEAE0}"/>
              </a:ext>
            </a:extLst>
          </p:cNvPr>
          <p:cNvCxnSpPr>
            <a:cxnSpLocks/>
          </p:cNvCxnSpPr>
          <p:nvPr/>
        </p:nvCxnSpPr>
        <p:spPr>
          <a:xfrm>
            <a:off x="5059354" y="931371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6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81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0.1 by getting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B9CF12-A831-545C-B1D3-D127CF520246}"/>
              </a:ext>
            </a:extLst>
          </p:cNvPr>
          <p:cNvSpPr txBox="1"/>
          <p:nvPr/>
        </p:nvSpPr>
        <p:spPr>
          <a:xfrm>
            <a:off x="1053548" y="4008570"/>
            <a:ext cx="569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HR</a:t>
            </a:r>
            <a:r>
              <a:rPr lang="zh-CN" altLang="en-US" dirty="0"/>
              <a:t>的周期分隔，会出现很严重的参差现象。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每分钟的</a:t>
            </a:r>
            <a:r>
              <a:rPr lang="en-US" altLang="zh-CN" dirty="0"/>
              <a:t>HR</a:t>
            </a:r>
            <a:r>
              <a:rPr lang="zh-CN" altLang="en-US" dirty="0"/>
              <a:t>，并不等于这十秒的</a:t>
            </a:r>
            <a:r>
              <a:rPr lang="en-US" altLang="zh-CN" dirty="0"/>
              <a:t>HR</a:t>
            </a:r>
            <a:r>
              <a:rPr lang="zh-CN" altLang="en-US" dirty="0"/>
              <a:t>，一点点的误差周期，就会导致效果很差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930A31-865F-7F09-AF5C-C771086B0B99}"/>
              </a:ext>
            </a:extLst>
          </p:cNvPr>
          <p:cNvSpPr txBox="1"/>
          <p:nvPr/>
        </p:nvSpPr>
        <p:spPr>
          <a:xfrm>
            <a:off x="6964018" y="3928476"/>
            <a:ext cx="4174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同时</a:t>
            </a:r>
            <a:r>
              <a:rPr lang="en-US" altLang="zh-CN" dirty="0" err="1"/>
              <a:t>Kshapes</a:t>
            </a:r>
            <a:r>
              <a:rPr lang="zh-CN" altLang="en-US" dirty="0"/>
              <a:t>分成两类并且每一类的数量相近，</a:t>
            </a:r>
            <a:endParaRPr lang="en-US" altLang="zh-CN" dirty="0"/>
          </a:p>
          <a:p>
            <a:r>
              <a:rPr lang="zh-CN" altLang="en-US" dirty="0"/>
              <a:t>说明</a:t>
            </a:r>
            <a:r>
              <a:rPr lang="en-US" altLang="zh-CN" dirty="0" err="1"/>
              <a:t>kshapes</a:t>
            </a:r>
            <a:r>
              <a:rPr lang="zh-CN" altLang="en-US" dirty="0"/>
              <a:t>并没有生效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05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81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0.1 by getting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B9CF12-A831-545C-B1D3-D127CF520246}"/>
              </a:ext>
            </a:extLst>
          </p:cNvPr>
          <p:cNvSpPr txBox="1"/>
          <p:nvPr/>
        </p:nvSpPr>
        <p:spPr>
          <a:xfrm>
            <a:off x="1268361" y="1848465"/>
            <a:ext cx="9134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基于峰数量的周期分隔，效果比基于</a:t>
            </a:r>
            <a:r>
              <a:rPr lang="en-US" altLang="zh-CN" dirty="0"/>
              <a:t>HR</a:t>
            </a:r>
            <a:r>
              <a:rPr lang="zh-CN" altLang="en-US" dirty="0"/>
              <a:t>的好很多，但依然不是很理想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他的实验结果的说明。</a:t>
            </a:r>
            <a:endParaRPr lang="en-US" altLang="zh-CN" dirty="0"/>
          </a:p>
          <a:p>
            <a:r>
              <a:rPr lang="zh-CN" altLang="en-US" dirty="0"/>
              <a:t>遇到的一些问题。这个问题正在研究中。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99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981</Words>
  <Application>Microsoft Office PowerPoint</Application>
  <PresentationFormat>宽屏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-apple-system</vt:lpstr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5105</cp:revision>
  <dcterms:created xsi:type="dcterms:W3CDTF">2023-07-30T03:21:28Z</dcterms:created>
  <dcterms:modified xsi:type="dcterms:W3CDTF">2023-08-27T09:54:47Z</dcterms:modified>
</cp:coreProperties>
</file>