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40" r:id="rId4"/>
    <p:sldId id="354" r:id="rId5"/>
    <p:sldId id="355" r:id="rId6"/>
    <p:sldId id="349" r:id="rId7"/>
    <p:sldId id="351" r:id="rId8"/>
    <p:sldId id="324" r:id="rId9"/>
    <p:sldId id="353" r:id="rId10"/>
    <p:sldId id="352" r:id="rId11"/>
    <p:sldId id="346" r:id="rId12"/>
    <p:sldId id="356" r:id="rId13"/>
    <p:sldId id="348" r:id="rId14"/>
    <p:sldId id="342" r:id="rId15"/>
    <p:sldId id="343" r:id="rId16"/>
    <p:sldId id="344" r:id="rId17"/>
    <p:sldId id="345" r:id="rId18"/>
    <p:sldId id="325" r:id="rId19"/>
    <p:sldId id="347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81787" autoAdjust="0"/>
  </p:normalViewPr>
  <p:slideViewPr>
    <p:cSldViewPr snapToGrid="0">
      <p:cViewPr varScale="1">
        <p:scale>
          <a:sx n="65" d="100"/>
          <a:sy n="65" d="100"/>
        </p:scale>
        <p:origin x="600" y="48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8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8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35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42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83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For D Prediction:</a:t>
            </a:r>
          </a:p>
          <a:p>
            <a:r>
              <a:rPr lang="en-US" altLang="zh-CN" dirty="0"/>
              <a:t>The reason is peaks are not aligned properly. Both mean and median methods significantly affect height of small peaks, leading to a decrease in their accuracy.</a:t>
            </a:r>
          </a:p>
          <a:p>
            <a:endParaRPr lang="en-US" altLang="zh-CN" dirty="0"/>
          </a:p>
          <a:p>
            <a:r>
              <a:rPr lang="en-US" altLang="zh-CN" dirty="0"/>
              <a:t>For S prediction:</a:t>
            </a:r>
          </a:p>
          <a:p>
            <a:r>
              <a:rPr lang="en-US" altLang="zh-CN" dirty="0"/>
              <a:t>Due to the limitation of the sampling rate, even with a perfect "Get Template" algorithm, the S prediction result is still not as good as that of the "No Template" algorithm.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7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14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86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4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9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7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9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2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8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2023-11-06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2023.9.18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689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Part_2: </a:t>
            </a:r>
            <a:r>
              <a:rPr lang="en-US" altLang="zh-CN" sz="1400" dirty="0"/>
              <a:t>Paper 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CD4F3-F35E-2206-FF84-688217EDEE5A}"/>
              </a:ext>
            </a:extLst>
          </p:cNvPr>
          <p:cNvSpPr txBox="1"/>
          <p:nvPr/>
        </p:nvSpPr>
        <p:spPr>
          <a:xfrm>
            <a:off x="134577" y="737107"/>
            <a:ext cx="952467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Paper_3: k-Shape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NLAAF: Nonlinear alignment and averaging filters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PSA: Prioritized shape averaging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RSTMF: Ranking Shape-based Template Matching Framework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DBA: Dynamic Time Warping Barycenter Averaging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KSC: K-Spectral Centroid Clustering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Matrix Decomposition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19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>
            <a:extLst>
              <a:ext uri="{FF2B5EF4-FFF2-40B4-BE49-F238E27FC236}">
                <a16:creationId xmlns:a16="http://schemas.microsoft.com/office/drawing/2014/main" id="{204AE680-9190-FAD6-3CF8-9C593C260F05}"/>
              </a:ext>
            </a:extLst>
          </p:cNvPr>
          <p:cNvSpPr txBox="1"/>
          <p:nvPr/>
        </p:nvSpPr>
        <p:spPr>
          <a:xfrm>
            <a:off x="609599" y="106251"/>
            <a:ext cx="640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Learning Progress and Future Learning Plan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F21988-D9C8-EEB1-82D8-632A3509FA1C}"/>
              </a:ext>
            </a:extLst>
          </p:cNvPr>
          <p:cNvSpPr txBox="1"/>
          <p:nvPr/>
        </p:nvSpPr>
        <p:spPr>
          <a:xfrm>
            <a:off x="703943" y="776514"/>
            <a:ext cx="10522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已经完成的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EE120 (all videos and lectures)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Complex Functions and Integral Transforms (completed half of the exercise book)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接下来打算做的：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现代数字信号处理</a:t>
            </a:r>
            <a:r>
              <a:rPr lang="en-US" altLang="zh-CN" dirty="0"/>
              <a:t>I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现在数字信号处理</a:t>
            </a:r>
            <a:r>
              <a:rPr lang="en-US" altLang="zh-CN" dirty="0"/>
              <a:t>II </a:t>
            </a:r>
          </a:p>
          <a:p>
            <a:r>
              <a:rPr lang="en-US" altLang="zh-CN" dirty="0"/>
              <a:t>(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/>
              </a:rPr>
              <a:t>列信号处理、时频分析、压缩感知、贝叶斯方法</a:t>
            </a:r>
            <a:r>
              <a:rPr lang="en-US" altLang="zh-CN" dirty="0"/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0DF3EA-DF71-889D-DC00-CFFA65C68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09"/>
          <a:stretch/>
        </p:blipFill>
        <p:spPr>
          <a:xfrm>
            <a:off x="8249720" y="2125666"/>
            <a:ext cx="1630118" cy="27409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9C41A8-3A07-F1CB-D9E5-058891249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25"/>
          <a:stretch/>
        </p:blipFill>
        <p:spPr>
          <a:xfrm>
            <a:off x="9879838" y="2125667"/>
            <a:ext cx="2312162" cy="27409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CE5A5B-C1EF-0E6E-FD4B-81D319F00A3D}"/>
              </a:ext>
            </a:extLst>
          </p:cNvPr>
          <p:cNvSpPr txBox="1"/>
          <p:nvPr/>
        </p:nvSpPr>
        <p:spPr>
          <a:xfrm>
            <a:off x="703944" y="3989496"/>
            <a:ext cx="5829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接来下的科研方向：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K-shape</a:t>
            </a:r>
            <a:r>
              <a:rPr lang="zh-CN" altLang="en-US" dirty="0"/>
              <a:t>中提及的方法进行进一步的尝试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在数据挖掘期刊中，进一步寻找最新的方法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寻找能对频域进行有效分解的算法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慢慢探索真实数据集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98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764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Some Thoughts about My Undergraduate Thesis</a:t>
            </a:r>
            <a:endParaRPr lang="en-US" altLang="zh-CN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4643DC-48E7-FBAD-A6E6-15E027B3BE4D}"/>
              </a:ext>
            </a:extLst>
          </p:cNvPr>
          <p:cNvSpPr txBox="1"/>
          <p:nvPr/>
        </p:nvSpPr>
        <p:spPr>
          <a:xfrm>
            <a:off x="1216742" y="1047135"/>
            <a:ext cx="96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hope it is a framework for any periodic physical signal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3AC945-4149-9314-274C-A7CF6B60170C}"/>
              </a:ext>
            </a:extLst>
          </p:cNvPr>
          <p:cNvSpPr/>
          <p:nvPr/>
        </p:nvSpPr>
        <p:spPr>
          <a:xfrm>
            <a:off x="3365363" y="1977597"/>
            <a:ext cx="2544097" cy="1106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Segmentation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8A2C0D-3203-C334-45AB-BCDC6F5F1BA4}"/>
              </a:ext>
            </a:extLst>
          </p:cNvPr>
          <p:cNvSpPr/>
          <p:nvPr/>
        </p:nvSpPr>
        <p:spPr>
          <a:xfrm>
            <a:off x="6781799" y="1976283"/>
            <a:ext cx="2544097" cy="1106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Get Template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946C300-CC64-4B32-8BDB-E64AB8E10FB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909460" y="2529348"/>
            <a:ext cx="872339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C6A644-9077-E596-5407-66B9912006CF}"/>
              </a:ext>
            </a:extLst>
          </p:cNvPr>
          <p:cNvCxnSpPr>
            <a:stCxn id="6" idx="3"/>
          </p:cNvCxnSpPr>
          <p:nvPr/>
        </p:nvCxnSpPr>
        <p:spPr>
          <a:xfrm>
            <a:off x="9325896" y="2529348"/>
            <a:ext cx="82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B7ED3B-5447-7723-BA18-653C95605C6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14091" y="2530662"/>
            <a:ext cx="951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7A72710-C4CC-51E1-45E8-60583582528B}"/>
              </a:ext>
            </a:extLst>
          </p:cNvPr>
          <p:cNvGrpSpPr/>
          <p:nvPr/>
        </p:nvGrpSpPr>
        <p:grpSpPr>
          <a:xfrm>
            <a:off x="248877" y="2248872"/>
            <a:ext cx="2215945" cy="560950"/>
            <a:chOff x="195416" y="2868049"/>
            <a:chExt cx="2287228" cy="1129275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0EA9E2F-8315-C0A8-2B94-5D63826FF782}"/>
                </a:ext>
              </a:extLst>
            </p:cNvPr>
            <p:cNvSpPr/>
            <p:nvPr/>
          </p:nvSpPr>
          <p:spPr>
            <a:xfrm>
              <a:off x="575187" y="2878327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7E2BE94-E0D8-AFB9-DC8B-E81DDF2727B1}"/>
                </a:ext>
              </a:extLst>
            </p:cNvPr>
            <p:cNvSpPr/>
            <p:nvPr/>
          </p:nvSpPr>
          <p:spPr>
            <a:xfrm>
              <a:off x="958645" y="2875935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B70FBF3-A3C7-1D91-A347-FEFCE5B63367}"/>
                </a:ext>
              </a:extLst>
            </p:cNvPr>
            <p:cNvSpPr/>
            <p:nvPr/>
          </p:nvSpPr>
          <p:spPr>
            <a:xfrm>
              <a:off x="1339644" y="2875935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BD7B8FD-4A0E-4E5C-DE10-183F3BBAAF8A}"/>
                </a:ext>
              </a:extLst>
            </p:cNvPr>
            <p:cNvSpPr/>
            <p:nvPr/>
          </p:nvSpPr>
          <p:spPr>
            <a:xfrm>
              <a:off x="1723102" y="2875935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3A65FEE-0FF9-41F0-4348-50E95597A382}"/>
                </a:ext>
              </a:extLst>
            </p:cNvPr>
            <p:cNvSpPr/>
            <p:nvPr/>
          </p:nvSpPr>
          <p:spPr>
            <a:xfrm>
              <a:off x="2106560" y="2883309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2E69419-7C21-C930-F3E1-54AF1A180055}"/>
                </a:ext>
              </a:extLst>
            </p:cNvPr>
            <p:cNvSpPr/>
            <p:nvPr/>
          </p:nvSpPr>
          <p:spPr>
            <a:xfrm>
              <a:off x="195416" y="2868049"/>
              <a:ext cx="376084" cy="1114015"/>
            </a:xfrm>
            <a:custGeom>
              <a:avLst/>
              <a:gdLst>
                <a:gd name="connsiteX0" fmla="*/ 0 w 376084"/>
                <a:gd name="connsiteY0" fmla="*/ 617041 h 1114015"/>
                <a:gd name="connsiteX1" fmla="*/ 103239 w 376084"/>
                <a:gd name="connsiteY1" fmla="*/ 12357 h 1114015"/>
                <a:gd name="connsiteX2" fmla="*/ 103239 w 376084"/>
                <a:gd name="connsiteY2" fmla="*/ 1111112 h 1114015"/>
                <a:gd name="connsiteX3" fmla="*/ 199103 w 376084"/>
                <a:gd name="connsiteY3" fmla="*/ 344196 h 1114015"/>
                <a:gd name="connsiteX4" fmla="*/ 228600 w 376084"/>
                <a:gd name="connsiteY4" fmla="*/ 690783 h 1114015"/>
                <a:gd name="connsiteX5" fmla="*/ 272845 w 376084"/>
                <a:gd name="connsiteY5" fmla="*/ 565421 h 1114015"/>
                <a:gd name="connsiteX6" fmla="*/ 376084 w 376084"/>
                <a:gd name="connsiteY6" fmla="*/ 558047 h 111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084" h="1114015">
                  <a:moveTo>
                    <a:pt x="0" y="617041"/>
                  </a:moveTo>
                  <a:cubicBezTo>
                    <a:pt x="43016" y="273526"/>
                    <a:pt x="86032" y="-69988"/>
                    <a:pt x="103239" y="12357"/>
                  </a:cubicBezTo>
                  <a:cubicBezTo>
                    <a:pt x="120446" y="94702"/>
                    <a:pt x="87262" y="1055806"/>
                    <a:pt x="103239" y="1111112"/>
                  </a:cubicBezTo>
                  <a:cubicBezTo>
                    <a:pt x="119216" y="1166419"/>
                    <a:pt x="178210" y="414251"/>
                    <a:pt x="199103" y="344196"/>
                  </a:cubicBezTo>
                  <a:cubicBezTo>
                    <a:pt x="219997" y="274141"/>
                    <a:pt x="216310" y="653912"/>
                    <a:pt x="228600" y="690783"/>
                  </a:cubicBezTo>
                  <a:cubicBezTo>
                    <a:pt x="240890" y="727654"/>
                    <a:pt x="248264" y="587544"/>
                    <a:pt x="272845" y="565421"/>
                  </a:cubicBezTo>
                  <a:cubicBezTo>
                    <a:pt x="297426" y="543298"/>
                    <a:pt x="336755" y="550672"/>
                    <a:pt x="376084" y="558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31792F20-6139-56D9-DB68-C81EB48AC315}"/>
              </a:ext>
            </a:extLst>
          </p:cNvPr>
          <p:cNvSpPr/>
          <p:nvPr/>
        </p:nvSpPr>
        <p:spPr>
          <a:xfrm>
            <a:off x="10389502" y="2033722"/>
            <a:ext cx="1215401" cy="980768"/>
          </a:xfrm>
          <a:custGeom>
            <a:avLst/>
            <a:gdLst>
              <a:gd name="connsiteX0" fmla="*/ 0 w 376084"/>
              <a:gd name="connsiteY0" fmla="*/ 617041 h 1114015"/>
              <a:gd name="connsiteX1" fmla="*/ 103239 w 376084"/>
              <a:gd name="connsiteY1" fmla="*/ 12357 h 1114015"/>
              <a:gd name="connsiteX2" fmla="*/ 103239 w 376084"/>
              <a:gd name="connsiteY2" fmla="*/ 1111112 h 1114015"/>
              <a:gd name="connsiteX3" fmla="*/ 199103 w 376084"/>
              <a:gd name="connsiteY3" fmla="*/ 344196 h 1114015"/>
              <a:gd name="connsiteX4" fmla="*/ 228600 w 376084"/>
              <a:gd name="connsiteY4" fmla="*/ 690783 h 1114015"/>
              <a:gd name="connsiteX5" fmla="*/ 272845 w 376084"/>
              <a:gd name="connsiteY5" fmla="*/ 565421 h 1114015"/>
              <a:gd name="connsiteX6" fmla="*/ 376084 w 376084"/>
              <a:gd name="connsiteY6" fmla="*/ 558047 h 111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6084" h="1114015">
                <a:moveTo>
                  <a:pt x="0" y="617041"/>
                </a:moveTo>
                <a:cubicBezTo>
                  <a:pt x="43016" y="273526"/>
                  <a:pt x="86032" y="-69988"/>
                  <a:pt x="103239" y="12357"/>
                </a:cubicBezTo>
                <a:cubicBezTo>
                  <a:pt x="120446" y="94702"/>
                  <a:pt x="87262" y="1055806"/>
                  <a:pt x="103239" y="1111112"/>
                </a:cubicBezTo>
                <a:cubicBezTo>
                  <a:pt x="119216" y="1166419"/>
                  <a:pt x="178210" y="414251"/>
                  <a:pt x="199103" y="344196"/>
                </a:cubicBezTo>
                <a:cubicBezTo>
                  <a:pt x="219997" y="274141"/>
                  <a:pt x="216310" y="653912"/>
                  <a:pt x="228600" y="690783"/>
                </a:cubicBezTo>
                <a:cubicBezTo>
                  <a:pt x="240890" y="727654"/>
                  <a:pt x="248264" y="587544"/>
                  <a:pt x="272845" y="565421"/>
                </a:cubicBezTo>
                <a:cubicBezTo>
                  <a:pt x="297426" y="543298"/>
                  <a:pt x="336755" y="550672"/>
                  <a:pt x="376084" y="55804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E00A53-B85F-EC86-249E-AB95B07A94B7}"/>
              </a:ext>
            </a:extLst>
          </p:cNvPr>
          <p:cNvSpPr txBox="1"/>
          <p:nvPr/>
        </p:nvSpPr>
        <p:spPr>
          <a:xfrm>
            <a:off x="1275735" y="3370006"/>
            <a:ext cx="8930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真正实现起来的效果：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即使分隔的一塌糊涂，也能合成一个还算可以的信号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同时，如果能在分隔过程中产生更多的信息，那么模板合成的会更加好。</a:t>
            </a:r>
            <a:endParaRPr lang="en-US" altLang="zh-CN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B5F50FC-13A1-628C-62CA-CFEECFE98F0F}"/>
              </a:ext>
            </a:extLst>
          </p:cNvPr>
          <p:cNvSpPr/>
          <p:nvPr/>
        </p:nvSpPr>
        <p:spPr>
          <a:xfrm>
            <a:off x="1614185" y="4849857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0A55D519-A13B-A630-98F1-37B28AE47609}"/>
              </a:ext>
            </a:extLst>
          </p:cNvPr>
          <p:cNvSpPr/>
          <p:nvPr/>
        </p:nvSpPr>
        <p:spPr>
          <a:xfrm>
            <a:off x="1657474" y="4846998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B7DF9A2-5379-73D4-49EE-BD23CB4E37C8}"/>
              </a:ext>
            </a:extLst>
          </p:cNvPr>
          <p:cNvSpPr/>
          <p:nvPr/>
        </p:nvSpPr>
        <p:spPr>
          <a:xfrm>
            <a:off x="1700763" y="4844139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F1398D2-A22F-213B-658E-50419B470006}"/>
              </a:ext>
            </a:extLst>
          </p:cNvPr>
          <p:cNvSpPr/>
          <p:nvPr/>
        </p:nvSpPr>
        <p:spPr>
          <a:xfrm>
            <a:off x="1744052" y="4841280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8A96E889-AB66-7F41-278C-93A9ECA52CE1}"/>
              </a:ext>
            </a:extLst>
          </p:cNvPr>
          <p:cNvSpPr/>
          <p:nvPr/>
        </p:nvSpPr>
        <p:spPr>
          <a:xfrm>
            <a:off x="1787341" y="4838421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EA74A1EF-F448-71F5-418E-7DA840D1B7F1}"/>
              </a:ext>
            </a:extLst>
          </p:cNvPr>
          <p:cNvSpPr/>
          <p:nvPr/>
        </p:nvSpPr>
        <p:spPr>
          <a:xfrm>
            <a:off x="1830630" y="4853520"/>
            <a:ext cx="1858297" cy="1274790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BDEFC7-3285-49E0-36A4-4207371A9CD5}"/>
              </a:ext>
            </a:extLst>
          </p:cNvPr>
          <p:cNvGrpSpPr/>
          <p:nvPr/>
        </p:nvGrpSpPr>
        <p:grpSpPr>
          <a:xfrm>
            <a:off x="4640960" y="4757631"/>
            <a:ext cx="1936955" cy="1374342"/>
            <a:chOff x="4640960" y="4757631"/>
            <a:chExt cx="1936955" cy="1374342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F243C20-AD86-C3CC-D479-691FA624ABE7}"/>
                </a:ext>
              </a:extLst>
            </p:cNvPr>
            <p:cNvSpPr/>
            <p:nvPr/>
          </p:nvSpPr>
          <p:spPr>
            <a:xfrm>
              <a:off x="4640960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3691A93-90A0-CC84-305B-12199AB9154E}"/>
                </a:ext>
              </a:extLst>
            </p:cNvPr>
            <p:cNvSpPr/>
            <p:nvPr/>
          </p:nvSpPr>
          <p:spPr>
            <a:xfrm>
              <a:off x="5324168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7F40D18-37F8-2FA3-C04B-E8E23B04A1DB}"/>
                </a:ext>
              </a:extLst>
            </p:cNvPr>
            <p:cNvSpPr/>
            <p:nvPr/>
          </p:nvSpPr>
          <p:spPr>
            <a:xfrm>
              <a:off x="4719618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4ECA51E-5A64-AB5C-38A0-63C72181B2D4}"/>
                </a:ext>
              </a:extLst>
            </p:cNvPr>
            <p:cNvSpPr/>
            <p:nvPr/>
          </p:nvSpPr>
          <p:spPr>
            <a:xfrm>
              <a:off x="5402826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D221DD5-3E12-2EFC-0312-7096C4BD968D}"/>
              </a:ext>
            </a:extLst>
          </p:cNvPr>
          <p:cNvGrpSpPr/>
          <p:nvPr/>
        </p:nvGrpSpPr>
        <p:grpSpPr>
          <a:xfrm>
            <a:off x="4807974" y="4757631"/>
            <a:ext cx="1936955" cy="1374342"/>
            <a:chOff x="4640960" y="4757631"/>
            <a:chExt cx="1936955" cy="1374342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D536E464-209D-D56F-E389-59547D33FD38}"/>
                </a:ext>
              </a:extLst>
            </p:cNvPr>
            <p:cNvSpPr/>
            <p:nvPr/>
          </p:nvSpPr>
          <p:spPr>
            <a:xfrm>
              <a:off x="4640960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3604CD5-AACD-73E0-91A5-E521B98628C4}"/>
                </a:ext>
              </a:extLst>
            </p:cNvPr>
            <p:cNvSpPr/>
            <p:nvPr/>
          </p:nvSpPr>
          <p:spPr>
            <a:xfrm>
              <a:off x="5324168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33C780CB-F54A-CB72-96A1-3DA6AD5A831F}"/>
                </a:ext>
              </a:extLst>
            </p:cNvPr>
            <p:cNvSpPr/>
            <p:nvPr/>
          </p:nvSpPr>
          <p:spPr>
            <a:xfrm>
              <a:off x="4719618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CFAAAAD-F04F-27A4-76FE-E8A9B1445817}"/>
                </a:ext>
              </a:extLst>
            </p:cNvPr>
            <p:cNvSpPr/>
            <p:nvPr/>
          </p:nvSpPr>
          <p:spPr>
            <a:xfrm>
              <a:off x="5402826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905A07A-1539-CE5C-826D-C7CE0B2685D4}"/>
              </a:ext>
            </a:extLst>
          </p:cNvPr>
          <p:cNvGrpSpPr/>
          <p:nvPr/>
        </p:nvGrpSpPr>
        <p:grpSpPr>
          <a:xfrm>
            <a:off x="4945066" y="4757631"/>
            <a:ext cx="1936955" cy="1374342"/>
            <a:chOff x="4640960" y="4757631"/>
            <a:chExt cx="1936955" cy="1374342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9FEB77AF-DF15-A3A5-0DAB-B9902EC255D6}"/>
                </a:ext>
              </a:extLst>
            </p:cNvPr>
            <p:cNvSpPr/>
            <p:nvPr/>
          </p:nvSpPr>
          <p:spPr>
            <a:xfrm>
              <a:off x="4640960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B8782E1-880C-1766-37A5-72BC4FF717F6}"/>
                </a:ext>
              </a:extLst>
            </p:cNvPr>
            <p:cNvSpPr/>
            <p:nvPr/>
          </p:nvSpPr>
          <p:spPr>
            <a:xfrm>
              <a:off x="5324168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0B69C68-6136-B34A-F8DA-236E7A3F7599}"/>
                </a:ext>
              </a:extLst>
            </p:cNvPr>
            <p:cNvSpPr/>
            <p:nvPr/>
          </p:nvSpPr>
          <p:spPr>
            <a:xfrm>
              <a:off x="4719618" y="4857183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3DB8228-F33A-650F-6226-D500117477DF}"/>
                </a:ext>
              </a:extLst>
            </p:cNvPr>
            <p:cNvSpPr/>
            <p:nvPr/>
          </p:nvSpPr>
          <p:spPr>
            <a:xfrm>
              <a:off x="5402826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F6525B9-0428-D99A-17E1-8F6A5307934C}"/>
              </a:ext>
            </a:extLst>
          </p:cNvPr>
          <p:cNvGrpSpPr/>
          <p:nvPr/>
        </p:nvGrpSpPr>
        <p:grpSpPr>
          <a:xfrm>
            <a:off x="7760244" y="4757631"/>
            <a:ext cx="1858297" cy="1359243"/>
            <a:chOff x="7760244" y="4757631"/>
            <a:chExt cx="1858297" cy="1359243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5324DD5-457C-7938-25A1-D204C0734837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F65E92B-0004-AF87-B3CC-C8FFBBC7A164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EFD7174-3438-9D3E-B879-C78ABB19DBD5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AB2879D-17BF-0BA7-7A2E-338B80E49149}"/>
              </a:ext>
            </a:extLst>
          </p:cNvPr>
          <p:cNvGrpSpPr/>
          <p:nvPr/>
        </p:nvGrpSpPr>
        <p:grpSpPr>
          <a:xfrm>
            <a:off x="7832760" y="4757631"/>
            <a:ext cx="1858297" cy="1359243"/>
            <a:chOff x="7760244" y="4757631"/>
            <a:chExt cx="1858297" cy="1359243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085FA17B-C0D2-1B81-477D-AB0B78521369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6BF54A0-2A1B-A4AF-496F-A1A2E2F6CACC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81CEA52-7AE9-7B4A-F82D-1B2CF3350559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680A63E-EF46-9408-9D61-CDC041B652ED}"/>
              </a:ext>
            </a:extLst>
          </p:cNvPr>
          <p:cNvGrpSpPr/>
          <p:nvPr/>
        </p:nvGrpSpPr>
        <p:grpSpPr>
          <a:xfrm>
            <a:off x="7905256" y="4757631"/>
            <a:ext cx="1858297" cy="1359243"/>
            <a:chOff x="7760244" y="4757631"/>
            <a:chExt cx="1858297" cy="1359243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372098A-726B-2FF4-7BE7-EBDC432DA79D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856545E-CB39-9D95-40CB-DB083B51159C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0A1B83F9-935B-1EB1-BEB4-B2FEB46D93E3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F4A032A1-4562-F661-5097-FAFB32D1456A}"/>
              </a:ext>
            </a:extLst>
          </p:cNvPr>
          <p:cNvGrpSpPr/>
          <p:nvPr/>
        </p:nvGrpSpPr>
        <p:grpSpPr>
          <a:xfrm>
            <a:off x="7977772" y="4757631"/>
            <a:ext cx="1858297" cy="1359243"/>
            <a:chOff x="7760244" y="4757631"/>
            <a:chExt cx="1858297" cy="1359243"/>
          </a:xfrm>
        </p:grpSpPr>
        <p:sp>
          <p:nvSpPr>
            <p:cNvPr id="1027" name="任意多边形: 形状 1026">
              <a:extLst>
                <a:ext uri="{FF2B5EF4-FFF2-40B4-BE49-F238E27FC236}">
                  <a16:creationId xmlns:a16="http://schemas.microsoft.com/office/drawing/2014/main" id="{D8E497C2-942B-863B-332C-67EA42192946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椭圆 1027">
              <a:extLst>
                <a:ext uri="{FF2B5EF4-FFF2-40B4-BE49-F238E27FC236}">
                  <a16:creationId xmlns:a16="http://schemas.microsoft.com/office/drawing/2014/main" id="{951E8059-6269-228C-1AC1-F9D8ACC22E6F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9" name="椭圆 1028">
              <a:extLst>
                <a:ext uri="{FF2B5EF4-FFF2-40B4-BE49-F238E27FC236}">
                  <a16:creationId xmlns:a16="http://schemas.microsoft.com/office/drawing/2014/main" id="{69A54E7A-BD84-C963-AAA5-808683DD82D1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F099F1BA-C749-56DE-2A1A-21B277CAB0A6}"/>
              </a:ext>
            </a:extLst>
          </p:cNvPr>
          <p:cNvGrpSpPr/>
          <p:nvPr/>
        </p:nvGrpSpPr>
        <p:grpSpPr>
          <a:xfrm>
            <a:off x="8052194" y="4757631"/>
            <a:ext cx="1858297" cy="1359243"/>
            <a:chOff x="7760244" y="4757631"/>
            <a:chExt cx="1858297" cy="1359243"/>
          </a:xfrm>
        </p:grpSpPr>
        <p:sp>
          <p:nvSpPr>
            <p:cNvPr id="1031" name="任意多边形: 形状 1030">
              <a:extLst>
                <a:ext uri="{FF2B5EF4-FFF2-40B4-BE49-F238E27FC236}">
                  <a16:creationId xmlns:a16="http://schemas.microsoft.com/office/drawing/2014/main" id="{20C81D7F-02B7-8BFD-D35C-E11C924FEFAF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椭圆 1031">
              <a:extLst>
                <a:ext uri="{FF2B5EF4-FFF2-40B4-BE49-F238E27FC236}">
                  <a16:creationId xmlns:a16="http://schemas.microsoft.com/office/drawing/2014/main" id="{049326B9-5505-049D-A06C-F3838F8F1545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3" name="椭圆 1032">
              <a:extLst>
                <a:ext uri="{FF2B5EF4-FFF2-40B4-BE49-F238E27FC236}">
                  <a16:creationId xmlns:a16="http://schemas.microsoft.com/office/drawing/2014/main" id="{36E9DF15-FB08-58EA-AB87-79E8AC9A876D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4C6BE11D-BCB5-7DC4-ED59-E0941FDAC72B}"/>
              </a:ext>
            </a:extLst>
          </p:cNvPr>
          <p:cNvGrpSpPr/>
          <p:nvPr/>
        </p:nvGrpSpPr>
        <p:grpSpPr>
          <a:xfrm>
            <a:off x="8124710" y="4757631"/>
            <a:ext cx="1858297" cy="1359243"/>
            <a:chOff x="7760244" y="4757631"/>
            <a:chExt cx="1858297" cy="1359243"/>
          </a:xfrm>
        </p:grpSpPr>
        <p:sp>
          <p:nvSpPr>
            <p:cNvPr id="1035" name="任意多边形: 形状 1034">
              <a:extLst>
                <a:ext uri="{FF2B5EF4-FFF2-40B4-BE49-F238E27FC236}">
                  <a16:creationId xmlns:a16="http://schemas.microsoft.com/office/drawing/2014/main" id="{89AC3BB5-8629-5AE4-3BB7-185701DE79FA}"/>
                </a:ext>
              </a:extLst>
            </p:cNvPr>
            <p:cNvSpPr/>
            <p:nvPr/>
          </p:nvSpPr>
          <p:spPr>
            <a:xfrm>
              <a:off x="7760244" y="4842084"/>
              <a:ext cx="1858297" cy="1274790"/>
            </a:xfrm>
            <a:custGeom>
              <a:avLst/>
              <a:gdLst>
                <a:gd name="connsiteX0" fmla="*/ 0 w 1858297"/>
                <a:gd name="connsiteY0" fmla="*/ 577693 h 1274790"/>
                <a:gd name="connsiteX1" fmla="*/ 184355 w 1858297"/>
                <a:gd name="connsiteY1" fmla="*/ 695681 h 1274790"/>
                <a:gd name="connsiteX2" fmla="*/ 324465 w 1858297"/>
                <a:gd name="connsiteY2" fmla="*/ 408087 h 1274790"/>
                <a:gd name="connsiteX3" fmla="*/ 582561 w 1858297"/>
                <a:gd name="connsiteY3" fmla="*/ 931655 h 1274790"/>
                <a:gd name="connsiteX4" fmla="*/ 803787 w 1858297"/>
                <a:gd name="connsiteY4" fmla="*/ 2506 h 1274790"/>
                <a:gd name="connsiteX5" fmla="*/ 1017639 w 1858297"/>
                <a:gd name="connsiteY5" fmla="*/ 1270868 h 1274790"/>
                <a:gd name="connsiteX6" fmla="*/ 1297858 w 1858297"/>
                <a:gd name="connsiteY6" fmla="*/ 408087 h 1274790"/>
                <a:gd name="connsiteX7" fmla="*/ 1578077 w 1858297"/>
                <a:gd name="connsiteY7" fmla="*/ 651435 h 1274790"/>
                <a:gd name="connsiteX8" fmla="*/ 1696065 w 1858297"/>
                <a:gd name="connsiteY8" fmla="*/ 474455 h 1274790"/>
                <a:gd name="connsiteX9" fmla="*/ 1858297 w 1858297"/>
                <a:gd name="connsiteY9" fmla="*/ 629313 h 1274790"/>
                <a:gd name="connsiteX10" fmla="*/ 1858297 w 1858297"/>
                <a:gd name="connsiteY10" fmla="*/ 629313 h 1274790"/>
                <a:gd name="connsiteX11" fmla="*/ 1858297 w 1858297"/>
                <a:gd name="connsiteY11" fmla="*/ 621939 h 12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297" h="1274790">
                  <a:moveTo>
                    <a:pt x="0" y="577693"/>
                  </a:moveTo>
                  <a:cubicBezTo>
                    <a:pt x="65139" y="650821"/>
                    <a:pt x="130278" y="723949"/>
                    <a:pt x="184355" y="695681"/>
                  </a:cubicBezTo>
                  <a:cubicBezTo>
                    <a:pt x="238433" y="667413"/>
                    <a:pt x="258097" y="368758"/>
                    <a:pt x="324465" y="408087"/>
                  </a:cubicBezTo>
                  <a:cubicBezTo>
                    <a:pt x="390833" y="447416"/>
                    <a:pt x="502674" y="999252"/>
                    <a:pt x="582561" y="931655"/>
                  </a:cubicBezTo>
                  <a:cubicBezTo>
                    <a:pt x="662448" y="864058"/>
                    <a:pt x="731274" y="-54029"/>
                    <a:pt x="803787" y="2506"/>
                  </a:cubicBezTo>
                  <a:cubicBezTo>
                    <a:pt x="876300" y="59041"/>
                    <a:pt x="935294" y="1203271"/>
                    <a:pt x="1017639" y="1270868"/>
                  </a:cubicBezTo>
                  <a:cubicBezTo>
                    <a:pt x="1099984" y="1338465"/>
                    <a:pt x="1204452" y="511326"/>
                    <a:pt x="1297858" y="408087"/>
                  </a:cubicBezTo>
                  <a:cubicBezTo>
                    <a:pt x="1391264" y="304848"/>
                    <a:pt x="1511709" y="640374"/>
                    <a:pt x="1578077" y="651435"/>
                  </a:cubicBezTo>
                  <a:cubicBezTo>
                    <a:pt x="1644445" y="662496"/>
                    <a:pt x="1649362" y="478142"/>
                    <a:pt x="1696065" y="474455"/>
                  </a:cubicBezTo>
                  <a:cubicBezTo>
                    <a:pt x="1742768" y="470768"/>
                    <a:pt x="1858297" y="629313"/>
                    <a:pt x="1858297" y="629313"/>
                  </a:cubicBezTo>
                  <a:lnTo>
                    <a:pt x="1858297" y="629313"/>
                  </a:lnTo>
                  <a:lnTo>
                    <a:pt x="1858297" y="621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椭圆 1035">
              <a:extLst>
                <a:ext uri="{FF2B5EF4-FFF2-40B4-BE49-F238E27FC236}">
                  <a16:creationId xmlns:a16="http://schemas.microsoft.com/office/drawing/2014/main" id="{EA61AE2E-7599-8103-10F4-C1621ABF8DA5}"/>
                </a:ext>
              </a:extLst>
            </p:cNvPr>
            <p:cNvSpPr/>
            <p:nvPr/>
          </p:nvSpPr>
          <p:spPr>
            <a:xfrm>
              <a:off x="8436077" y="4757631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椭圆 1036">
              <a:extLst>
                <a:ext uri="{FF2B5EF4-FFF2-40B4-BE49-F238E27FC236}">
                  <a16:creationId xmlns:a16="http://schemas.microsoft.com/office/drawing/2014/main" id="{93A85B6F-D08B-A22C-558B-B15C6DEE5400}"/>
                </a:ext>
              </a:extLst>
            </p:cNvPr>
            <p:cNvSpPr/>
            <p:nvPr/>
          </p:nvSpPr>
          <p:spPr>
            <a:xfrm>
              <a:off x="7945624" y="5162176"/>
              <a:ext cx="216445" cy="1991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D88088FB-8795-F8DD-9D96-9B7E0419FD37}"/>
              </a:ext>
            </a:extLst>
          </p:cNvPr>
          <p:cNvSpPr txBox="1"/>
          <p:nvPr/>
        </p:nvSpPr>
        <p:spPr>
          <a:xfrm>
            <a:off x="981175" y="6155062"/>
            <a:ext cx="386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Sliced signals without any knowledge of their nature</a:t>
            </a:r>
            <a:endParaRPr lang="zh-CN" altLang="en-US" dirty="0"/>
          </a:p>
        </p:txBody>
      </p:sp>
      <p:sp>
        <p:nvSpPr>
          <p:cNvPr id="1039" name="文本框 1038">
            <a:extLst>
              <a:ext uri="{FF2B5EF4-FFF2-40B4-BE49-F238E27FC236}">
                <a16:creationId xmlns:a16="http://schemas.microsoft.com/office/drawing/2014/main" id="{52CED34B-F682-3561-978B-F62F4CF932D8}"/>
              </a:ext>
            </a:extLst>
          </p:cNvPr>
          <p:cNvSpPr txBox="1"/>
          <p:nvPr/>
        </p:nvSpPr>
        <p:spPr>
          <a:xfrm>
            <a:off x="4224457" y="6107197"/>
            <a:ext cx="33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Sliced signals with some knowledge of their nature</a:t>
            </a:r>
            <a:endParaRPr lang="zh-CN" altLang="en-US" dirty="0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CE62DF74-7FAB-A5B0-7121-FD7357C42624}"/>
              </a:ext>
            </a:extLst>
          </p:cNvPr>
          <p:cNvSpPr txBox="1"/>
          <p:nvPr/>
        </p:nvSpPr>
        <p:spPr>
          <a:xfrm>
            <a:off x="7627196" y="6107196"/>
            <a:ext cx="33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Sliced signals with deep knowledge of their nature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38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F3CD36-4875-6579-F682-A0B365B9CD16}"/>
              </a:ext>
            </a:extLst>
          </p:cNvPr>
          <p:cNvSpPr txBox="1"/>
          <p:nvPr/>
        </p:nvSpPr>
        <p:spPr>
          <a:xfrm>
            <a:off x="1122219" y="1228397"/>
            <a:ext cx="10111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marL="342900" indent="-342900">
              <a:buAutoNum type="arabicPeriod"/>
            </a:pPr>
            <a:r>
              <a:rPr lang="en-US" altLang="zh-CN" dirty="0"/>
              <a:t>In our laboratory paper, does the deep learning model also have data shift in its dataset? I have built an identical model, but it doesn't work.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Regarding the proposal presentation, Professor Xie's advice is to approach it from a more general perspective. For instance, what I should write about is how to perform the extraction of a standard template from a periodic physical signal, then elucidate my methodology, and in the experimental section, validate it using our SCG signal or BCG signal.</a:t>
            </a:r>
          </a:p>
          <a:p>
            <a:endParaRPr lang="en-US" altLang="zh-CN" dirty="0"/>
          </a:p>
          <a:p>
            <a:r>
              <a:rPr lang="en-US" altLang="zh-CN" dirty="0"/>
              <a:t>3. In the current thesis, when mentioning 'Time Alignment' or 'DTW,' they are often used for clustering, classification, and data argumentation. Can we refer to the current work as 'DTW for Regression'? </a:t>
            </a:r>
            <a:r>
              <a:rPr lang="en-US" altLang="zh-CN"/>
              <a:t>Compared to 'DTW for Classification,' 'DTW for Regression' has a distinct focus.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2549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1633999" y="833120"/>
            <a:ext cx="89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Work 3, an attempt has been made to define what constitutes a good algorithm for obtaining an SCG signal template. </a:t>
            </a:r>
          </a:p>
          <a:p>
            <a:endParaRPr lang="en-US" altLang="zh-CN" dirty="0"/>
          </a:p>
          <a:p>
            <a:r>
              <a:rPr lang="en-US" altLang="zh-CN" dirty="0"/>
              <a:t>Let’s begin with a comparison of algorithms that can recover a single-cycle signal, evaluating their performances on both noise-free and slightly noisy data.</a:t>
            </a:r>
          </a:p>
          <a:p>
            <a:endParaRPr lang="en-US" altLang="zh-CN" dirty="0"/>
          </a:p>
          <a:p>
            <a:r>
              <a:rPr lang="en-US" altLang="zh-CN" dirty="0"/>
              <a:t>I will give analyses on this table in detail.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53BDD7C-46C9-BDFE-EA8F-C4F7F31A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09468"/>
              </p:ext>
            </p:extLst>
          </p:nvPr>
        </p:nvGraphicFramePr>
        <p:xfrm>
          <a:off x="2032000" y="34290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Noise / 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2.20 / 2.74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4.85 / 5.88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PCA-based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5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9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1690881" y="841683"/>
            <a:ext cx="8967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 Comparison of ‘No Template’ method and ‘Get Template’ method</a:t>
            </a:r>
          </a:p>
          <a:p>
            <a:endParaRPr lang="en-US" altLang="zh-CN" dirty="0"/>
          </a:p>
          <a:p>
            <a:r>
              <a:rPr lang="en-US" altLang="zh-CN" dirty="0"/>
              <a:t>The ‘No Template’ method is not robust and is heavily affected by noise. </a:t>
            </a:r>
          </a:p>
          <a:p>
            <a:endParaRPr lang="en-US" altLang="zh-CN" dirty="0"/>
          </a:p>
          <a:p>
            <a:r>
              <a:rPr lang="en-US" altLang="zh-CN" dirty="0"/>
              <a:t>However, the ‘Get Template’ methods, while not very accurate on clean signals(this part will be explained later), are less affected by noise.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FF5A2F4E-179C-87FA-89F5-A96C23526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6509"/>
              </p:ext>
            </p:extLst>
          </p:nvPr>
        </p:nvGraphicFramePr>
        <p:xfrm>
          <a:off x="1928426" y="345455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Noise / 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Mean</a:t>
                      </a:r>
                      <a:endParaRPr lang="zh-CN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u="sng" dirty="0"/>
                        <a:t>1.35 / 1.38</a:t>
                      </a:r>
                      <a:endParaRPr lang="zh-CN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u="sng" dirty="0"/>
                        <a:t>4.53 / 4.44</a:t>
                      </a:r>
                      <a:endParaRPr lang="zh-CN" alt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ED2396D-B8D5-E6F7-60A0-E25B721A6298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72C898-50A7-AB6B-6EA5-3115D1591377}"/>
              </a:ext>
            </a:extLst>
          </p:cNvPr>
          <p:cNvSpPr txBox="1"/>
          <p:nvPr/>
        </p:nvSpPr>
        <p:spPr>
          <a:xfrm>
            <a:off x="10056425" y="4196986"/>
            <a:ext cx="202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Raise Rapidly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D47907-CA6C-F5F7-82BA-FBF5C26188EF}"/>
              </a:ext>
            </a:extLst>
          </p:cNvPr>
          <p:cNvSpPr txBox="1"/>
          <p:nvPr/>
        </p:nvSpPr>
        <p:spPr>
          <a:xfrm>
            <a:off x="10056425" y="4568203"/>
            <a:ext cx="202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Raise Slightly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DADE95-D09A-7CA9-2A48-C44CB1AC496C}"/>
              </a:ext>
            </a:extLst>
          </p:cNvPr>
          <p:cNvSpPr txBox="1"/>
          <p:nvPr/>
        </p:nvSpPr>
        <p:spPr>
          <a:xfrm>
            <a:off x="10056425" y="4937535"/>
            <a:ext cx="202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Raise Slightly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C03467-F7A7-B716-C72F-CB4F4DD8A11A}"/>
              </a:ext>
            </a:extLst>
          </p:cNvPr>
          <p:cNvSpPr txBox="1"/>
          <p:nvPr/>
        </p:nvSpPr>
        <p:spPr>
          <a:xfrm>
            <a:off x="1690881" y="5693151"/>
            <a:ext cx="8967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 results of Mean Method, we could say recovering a single cycle signal can help us to achieve noise reduction.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3A5A95D-A7BB-F202-23B9-CE05FA5E2E1A}"/>
              </a:ext>
            </a:extLst>
          </p:cNvPr>
          <p:cNvCxnSpPr/>
          <p:nvPr/>
        </p:nvCxnSpPr>
        <p:spPr>
          <a:xfrm>
            <a:off x="3219450" y="5238750"/>
            <a:ext cx="0" cy="45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8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A87E177-7C8A-25BD-2C7A-DC873E9DC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11204"/>
              </p:ext>
            </p:extLst>
          </p:nvPr>
        </p:nvGraphicFramePr>
        <p:xfrm>
          <a:off x="99606" y="640653"/>
          <a:ext cx="75250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361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362150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654572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Noise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1.79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4.07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4.53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BB75359-18BE-D824-6D7A-3F0ED49A93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3365" r="9380"/>
          <a:stretch/>
        </p:blipFill>
        <p:spPr>
          <a:xfrm>
            <a:off x="0" y="3101523"/>
            <a:ext cx="6136888" cy="36502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310260-81A8-8496-0281-6F4800D680CE}"/>
              </a:ext>
            </a:extLst>
          </p:cNvPr>
          <p:cNvSpPr txBox="1"/>
          <p:nvPr/>
        </p:nvSpPr>
        <p:spPr>
          <a:xfrm>
            <a:off x="6200775" y="2670133"/>
            <a:ext cx="5991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D Prediction:</a:t>
            </a:r>
          </a:p>
          <a:p>
            <a:r>
              <a:rPr lang="en-US" altLang="zh-CN" dirty="0"/>
              <a:t>Small peaks are not aligned properly. Both mean and median methods significantly affect height of small peaks, leading to a decrease in accuracy.</a:t>
            </a:r>
          </a:p>
          <a:p>
            <a:endParaRPr lang="en-US" altLang="zh-CN" dirty="0"/>
          </a:p>
          <a:p>
            <a:r>
              <a:rPr lang="en-US" altLang="zh-CN" dirty="0"/>
              <a:t>For S Prediction:</a:t>
            </a:r>
          </a:p>
          <a:p>
            <a:r>
              <a:rPr lang="en-US" altLang="zh-CN" dirty="0"/>
              <a:t>Due to the limitation of the </a:t>
            </a:r>
            <a:r>
              <a:rPr lang="en-US" altLang="zh-CN" b="1" dirty="0"/>
              <a:t>sampling rate</a:t>
            </a:r>
            <a:r>
              <a:rPr lang="en-US" altLang="zh-CN" dirty="0"/>
              <a:t>, even with a perfect "Get Template" algorithm, the S prediction result is still not as good as that of the "No Template" algorithm.</a:t>
            </a:r>
          </a:p>
          <a:p>
            <a:r>
              <a:rPr lang="en-US" altLang="zh-CN" dirty="0"/>
              <a:t>e.g.</a:t>
            </a:r>
          </a:p>
          <a:p>
            <a:r>
              <a:rPr lang="en-US" altLang="zh-CN" dirty="0"/>
              <a:t>No Template: d12 = 12.5 (can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zh-CN" dirty="0"/>
              <a:t>be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zh-CN" dirty="0"/>
              <a:t>a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zh-CN" dirty="0"/>
              <a:t>decimal)</a:t>
            </a:r>
          </a:p>
          <a:p>
            <a:r>
              <a:rPr lang="en-US" altLang="zh-CN" dirty="0"/>
              <a:t>Get Template: d12 = 12/13 (can only be int)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5EE123-7AB0-1A33-EF12-34A69A59F3F3}"/>
              </a:ext>
            </a:extLst>
          </p:cNvPr>
          <p:cNvSpPr/>
          <p:nvPr/>
        </p:nvSpPr>
        <p:spPr>
          <a:xfrm>
            <a:off x="3431141" y="5319713"/>
            <a:ext cx="1071562" cy="635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9D33C4-A4FE-2EE5-FAC1-FE7160D1A940}"/>
              </a:ext>
            </a:extLst>
          </p:cNvPr>
          <p:cNvSpPr txBox="1"/>
          <p:nvPr/>
        </p:nvSpPr>
        <p:spPr>
          <a:xfrm>
            <a:off x="7698753" y="567916"/>
            <a:ext cx="44932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2 Why does methods of getting the template result in poor performances for both S and D prediction, even in noise-free signals?</a:t>
            </a:r>
          </a:p>
          <a:p>
            <a:r>
              <a:rPr lang="en-US" altLang="zh-CN" sz="2000" b="1" dirty="0"/>
              <a:t>I think I find the reason.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6F071-5A00-42B0-AAD5-FE3632B74030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597499-5A5B-3E83-A315-D3C67CA8A88A}"/>
              </a:ext>
            </a:extLst>
          </p:cNvPr>
          <p:cNvSpPr txBox="1"/>
          <p:nvPr/>
        </p:nvSpPr>
        <p:spPr>
          <a:xfrm>
            <a:off x="1534124" y="2916857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Example of Segmentation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59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24DB881-6F3A-7407-1861-8BF681DAB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95192"/>
              </p:ext>
            </p:extLst>
          </p:nvPr>
        </p:nvGraphicFramePr>
        <p:xfrm>
          <a:off x="1928426" y="971535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3670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Noise / 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u="sng" dirty="0"/>
                        <a:t>K-shape</a:t>
                      </a:r>
                      <a:endParaRPr lang="zh-CN" altLang="en-US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u="sng" dirty="0"/>
                        <a:t>2.20 / 2.74</a:t>
                      </a:r>
                      <a:endParaRPr lang="zh-CN" altLang="en-US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u="sng" dirty="0"/>
                        <a:t>4.85 / 5.88</a:t>
                      </a:r>
                      <a:endParaRPr lang="zh-CN" altLang="en-US" b="1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9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CD5C708-541E-7A6C-2981-64F38493D00B}"/>
              </a:ext>
            </a:extLst>
          </p:cNvPr>
          <p:cNvSpPr txBox="1"/>
          <p:nvPr/>
        </p:nvSpPr>
        <p:spPr>
          <a:xfrm>
            <a:off x="1625392" y="3497367"/>
            <a:ext cx="89412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 Why the performance of K-shape is not satisfactory? </a:t>
            </a:r>
          </a:p>
          <a:p>
            <a:endParaRPr lang="en-US" altLang="zh-CN" dirty="0"/>
          </a:p>
          <a:p>
            <a:r>
              <a:rPr lang="en-US" altLang="zh-CN" dirty="0"/>
              <a:t>The K-shape algorithm generates a new signal during clustering. The issue lies in the clustering rather than the underlying Time-Warping concept. </a:t>
            </a:r>
          </a:p>
          <a:p>
            <a:endParaRPr lang="en-US" altLang="zh-CN" dirty="0"/>
          </a:p>
          <a:p>
            <a:r>
              <a:rPr lang="en-US" altLang="zh-CN" dirty="0"/>
              <a:t>We should discard clustering and focus on researching how to apply </a:t>
            </a:r>
            <a:r>
              <a:rPr lang="en-US" altLang="zh-CN" b="1" dirty="0"/>
              <a:t>Time-Warping</a:t>
            </a:r>
            <a:r>
              <a:rPr lang="en-US" altLang="zh-CN" dirty="0"/>
              <a:t> effectively.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C70534-A73B-D60A-35C0-919FBC370C39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</p:spTree>
    <p:extLst>
      <p:ext uri="{BB962C8B-B14F-4D97-AF65-F5344CB8AC3E}">
        <p14:creationId xmlns:p14="http://schemas.microsoft.com/office/powerpoint/2010/main" val="413180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6391276" y="418062"/>
            <a:ext cx="54530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What features should a good algorithm for obtaining a template have?</a:t>
            </a:r>
          </a:p>
          <a:p>
            <a:endParaRPr lang="en-US" altLang="zh-CN" b="1" dirty="0"/>
          </a:p>
          <a:p>
            <a:r>
              <a:rPr lang="en-US" altLang="zh-CN" b="1" dirty="0"/>
              <a:t>Feature 1</a:t>
            </a:r>
            <a:r>
              <a:rPr lang="en-US" altLang="zh-CN" dirty="0"/>
              <a:t>: The highest points of both large and small peaks for each piece should be aligned after applying the algorithm.</a:t>
            </a:r>
          </a:p>
          <a:p>
            <a:endParaRPr lang="en-US" altLang="zh-CN" dirty="0"/>
          </a:p>
          <a:p>
            <a:r>
              <a:rPr lang="en-US" altLang="zh-CN" b="1" dirty="0"/>
              <a:t>Feature 2</a:t>
            </a:r>
            <a:r>
              <a:rPr lang="en-US" altLang="zh-CN" dirty="0"/>
              <a:t>: The distance between two peaks of the template should be the rounded average of distances between two peaks for all pieces.</a:t>
            </a:r>
          </a:p>
          <a:p>
            <a:endParaRPr lang="en-US" altLang="zh-CN" dirty="0"/>
          </a:p>
          <a:p>
            <a:r>
              <a:rPr lang="en-US" altLang="zh-CN" b="1" dirty="0"/>
              <a:t>Feature</a:t>
            </a:r>
            <a:r>
              <a:rPr lang="zh-CN" altLang="en-US" b="1" dirty="0"/>
              <a:t> </a:t>
            </a:r>
            <a:r>
              <a:rPr lang="en-US" altLang="zh-CN" b="1" dirty="0"/>
              <a:t>3</a:t>
            </a:r>
            <a:r>
              <a:rPr lang="en-US" altLang="zh-CN" dirty="0"/>
              <a:t>: The ability to handle time shifts (possibly essential in real data but less critical in simulated signals).</a:t>
            </a:r>
          </a:p>
          <a:p>
            <a:endParaRPr lang="en-US" altLang="zh-CN" dirty="0"/>
          </a:p>
          <a:p>
            <a:r>
              <a:rPr lang="en-US" altLang="zh-CN" dirty="0"/>
              <a:t>The primary focus of research should indeed be on </a:t>
            </a:r>
            <a:r>
              <a:rPr lang="en-US" altLang="zh-CN" b="1" dirty="0"/>
              <a:t>Time Warping </a:t>
            </a:r>
            <a:r>
              <a:rPr lang="en-US" altLang="zh-CN" dirty="0"/>
              <a:t>to get perfect template of SCG signals.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4D642C-9BAB-C695-348A-3425F89A7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t="1824" r="8366"/>
          <a:stretch/>
        </p:blipFill>
        <p:spPr>
          <a:xfrm>
            <a:off x="152399" y="3515631"/>
            <a:ext cx="5700713" cy="26931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5B2939-9B1A-831C-56E0-4FB6DE1A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" t="52719" r="8150" b="5674"/>
          <a:stretch/>
        </p:blipFill>
        <p:spPr>
          <a:xfrm>
            <a:off x="152400" y="914400"/>
            <a:ext cx="5700713" cy="24279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6A60DB-76E0-1A8D-37CB-7F58BF45E21F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A79CCAC-3E6C-C981-A276-CDDEE553D7B8}"/>
              </a:ext>
            </a:extLst>
          </p:cNvPr>
          <p:cNvCxnSpPr>
            <a:cxnSpLocks/>
          </p:cNvCxnSpPr>
          <p:nvPr/>
        </p:nvCxnSpPr>
        <p:spPr>
          <a:xfrm>
            <a:off x="3614739" y="1314450"/>
            <a:ext cx="0" cy="5214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A95417-0035-B4C7-9B52-B399BBB1CD0B}"/>
              </a:ext>
            </a:extLst>
          </p:cNvPr>
          <p:cNvCxnSpPr>
            <a:cxnSpLocks/>
          </p:cNvCxnSpPr>
          <p:nvPr/>
        </p:nvCxnSpPr>
        <p:spPr>
          <a:xfrm>
            <a:off x="3724276" y="1314450"/>
            <a:ext cx="0" cy="5214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E0FC6C-D5A7-0F93-40F9-480C916DAC80}"/>
              </a:ext>
            </a:extLst>
          </p:cNvPr>
          <p:cNvCxnSpPr/>
          <p:nvPr/>
        </p:nvCxnSpPr>
        <p:spPr>
          <a:xfrm>
            <a:off x="920750" y="1054100"/>
            <a:ext cx="0" cy="184150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3DC5DC-5075-6B32-FC19-8DBD85DACA95}"/>
              </a:ext>
            </a:extLst>
          </p:cNvPr>
          <p:cNvCxnSpPr>
            <a:cxnSpLocks/>
          </p:cNvCxnSpPr>
          <p:nvPr/>
        </p:nvCxnSpPr>
        <p:spPr>
          <a:xfrm>
            <a:off x="3656014" y="2105931"/>
            <a:ext cx="0" cy="789669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F8071-7485-9E4A-C10A-08C5D14552FE}"/>
              </a:ext>
            </a:extLst>
          </p:cNvPr>
          <p:cNvCxnSpPr/>
          <p:nvPr/>
        </p:nvCxnSpPr>
        <p:spPr>
          <a:xfrm>
            <a:off x="920750" y="2628896"/>
            <a:ext cx="2735264" cy="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4CE1AE-5459-A292-4A71-2443A3B18017}"/>
              </a:ext>
            </a:extLst>
          </p:cNvPr>
          <p:cNvCxnSpPr>
            <a:cxnSpLocks/>
          </p:cNvCxnSpPr>
          <p:nvPr/>
        </p:nvCxnSpPr>
        <p:spPr>
          <a:xfrm>
            <a:off x="3803650" y="1431922"/>
            <a:ext cx="253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7F874C5-0D53-3DBD-4A96-4A667333C494}"/>
              </a:ext>
            </a:extLst>
          </p:cNvPr>
          <p:cNvCxnSpPr/>
          <p:nvPr/>
        </p:nvCxnSpPr>
        <p:spPr>
          <a:xfrm>
            <a:off x="2288382" y="2628896"/>
            <a:ext cx="4050507" cy="158754"/>
          </a:xfrm>
          <a:prstGeom prst="bentConnector3">
            <a:avLst>
              <a:gd name="adj1" fmla="val 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990D89-AC1A-B39C-FFDA-F4624905C1FA}"/>
              </a:ext>
            </a:extLst>
          </p:cNvPr>
          <p:cNvCxnSpPr>
            <a:cxnSpLocks/>
          </p:cNvCxnSpPr>
          <p:nvPr/>
        </p:nvCxnSpPr>
        <p:spPr>
          <a:xfrm>
            <a:off x="1873250" y="4165600"/>
            <a:ext cx="4465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6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41EF86-FB50-A5CE-DE0C-867C763EA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r="6565" b="4475"/>
          <a:stretch/>
        </p:blipFill>
        <p:spPr>
          <a:xfrm>
            <a:off x="1330682" y="988622"/>
            <a:ext cx="5688316" cy="2743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3C334F-51ED-70E6-E258-A6D9D793E646}"/>
              </a:ext>
            </a:extLst>
          </p:cNvPr>
          <p:cNvSpPr txBox="1"/>
          <p:nvPr/>
        </p:nvSpPr>
        <p:spPr>
          <a:xfrm>
            <a:off x="1540072" y="642031"/>
            <a:ext cx="936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results I have obtained regarding SCG signal are as follows: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C60012-ACEC-D9D4-5300-F08CA1424642}"/>
              </a:ext>
            </a:extLst>
          </p:cNvPr>
          <p:cNvSpPr txBox="1"/>
          <p:nvPr/>
        </p:nvSpPr>
        <p:spPr>
          <a:xfrm>
            <a:off x="1540072" y="3731822"/>
            <a:ext cx="9867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Reason 1: </a:t>
            </a:r>
          </a:p>
          <a:p>
            <a:r>
              <a:rPr lang="en-US" altLang="zh-CN" dirty="0"/>
              <a:t>The method is based on derivations. However, ECG signals are relatively smooth, but simulated SCG signals are much sharper.</a:t>
            </a:r>
          </a:p>
          <a:p>
            <a:endParaRPr lang="en-US" altLang="zh-CN" dirty="0"/>
          </a:p>
          <a:p>
            <a:r>
              <a:rPr lang="en-US" altLang="zh-CN" dirty="0"/>
              <a:t>Reason 2: </a:t>
            </a:r>
          </a:p>
          <a:p>
            <a:r>
              <a:rPr lang="en-US" altLang="zh-CN" dirty="0"/>
              <a:t>In the paper, after stretching the time axis, missing parts need to be interpolated. </a:t>
            </a:r>
          </a:p>
          <a:p>
            <a:r>
              <a:rPr lang="en-US" altLang="zh-CN" dirty="0"/>
              <a:t>The ECG signals in the paper have a sampling rate of </a:t>
            </a:r>
            <a:r>
              <a:rPr lang="en-US" altLang="zh-CN" b="1" dirty="0"/>
              <a:t>1 </a:t>
            </a:r>
            <a:r>
              <a:rPr lang="en-US" altLang="zh-CN" b="1" dirty="0" err="1"/>
              <a:t>KHz</a:t>
            </a:r>
            <a:r>
              <a:rPr lang="en-US" altLang="zh-CN" dirty="0"/>
              <a:t>, while our signals have a sampling rate of only </a:t>
            </a:r>
            <a:r>
              <a:rPr lang="en-US" altLang="zh-CN" b="1" dirty="0"/>
              <a:t>100 Hz</a:t>
            </a:r>
            <a:r>
              <a:rPr lang="en-US" altLang="zh-CN" dirty="0"/>
              <a:t>. The length of our templates is often in the range of 40-80. Interpolation will introduce significant errors which result in distortion.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D578A8-F942-DCAC-1B02-923A844B7EB8}"/>
              </a:ext>
            </a:extLst>
          </p:cNvPr>
          <p:cNvSpPr txBox="1"/>
          <p:nvPr/>
        </p:nvSpPr>
        <p:spPr>
          <a:xfrm>
            <a:off x="7018998" y="1483059"/>
            <a:ext cx="5089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Big peaks are aligned.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The alignment effect for small peaks is not noticeable.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The signal distortion is significant.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69BF1B-8319-8912-5438-077981E5D5C8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Obtaining Template</a:t>
            </a:r>
          </a:p>
        </p:txBody>
      </p:sp>
    </p:spTree>
    <p:extLst>
      <p:ext uri="{BB962C8B-B14F-4D97-AF65-F5344CB8AC3E}">
        <p14:creationId xmlns:p14="http://schemas.microsoft.com/office/powerpoint/2010/main" val="100471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537330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415715" y="1706472"/>
            <a:ext cx="86160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Part_1: 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About Getting Template (Weighted Average, Kalman Filter, DTW)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dirty="0"/>
              <a:t>Some Thoughts about Removing Breathing Effect</a:t>
            </a:r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Part_2: 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Paper_1: A global averaging method for DTW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Paper_2: </a:t>
            </a:r>
            <a:r>
              <a:rPr lang="en-US" altLang="zh-CN" dirty="0" err="1"/>
              <a:t>shapeDTW</a:t>
            </a:r>
            <a:r>
              <a:rPr lang="en-US" altLang="zh-CN" dirty="0"/>
              <a:t>: shape Dynamic Time Warping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Paper_3: k-Shape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Part_3: Learning Progress and Future Learning Plan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Part_4: Questions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114486" y="3105834"/>
            <a:ext cx="196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Getting Template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0D1EB8-1FAD-5C0B-58E9-E5CE0A283F64}"/>
              </a:ext>
            </a:extLst>
          </p:cNvPr>
          <p:cNvSpPr txBox="1"/>
          <p:nvPr/>
        </p:nvSpPr>
        <p:spPr>
          <a:xfrm>
            <a:off x="707923" y="870155"/>
            <a:ext cx="87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Previous</a:t>
            </a:r>
            <a:r>
              <a:rPr lang="zh-CN" altLang="en-US" dirty="0"/>
              <a:t>的研究情况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4C1A41-B2E6-E35F-C397-BDA2A8D11293}"/>
              </a:ext>
            </a:extLst>
          </p:cNvPr>
          <p:cNvSpPr txBox="1"/>
          <p:nvPr/>
        </p:nvSpPr>
        <p:spPr>
          <a:xfrm>
            <a:off x="774290" y="1693841"/>
            <a:ext cx="8708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最新的进展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KF</a:t>
            </a:r>
            <a:r>
              <a:rPr lang="zh-CN" altLang="en-US" dirty="0"/>
              <a:t>已经</a:t>
            </a:r>
            <a:r>
              <a:rPr lang="en-US" altLang="zh-CN" dirty="0"/>
              <a:t>try</a:t>
            </a:r>
            <a:r>
              <a:rPr lang="zh-CN" altLang="en-US" dirty="0"/>
              <a:t>出来了，但是调参还是没有很熟练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DBA</a:t>
            </a:r>
            <a:r>
              <a:rPr lang="zh-CN" altLang="en-US" dirty="0"/>
              <a:t>的算法，</a:t>
            </a:r>
            <a:r>
              <a:rPr lang="en-US" altLang="zh-CN" dirty="0"/>
              <a:t>D</a:t>
            </a:r>
            <a:r>
              <a:rPr lang="zh-CN" altLang="en-US" dirty="0"/>
              <a:t>的效果已经从原来的</a:t>
            </a:r>
            <a:r>
              <a:rPr lang="en-US" altLang="zh-CN" dirty="0"/>
              <a:t>4.5-&gt;3.5</a:t>
            </a:r>
            <a:r>
              <a:rPr lang="zh-CN" altLang="en-US" dirty="0"/>
              <a:t>了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0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Getting Template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0D1EB8-1FAD-5C0B-58E9-E5CE0A283F64}"/>
              </a:ext>
            </a:extLst>
          </p:cNvPr>
          <p:cNvSpPr txBox="1"/>
          <p:nvPr/>
        </p:nvSpPr>
        <p:spPr>
          <a:xfrm>
            <a:off x="707923" y="870155"/>
            <a:ext cx="87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Previous</a:t>
            </a:r>
            <a:r>
              <a:rPr lang="zh-CN" altLang="en-US" dirty="0"/>
              <a:t>的研究情况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75605"/>
              </p:ext>
            </p:extLst>
          </p:nvPr>
        </p:nvGraphicFramePr>
        <p:xfrm>
          <a:off x="1139723" y="1482836"/>
          <a:ext cx="102091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36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4001025">
                  <a:extLst>
                    <a:ext uri="{9D8B030D-6E8A-4147-A177-3AD203B41FA5}">
                      <a16:colId xmlns:a16="http://schemas.microsoft.com/office/drawing/2014/main" val="2329472157"/>
                    </a:ext>
                  </a:extLst>
                </a:gridCol>
                <a:gridCol w="2064774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2050027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RR, Peak-Based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2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RR, Peak-Based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RR, Peak-Based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RR, Peak-Based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K-shape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RR, Peak-Based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2.20 / 2.74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4.85 / 5.88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Clustering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RR, Peak-Based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Weighted Avg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RR, Peak-Based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K-shape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RR, Peak-Based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Kalman Filter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RR, Peak-Based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1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RR, Peak-Based Segmentation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5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04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Getting Template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0D1EB8-1FAD-5C0B-58E9-E5CE0A283F64}"/>
              </a:ext>
            </a:extLst>
          </p:cNvPr>
          <p:cNvSpPr txBox="1"/>
          <p:nvPr/>
        </p:nvSpPr>
        <p:spPr>
          <a:xfrm>
            <a:off x="707923" y="870155"/>
            <a:ext cx="87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已有的一些</a:t>
            </a:r>
            <a:r>
              <a:rPr lang="en-US" altLang="zh-CN" dirty="0"/>
              <a:t>DTW</a:t>
            </a:r>
            <a:r>
              <a:rPr lang="zh-CN" altLang="en-US" dirty="0"/>
              <a:t>的变形的效果示意图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9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Breath Removal</a:t>
            </a:r>
          </a:p>
        </p:txBody>
      </p:sp>
    </p:spTree>
    <p:extLst>
      <p:ext uri="{BB962C8B-B14F-4D97-AF65-F5344CB8AC3E}">
        <p14:creationId xmlns:p14="http://schemas.microsoft.com/office/powerpoint/2010/main" val="322924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689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Part_2: </a:t>
            </a:r>
            <a:r>
              <a:rPr lang="en-US" altLang="zh-CN" sz="1400" dirty="0"/>
              <a:t>Paper 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CD4F3-F35E-2206-FF84-688217EDEE5A}"/>
              </a:ext>
            </a:extLst>
          </p:cNvPr>
          <p:cNvSpPr txBox="1"/>
          <p:nvPr/>
        </p:nvSpPr>
        <p:spPr>
          <a:xfrm>
            <a:off x="171448" y="745012"/>
            <a:ext cx="96804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Paper_1: A global averaging method for DTW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论文的目的</a:t>
            </a:r>
            <a:r>
              <a:rPr lang="en-US" altLang="zh-CN" dirty="0"/>
              <a:t>: the computation of an average of a set of sequences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解决的问题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They develop a global technique for averaging a set of sequences, which avoids using iterative pairwise averaging.</a:t>
            </a:r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lvl="1"/>
            <a:r>
              <a:rPr lang="en-US" altLang="zh-CN" dirty="0"/>
              <a:t>2. They describe a new strategy to reduce the length of the resulting average sequence.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使用的方法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038295-602A-BFFF-951C-4EBA4AF6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570" y="3287116"/>
            <a:ext cx="630643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6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689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Part_2: </a:t>
            </a:r>
            <a:r>
              <a:rPr lang="en-US" altLang="zh-CN" sz="1400" dirty="0"/>
              <a:t>Paper 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CD4F3-F35E-2206-FF84-688217EDEE5A}"/>
              </a:ext>
            </a:extLst>
          </p:cNvPr>
          <p:cNvSpPr txBox="1"/>
          <p:nvPr/>
        </p:nvSpPr>
        <p:spPr>
          <a:xfrm>
            <a:off x="149325" y="766604"/>
            <a:ext cx="6898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Paper_2: </a:t>
            </a:r>
            <a:r>
              <a:rPr lang="en-US" altLang="zh-CN" dirty="0" err="1"/>
              <a:t>shapeDTW</a:t>
            </a:r>
            <a:r>
              <a:rPr lang="en-US" altLang="zh-CN" dirty="0"/>
              <a:t>: shape Dynamic Time Warping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A6FE53-CD6F-3661-88B7-280C4DD98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334624"/>
            <a:ext cx="9065344" cy="50304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31A1B9-8A70-9607-2BA3-C39B3D3F1E85}"/>
              </a:ext>
            </a:extLst>
          </p:cNvPr>
          <p:cNvSpPr txBox="1"/>
          <p:nvPr/>
        </p:nvSpPr>
        <p:spPr>
          <a:xfrm>
            <a:off x="9207297" y="2690336"/>
            <a:ext cx="2984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Shape Descriptors:</a:t>
            </a:r>
          </a:p>
          <a:p>
            <a:pPr lvl="1"/>
            <a:r>
              <a:rPr lang="en-US" altLang="zh-CN" dirty="0"/>
              <a:t>Raw-</a:t>
            </a:r>
            <a:r>
              <a:rPr lang="en-US" altLang="zh-CN" dirty="0" err="1"/>
              <a:t>Subseq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PAA, DWT, </a:t>
            </a:r>
          </a:p>
          <a:p>
            <a:pPr lvl="1"/>
            <a:r>
              <a:rPr lang="en-US" altLang="zh-CN" dirty="0"/>
              <a:t>Slope, HOG1d</a:t>
            </a:r>
          </a:p>
          <a:p>
            <a:pPr lvl="1"/>
            <a:r>
              <a:rPr lang="en-US" altLang="zh-CN" dirty="0"/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689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Part_2: </a:t>
            </a:r>
            <a:r>
              <a:rPr lang="en-US" altLang="zh-CN" sz="1400" dirty="0"/>
              <a:t>Paper 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CD4F3-F35E-2206-FF84-688217EDEE5A}"/>
              </a:ext>
            </a:extLst>
          </p:cNvPr>
          <p:cNvSpPr txBox="1"/>
          <p:nvPr/>
        </p:nvSpPr>
        <p:spPr>
          <a:xfrm>
            <a:off x="149325" y="766604"/>
            <a:ext cx="68984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Paper_2: </a:t>
            </a:r>
            <a:r>
              <a:rPr lang="en-US" altLang="zh-CN" dirty="0" err="1"/>
              <a:t>shapeDTW</a:t>
            </a:r>
            <a:r>
              <a:rPr lang="en-US" altLang="zh-CN" dirty="0"/>
              <a:t>: shape Dynamic Time Warping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094601-D591-B9C0-8940-A7AA1C80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469"/>
            <a:ext cx="12192000" cy="45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1582</Words>
  <Application>Microsoft Office PowerPoint</Application>
  <PresentationFormat>宽屏</PresentationFormat>
  <Paragraphs>278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PingFang SC</vt:lpstr>
      <vt:lpstr>Söhne</vt:lpstr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9065</cp:revision>
  <dcterms:created xsi:type="dcterms:W3CDTF">2023-07-30T03:21:28Z</dcterms:created>
  <dcterms:modified xsi:type="dcterms:W3CDTF">2023-11-06T03:18:22Z</dcterms:modified>
</cp:coreProperties>
</file>