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56" r:id="rId2"/>
    <p:sldId id="257" r:id="rId3"/>
    <p:sldId id="258" r:id="rId4"/>
    <p:sldId id="376" r:id="rId5"/>
    <p:sldId id="380" r:id="rId6"/>
    <p:sldId id="379" r:id="rId7"/>
    <p:sldId id="381" r:id="rId8"/>
    <p:sldId id="382" r:id="rId9"/>
    <p:sldId id="383" r:id="rId10"/>
    <p:sldId id="384" r:id="rId11"/>
    <p:sldId id="385" r:id="rId12"/>
    <p:sldId id="345" r:id="rId13"/>
    <p:sldId id="386" r:id="rId14"/>
    <p:sldId id="389" r:id="rId15"/>
    <p:sldId id="387" r:id="rId16"/>
    <p:sldId id="388" r:id="rId17"/>
    <p:sldId id="390" r:id="rId18"/>
    <p:sldId id="277" r:id="rId19"/>
    <p:sldId id="279"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i7AOUiGfioVPTFrFzTi+gJGDXQ/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甲鱼 老" initials="甲老" lastIdx="1" clrIdx="0">
    <p:extLst>
      <p:ext uri="{19B8F6BF-5375-455C-9EA6-DF929625EA0E}">
        <p15:presenceInfo xmlns:p15="http://schemas.microsoft.com/office/powerpoint/2012/main" userId="8e706fe32cce493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B4F9DF2-0438-42AD-B170-30067649D97E}">
  <a:tblStyle styleId="{AB4F9DF2-0438-42AD-B170-30067649D97E}" styleName="Table_0">
    <a:wholeTbl>
      <a:tcTxStyle b="off" i="off">
        <a:font>
          <a:latin typeface="Consolas"/>
          <a:ea typeface="Consolas"/>
          <a:cs typeface="Consola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onsolas"/>
          <a:ea typeface="Consolas"/>
          <a:cs typeface="Consolas"/>
        </a:font>
        <a:schemeClr val="lt1"/>
      </a:tcTxStyle>
      <a:tcStyle>
        <a:tcBdr/>
        <a:fill>
          <a:solidFill>
            <a:schemeClr val="accent1"/>
          </a:solidFill>
        </a:fill>
      </a:tcStyle>
    </a:lastCol>
    <a:firstCol>
      <a:tcTxStyle b="on" i="off">
        <a:font>
          <a:latin typeface="Consolas"/>
          <a:ea typeface="Consolas"/>
          <a:cs typeface="Consolas"/>
        </a:font>
        <a:schemeClr val="lt1"/>
      </a:tcTxStyle>
      <a:tcStyle>
        <a:tcBdr/>
        <a:fill>
          <a:solidFill>
            <a:schemeClr val="accent1"/>
          </a:solidFill>
        </a:fill>
      </a:tcStyle>
    </a:firstCol>
    <a:lastRow>
      <a:tcTxStyle b="on" i="off">
        <a:font>
          <a:latin typeface="Consolas"/>
          <a:ea typeface="Consolas"/>
          <a:cs typeface="Consolas"/>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onsolas"/>
          <a:ea typeface="Consolas"/>
          <a:cs typeface="Consolas"/>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5979" autoAdjust="0"/>
  </p:normalViewPr>
  <p:slideViewPr>
    <p:cSldViewPr snapToGrid="0">
      <p:cViewPr>
        <p:scale>
          <a:sx n="100" d="100"/>
          <a:sy n="100" d="100"/>
        </p:scale>
        <p:origin x="87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2352275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26278060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37699005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35787569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36039403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41437361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2" name="Google Shape;382;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altLang="zh-CN" dirty="0"/>
          </a:p>
        </p:txBody>
      </p:sp>
      <p:sp>
        <p:nvSpPr>
          <p:cNvPr id="383" name="Google Shape;383;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5" name="Google Shape;395;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altLang="zh-CN" dirty="0"/>
          </a:p>
        </p:txBody>
      </p:sp>
      <p:sp>
        <p:nvSpPr>
          <p:cNvPr id="94" name="Google Shape;9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3212427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1296598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3912518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2045195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3901374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3677168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15"/>
        <p:cNvGrpSpPr/>
        <p:nvPr/>
      </p:nvGrpSpPr>
      <p:grpSpPr>
        <a:xfrm>
          <a:off x="0" y="0"/>
          <a:ext cx="0" cy="0"/>
          <a:chOff x="0" y="0"/>
          <a:chExt cx="0" cy="0"/>
        </a:xfrm>
      </p:grpSpPr>
      <p:sp>
        <p:nvSpPr>
          <p:cNvPr id="16" name="Google Shape;16;p2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onsola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竖排标题与文本" type="vertTitleAndTx">
  <p:cSld name="VERTICAL_TITLE_AND_VERTICAL_TEXT">
    <p:spTree>
      <p:nvGrpSpPr>
        <p:cNvPr id="1" name="Shape 78"/>
        <p:cNvGrpSpPr/>
        <p:nvPr/>
      </p:nvGrpSpPr>
      <p:grpSpPr>
        <a:xfrm>
          <a:off x="0" y="0"/>
          <a:ext cx="0" cy="0"/>
          <a:chOff x="0" y="0"/>
          <a:chExt cx="0" cy="0"/>
        </a:xfrm>
      </p:grpSpPr>
      <p:sp>
        <p:nvSpPr>
          <p:cNvPr id="79" name="Google Shape;79;p3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27"/>
        <p:cNvGrpSpPr/>
        <p:nvPr/>
      </p:nvGrpSpPr>
      <p:grpSpPr>
        <a:xfrm>
          <a:off x="0" y="0"/>
          <a:ext cx="0" cy="0"/>
          <a:chOff x="0" y="0"/>
          <a:chExt cx="0" cy="0"/>
        </a:xfrm>
      </p:grpSpPr>
      <p:sp>
        <p:nvSpPr>
          <p:cNvPr id="28" name="Google Shape;28;p2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onsola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33"/>
        <p:cNvGrpSpPr/>
        <p:nvPr/>
      </p:nvGrpSpPr>
      <p:grpSpPr>
        <a:xfrm>
          <a:off x="0" y="0"/>
          <a:ext cx="0" cy="0"/>
          <a:chOff x="0" y="0"/>
          <a:chExt cx="0" cy="0"/>
        </a:xfrm>
      </p:grpSpPr>
      <p:sp>
        <p:nvSpPr>
          <p:cNvPr id="34" name="Google Shape;34;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40"/>
        <p:cNvGrpSpPr/>
        <p:nvPr/>
      </p:nvGrpSpPr>
      <p:grpSpPr>
        <a:xfrm>
          <a:off x="0" y="0"/>
          <a:ext cx="0" cy="0"/>
          <a:chOff x="0" y="0"/>
          <a:chExt cx="0" cy="0"/>
        </a:xfrm>
      </p:grpSpPr>
      <p:sp>
        <p:nvSpPr>
          <p:cNvPr id="41" name="Google Shape;41;p3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49"/>
        <p:cNvGrpSpPr/>
        <p:nvPr/>
      </p:nvGrpSpPr>
      <p:grpSpPr>
        <a:xfrm>
          <a:off x="0" y="0"/>
          <a:ext cx="0" cy="0"/>
          <a:chOff x="0" y="0"/>
          <a:chExt cx="0" cy="0"/>
        </a:xfrm>
      </p:grpSpPr>
      <p:sp>
        <p:nvSpPr>
          <p:cNvPr id="50" name="Google Shape;50;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4"/>
        <p:cNvGrpSpPr/>
        <p:nvPr/>
      </p:nvGrpSpPr>
      <p:grpSpPr>
        <a:xfrm>
          <a:off x="0" y="0"/>
          <a:ext cx="0" cy="0"/>
          <a:chOff x="0" y="0"/>
          <a:chExt cx="0" cy="0"/>
        </a:xfrm>
      </p:grpSpPr>
      <p:sp>
        <p:nvSpPr>
          <p:cNvPr id="55" name="Google Shape;55;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58"/>
        <p:cNvGrpSpPr/>
        <p:nvPr/>
      </p:nvGrpSpPr>
      <p:grpSpPr>
        <a:xfrm>
          <a:off x="0" y="0"/>
          <a:ext cx="0" cy="0"/>
          <a:chOff x="0" y="0"/>
          <a:chExt cx="0" cy="0"/>
        </a:xfrm>
      </p:grpSpPr>
      <p:sp>
        <p:nvSpPr>
          <p:cNvPr id="59" name="Google Shape;59;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onsola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65"/>
        <p:cNvGrpSpPr/>
        <p:nvPr/>
      </p:nvGrpSpPr>
      <p:grpSpPr>
        <a:xfrm>
          <a:off x="0" y="0"/>
          <a:ext cx="0" cy="0"/>
          <a:chOff x="0" y="0"/>
          <a:chExt cx="0" cy="0"/>
        </a:xfrm>
      </p:grpSpPr>
      <p:sp>
        <p:nvSpPr>
          <p:cNvPr id="66" name="Google Shape;66;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onsola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4"/>
          <p:cNvSpPr>
            <a:spLocks noGrp="1"/>
          </p:cNvSpPr>
          <p:nvPr>
            <p:ph type="pic" idx="2"/>
          </p:nvPr>
        </p:nvSpPr>
        <p:spPr>
          <a:xfrm>
            <a:off x="5183188" y="987425"/>
            <a:ext cx="6172200" cy="4873625"/>
          </a:xfrm>
          <a:prstGeom prst="rect">
            <a:avLst/>
          </a:prstGeom>
          <a:noFill/>
          <a:ln>
            <a:noFill/>
          </a:ln>
        </p:spPr>
      </p:sp>
      <p:sp>
        <p:nvSpPr>
          <p:cNvPr id="68" name="Google Shape;68;p3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72"/>
        <p:cNvGrpSpPr/>
        <p:nvPr/>
      </p:nvGrpSpPr>
      <p:grpSpPr>
        <a:xfrm>
          <a:off x="0" y="0"/>
          <a:ext cx="0" cy="0"/>
          <a:chOff x="0" y="0"/>
          <a:chExt cx="0" cy="0"/>
        </a:xfrm>
      </p:grpSpPr>
      <p:sp>
        <p:nvSpPr>
          <p:cNvPr id="73" name="Google Shape;73;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onsolas"/>
              <a:buNone/>
              <a:defRPr sz="4400" b="0" i="0" u="none" strike="noStrike" cap="none">
                <a:solidFill>
                  <a:schemeClr val="dk1"/>
                </a:solidFill>
                <a:latin typeface="Consolas"/>
                <a:ea typeface="Consolas"/>
                <a:cs typeface="Consolas"/>
                <a:sym typeface="Consola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onsolas"/>
                <a:ea typeface="Consolas"/>
                <a:cs typeface="Consolas"/>
                <a:sym typeface="Consola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onsolas"/>
                <a:ea typeface="Consolas"/>
                <a:cs typeface="Consolas"/>
                <a:sym typeface="Consola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onsolas"/>
                <a:ea typeface="Consolas"/>
                <a:cs typeface="Consolas"/>
                <a:sym typeface="Consola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9pPr>
          </a:lstStyle>
          <a:p>
            <a:endParaRPr/>
          </a:p>
        </p:txBody>
      </p:sp>
      <p:sp>
        <p:nvSpPr>
          <p:cNvPr id="12" name="Google Shape;1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onsolas"/>
                <a:ea typeface="Consolas"/>
                <a:cs typeface="Consolas"/>
                <a:sym typeface="Consolas"/>
              </a:defRPr>
            </a:lvl1pPr>
            <a:lvl2pPr marR="0" lvl="1"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2pPr>
            <a:lvl3pPr marR="0" lvl="2"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3pPr>
            <a:lvl4pPr marR="0" lvl="3"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4pPr>
            <a:lvl5pPr marR="0" lvl="4"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5pPr>
            <a:lvl6pPr marR="0" lvl="5"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6pPr>
            <a:lvl7pPr marR="0" lvl="6"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7pPr>
            <a:lvl8pPr marR="0" lvl="7"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8pPr>
            <a:lvl9pPr marR="0" lvl="8"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9pPr>
          </a:lstStyle>
          <a:p>
            <a:endParaRPr/>
          </a:p>
        </p:txBody>
      </p:sp>
      <p:sp>
        <p:nvSpPr>
          <p:cNvPr id="13" name="Google Shape;1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onsolas"/>
                <a:ea typeface="Consolas"/>
                <a:cs typeface="Consolas"/>
                <a:sym typeface="Consolas"/>
              </a:defRPr>
            </a:lvl1pPr>
            <a:lvl2pPr marR="0" lvl="1"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2pPr>
            <a:lvl3pPr marR="0" lvl="2"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3pPr>
            <a:lvl4pPr marR="0" lvl="3"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4pPr>
            <a:lvl5pPr marR="0" lvl="4"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5pPr>
            <a:lvl6pPr marR="0" lvl="5"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6pPr>
            <a:lvl7pPr marR="0" lvl="6"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7pPr>
            <a:lvl8pPr marR="0" lvl="7"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8pPr>
            <a:lvl9pPr marR="0" lvl="8"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9pPr>
          </a:lstStyle>
          <a:p>
            <a:endParaRPr/>
          </a:p>
        </p:txBody>
      </p:sp>
      <p:sp>
        <p:nvSpPr>
          <p:cNvPr id="14" name="Google Shape;1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onsolas"/>
                <a:ea typeface="Consolas"/>
                <a:cs typeface="Consolas"/>
                <a:sym typeface="Consolas"/>
              </a:defRPr>
            </a:lvl1pPr>
            <a:lvl2pPr marL="0" marR="0" lvl="1" indent="0" algn="r" rtl="0">
              <a:spcBef>
                <a:spcPts val="0"/>
              </a:spcBef>
              <a:buNone/>
              <a:defRPr sz="1200" b="0" i="0" u="none" strike="noStrike" cap="none">
                <a:solidFill>
                  <a:srgbClr val="888888"/>
                </a:solidFill>
                <a:latin typeface="Consolas"/>
                <a:ea typeface="Consolas"/>
                <a:cs typeface="Consolas"/>
                <a:sym typeface="Consolas"/>
              </a:defRPr>
            </a:lvl2pPr>
            <a:lvl3pPr marL="0" marR="0" lvl="2" indent="0" algn="r" rtl="0">
              <a:spcBef>
                <a:spcPts val="0"/>
              </a:spcBef>
              <a:buNone/>
              <a:defRPr sz="1200" b="0" i="0" u="none" strike="noStrike" cap="none">
                <a:solidFill>
                  <a:srgbClr val="888888"/>
                </a:solidFill>
                <a:latin typeface="Consolas"/>
                <a:ea typeface="Consolas"/>
                <a:cs typeface="Consolas"/>
                <a:sym typeface="Consolas"/>
              </a:defRPr>
            </a:lvl3pPr>
            <a:lvl4pPr marL="0" marR="0" lvl="3" indent="0" algn="r" rtl="0">
              <a:spcBef>
                <a:spcPts val="0"/>
              </a:spcBef>
              <a:buNone/>
              <a:defRPr sz="1200" b="0" i="0" u="none" strike="noStrike" cap="none">
                <a:solidFill>
                  <a:srgbClr val="888888"/>
                </a:solidFill>
                <a:latin typeface="Consolas"/>
                <a:ea typeface="Consolas"/>
                <a:cs typeface="Consolas"/>
                <a:sym typeface="Consolas"/>
              </a:defRPr>
            </a:lvl4pPr>
            <a:lvl5pPr marL="0" marR="0" lvl="4" indent="0" algn="r" rtl="0">
              <a:spcBef>
                <a:spcPts val="0"/>
              </a:spcBef>
              <a:buNone/>
              <a:defRPr sz="1200" b="0" i="0" u="none" strike="noStrike" cap="none">
                <a:solidFill>
                  <a:srgbClr val="888888"/>
                </a:solidFill>
                <a:latin typeface="Consolas"/>
                <a:ea typeface="Consolas"/>
                <a:cs typeface="Consolas"/>
                <a:sym typeface="Consolas"/>
              </a:defRPr>
            </a:lvl5pPr>
            <a:lvl6pPr marL="0" marR="0" lvl="5" indent="0" algn="r" rtl="0">
              <a:spcBef>
                <a:spcPts val="0"/>
              </a:spcBef>
              <a:buNone/>
              <a:defRPr sz="1200" b="0" i="0" u="none" strike="noStrike" cap="none">
                <a:solidFill>
                  <a:srgbClr val="888888"/>
                </a:solidFill>
                <a:latin typeface="Consolas"/>
                <a:ea typeface="Consolas"/>
                <a:cs typeface="Consolas"/>
                <a:sym typeface="Consolas"/>
              </a:defRPr>
            </a:lvl6pPr>
            <a:lvl7pPr marL="0" marR="0" lvl="6" indent="0" algn="r" rtl="0">
              <a:spcBef>
                <a:spcPts val="0"/>
              </a:spcBef>
              <a:buNone/>
              <a:defRPr sz="1200" b="0" i="0" u="none" strike="noStrike" cap="none">
                <a:solidFill>
                  <a:srgbClr val="888888"/>
                </a:solidFill>
                <a:latin typeface="Consolas"/>
                <a:ea typeface="Consolas"/>
                <a:cs typeface="Consolas"/>
                <a:sym typeface="Consolas"/>
              </a:defRPr>
            </a:lvl7pPr>
            <a:lvl8pPr marL="0" marR="0" lvl="7" indent="0" algn="r" rtl="0">
              <a:spcBef>
                <a:spcPts val="0"/>
              </a:spcBef>
              <a:buNone/>
              <a:defRPr sz="1200" b="0" i="0" u="none" strike="noStrike" cap="none">
                <a:solidFill>
                  <a:srgbClr val="888888"/>
                </a:solidFill>
                <a:latin typeface="Consolas"/>
                <a:ea typeface="Consolas"/>
                <a:cs typeface="Consolas"/>
                <a:sym typeface="Consolas"/>
              </a:defRPr>
            </a:lvl8pPr>
            <a:lvl9pPr marL="0" marR="0" lvl="8" indent="0" algn="r" rtl="0">
              <a:spcBef>
                <a:spcPts val="0"/>
              </a:spcBef>
              <a:buNone/>
              <a:defRPr sz="1200" b="0" i="0" u="none" strike="noStrike" cap="none">
                <a:solidFill>
                  <a:srgbClr val="888888"/>
                </a:solidFill>
                <a:latin typeface="Consolas"/>
                <a:ea typeface="Consolas"/>
                <a:cs typeface="Consolas"/>
                <a:sym typeface="Consola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jpg"/></Relationships>
</file>

<file path=ppt/slides/_rels/slide14.xml.rels><?xml version="1.0" encoding="UTF-8" standalone="yes"?>
<Relationships xmlns="http://schemas.openxmlformats.org/package/2006/relationships"><Relationship Id="rId8" Type="http://schemas.openxmlformats.org/officeDocument/2006/relationships/image" Target="../media/image23.jpg"/><Relationship Id="rId3" Type="http://schemas.openxmlformats.org/officeDocument/2006/relationships/image" Target="../media/image18.jpg"/><Relationship Id="rId7" Type="http://schemas.openxmlformats.org/officeDocument/2006/relationships/image" Target="../media/image22.jp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1.jpg"/><Relationship Id="rId5" Type="http://schemas.openxmlformats.org/officeDocument/2006/relationships/image" Target="../media/image20.jpg"/><Relationship Id="rId10" Type="http://schemas.openxmlformats.org/officeDocument/2006/relationships/image" Target="../media/image25.jpg"/><Relationship Id="rId4" Type="http://schemas.openxmlformats.org/officeDocument/2006/relationships/image" Target="../media/image19.jpg"/><Relationship Id="rId9" Type="http://schemas.openxmlformats.org/officeDocument/2006/relationships/image" Target="../media/image24.jpg"/></Relationships>
</file>

<file path=ppt/slides/_rels/slide15.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9.jpg"/><Relationship Id="rId5" Type="http://schemas.openxmlformats.org/officeDocument/2006/relationships/image" Target="../media/image28.jpg"/><Relationship Id="rId4" Type="http://schemas.openxmlformats.org/officeDocument/2006/relationships/image" Target="../media/image27.jpg"/></Relationships>
</file>

<file path=ppt/slides/_rels/slide16.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1.jpg"/><Relationship Id="rId7" Type="http://schemas.openxmlformats.org/officeDocument/2006/relationships/image" Target="../media/image35.jp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4.jpg"/><Relationship Id="rId5" Type="http://schemas.openxmlformats.org/officeDocument/2006/relationships/image" Target="../media/image33.jpg"/><Relationship Id="rId4" Type="http://schemas.openxmlformats.org/officeDocument/2006/relationships/image" Target="../media/image32.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jpg"/><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1.jpg"/><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p:nvPr/>
        </p:nvSpPr>
        <p:spPr>
          <a:xfrm>
            <a:off x="1574963" y="3105834"/>
            <a:ext cx="9042074"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0" i="0" u="none" strike="noStrike" cap="none" dirty="0">
                <a:solidFill>
                  <a:schemeClr val="dk1"/>
                </a:solidFill>
                <a:latin typeface="Consolas"/>
                <a:ea typeface="Consolas"/>
                <a:cs typeface="Consolas"/>
                <a:sym typeface="Consolas"/>
              </a:rPr>
              <a:t>Presentation</a:t>
            </a:r>
            <a:endParaRPr dirty="0"/>
          </a:p>
        </p:txBody>
      </p:sp>
      <p:sp>
        <p:nvSpPr>
          <p:cNvPr id="90" name="Google Shape;90;p1"/>
          <p:cNvSpPr txBox="1"/>
          <p:nvPr/>
        </p:nvSpPr>
        <p:spPr>
          <a:xfrm>
            <a:off x="5044440" y="5292959"/>
            <a:ext cx="2103120"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0" i="0" u="none" strike="noStrike" cap="none" dirty="0" err="1">
                <a:solidFill>
                  <a:schemeClr val="dk1"/>
                </a:solidFill>
                <a:latin typeface="Consolas"/>
                <a:ea typeface="Consolas"/>
                <a:cs typeface="Consolas"/>
                <a:sym typeface="Consolas"/>
              </a:rPr>
              <a:t>Jiayu</a:t>
            </a:r>
            <a:r>
              <a:rPr lang="en-US" sz="1600" b="0" i="0" u="none" strike="noStrike" cap="none" dirty="0">
                <a:solidFill>
                  <a:schemeClr val="dk1"/>
                </a:solidFill>
                <a:latin typeface="Consolas"/>
                <a:ea typeface="Consolas"/>
                <a:cs typeface="Consolas"/>
                <a:sym typeface="Consolas"/>
              </a:rPr>
              <a:t> Chen</a:t>
            </a:r>
            <a:endParaRPr dirty="0"/>
          </a:p>
          <a:p>
            <a:pPr marL="0" marR="0" lvl="0" indent="0" algn="ctr" rtl="0">
              <a:spcBef>
                <a:spcPts val="0"/>
              </a:spcBef>
              <a:spcAft>
                <a:spcPts val="0"/>
              </a:spcAft>
              <a:buNone/>
            </a:pPr>
            <a:r>
              <a:rPr lang="en-US" sz="1600" b="0" i="0" u="none" strike="noStrike" cap="none" dirty="0">
                <a:solidFill>
                  <a:schemeClr val="dk1"/>
                </a:solidFill>
                <a:latin typeface="Consolas"/>
                <a:ea typeface="Consolas"/>
                <a:cs typeface="Consolas"/>
                <a:sym typeface="Consolas"/>
              </a:rPr>
              <a:t>2024.01.29</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4" name="文本框 3">
            <a:extLst>
              <a:ext uri="{FF2B5EF4-FFF2-40B4-BE49-F238E27FC236}">
                <a16:creationId xmlns:a16="http://schemas.microsoft.com/office/drawing/2014/main" id="{726AB180-EF98-3EF9-A4DF-240D0A1E900C}"/>
              </a:ext>
            </a:extLst>
          </p:cNvPr>
          <p:cNvSpPr txBox="1"/>
          <p:nvPr/>
        </p:nvSpPr>
        <p:spPr>
          <a:xfrm>
            <a:off x="0" y="0"/>
            <a:ext cx="4267200" cy="400110"/>
          </a:xfrm>
          <a:prstGeom prst="rect">
            <a:avLst/>
          </a:prstGeom>
          <a:noFill/>
        </p:spPr>
        <p:txBody>
          <a:bodyPr wrap="square" rtlCol="0">
            <a:spAutoFit/>
          </a:bodyPr>
          <a:lstStyle>
            <a:defPPr marR="0" lvl="0" algn="l" rtl="0">
              <a:lnSpc>
                <a:spcPct val="100000"/>
              </a:lnSpc>
              <a:spcBef>
                <a:spcPts val="0"/>
              </a:spcBef>
              <a:spcAft>
                <a:spcPts val="0"/>
              </a:spcAft>
            </a:defPPr>
            <a:lvl4pPr>
              <a:defRPr sz="2000">
                <a:latin typeface="Consolas" panose="020B0609020204030204" pitchFamily="49" charset="0"/>
              </a:defRPr>
            </a:lvl4pPr>
          </a:lstStyle>
          <a:p>
            <a:pPr lvl="3"/>
            <a:r>
              <a:rPr lang="en-US" altLang="zh-CN" dirty="0"/>
              <a:t>Template-based IBI Prediction</a:t>
            </a:r>
          </a:p>
        </p:txBody>
      </p:sp>
      <p:pic>
        <p:nvPicPr>
          <p:cNvPr id="2" name="图片 1">
            <a:extLst>
              <a:ext uri="{FF2B5EF4-FFF2-40B4-BE49-F238E27FC236}">
                <a16:creationId xmlns:a16="http://schemas.microsoft.com/office/drawing/2014/main" id="{5D9E90D0-3681-6355-DEFE-FB2954E077BD}"/>
              </a:ext>
            </a:extLst>
          </p:cNvPr>
          <p:cNvPicPr>
            <a:picLocks noChangeAspect="1"/>
          </p:cNvPicPr>
          <p:nvPr/>
        </p:nvPicPr>
        <p:blipFill>
          <a:blip r:embed="rId3"/>
          <a:stretch>
            <a:fillRect/>
          </a:stretch>
        </p:blipFill>
        <p:spPr>
          <a:xfrm>
            <a:off x="2975798" y="664468"/>
            <a:ext cx="5191850" cy="3439005"/>
          </a:xfrm>
          <a:prstGeom prst="rect">
            <a:avLst/>
          </a:prstGeom>
        </p:spPr>
      </p:pic>
      <p:sp>
        <p:nvSpPr>
          <p:cNvPr id="5" name="文本框 4">
            <a:extLst>
              <a:ext uri="{FF2B5EF4-FFF2-40B4-BE49-F238E27FC236}">
                <a16:creationId xmlns:a16="http://schemas.microsoft.com/office/drawing/2014/main" id="{0C502846-89B4-4260-3C7F-C820DFCF076B}"/>
              </a:ext>
            </a:extLst>
          </p:cNvPr>
          <p:cNvSpPr txBox="1"/>
          <p:nvPr/>
        </p:nvSpPr>
        <p:spPr>
          <a:xfrm>
            <a:off x="1390650" y="4103473"/>
            <a:ext cx="5686425" cy="1600438"/>
          </a:xfrm>
          <a:prstGeom prst="rect">
            <a:avLst/>
          </a:prstGeom>
          <a:noFill/>
        </p:spPr>
        <p:txBody>
          <a:bodyPr wrap="square" rtlCol="0">
            <a:spAutoFit/>
          </a:bodyPr>
          <a:lstStyle/>
          <a:p>
            <a:r>
              <a:rPr lang="en-US" altLang="zh-CN" dirty="0"/>
              <a:t>Template-Based IBI Estimation is not flawless, and the main concern is the similarity between the signals at the connection points and the heartbeat signals.</a:t>
            </a:r>
          </a:p>
          <a:p>
            <a:endParaRPr lang="en-US" altLang="zh-CN" dirty="0"/>
          </a:p>
          <a:p>
            <a:r>
              <a:rPr lang="en-US" altLang="zh-CN" dirty="0"/>
              <a:t>The idea you provided about the concept of the Fuzzy Matched Filter, might potentially address this issue if successfully implemented. We should spend more time on it.</a:t>
            </a:r>
            <a:endParaRPr lang="zh-CN" altLang="en-US" dirty="0"/>
          </a:p>
        </p:txBody>
      </p:sp>
    </p:spTree>
    <p:extLst>
      <p:ext uri="{BB962C8B-B14F-4D97-AF65-F5344CB8AC3E}">
        <p14:creationId xmlns:p14="http://schemas.microsoft.com/office/powerpoint/2010/main" val="3311542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4" name="文本框 3">
            <a:extLst>
              <a:ext uri="{FF2B5EF4-FFF2-40B4-BE49-F238E27FC236}">
                <a16:creationId xmlns:a16="http://schemas.microsoft.com/office/drawing/2014/main" id="{726AB180-EF98-3EF9-A4DF-240D0A1E900C}"/>
              </a:ext>
            </a:extLst>
          </p:cNvPr>
          <p:cNvSpPr txBox="1"/>
          <p:nvPr/>
        </p:nvSpPr>
        <p:spPr>
          <a:xfrm>
            <a:off x="0" y="0"/>
            <a:ext cx="4267200" cy="400110"/>
          </a:xfrm>
          <a:prstGeom prst="rect">
            <a:avLst/>
          </a:prstGeom>
          <a:noFill/>
        </p:spPr>
        <p:txBody>
          <a:bodyPr wrap="square" rtlCol="0">
            <a:spAutoFit/>
          </a:bodyPr>
          <a:lstStyle>
            <a:defPPr marR="0" lvl="0" algn="l" rtl="0">
              <a:lnSpc>
                <a:spcPct val="100000"/>
              </a:lnSpc>
              <a:spcBef>
                <a:spcPts val="0"/>
              </a:spcBef>
              <a:spcAft>
                <a:spcPts val="0"/>
              </a:spcAft>
            </a:defPPr>
            <a:lvl4pPr>
              <a:defRPr sz="2000">
                <a:latin typeface="Consolas" panose="020B0609020204030204" pitchFamily="49" charset="0"/>
              </a:defRPr>
            </a:lvl4pPr>
          </a:lstStyle>
          <a:p>
            <a:pPr lvl="3"/>
            <a:r>
              <a:rPr lang="en-US" altLang="zh-CN" dirty="0"/>
              <a:t>Template-based IBI Prediction</a:t>
            </a:r>
          </a:p>
        </p:txBody>
      </p:sp>
      <p:pic>
        <p:nvPicPr>
          <p:cNvPr id="7" name="图片 6">
            <a:extLst>
              <a:ext uri="{FF2B5EF4-FFF2-40B4-BE49-F238E27FC236}">
                <a16:creationId xmlns:a16="http://schemas.microsoft.com/office/drawing/2014/main" id="{A9E2B3BD-CDD0-1DBC-FE09-A675850BE226}"/>
              </a:ext>
            </a:extLst>
          </p:cNvPr>
          <p:cNvPicPr>
            <a:picLocks noChangeAspect="1"/>
          </p:cNvPicPr>
          <p:nvPr/>
        </p:nvPicPr>
        <p:blipFill rotWithShape="1">
          <a:blip r:embed="rId3"/>
          <a:srcRect r="2899"/>
          <a:stretch/>
        </p:blipFill>
        <p:spPr>
          <a:xfrm>
            <a:off x="1363256" y="3092462"/>
            <a:ext cx="9465488" cy="2009258"/>
          </a:xfrm>
          <a:prstGeom prst="rect">
            <a:avLst/>
          </a:prstGeom>
        </p:spPr>
      </p:pic>
      <p:pic>
        <p:nvPicPr>
          <p:cNvPr id="9" name="图片 8">
            <a:extLst>
              <a:ext uri="{FF2B5EF4-FFF2-40B4-BE49-F238E27FC236}">
                <a16:creationId xmlns:a16="http://schemas.microsoft.com/office/drawing/2014/main" id="{9A871FAC-7E88-E085-73B9-8A35D26F8DBA}"/>
              </a:ext>
            </a:extLst>
          </p:cNvPr>
          <p:cNvPicPr>
            <a:picLocks noChangeAspect="1"/>
          </p:cNvPicPr>
          <p:nvPr/>
        </p:nvPicPr>
        <p:blipFill>
          <a:blip r:embed="rId4"/>
          <a:stretch>
            <a:fillRect/>
          </a:stretch>
        </p:blipFill>
        <p:spPr>
          <a:xfrm>
            <a:off x="1316813" y="1098902"/>
            <a:ext cx="9465488" cy="1993560"/>
          </a:xfrm>
          <a:prstGeom prst="rect">
            <a:avLst/>
          </a:prstGeom>
        </p:spPr>
      </p:pic>
      <p:sp>
        <p:nvSpPr>
          <p:cNvPr id="10" name="文本框 9">
            <a:extLst>
              <a:ext uri="{FF2B5EF4-FFF2-40B4-BE49-F238E27FC236}">
                <a16:creationId xmlns:a16="http://schemas.microsoft.com/office/drawing/2014/main" id="{B3A27D26-F7E9-B2F1-9424-F1BDA234A3A0}"/>
              </a:ext>
            </a:extLst>
          </p:cNvPr>
          <p:cNvSpPr txBox="1"/>
          <p:nvPr/>
        </p:nvSpPr>
        <p:spPr>
          <a:xfrm>
            <a:off x="0" y="698792"/>
            <a:ext cx="4267200" cy="400110"/>
          </a:xfrm>
          <a:prstGeom prst="rect">
            <a:avLst/>
          </a:prstGeom>
          <a:noFill/>
        </p:spPr>
        <p:txBody>
          <a:bodyPr wrap="square" rtlCol="0">
            <a:spAutoFit/>
          </a:bodyPr>
          <a:lstStyle>
            <a:defPPr marR="0" lvl="0" algn="l" rtl="0">
              <a:lnSpc>
                <a:spcPct val="100000"/>
              </a:lnSpc>
              <a:spcBef>
                <a:spcPts val="0"/>
              </a:spcBef>
              <a:spcAft>
                <a:spcPts val="0"/>
              </a:spcAft>
            </a:defPPr>
            <a:lvl4pPr>
              <a:defRPr sz="2000">
                <a:latin typeface="Consolas" panose="020B0609020204030204" pitchFamily="49" charset="0"/>
              </a:defRPr>
            </a:lvl4pPr>
          </a:lstStyle>
          <a:p>
            <a:pPr lvl="3"/>
            <a:r>
              <a:rPr lang="en-US" altLang="zh-CN" dirty="0"/>
              <a:t>Low Rank Approximation</a:t>
            </a:r>
          </a:p>
        </p:txBody>
      </p:sp>
      <p:sp>
        <p:nvSpPr>
          <p:cNvPr id="11" name="文本框 10">
            <a:extLst>
              <a:ext uri="{FF2B5EF4-FFF2-40B4-BE49-F238E27FC236}">
                <a16:creationId xmlns:a16="http://schemas.microsoft.com/office/drawing/2014/main" id="{2363098A-C4BE-0646-80E5-1F2B3DF46ED2}"/>
              </a:ext>
            </a:extLst>
          </p:cNvPr>
          <p:cNvSpPr txBox="1"/>
          <p:nvPr/>
        </p:nvSpPr>
        <p:spPr>
          <a:xfrm>
            <a:off x="695325" y="5267325"/>
            <a:ext cx="10515600" cy="954107"/>
          </a:xfrm>
          <a:prstGeom prst="rect">
            <a:avLst/>
          </a:prstGeom>
          <a:noFill/>
        </p:spPr>
        <p:txBody>
          <a:bodyPr wrap="square" rtlCol="0">
            <a:spAutoFit/>
          </a:bodyPr>
          <a:lstStyle/>
          <a:p>
            <a:r>
              <a:rPr lang="en-US" altLang="zh-CN" dirty="0"/>
              <a:t>The mean template of circles is roughly equally to the low rank approximation of circles.</a:t>
            </a:r>
          </a:p>
          <a:p>
            <a:r>
              <a:rPr lang="en-US" altLang="zh-CN" dirty="0"/>
              <a:t>What’s more, we can get a set of templates with different amplitudes corresponding one-to-one with the original circles’ amplitudes.</a:t>
            </a:r>
          </a:p>
          <a:p>
            <a:endParaRPr lang="en-US" altLang="zh-CN" dirty="0"/>
          </a:p>
          <a:p>
            <a:r>
              <a:rPr lang="en-US" altLang="zh-CN" dirty="0"/>
              <a:t>This might be helpful to design a fuzzy matched filter. </a:t>
            </a:r>
            <a:endParaRPr lang="zh-CN" altLang="en-US" dirty="0"/>
          </a:p>
        </p:txBody>
      </p:sp>
    </p:spTree>
    <p:extLst>
      <p:ext uri="{BB962C8B-B14F-4D97-AF65-F5344CB8AC3E}">
        <p14:creationId xmlns:p14="http://schemas.microsoft.com/office/powerpoint/2010/main" val="2158103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p:nvPr/>
        </p:nvSpPr>
        <p:spPr>
          <a:xfrm>
            <a:off x="4913071" y="3105834"/>
            <a:ext cx="236585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dirty="0">
                <a:solidFill>
                  <a:schemeClr val="dk1"/>
                </a:solidFill>
                <a:latin typeface="Consolas"/>
                <a:ea typeface="Consolas"/>
                <a:cs typeface="Consolas"/>
                <a:sym typeface="Consolas"/>
              </a:rPr>
              <a:t>Part_2</a:t>
            </a:r>
            <a:endParaRPr dirty="0"/>
          </a:p>
        </p:txBody>
      </p:sp>
    </p:spTree>
    <p:extLst>
      <p:ext uri="{BB962C8B-B14F-4D97-AF65-F5344CB8AC3E}">
        <p14:creationId xmlns:p14="http://schemas.microsoft.com/office/powerpoint/2010/main" val="3188964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4" name="文本框 3">
            <a:extLst>
              <a:ext uri="{FF2B5EF4-FFF2-40B4-BE49-F238E27FC236}">
                <a16:creationId xmlns:a16="http://schemas.microsoft.com/office/drawing/2014/main" id="{726AB180-EF98-3EF9-A4DF-240D0A1E900C}"/>
              </a:ext>
            </a:extLst>
          </p:cNvPr>
          <p:cNvSpPr txBox="1"/>
          <p:nvPr/>
        </p:nvSpPr>
        <p:spPr>
          <a:xfrm>
            <a:off x="-1" y="0"/>
            <a:ext cx="7038975" cy="400110"/>
          </a:xfrm>
          <a:prstGeom prst="rect">
            <a:avLst/>
          </a:prstGeom>
          <a:noFill/>
        </p:spPr>
        <p:txBody>
          <a:bodyPr wrap="square" rtlCol="0">
            <a:spAutoFit/>
          </a:bodyPr>
          <a:lstStyle>
            <a:defPPr marR="0" lvl="0" algn="l" rtl="0">
              <a:lnSpc>
                <a:spcPct val="100000"/>
              </a:lnSpc>
              <a:spcBef>
                <a:spcPts val="0"/>
              </a:spcBef>
              <a:spcAft>
                <a:spcPts val="0"/>
              </a:spcAft>
            </a:defPPr>
            <a:lvl4pPr>
              <a:defRPr sz="2000">
                <a:latin typeface="Consolas" panose="020B0609020204030204" pitchFamily="49" charset="0"/>
              </a:defRPr>
            </a:lvl4pPr>
          </a:lstStyle>
          <a:p>
            <a:pPr marL="0" marR="0" lvl="0" indent="0" algn="l" rtl="0">
              <a:spcBef>
                <a:spcPts val="0"/>
              </a:spcBef>
              <a:spcAft>
                <a:spcPts val="0"/>
              </a:spcAft>
              <a:buNone/>
            </a:pPr>
            <a:r>
              <a:rPr lang="en-US" altLang="zh-CN" sz="2000" b="1" dirty="0">
                <a:solidFill>
                  <a:schemeClr val="dk1"/>
                </a:solidFill>
                <a:latin typeface="Consolas"/>
                <a:ea typeface="Consolas"/>
                <a:cs typeface="Consolas"/>
                <a:sym typeface="Consolas"/>
              </a:rPr>
              <a:t>Attempts to S and D Prediction * Original Signal</a:t>
            </a:r>
          </a:p>
        </p:txBody>
      </p:sp>
      <p:pic>
        <p:nvPicPr>
          <p:cNvPr id="6" name="图片 5">
            <a:extLst>
              <a:ext uri="{FF2B5EF4-FFF2-40B4-BE49-F238E27FC236}">
                <a16:creationId xmlns:a16="http://schemas.microsoft.com/office/drawing/2014/main" id="{B52FD8CD-D359-9730-2F93-F4E092CC4C9D}"/>
              </a:ext>
            </a:extLst>
          </p:cNvPr>
          <p:cNvPicPr>
            <a:picLocks noChangeAspect="1"/>
          </p:cNvPicPr>
          <p:nvPr/>
        </p:nvPicPr>
        <p:blipFill>
          <a:blip r:embed="rId3"/>
          <a:stretch>
            <a:fillRect/>
          </a:stretch>
        </p:blipFill>
        <p:spPr>
          <a:xfrm>
            <a:off x="6758794" y="1813577"/>
            <a:ext cx="4900614" cy="2152606"/>
          </a:xfrm>
          <a:prstGeom prst="rect">
            <a:avLst/>
          </a:prstGeom>
        </p:spPr>
      </p:pic>
      <p:pic>
        <p:nvPicPr>
          <p:cNvPr id="12" name="图片 11">
            <a:extLst>
              <a:ext uri="{FF2B5EF4-FFF2-40B4-BE49-F238E27FC236}">
                <a16:creationId xmlns:a16="http://schemas.microsoft.com/office/drawing/2014/main" id="{F83E690A-3050-D555-68B1-2281956ED9D6}"/>
              </a:ext>
            </a:extLst>
          </p:cNvPr>
          <p:cNvPicPr>
            <a:picLocks noChangeAspect="1"/>
          </p:cNvPicPr>
          <p:nvPr/>
        </p:nvPicPr>
        <p:blipFill>
          <a:blip r:embed="rId4"/>
          <a:stretch>
            <a:fillRect/>
          </a:stretch>
        </p:blipFill>
        <p:spPr>
          <a:xfrm>
            <a:off x="1659713" y="1813577"/>
            <a:ext cx="5099081" cy="2167873"/>
          </a:xfrm>
          <a:prstGeom prst="rect">
            <a:avLst/>
          </a:prstGeom>
        </p:spPr>
      </p:pic>
      <p:sp>
        <p:nvSpPr>
          <p:cNvPr id="13" name="文本框 12">
            <a:extLst>
              <a:ext uri="{FF2B5EF4-FFF2-40B4-BE49-F238E27FC236}">
                <a16:creationId xmlns:a16="http://schemas.microsoft.com/office/drawing/2014/main" id="{74FCE82A-20FD-5620-5BA3-D8C4966F7AC1}"/>
              </a:ext>
            </a:extLst>
          </p:cNvPr>
          <p:cNvSpPr txBox="1"/>
          <p:nvPr/>
        </p:nvSpPr>
        <p:spPr>
          <a:xfrm>
            <a:off x="1057275" y="904875"/>
            <a:ext cx="5448300" cy="738664"/>
          </a:xfrm>
          <a:prstGeom prst="rect">
            <a:avLst/>
          </a:prstGeom>
          <a:noFill/>
        </p:spPr>
        <p:txBody>
          <a:bodyPr wrap="square" rtlCol="0">
            <a:spAutoFit/>
          </a:bodyPr>
          <a:lstStyle/>
          <a:p>
            <a:r>
              <a:rPr lang="en-US" altLang="zh-CN" dirty="0"/>
              <a:t>Point_1</a:t>
            </a:r>
          </a:p>
          <a:p>
            <a:r>
              <a:rPr lang="en-US" altLang="zh-CN" dirty="0"/>
              <a:t>We can hardly get some useful information from signals after taking absolute values </a:t>
            </a:r>
            <a:endParaRPr lang="zh-CN" altLang="en-US" dirty="0"/>
          </a:p>
        </p:txBody>
      </p:sp>
      <p:sp>
        <p:nvSpPr>
          <p:cNvPr id="14" name="文本框 13">
            <a:extLst>
              <a:ext uri="{FF2B5EF4-FFF2-40B4-BE49-F238E27FC236}">
                <a16:creationId xmlns:a16="http://schemas.microsoft.com/office/drawing/2014/main" id="{135B0154-E4AA-7C77-6D83-057F3602E932}"/>
              </a:ext>
            </a:extLst>
          </p:cNvPr>
          <p:cNvSpPr txBox="1"/>
          <p:nvPr/>
        </p:nvSpPr>
        <p:spPr>
          <a:xfrm>
            <a:off x="676274" y="4229100"/>
            <a:ext cx="6362700" cy="738664"/>
          </a:xfrm>
          <a:prstGeom prst="rect">
            <a:avLst/>
          </a:prstGeom>
          <a:noFill/>
        </p:spPr>
        <p:txBody>
          <a:bodyPr wrap="square" rtlCol="0">
            <a:spAutoFit/>
          </a:bodyPr>
          <a:lstStyle/>
          <a:p>
            <a:r>
              <a:rPr lang="en-US" altLang="zh-CN" dirty="0"/>
              <a:t>Point_2</a:t>
            </a:r>
          </a:p>
          <a:p>
            <a:r>
              <a:rPr lang="en-US" altLang="zh-CN" dirty="0"/>
              <a:t>We can hardly get hints from features extracted by </a:t>
            </a:r>
            <a:r>
              <a:rPr lang="en-US" altLang="zh-CN" dirty="0" err="1"/>
              <a:t>Tsfresh</a:t>
            </a:r>
            <a:r>
              <a:rPr lang="en-US" altLang="zh-CN" dirty="0"/>
              <a:t>.</a:t>
            </a:r>
          </a:p>
          <a:p>
            <a:endParaRPr lang="en-US" altLang="zh-CN" dirty="0"/>
          </a:p>
        </p:txBody>
      </p:sp>
      <p:pic>
        <p:nvPicPr>
          <p:cNvPr id="16" name="图片 15">
            <a:extLst>
              <a:ext uri="{FF2B5EF4-FFF2-40B4-BE49-F238E27FC236}">
                <a16:creationId xmlns:a16="http://schemas.microsoft.com/office/drawing/2014/main" id="{B2B2C2CF-0E54-4E35-75B1-9BCE69842C3C}"/>
              </a:ext>
            </a:extLst>
          </p:cNvPr>
          <p:cNvPicPr>
            <a:picLocks noChangeAspect="1"/>
          </p:cNvPicPr>
          <p:nvPr/>
        </p:nvPicPr>
        <p:blipFill>
          <a:blip r:embed="rId5"/>
          <a:stretch>
            <a:fillRect/>
          </a:stretch>
        </p:blipFill>
        <p:spPr>
          <a:xfrm>
            <a:off x="2771774" y="4872454"/>
            <a:ext cx="2221533" cy="1455104"/>
          </a:xfrm>
          <a:prstGeom prst="rect">
            <a:avLst/>
          </a:prstGeom>
        </p:spPr>
      </p:pic>
      <p:pic>
        <p:nvPicPr>
          <p:cNvPr id="18" name="图片 17">
            <a:extLst>
              <a:ext uri="{FF2B5EF4-FFF2-40B4-BE49-F238E27FC236}">
                <a16:creationId xmlns:a16="http://schemas.microsoft.com/office/drawing/2014/main" id="{E021F2FF-A4AA-7C72-B623-9832AFB26861}"/>
              </a:ext>
            </a:extLst>
          </p:cNvPr>
          <p:cNvPicPr>
            <a:picLocks noChangeAspect="1"/>
          </p:cNvPicPr>
          <p:nvPr/>
        </p:nvPicPr>
        <p:blipFill>
          <a:blip r:embed="rId6"/>
          <a:stretch>
            <a:fillRect/>
          </a:stretch>
        </p:blipFill>
        <p:spPr>
          <a:xfrm>
            <a:off x="542925" y="4872454"/>
            <a:ext cx="2228850" cy="1455104"/>
          </a:xfrm>
          <a:prstGeom prst="rect">
            <a:avLst/>
          </a:prstGeom>
        </p:spPr>
      </p:pic>
      <p:sp>
        <p:nvSpPr>
          <p:cNvPr id="20" name="文本框 19">
            <a:extLst>
              <a:ext uri="{FF2B5EF4-FFF2-40B4-BE49-F238E27FC236}">
                <a16:creationId xmlns:a16="http://schemas.microsoft.com/office/drawing/2014/main" id="{F5A784B8-A3D3-A205-B177-6D01CC1C9529}"/>
              </a:ext>
            </a:extLst>
          </p:cNvPr>
          <p:cNvSpPr txBox="1"/>
          <p:nvPr/>
        </p:nvSpPr>
        <p:spPr>
          <a:xfrm>
            <a:off x="5950744" y="4718565"/>
            <a:ext cx="5469731" cy="1384995"/>
          </a:xfrm>
          <a:prstGeom prst="rect">
            <a:avLst/>
          </a:prstGeom>
          <a:noFill/>
        </p:spPr>
        <p:txBody>
          <a:bodyPr wrap="square">
            <a:spAutoFit/>
          </a:bodyPr>
          <a:lstStyle/>
          <a:p>
            <a:pPr marL="285750" indent="-285750">
              <a:buFont typeface="Arial" panose="020B0604020202020204" pitchFamily="34" charset="0"/>
              <a:buChar char="•"/>
            </a:pPr>
            <a:r>
              <a:rPr lang="zh-CN" altLang="en-US" dirty="0"/>
              <a:t>location_of_minimum, first &amp; last</a:t>
            </a:r>
            <a:endParaRPr lang="en-US" altLang="zh-CN" dirty="0"/>
          </a:p>
          <a:p>
            <a:pPr marL="285750" indent="-285750">
              <a:buFont typeface="Arial" panose="020B0604020202020204" pitchFamily="34" charset="0"/>
              <a:buChar char="•"/>
            </a:pPr>
            <a:r>
              <a:rPr lang="en-US" altLang="zh-CN" dirty="0" err="1"/>
              <a:t>time_reversal_asymmetry_statistic</a:t>
            </a:r>
            <a:endParaRPr lang="en-US" altLang="zh-CN" dirty="0"/>
          </a:p>
          <a:p>
            <a:pPr marL="285750" indent="-285750">
              <a:buFont typeface="Arial" panose="020B0604020202020204" pitchFamily="34" charset="0"/>
              <a:buChar char="•"/>
            </a:pPr>
            <a:r>
              <a:rPr lang="en-US" altLang="zh-CN" dirty="0" err="1"/>
              <a:t>autocorrelation__lag</a:t>
            </a:r>
            <a:r>
              <a:rPr lang="en-US" altLang="zh-CN" dirty="0"/>
              <a:t>_*</a:t>
            </a:r>
          </a:p>
          <a:p>
            <a:pPr marL="285750" indent="-285750">
              <a:buFont typeface="Arial" panose="020B0604020202020204" pitchFamily="34" charset="0"/>
              <a:buChar char="•"/>
            </a:pPr>
            <a:r>
              <a:rPr lang="en-US" altLang="zh-CN" dirty="0" err="1"/>
              <a:t>cwt_coefficients</a:t>
            </a:r>
            <a:endParaRPr lang="en-US" altLang="zh-CN" dirty="0"/>
          </a:p>
          <a:p>
            <a:pPr marL="285750" indent="-285750">
              <a:buFont typeface="Arial" panose="020B0604020202020204" pitchFamily="34" charset="0"/>
              <a:buChar char="•"/>
            </a:pPr>
            <a:r>
              <a:rPr lang="en-US" altLang="zh-CN" dirty="0" err="1"/>
              <a:t>agg_linear_trend</a:t>
            </a:r>
            <a:r>
              <a:rPr lang="de-DE" altLang="zh-CN" dirty="0"/>
              <a:t>_chunk_len_5__f_agg_</a:t>
            </a:r>
            <a:r>
              <a:rPr lang="zh-CN" altLang="en-US" dirty="0"/>
              <a:t>“</a:t>
            </a:r>
            <a:r>
              <a:rPr lang="en-US" altLang="zh-CN" dirty="0"/>
              <a:t>max\min\mean</a:t>
            </a:r>
            <a:r>
              <a:rPr lang="zh-CN" altLang="en-US" dirty="0"/>
              <a:t>”</a:t>
            </a:r>
            <a:endParaRPr lang="de-DE" altLang="zh-CN" dirty="0"/>
          </a:p>
          <a:p>
            <a:pPr marL="285750" indent="-285750">
              <a:buFont typeface="Arial" panose="020B0604020202020204" pitchFamily="34" charset="0"/>
              <a:buChar char="•"/>
            </a:pPr>
            <a:r>
              <a:rPr lang="en-US" altLang="zh-CN" dirty="0" err="1"/>
              <a:t>fourier_entropy</a:t>
            </a:r>
            <a:endParaRPr lang="zh-CN" altLang="en-US" dirty="0"/>
          </a:p>
        </p:txBody>
      </p:sp>
    </p:spTree>
    <p:extLst>
      <p:ext uri="{BB962C8B-B14F-4D97-AF65-F5344CB8AC3E}">
        <p14:creationId xmlns:p14="http://schemas.microsoft.com/office/powerpoint/2010/main" val="1512044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4" name="文本框 3">
            <a:extLst>
              <a:ext uri="{FF2B5EF4-FFF2-40B4-BE49-F238E27FC236}">
                <a16:creationId xmlns:a16="http://schemas.microsoft.com/office/drawing/2014/main" id="{726AB180-EF98-3EF9-A4DF-240D0A1E900C}"/>
              </a:ext>
            </a:extLst>
          </p:cNvPr>
          <p:cNvSpPr txBox="1"/>
          <p:nvPr/>
        </p:nvSpPr>
        <p:spPr>
          <a:xfrm>
            <a:off x="-1" y="0"/>
            <a:ext cx="7038975" cy="400110"/>
          </a:xfrm>
          <a:prstGeom prst="rect">
            <a:avLst/>
          </a:prstGeom>
          <a:noFill/>
        </p:spPr>
        <p:txBody>
          <a:bodyPr wrap="square" rtlCol="0">
            <a:spAutoFit/>
          </a:bodyPr>
          <a:lstStyle>
            <a:defPPr marR="0" lvl="0" algn="l" rtl="0">
              <a:lnSpc>
                <a:spcPct val="100000"/>
              </a:lnSpc>
              <a:spcBef>
                <a:spcPts val="0"/>
              </a:spcBef>
              <a:spcAft>
                <a:spcPts val="0"/>
              </a:spcAft>
            </a:defPPr>
            <a:lvl4pPr>
              <a:defRPr sz="2000">
                <a:latin typeface="Consolas" panose="020B0609020204030204" pitchFamily="49" charset="0"/>
              </a:defRPr>
            </a:lvl4pPr>
          </a:lstStyle>
          <a:p>
            <a:pPr marL="0" marR="0" lvl="0" indent="0" algn="l" rtl="0">
              <a:spcBef>
                <a:spcPts val="0"/>
              </a:spcBef>
              <a:spcAft>
                <a:spcPts val="0"/>
              </a:spcAft>
              <a:buNone/>
            </a:pPr>
            <a:r>
              <a:rPr lang="en-US" altLang="zh-CN" sz="2000" b="1" dirty="0">
                <a:solidFill>
                  <a:schemeClr val="dk1"/>
                </a:solidFill>
                <a:latin typeface="Consolas"/>
                <a:ea typeface="Consolas"/>
                <a:cs typeface="Consolas"/>
                <a:sym typeface="Consolas"/>
              </a:rPr>
              <a:t>Attempts to S and D Prediction * Original Signal</a:t>
            </a:r>
          </a:p>
        </p:txBody>
      </p:sp>
      <p:sp>
        <p:nvSpPr>
          <p:cNvPr id="2" name="文本框 1">
            <a:extLst>
              <a:ext uri="{FF2B5EF4-FFF2-40B4-BE49-F238E27FC236}">
                <a16:creationId xmlns:a16="http://schemas.microsoft.com/office/drawing/2014/main" id="{63BB3C9E-47E3-0A30-83FD-22CD1D5B8CCC}"/>
              </a:ext>
            </a:extLst>
          </p:cNvPr>
          <p:cNvSpPr txBox="1"/>
          <p:nvPr/>
        </p:nvSpPr>
        <p:spPr>
          <a:xfrm>
            <a:off x="762000" y="800100"/>
            <a:ext cx="9620250" cy="307777"/>
          </a:xfrm>
          <a:prstGeom prst="rect">
            <a:avLst/>
          </a:prstGeom>
          <a:noFill/>
        </p:spPr>
        <p:txBody>
          <a:bodyPr wrap="square" rtlCol="0">
            <a:spAutoFit/>
          </a:bodyPr>
          <a:lstStyle/>
          <a:p>
            <a:r>
              <a:rPr lang="en-US" altLang="zh-CN" dirty="0"/>
              <a:t>[Top-k highest peaks, Top-k lowest valleys, Top-k highest peaks’ position, Top-k lowest valleys’ positions ]</a:t>
            </a:r>
            <a:endParaRPr lang="zh-CN" altLang="en-US" dirty="0"/>
          </a:p>
        </p:txBody>
      </p:sp>
      <p:sp>
        <p:nvSpPr>
          <p:cNvPr id="3" name="文本框 2">
            <a:extLst>
              <a:ext uri="{FF2B5EF4-FFF2-40B4-BE49-F238E27FC236}">
                <a16:creationId xmlns:a16="http://schemas.microsoft.com/office/drawing/2014/main" id="{3E8E0FD4-3946-D301-0CCE-0284FB5195EC}"/>
              </a:ext>
            </a:extLst>
          </p:cNvPr>
          <p:cNvSpPr txBox="1"/>
          <p:nvPr/>
        </p:nvSpPr>
        <p:spPr>
          <a:xfrm>
            <a:off x="590549" y="3811428"/>
            <a:ext cx="10372725" cy="523220"/>
          </a:xfrm>
          <a:prstGeom prst="rect">
            <a:avLst/>
          </a:prstGeom>
          <a:noFill/>
        </p:spPr>
        <p:txBody>
          <a:bodyPr wrap="square" rtlCol="0">
            <a:spAutoFit/>
          </a:bodyPr>
          <a:lstStyle/>
          <a:p>
            <a:r>
              <a:rPr lang="en-US" altLang="zh-CN" dirty="0"/>
              <a:t>[Sorted(Top-k highest peaks, Top-k lowest valleys), Sorted(Top-k highest peaks’ position, Top-k lowest valleys’ positions) ]</a:t>
            </a:r>
          </a:p>
          <a:p>
            <a:r>
              <a:rPr lang="en-US" altLang="zh-CN" dirty="0"/>
              <a:t>Sorted by positions</a:t>
            </a:r>
            <a:endParaRPr lang="zh-CN" altLang="en-US" dirty="0"/>
          </a:p>
        </p:txBody>
      </p:sp>
      <p:pic>
        <p:nvPicPr>
          <p:cNvPr id="7" name="图片 6">
            <a:extLst>
              <a:ext uri="{FF2B5EF4-FFF2-40B4-BE49-F238E27FC236}">
                <a16:creationId xmlns:a16="http://schemas.microsoft.com/office/drawing/2014/main" id="{29FEA0BE-D30D-502F-3424-63B9B4CDD40D}"/>
              </a:ext>
            </a:extLst>
          </p:cNvPr>
          <p:cNvPicPr>
            <a:picLocks noChangeAspect="1"/>
          </p:cNvPicPr>
          <p:nvPr/>
        </p:nvPicPr>
        <p:blipFill>
          <a:blip r:embed="rId3"/>
          <a:stretch>
            <a:fillRect/>
          </a:stretch>
        </p:blipFill>
        <p:spPr>
          <a:xfrm>
            <a:off x="2803148" y="1474442"/>
            <a:ext cx="3030826" cy="2020550"/>
          </a:xfrm>
          <a:prstGeom prst="rect">
            <a:avLst/>
          </a:prstGeom>
        </p:spPr>
      </p:pic>
      <p:pic>
        <p:nvPicPr>
          <p:cNvPr id="9" name="图片 8">
            <a:extLst>
              <a:ext uri="{FF2B5EF4-FFF2-40B4-BE49-F238E27FC236}">
                <a16:creationId xmlns:a16="http://schemas.microsoft.com/office/drawing/2014/main" id="{2FA4060F-A3AF-C908-CB17-A1F67F00D393}"/>
              </a:ext>
            </a:extLst>
          </p:cNvPr>
          <p:cNvPicPr>
            <a:picLocks noChangeAspect="1"/>
          </p:cNvPicPr>
          <p:nvPr/>
        </p:nvPicPr>
        <p:blipFill>
          <a:blip r:embed="rId4"/>
          <a:stretch>
            <a:fillRect/>
          </a:stretch>
        </p:blipFill>
        <p:spPr>
          <a:xfrm>
            <a:off x="-1" y="1460690"/>
            <a:ext cx="2996888" cy="1997925"/>
          </a:xfrm>
          <a:prstGeom prst="rect">
            <a:avLst/>
          </a:prstGeom>
        </p:spPr>
      </p:pic>
      <p:pic>
        <p:nvPicPr>
          <p:cNvPr id="11" name="图片 10">
            <a:extLst>
              <a:ext uri="{FF2B5EF4-FFF2-40B4-BE49-F238E27FC236}">
                <a16:creationId xmlns:a16="http://schemas.microsoft.com/office/drawing/2014/main" id="{8B51A9D3-8583-9572-0829-F7EA40CA29FF}"/>
              </a:ext>
            </a:extLst>
          </p:cNvPr>
          <p:cNvPicPr>
            <a:picLocks noChangeAspect="1"/>
          </p:cNvPicPr>
          <p:nvPr/>
        </p:nvPicPr>
        <p:blipFill>
          <a:blip r:embed="rId5"/>
          <a:stretch>
            <a:fillRect/>
          </a:stretch>
        </p:blipFill>
        <p:spPr>
          <a:xfrm>
            <a:off x="9195112" y="1507867"/>
            <a:ext cx="2996888" cy="1997925"/>
          </a:xfrm>
          <a:prstGeom prst="rect">
            <a:avLst/>
          </a:prstGeom>
        </p:spPr>
      </p:pic>
      <p:pic>
        <p:nvPicPr>
          <p:cNvPr id="17" name="图片 16">
            <a:extLst>
              <a:ext uri="{FF2B5EF4-FFF2-40B4-BE49-F238E27FC236}">
                <a16:creationId xmlns:a16="http://schemas.microsoft.com/office/drawing/2014/main" id="{8572D54C-6647-64A1-9664-6278AC88BE1F}"/>
              </a:ext>
            </a:extLst>
          </p:cNvPr>
          <p:cNvPicPr>
            <a:picLocks noChangeAspect="1"/>
          </p:cNvPicPr>
          <p:nvPr/>
        </p:nvPicPr>
        <p:blipFill>
          <a:blip r:embed="rId6"/>
          <a:stretch>
            <a:fillRect/>
          </a:stretch>
        </p:blipFill>
        <p:spPr>
          <a:xfrm>
            <a:off x="6279103" y="1507868"/>
            <a:ext cx="2996888" cy="1997925"/>
          </a:xfrm>
          <a:prstGeom prst="rect">
            <a:avLst/>
          </a:prstGeom>
        </p:spPr>
      </p:pic>
      <p:pic>
        <p:nvPicPr>
          <p:cNvPr id="21" name="图片 20">
            <a:extLst>
              <a:ext uri="{FF2B5EF4-FFF2-40B4-BE49-F238E27FC236}">
                <a16:creationId xmlns:a16="http://schemas.microsoft.com/office/drawing/2014/main" id="{CFCDE391-595B-F744-E969-367CA4A9F97D}"/>
              </a:ext>
            </a:extLst>
          </p:cNvPr>
          <p:cNvPicPr>
            <a:picLocks noChangeAspect="1"/>
          </p:cNvPicPr>
          <p:nvPr/>
        </p:nvPicPr>
        <p:blipFill>
          <a:blip r:embed="rId7"/>
          <a:stretch>
            <a:fillRect/>
          </a:stretch>
        </p:blipFill>
        <p:spPr>
          <a:xfrm>
            <a:off x="2822398" y="4407402"/>
            <a:ext cx="2996889" cy="1997926"/>
          </a:xfrm>
          <a:prstGeom prst="rect">
            <a:avLst/>
          </a:prstGeom>
        </p:spPr>
      </p:pic>
      <p:pic>
        <p:nvPicPr>
          <p:cNvPr id="23" name="图片 22">
            <a:extLst>
              <a:ext uri="{FF2B5EF4-FFF2-40B4-BE49-F238E27FC236}">
                <a16:creationId xmlns:a16="http://schemas.microsoft.com/office/drawing/2014/main" id="{EF9E371C-EAD2-88BD-EEA6-72D8A4CAC7A5}"/>
              </a:ext>
            </a:extLst>
          </p:cNvPr>
          <p:cNvPicPr>
            <a:picLocks noChangeAspect="1"/>
          </p:cNvPicPr>
          <p:nvPr/>
        </p:nvPicPr>
        <p:blipFill>
          <a:blip r:embed="rId8"/>
          <a:stretch>
            <a:fillRect/>
          </a:stretch>
        </p:blipFill>
        <p:spPr>
          <a:xfrm>
            <a:off x="8069" y="4407402"/>
            <a:ext cx="2996889" cy="1997926"/>
          </a:xfrm>
          <a:prstGeom prst="rect">
            <a:avLst/>
          </a:prstGeom>
        </p:spPr>
      </p:pic>
      <p:pic>
        <p:nvPicPr>
          <p:cNvPr id="25" name="图片 24">
            <a:extLst>
              <a:ext uri="{FF2B5EF4-FFF2-40B4-BE49-F238E27FC236}">
                <a16:creationId xmlns:a16="http://schemas.microsoft.com/office/drawing/2014/main" id="{51903E8B-6EEF-F216-86A6-8E1CD66F57AC}"/>
              </a:ext>
            </a:extLst>
          </p:cNvPr>
          <p:cNvPicPr>
            <a:picLocks noChangeAspect="1"/>
          </p:cNvPicPr>
          <p:nvPr/>
        </p:nvPicPr>
        <p:blipFill>
          <a:blip r:embed="rId9"/>
          <a:stretch>
            <a:fillRect/>
          </a:stretch>
        </p:blipFill>
        <p:spPr>
          <a:xfrm>
            <a:off x="9187042" y="4407402"/>
            <a:ext cx="2996889" cy="1997926"/>
          </a:xfrm>
          <a:prstGeom prst="rect">
            <a:avLst/>
          </a:prstGeom>
        </p:spPr>
      </p:pic>
      <p:pic>
        <p:nvPicPr>
          <p:cNvPr id="27" name="图片 26">
            <a:extLst>
              <a:ext uri="{FF2B5EF4-FFF2-40B4-BE49-F238E27FC236}">
                <a16:creationId xmlns:a16="http://schemas.microsoft.com/office/drawing/2014/main" id="{FED77D78-96FA-D863-18DA-AAAD597C5B01}"/>
              </a:ext>
            </a:extLst>
          </p:cNvPr>
          <p:cNvPicPr>
            <a:picLocks noChangeAspect="1"/>
          </p:cNvPicPr>
          <p:nvPr/>
        </p:nvPicPr>
        <p:blipFill>
          <a:blip r:embed="rId10"/>
          <a:stretch>
            <a:fillRect/>
          </a:stretch>
        </p:blipFill>
        <p:spPr>
          <a:xfrm>
            <a:off x="6357713" y="4407402"/>
            <a:ext cx="2996889" cy="1997926"/>
          </a:xfrm>
          <a:prstGeom prst="rect">
            <a:avLst/>
          </a:prstGeom>
        </p:spPr>
      </p:pic>
      <p:sp>
        <p:nvSpPr>
          <p:cNvPr id="5" name="文本框 4">
            <a:extLst>
              <a:ext uri="{FF2B5EF4-FFF2-40B4-BE49-F238E27FC236}">
                <a16:creationId xmlns:a16="http://schemas.microsoft.com/office/drawing/2014/main" id="{AB4A8A42-8342-0FE2-8485-5BAE7843B286}"/>
              </a:ext>
            </a:extLst>
          </p:cNvPr>
          <p:cNvSpPr txBox="1"/>
          <p:nvPr/>
        </p:nvSpPr>
        <p:spPr>
          <a:xfrm>
            <a:off x="385674" y="493394"/>
            <a:ext cx="5448300" cy="307777"/>
          </a:xfrm>
          <a:prstGeom prst="rect">
            <a:avLst/>
          </a:prstGeom>
          <a:noFill/>
        </p:spPr>
        <p:txBody>
          <a:bodyPr wrap="square" rtlCol="0">
            <a:spAutoFit/>
          </a:bodyPr>
          <a:lstStyle/>
          <a:p>
            <a:r>
              <a:rPr lang="en-US" altLang="zh-CN" dirty="0"/>
              <a:t>Point_3</a:t>
            </a:r>
          </a:p>
        </p:txBody>
      </p:sp>
    </p:spTree>
    <p:extLst>
      <p:ext uri="{BB962C8B-B14F-4D97-AF65-F5344CB8AC3E}">
        <p14:creationId xmlns:p14="http://schemas.microsoft.com/office/powerpoint/2010/main" val="4008457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4" name="文本框 3">
            <a:extLst>
              <a:ext uri="{FF2B5EF4-FFF2-40B4-BE49-F238E27FC236}">
                <a16:creationId xmlns:a16="http://schemas.microsoft.com/office/drawing/2014/main" id="{726AB180-EF98-3EF9-A4DF-240D0A1E900C}"/>
              </a:ext>
            </a:extLst>
          </p:cNvPr>
          <p:cNvSpPr txBox="1"/>
          <p:nvPr/>
        </p:nvSpPr>
        <p:spPr>
          <a:xfrm>
            <a:off x="-1" y="0"/>
            <a:ext cx="7915276" cy="400110"/>
          </a:xfrm>
          <a:prstGeom prst="rect">
            <a:avLst/>
          </a:prstGeom>
          <a:noFill/>
        </p:spPr>
        <p:txBody>
          <a:bodyPr wrap="square" rtlCol="0">
            <a:spAutoFit/>
          </a:bodyPr>
          <a:lstStyle>
            <a:defPPr marR="0" lvl="0" algn="l" rtl="0">
              <a:lnSpc>
                <a:spcPct val="100000"/>
              </a:lnSpc>
              <a:spcBef>
                <a:spcPts val="0"/>
              </a:spcBef>
              <a:spcAft>
                <a:spcPts val="0"/>
              </a:spcAft>
            </a:defPPr>
            <a:lvl4pPr>
              <a:defRPr sz="2000">
                <a:latin typeface="Consolas" panose="020B0609020204030204" pitchFamily="49" charset="0"/>
              </a:defRPr>
            </a:lvl4pPr>
          </a:lstStyle>
          <a:p>
            <a:r>
              <a:rPr lang="en-US" altLang="zh-CN" sz="2000" b="1" dirty="0">
                <a:solidFill>
                  <a:schemeClr val="dk1"/>
                </a:solidFill>
                <a:latin typeface="Consolas"/>
                <a:ea typeface="Consolas"/>
                <a:cs typeface="Consolas"/>
                <a:sym typeface="Consolas"/>
              </a:rPr>
              <a:t>Attempts to S and D Prediction * Differentiated Signal</a:t>
            </a:r>
          </a:p>
        </p:txBody>
      </p:sp>
      <p:pic>
        <p:nvPicPr>
          <p:cNvPr id="5" name="图片 4">
            <a:extLst>
              <a:ext uri="{FF2B5EF4-FFF2-40B4-BE49-F238E27FC236}">
                <a16:creationId xmlns:a16="http://schemas.microsoft.com/office/drawing/2014/main" id="{45BA60A3-3EE3-7A27-DE7F-0A0A3D9E231D}"/>
              </a:ext>
            </a:extLst>
          </p:cNvPr>
          <p:cNvPicPr>
            <a:picLocks noChangeAspect="1"/>
          </p:cNvPicPr>
          <p:nvPr/>
        </p:nvPicPr>
        <p:blipFill>
          <a:blip r:embed="rId3"/>
          <a:stretch>
            <a:fillRect/>
          </a:stretch>
        </p:blipFill>
        <p:spPr>
          <a:xfrm>
            <a:off x="7860732" y="89889"/>
            <a:ext cx="3509511" cy="4465071"/>
          </a:xfrm>
          <a:prstGeom prst="rect">
            <a:avLst/>
          </a:prstGeom>
        </p:spPr>
      </p:pic>
      <p:pic>
        <p:nvPicPr>
          <p:cNvPr id="7" name="图片 6">
            <a:extLst>
              <a:ext uri="{FF2B5EF4-FFF2-40B4-BE49-F238E27FC236}">
                <a16:creationId xmlns:a16="http://schemas.microsoft.com/office/drawing/2014/main" id="{E1A11134-6DFC-9561-5D40-8D3A03AECB66}"/>
              </a:ext>
            </a:extLst>
          </p:cNvPr>
          <p:cNvPicPr>
            <a:picLocks noChangeAspect="1"/>
          </p:cNvPicPr>
          <p:nvPr/>
        </p:nvPicPr>
        <p:blipFill>
          <a:blip r:embed="rId4"/>
          <a:stretch>
            <a:fillRect/>
          </a:stretch>
        </p:blipFill>
        <p:spPr>
          <a:xfrm>
            <a:off x="627001" y="1651394"/>
            <a:ext cx="2710503" cy="2420092"/>
          </a:xfrm>
          <a:prstGeom prst="rect">
            <a:avLst/>
          </a:prstGeom>
        </p:spPr>
      </p:pic>
      <p:pic>
        <p:nvPicPr>
          <p:cNvPr id="9" name="图片 8">
            <a:extLst>
              <a:ext uri="{FF2B5EF4-FFF2-40B4-BE49-F238E27FC236}">
                <a16:creationId xmlns:a16="http://schemas.microsoft.com/office/drawing/2014/main" id="{49BADFFA-F8EA-804A-51A7-449E0E0363B9}"/>
              </a:ext>
            </a:extLst>
          </p:cNvPr>
          <p:cNvPicPr>
            <a:picLocks noChangeAspect="1"/>
          </p:cNvPicPr>
          <p:nvPr/>
        </p:nvPicPr>
        <p:blipFill rotWithShape="1">
          <a:blip r:embed="rId5"/>
          <a:srcRect l="4838" r="4838" b="3846"/>
          <a:stretch/>
        </p:blipFill>
        <p:spPr>
          <a:xfrm>
            <a:off x="3289511" y="1582074"/>
            <a:ext cx="2758496" cy="2462943"/>
          </a:xfrm>
          <a:prstGeom prst="rect">
            <a:avLst/>
          </a:prstGeom>
        </p:spPr>
      </p:pic>
      <p:pic>
        <p:nvPicPr>
          <p:cNvPr id="11" name="图片 10">
            <a:extLst>
              <a:ext uri="{FF2B5EF4-FFF2-40B4-BE49-F238E27FC236}">
                <a16:creationId xmlns:a16="http://schemas.microsoft.com/office/drawing/2014/main" id="{91708BA9-5CEE-9338-26C8-4AEFD4946005}"/>
              </a:ext>
            </a:extLst>
          </p:cNvPr>
          <p:cNvPicPr>
            <a:picLocks noChangeAspect="1"/>
          </p:cNvPicPr>
          <p:nvPr/>
        </p:nvPicPr>
        <p:blipFill>
          <a:blip r:embed="rId6"/>
          <a:stretch>
            <a:fillRect/>
          </a:stretch>
        </p:blipFill>
        <p:spPr>
          <a:xfrm>
            <a:off x="627001" y="4468651"/>
            <a:ext cx="5655585" cy="1746342"/>
          </a:xfrm>
          <a:prstGeom prst="rect">
            <a:avLst/>
          </a:prstGeom>
        </p:spPr>
      </p:pic>
      <p:sp>
        <p:nvSpPr>
          <p:cNvPr id="12" name="文本框 11">
            <a:extLst>
              <a:ext uri="{FF2B5EF4-FFF2-40B4-BE49-F238E27FC236}">
                <a16:creationId xmlns:a16="http://schemas.microsoft.com/office/drawing/2014/main" id="{29D75709-92AD-EF58-D06D-8136489E32D1}"/>
              </a:ext>
            </a:extLst>
          </p:cNvPr>
          <p:cNvSpPr txBox="1"/>
          <p:nvPr/>
        </p:nvSpPr>
        <p:spPr>
          <a:xfrm>
            <a:off x="7038974" y="5016521"/>
            <a:ext cx="5153026" cy="523220"/>
          </a:xfrm>
          <a:prstGeom prst="rect">
            <a:avLst/>
          </a:prstGeom>
          <a:noFill/>
        </p:spPr>
        <p:txBody>
          <a:bodyPr wrap="square">
            <a:spAutoFit/>
          </a:bodyPr>
          <a:lstStyle/>
          <a:p>
            <a:pPr marL="285750" indent="-285750">
              <a:buFont typeface="Arial" panose="020B0604020202020204" pitchFamily="34" charset="0"/>
              <a:buChar char="•"/>
            </a:pPr>
            <a:r>
              <a:rPr lang="en-US" altLang="zh-CN" dirty="0"/>
              <a:t>Autocorrelation</a:t>
            </a:r>
          </a:p>
          <a:p>
            <a:pPr marL="285750" indent="-285750">
              <a:buFont typeface="Arial" panose="020B0604020202020204" pitchFamily="34" charset="0"/>
              <a:buChar char="•"/>
            </a:pPr>
            <a:r>
              <a:rPr lang="en-US" altLang="zh-CN" dirty="0" err="1"/>
              <a:t>fourier_entropy</a:t>
            </a:r>
            <a:endParaRPr lang="zh-CN" altLang="en-US" dirty="0"/>
          </a:p>
        </p:txBody>
      </p:sp>
    </p:spTree>
    <p:extLst>
      <p:ext uri="{BB962C8B-B14F-4D97-AF65-F5344CB8AC3E}">
        <p14:creationId xmlns:p14="http://schemas.microsoft.com/office/powerpoint/2010/main" val="4127914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4" name="文本框 3">
            <a:extLst>
              <a:ext uri="{FF2B5EF4-FFF2-40B4-BE49-F238E27FC236}">
                <a16:creationId xmlns:a16="http://schemas.microsoft.com/office/drawing/2014/main" id="{726AB180-EF98-3EF9-A4DF-240D0A1E900C}"/>
              </a:ext>
            </a:extLst>
          </p:cNvPr>
          <p:cNvSpPr txBox="1"/>
          <p:nvPr/>
        </p:nvSpPr>
        <p:spPr>
          <a:xfrm>
            <a:off x="-1" y="0"/>
            <a:ext cx="7038975" cy="400110"/>
          </a:xfrm>
          <a:prstGeom prst="rect">
            <a:avLst/>
          </a:prstGeom>
          <a:noFill/>
        </p:spPr>
        <p:txBody>
          <a:bodyPr wrap="square" rtlCol="0">
            <a:spAutoFit/>
          </a:bodyPr>
          <a:lstStyle>
            <a:defPPr marR="0" lvl="0" algn="l" rtl="0">
              <a:lnSpc>
                <a:spcPct val="100000"/>
              </a:lnSpc>
              <a:spcBef>
                <a:spcPts val="0"/>
              </a:spcBef>
              <a:spcAft>
                <a:spcPts val="0"/>
              </a:spcAft>
            </a:defPPr>
            <a:lvl4pPr>
              <a:defRPr sz="2000">
                <a:latin typeface="Consolas" panose="020B0609020204030204" pitchFamily="49" charset="0"/>
              </a:defRPr>
            </a:lvl4pPr>
          </a:lstStyle>
          <a:p>
            <a:pPr marL="0" marR="0" lvl="0" indent="0" algn="l" rtl="0">
              <a:spcBef>
                <a:spcPts val="0"/>
              </a:spcBef>
              <a:spcAft>
                <a:spcPts val="0"/>
              </a:spcAft>
              <a:buNone/>
            </a:pPr>
            <a:r>
              <a:rPr lang="en-US" altLang="zh-CN" sz="2000" b="1" dirty="0">
                <a:solidFill>
                  <a:schemeClr val="dk1"/>
                </a:solidFill>
                <a:latin typeface="Consolas"/>
                <a:ea typeface="Consolas"/>
                <a:cs typeface="Consolas"/>
                <a:sym typeface="Consolas"/>
              </a:rPr>
              <a:t>Attempts to S and D Prediction * Filtered Signal</a:t>
            </a:r>
          </a:p>
        </p:txBody>
      </p:sp>
      <p:pic>
        <p:nvPicPr>
          <p:cNvPr id="5" name="图片 4">
            <a:extLst>
              <a:ext uri="{FF2B5EF4-FFF2-40B4-BE49-F238E27FC236}">
                <a16:creationId xmlns:a16="http://schemas.microsoft.com/office/drawing/2014/main" id="{468E4DD9-50FC-1DF6-E637-26BBFA1BEF76}"/>
              </a:ext>
            </a:extLst>
          </p:cNvPr>
          <p:cNvPicPr>
            <a:picLocks noChangeAspect="1"/>
          </p:cNvPicPr>
          <p:nvPr/>
        </p:nvPicPr>
        <p:blipFill>
          <a:blip r:embed="rId3"/>
          <a:stretch>
            <a:fillRect/>
          </a:stretch>
        </p:blipFill>
        <p:spPr>
          <a:xfrm>
            <a:off x="510187" y="754440"/>
            <a:ext cx="6528787" cy="5674043"/>
          </a:xfrm>
          <a:prstGeom prst="rect">
            <a:avLst/>
          </a:prstGeom>
        </p:spPr>
      </p:pic>
    </p:spTree>
    <p:extLst>
      <p:ext uri="{BB962C8B-B14F-4D97-AF65-F5344CB8AC3E}">
        <p14:creationId xmlns:p14="http://schemas.microsoft.com/office/powerpoint/2010/main" val="192975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4" name="文本框 3">
            <a:extLst>
              <a:ext uri="{FF2B5EF4-FFF2-40B4-BE49-F238E27FC236}">
                <a16:creationId xmlns:a16="http://schemas.microsoft.com/office/drawing/2014/main" id="{726AB180-EF98-3EF9-A4DF-240D0A1E900C}"/>
              </a:ext>
            </a:extLst>
          </p:cNvPr>
          <p:cNvSpPr txBox="1"/>
          <p:nvPr/>
        </p:nvSpPr>
        <p:spPr>
          <a:xfrm>
            <a:off x="-1" y="0"/>
            <a:ext cx="7038975" cy="400110"/>
          </a:xfrm>
          <a:prstGeom prst="rect">
            <a:avLst/>
          </a:prstGeom>
          <a:noFill/>
        </p:spPr>
        <p:txBody>
          <a:bodyPr wrap="square" rtlCol="0">
            <a:spAutoFit/>
          </a:bodyPr>
          <a:lstStyle>
            <a:defPPr marR="0" lvl="0" algn="l" rtl="0">
              <a:lnSpc>
                <a:spcPct val="100000"/>
              </a:lnSpc>
              <a:spcBef>
                <a:spcPts val="0"/>
              </a:spcBef>
              <a:spcAft>
                <a:spcPts val="0"/>
              </a:spcAft>
            </a:defPPr>
            <a:lvl4pPr>
              <a:defRPr sz="2000">
                <a:latin typeface="Consolas" panose="020B0609020204030204" pitchFamily="49" charset="0"/>
              </a:defRPr>
            </a:lvl4pPr>
          </a:lstStyle>
          <a:p>
            <a:pPr marL="0" marR="0" lvl="0" indent="0" algn="l" rtl="0">
              <a:spcBef>
                <a:spcPts val="0"/>
              </a:spcBef>
              <a:spcAft>
                <a:spcPts val="0"/>
              </a:spcAft>
              <a:buNone/>
            </a:pPr>
            <a:r>
              <a:rPr lang="en-US" altLang="zh-CN" sz="2000" b="1" dirty="0">
                <a:solidFill>
                  <a:schemeClr val="dk1"/>
                </a:solidFill>
                <a:latin typeface="Consolas"/>
                <a:ea typeface="Consolas"/>
                <a:cs typeface="Consolas"/>
                <a:sym typeface="Consolas"/>
              </a:rPr>
              <a:t>Attempts to S and D Prediction</a:t>
            </a:r>
          </a:p>
        </p:txBody>
      </p:sp>
      <p:pic>
        <p:nvPicPr>
          <p:cNvPr id="3" name="图片 2">
            <a:extLst>
              <a:ext uri="{FF2B5EF4-FFF2-40B4-BE49-F238E27FC236}">
                <a16:creationId xmlns:a16="http://schemas.microsoft.com/office/drawing/2014/main" id="{C4438C8C-78F2-DA58-75E9-E4A2AFA5A167}"/>
              </a:ext>
            </a:extLst>
          </p:cNvPr>
          <p:cNvPicPr>
            <a:picLocks noChangeAspect="1"/>
          </p:cNvPicPr>
          <p:nvPr/>
        </p:nvPicPr>
        <p:blipFill>
          <a:blip r:embed="rId3"/>
          <a:stretch>
            <a:fillRect/>
          </a:stretch>
        </p:blipFill>
        <p:spPr>
          <a:xfrm>
            <a:off x="9680585" y="1009526"/>
            <a:ext cx="2421308" cy="5219805"/>
          </a:xfrm>
          <a:prstGeom prst="rect">
            <a:avLst/>
          </a:prstGeom>
        </p:spPr>
      </p:pic>
      <p:pic>
        <p:nvPicPr>
          <p:cNvPr id="7" name="图片 6">
            <a:extLst>
              <a:ext uri="{FF2B5EF4-FFF2-40B4-BE49-F238E27FC236}">
                <a16:creationId xmlns:a16="http://schemas.microsoft.com/office/drawing/2014/main" id="{F52C2024-F592-52BE-7C55-7C002957A7D1}"/>
              </a:ext>
            </a:extLst>
          </p:cNvPr>
          <p:cNvPicPr>
            <a:picLocks noChangeAspect="1"/>
          </p:cNvPicPr>
          <p:nvPr/>
        </p:nvPicPr>
        <p:blipFill>
          <a:blip r:embed="rId4"/>
          <a:stretch>
            <a:fillRect/>
          </a:stretch>
        </p:blipFill>
        <p:spPr>
          <a:xfrm>
            <a:off x="7342175" y="1002446"/>
            <a:ext cx="2287467" cy="5207637"/>
          </a:xfrm>
          <a:prstGeom prst="rect">
            <a:avLst/>
          </a:prstGeom>
        </p:spPr>
      </p:pic>
      <p:pic>
        <p:nvPicPr>
          <p:cNvPr id="9" name="图片 8">
            <a:extLst>
              <a:ext uri="{FF2B5EF4-FFF2-40B4-BE49-F238E27FC236}">
                <a16:creationId xmlns:a16="http://schemas.microsoft.com/office/drawing/2014/main" id="{1ABAA175-F6FC-5EB7-3464-9F74C50D0D70}"/>
              </a:ext>
            </a:extLst>
          </p:cNvPr>
          <p:cNvPicPr>
            <a:picLocks noChangeAspect="1"/>
          </p:cNvPicPr>
          <p:nvPr/>
        </p:nvPicPr>
        <p:blipFill>
          <a:blip r:embed="rId5"/>
          <a:stretch>
            <a:fillRect/>
          </a:stretch>
        </p:blipFill>
        <p:spPr>
          <a:xfrm>
            <a:off x="4929952" y="990275"/>
            <a:ext cx="2323969" cy="5219805"/>
          </a:xfrm>
          <a:prstGeom prst="rect">
            <a:avLst/>
          </a:prstGeom>
        </p:spPr>
      </p:pic>
      <p:pic>
        <p:nvPicPr>
          <p:cNvPr id="11" name="图片 10">
            <a:extLst>
              <a:ext uri="{FF2B5EF4-FFF2-40B4-BE49-F238E27FC236}">
                <a16:creationId xmlns:a16="http://schemas.microsoft.com/office/drawing/2014/main" id="{427D9E74-3D32-2176-FE51-E39A0CBAA519}"/>
              </a:ext>
            </a:extLst>
          </p:cNvPr>
          <p:cNvPicPr>
            <a:picLocks noChangeAspect="1"/>
          </p:cNvPicPr>
          <p:nvPr/>
        </p:nvPicPr>
        <p:blipFill>
          <a:blip r:embed="rId6"/>
          <a:stretch>
            <a:fillRect/>
          </a:stretch>
        </p:blipFill>
        <p:spPr>
          <a:xfrm>
            <a:off x="2569928" y="1009527"/>
            <a:ext cx="2238798" cy="5219806"/>
          </a:xfrm>
          <a:prstGeom prst="rect">
            <a:avLst/>
          </a:prstGeom>
        </p:spPr>
      </p:pic>
      <p:pic>
        <p:nvPicPr>
          <p:cNvPr id="13" name="图片 12">
            <a:extLst>
              <a:ext uri="{FF2B5EF4-FFF2-40B4-BE49-F238E27FC236}">
                <a16:creationId xmlns:a16="http://schemas.microsoft.com/office/drawing/2014/main" id="{5FBFAB00-F931-9F20-8AB8-16BE1E75078F}"/>
              </a:ext>
            </a:extLst>
          </p:cNvPr>
          <p:cNvPicPr>
            <a:picLocks noChangeAspect="1"/>
          </p:cNvPicPr>
          <p:nvPr/>
        </p:nvPicPr>
        <p:blipFill>
          <a:blip r:embed="rId7"/>
          <a:stretch>
            <a:fillRect/>
          </a:stretch>
        </p:blipFill>
        <p:spPr>
          <a:xfrm>
            <a:off x="136358" y="1009526"/>
            <a:ext cx="2348304" cy="5219804"/>
          </a:xfrm>
          <a:prstGeom prst="rect">
            <a:avLst/>
          </a:prstGeom>
        </p:spPr>
      </p:pic>
      <p:cxnSp>
        <p:nvCxnSpPr>
          <p:cNvPr id="14" name="直接连接符 13">
            <a:extLst>
              <a:ext uri="{FF2B5EF4-FFF2-40B4-BE49-F238E27FC236}">
                <a16:creationId xmlns:a16="http://schemas.microsoft.com/office/drawing/2014/main" id="{99824041-901B-09A9-A334-8FA01AE714A9}"/>
              </a:ext>
            </a:extLst>
          </p:cNvPr>
          <p:cNvCxnSpPr>
            <a:cxnSpLocks/>
          </p:cNvCxnSpPr>
          <p:nvPr/>
        </p:nvCxnSpPr>
        <p:spPr>
          <a:xfrm flipV="1">
            <a:off x="2484662" y="400110"/>
            <a:ext cx="55678" cy="6457890"/>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1CB9C992-ECC6-9A0E-AF55-2743BC7AAADE}"/>
              </a:ext>
            </a:extLst>
          </p:cNvPr>
          <p:cNvCxnSpPr>
            <a:cxnSpLocks/>
          </p:cNvCxnSpPr>
          <p:nvPr/>
        </p:nvCxnSpPr>
        <p:spPr>
          <a:xfrm flipV="1">
            <a:off x="4870133" y="400110"/>
            <a:ext cx="55678" cy="6457890"/>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1B23385B-F31A-97CE-1817-DC42CDDE5F2A}"/>
              </a:ext>
            </a:extLst>
          </p:cNvPr>
          <p:cNvCxnSpPr>
            <a:cxnSpLocks/>
          </p:cNvCxnSpPr>
          <p:nvPr/>
        </p:nvCxnSpPr>
        <p:spPr>
          <a:xfrm flipV="1">
            <a:off x="7266191" y="400110"/>
            <a:ext cx="55678" cy="6457890"/>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599252CF-6B1C-31C8-B740-EFAEF917E9C0}"/>
              </a:ext>
            </a:extLst>
          </p:cNvPr>
          <p:cNvCxnSpPr>
            <a:cxnSpLocks/>
          </p:cNvCxnSpPr>
          <p:nvPr/>
        </p:nvCxnSpPr>
        <p:spPr>
          <a:xfrm flipV="1">
            <a:off x="9680585" y="421767"/>
            <a:ext cx="37342" cy="6436233"/>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B7C6AC03-6393-78EB-A619-C1D4C13B3373}"/>
              </a:ext>
            </a:extLst>
          </p:cNvPr>
          <p:cNvSpPr txBox="1"/>
          <p:nvPr/>
        </p:nvSpPr>
        <p:spPr>
          <a:xfrm>
            <a:off x="539015" y="500514"/>
            <a:ext cx="1742172" cy="307777"/>
          </a:xfrm>
          <a:prstGeom prst="rect">
            <a:avLst/>
          </a:prstGeom>
          <a:noFill/>
        </p:spPr>
        <p:txBody>
          <a:bodyPr wrap="square" rtlCol="0">
            <a:spAutoFit/>
          </a:bodyPr>
          <a:lstStyle/>
          <a:p>
            <a:pPr algn="ctr"/>
            <a:r>
              <a:rPr lang="en-US" altLang="zh-CN" dirty="0"/>
              <a:t>People 1</a:t>
            </a:r>
            <a:endParaRPr lang="zh-CN" altLang="en-US" dirty="0"/>
          </a:p>
        </p:txBody>
      </p:sp>
      <p:sp>
        <p:nvSpPr>
          <p:cNvPr id="19" name="文本框 18">
            <a:extLst>
              <a:ext uri="{FF2B5EF4-FFF2-40B4-BE49-F238E27FC236}">
                <a16:creationId xmlns:a16="http://schemas.microsoft.com/office/drawing/2014/main" id="{914A632B-81B7-4610-AA5A-5726D9BC3A54}"/>
              </a:ext>
            </a:extLst>
          </p:cNvPr>
          <p:cNvSpPr txBox="1"/>
          <p:nvPr/>
        </p:nvSpPr>
        <p:spPr>
          <a:xfrm>
            <a:off x="2868808" y="497898"/>
            <a:ext cx="1742172" cy="307777"/>
          </a:xfrm>
          <a:prstGeom prst="rect">
            <a:avLst/>
          </a:prstGeom>
          <a:noFill/>
        </p:spPr>
        <p:txBody>
          <a:bodyPr wrap="square" rtlCol="0">
            <a:spAutoFit/>
          </a:bodyPr>
          <a:lstStyle/>
          <a:p>
            <a:pPr algn="ctr"/>
            <a:r>
              <a:rPr lang="en-US" altLang="zh-CN" dirty="0"/>
              <a:t>People 2</a:t>
            </a:r>
            <a:endParaRPr lang="zh-CN" altLang="en-US" dirty="0"/>
          </a:p>
        </p:txBody>
      </p:sp>
      <p:sp>
        <p:nvSpPr>
          <p:cNvPr id="20" name="文本框 19">
            <a:extLst>
              <a:ext uri="{FF2B5EF4-FFF2-40B4-BE49-F238E27FC236}">
                <a16:creationId xmlns:a16="http://schemas.microsoft.com/office/drawing/2014/main" id="{26E889B7-CB88-BEA4-075B-B7BA49784685}"/>
              </a:ext>
            </a:extLst>
          </p:cNvPr>
          <p:cNvSpPr txBox="1"/>
          <p:nvPr/>
        </p:nvSpPr>
        <p:spPr>
          <a:xfrm>
            <a:off x="5296802" y="497898"/>
            <a:ext cx="1742172" cy="307777"/>
          </a:xfrm>
          <a:prstGeom prst="rect">
            <a:avLst/>
          </a:prstGeom>
          <a:noFill/>
        </p:spPr>
        <p:txBody>
          <a:bodyPr wrap="square" rtlCol="0">
            <a:spAutoFit/>
          </a:bodyPr>
          <a:lstStyle/>
          <a:p>
            <a:pPr algn="ctr"/>
            <a:r>
              <a:rPr lang="en-US" altLang="zh-CN" dirty="0"/>
              <a:t>People 3</a:t>
            </a:r>
            <a:endParaRPr lang="zh-CN" altLang="en-US" dirty="0"/>
          </a:p>
        </p:txBody>
      </p:sp>
      <p:sp>
        <p:nvSpPr>
          <p:cNvPr id="21" name="文本框 20">
            <a:extLst>
              <a:ext uri="{FF2B5EF4-FFF2-40B4-BE49-F238E27FC236}">
                <a16:creationId xmlns:a16="http://schemas.microsoft.com/office/drawing/2014/main" id="{E42F5E34-15A6-2363-C854-612E0920CC81}"/>
              </a:ext>
            </a:extLst>
          </p:cNvPr>
          <p:cNvSpPr txBox="1"/>
          <p:nvPr/>
        </p:nvSpPr>
        <p:spPr>
          <a:xfrm>
            <a:off x="7581020" y="500514"/>
            <a:ext cx="1742172" cy="307777"/>
          </a:xfrm>
          <a:prstGeom prst="rect">
            <a:avLst/>
          </a:prstGeom>
          <a:noFill/>
        </p:spPr>
        <p:txBody>
          <a:bodyPr wrap="square" rtlCol="0">
            <a:spAutoFit/>
          </a:bodyPr>
          <a:lstStyle/>
          <a:p>
            <a:pPr algn="ctr"/>
            <a:r>
              <a:rPr lang="en-US" altLang="zh-CN" dirty="0"/>
              <a:t>People 4</a:t>
            </a:r>
            <a:endParaRPr lang="zh-CN" altLang="en-US" dirty="0"/>
          </a:p>
        </p:txBody>
      </p:sp>
      <p:sp>
        <p:nvSpPr>
          <p:cNvPr id="22" name="文本框 21">
            <a:extLst>
              <a:ext uri="{FF2B5EF4-FFF2-40B4-BE49-F238E27FC236}">
                <a16:creationId xmlns:a16="http://schemas.microsoft.com/office/drawing/2014/main" id="{0F079C8E-0383-A8F1-F4B8-D7C528A59CE6}"/>
              </a:ext>
            </a:extLst>
          </p:cNvPr>
          <p:cNvSpPr txBox="1"/>
          <p:nvPr/>
        </p:nvSpPr>
        <p:spPr>
          <a:xfrm>
            <a:off x="10047052" y="497897"/>
            <a:ext cx="1742172" cy="307777"/>
          </a:xfrm>
          <a:prstGeom prst="rect">
            <a:avLst/>
          </a:prstGeom>
          <a:noFill/>
        </p:spPr>
        <p:txBody>
          <a:bodyPr wrap="square" rtlCol="0">
            <a:spAutoFit/>
          </a:bodyPr>
          <a:lstStyle/>
          <a:p>
            <a:pPr algn="ctr"/>
            <a:r>
              <a:rPr lang="en-US" altLang="zh-CN" dirty="0"/>
              <a:t>People 5</a:t>
            </a:r>
            <a:endParaRPr lang="zh-CN" altLang="en-US" dirty="0"/>
          </a:p>
        </p:txBody>
      </p:sp>
    </p:spTree>
    <p:extLst>
      <p:ext uri="{BB962C8B-B14F-4D97-AF65-F5344CB8AC3E}">
        <p14:creationId xmlns:p14="http://schemas.microsoft.com/office/powerpoint/2010/main" val="574526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22"/>
          <p:cNvSpPr txBox="1"/>
          <p:nvPr/>
        </p:nvSpPr>
        <p:spPr>
          <a:xfrm>
            <a:off x="0" y="0"/>
            <a:ext cx="240642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onsolas"/>
                <a:ea typeface="Consolas"/>
                <a:cs typeface="Consolas"/>
                <a:sym typeface="Consolas"/>
              </a:rPr>
              <a:t>Problems</a:t>
            </a:r>
            <a:endParaRPr lang="en-US" sz="1400" dirty="0">
              <a:solidFill>
                <a:schemeClr val="dk1"/>
              </a:solidFill>
              <a:latin typeface="Consolas"/>
              <a:ea typeface="Consolas"/>
              <a:cs typeface="Consolas"/>
              <a:sym typeface="Consolas"/>
            </a:endParaRPr>
          </a:p>
        </p:txBody>
      </p:sp>
      <p:sp>
        <p:nvSpPr>
          <p:cNvPr id="386" name="Google Shape;386;p22"/>
          <p:cNvSpPr txBox="1"/>
          <p:nvPr/>
        </p:nvSpPr>
        <p:spPr>
          <a:xfrm>
            <a:off x="343597" y="1720860"/>
            <a:ext cx="11504806" cy="258528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dk1"/>
              </a:solidFill>
              <a:latin typeface="Consolas"/>
              <a:ea typeface="Consolas"/>
              <a:cs typeface="Consolas"/>
              <a:sym typeface="Consolas"/>
            </a:endParaRPr>
          </a:p>
          <a:p>
            <a:pPr marL="342900" marR="0" lvl="0" indent="-342900" algn="l" rtl="0">
              <a:spcBef>
                <a:spcPts val="0"/>
              </a:spcBef>
              <a:spcAft>
                <a:spcPts val="0"/>
              </a:spcAft>
              <a:buClr>
                <a:schemeClr val="dk1"/>
              </a:buClr>
              <a:buSzPts val="1800"/>
              <a:buFont typeface="Consolas"/>
              <a:buAutoNum type="arabicPeriod"/>
            </a:pPr>
            <a:r>
              <a:rPr lang="en-US" altLang="zh-CN" sz="1800" dirty="0">
                <a:solidFill>
                  <a:schemeClr val="dk1"/>
                </a:solidFill>
                <a:latin typeface="Consolas"/>
                <a:sym typeface="Consolas"/>
              </a:rPr>
              <a:t>The research we are doing doesn’t meet the requirement of the graduation project.</a:t>
            </a:r>
          </a:p>
          <a:p>
            <a:pPr marR="0" lvl="0" algn="l" rtl="0">
              <a:spcBef>
                <a:spcPts val="0"/>
              </a:spcBef>
              <a:spcAft>
                <a:spcPts val="0"/>
              </a:spcAft>
              <a:buClr>
                <a:schemeClr val="dk1"/>
              </a:buClr>
              <a:buSzPts val="1800"/>
            </a:pPr>
            <a:r>
              <a:rPr lang="en-US" altLang="zh-CN" sz="1800" dirty="0">
                <a:solidFill>
                  <a:schemeClr val="dk1"/>
                </a:solidFill>
                <a:latin typeface="Consolas"/>
                <a:sym typeface="Consolas"/>
              </a:rPr>
              <a:t>* </a:t>
            </a:r>
            <a:r>
              <a:rPr lang="zh-CN" altLang="en-US" sz="1800" dirty="0">
                <a:solidFill>
                  <a:schemeClr val="dk1"/>
                </a:solidFill>
                <a:latin typeface="Consolas"/>
                <a:sym typeface="Consolas"/>
              </a:rPr>
              <a:t>没有</a:t>
            </a:r>
            <a:r>
              <a:rPr lang="en-US" altLang="zh-CN" sz="1800" dirty="0">
                <a:solidFill>
                  <a:schemeClr val="dk1"/>
                </a:solidFill>
                <a:latin typeface="Consolas"/>
                <a:sym typeface="Consolas"/>
              </a:rPr>
              <a:t>Baseline</a:t>
            </a:r>
            <a:r>
              <a:rPr lang="zh-CN" altLang="en-US" sz="1800" dirty="0">
                <a:solidFill>
                  <a:schemeClr val="dk1"/>
                </a:solidFill>
                <a:latin typeface="Consolas"/>
                <a:sym typeface="Consolas"/>
              </a:rPr>
              <a:t>，几乎没法对比 </a:t>
            </a:r>
            <a:r>
              <a:rPr lang="en-US" altLang="zh-CN" sz="1800" dirty="0">
                <a:solidFill>
                  <a:schemeClr val="dk1"/>
                </a:solidFill>
                <a:latin typeface="Consolas"/>
                <a:sym typeface="Consolas"/>
              </a:rPr>
              <a:t>* </a:t>
            </a:r>
            <a:r>
              <a:rPr lang="zh-CN" altLang="en-US" sz="1800" dirty="0">
                <a:solidFill>
                  <a:schemeClr val="dk1"/>
                </a:solidFill>
                <a:latin typeface="Consolas"/>
                <a:sym typeface="Consolas"/>
              </a:rPr>
              <a:t>完整的工作</a:t>
            </a:r>
            <a:endParaRPr lang="en-US" altLang="zh-CN" sz="1800" dirty="0">
              <a:solidFill>
                <a:schemeClr val="dk1"/>
              </a:solidFill>
              <a:latin typeface="Consolas"/>
              <a:sym typeface="Consolas"/>
            </a:endParaRPr>
          </a:p>
          <a:p>
            <a:pPr lvl="2">
              <a:buClr>
                <a:schemeClr val="dk1"/>
              </a:buClr>
              <a:buSzPts val="1800"/>
            </a:pPr>
            <a:endParaRPr lang="en-US" altLang="zh-CN" sz="1800" dirty="0">
              <a:solidFill>
                <a:schemeClr val="dk1"/>
              </a:solidFill>
              <a:latin typeface="Consolas"/>
              <a:sym typeface="Consolas"/>
            </a:endParaRPr>
          </a:p>
          <a:p>
            <a:pPr lvl="2">
              <a:buClr>
                <a:schemeClr val="dk1"/>
              </a:buClr>
              <a:buSzPts val="1800"/>
            </a:pPr>
            <a:endParaRPr lang="en-US" altLang="zh-CN" sz="1800" dirty="0">
              <a:solidFill>
                <a:schemeClr val="dk1"/>
              </a:solidFill>
              <a:latin typeface="Consolas"/>
              <a:sym typeface="Consolas"/>
            </a:endParaRPr>
          </a:p>
          <a:p>
            <a:pPr marL="342900" marR="0" lvl="0" indent="-342900" algn="l" rtl="0">
              <a:spcBef>
                <a:spcPts val="0"/>
              </a:spcBef>
              <a:spcAft>
                <a:spcPts val="0"/>
              </a:spcAft>
              <a:buClr>
                <a:schemeClr val="dk1"/>
              </a:buClr>
              <a:buSzPts val="1800"/>
              <a:buFont typeface="Consolas"/>
              <a:buAutoNum type="arabicPeriod"/>
            </a:pPr>
            <a:r>
              <a:rPr lang="en-US" altLang="zh-CN" sz="1800" dirty="0">
                <a:solidFill>
                  <a:schemeClr val="dk1"/>
                </a:solidFill>
                <a:latin typeface="Consolas"/>
                <a:sym typeface="Consolas"/>
              </a:rPr>
              <a:t>I totally have no idea how to extract features from S and D.</a:t>
            </a:r>
          </a:p>
          <a:p>
            <a:pPr marL="342900" marR="0" lvl="0" indent="-342900" algn="l" rtl="0">
              <a:spcBef>
                <a:spcPts val="0"/>
              </a:spcBef>
              <a:spcAft>
                <a:spcPts val="0"/>
              </a:spcAft>
              <a:buClr>
                <a:schemeClr val="dk1"/>
              </a:buClr>
              <a:buSzPts val="1800"/>
              <a:buFont typeface="Consolas"/>
              <a:buAutoNum type="arabicPeriod"/>
            </a:pPr>
            <a:endParaRPr lang="en-US" altLang="zh-CN" sz="1800" dirty="0">
              <a:solidFill>
                <a:schemeClr val="dk1"/>
              </a:solidFill>
              <a:latin typeface="Consolas"/>
              <a:sym typeface="Consolas"/>
            </a:endParaRPr>
          </a:p>
          <a:p>
            <a:pPr marL="342900" marR="0" lvl="0" indent="-342900" algn="l" rtl="0">
              <a:spcBef>
                <a:spcPts val="0"/>
              </a:spcBef>
              <a:spcAft>
                <a:spcPts val="0"/>
              </a:spcAft>
              <a:buClr>
                <a:schemeClr val="dk1"/>
              </a:buClr>
              <a:buSzPts val="1800"/>
              <a:buFont typeface="Consolas"/>
              <a:buAutoNum type="arabicPeriod"/>
            </a:pPr>
            <a:r>
              <a:rPr lang="en-US" altLang="zh-CN" sz="1800" dirty="0">
                <a:solidFill>
                  <a:schemeClr val="dk1"/>
                </a:solidFill>
                <a:latin typeface="Consolas"/>
                <a:sym typeface="Consolas"/>
              </a:rPr>
              <a:t>I previously collaborated with Professor Xie on a paper. Now, I might need to spend some time completing the paper.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24"/>
          <p:cNvSpPr txBox="1"/>
          <p:nvPr/>
        </p:nvSpPr>
        <p:spPr>
          <a:xfrm>
            <a:off x="5114486" y="3105834"/>
            <a:ext cx="196302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dk1"/>
                </a:solidFill>
                <a:latin typeface="Consolas"/>
                <a:ea typeface="Consolas"/>
                <a:cs typeface="Consolas"/>
                <a:sym typeface="Consolas"/>
              </a:rPr>
              <a:t>Thanks!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p:nvPr/>
        </p:nvSpPr>
        <p:spPr>
          <a:xfrm>
            <a:off x="1574963" y="537330"/>
            <a:ext cx="9042074"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dirty="0">
                <a:solidFill>
                  <a:schemeClr val="dk1"/>
                </a:solidFill>
                <a:latin typeface="Consolas"/>
                <a:ea typeface="Consolas"/>
                <a:cs typeface="Consolas"/>
                <a:sym typeface="Consolas"/>
              </a:rPr>
              <a:t>Work Description</a:t>
            </a:r>
            <a:endParaRPr dirty="0"/>
          </a:p>
        </p:txBody>
      </p:sp>
      <p:sp>
        <p:nvSpPr>
          <p:cNvPr id="97" name="Google Shape;97;p2"/>
          <p:cNvSpPr txBox="1"/>
          <p:nvPr/>
        </p:nvSpPr>
        <p:spPr>
          <a:xfrm>
            <a:off x="3552013" y="1701036"/>
            <a:ext cx="5087973" cy="258528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sz="1800" b="1" dirty="0">
                <a:solidFill>
                  <a:schemeClr val="dk1"/>
                </a:solidFill>
                <a:latin typeface="Consolas"/>
                <a:ea typeface="Consolas"/>
                <a:cs typeface="Consolas"/>
                <a:sym typeface="Consolas"/>
              </a:rPr>
              <a:t> </a:t>
            </a:r>
            <a:endParaRPr lang="en-US" sz="1800" b="1" i="0" u="none" strike="noStrike" cap="none"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b="1" i="0" u="none" strike="noStrike" cap="none" dirty="0">
                <a:solidFill>
                  <a:schemeClr val="dk1"/>
                </a:solidFill>
                <a:latin typeface="Consolas"/>
                <a:ea typeface="Consolas"/>
                <a:cs typeface="Consolas"/>
                <a:sym typeface="Consolas"/>
              </a:rPr>
              <a:t>Part_1: Template-based IBI Prediction</a:t>
            </a:r>
          </a:p>
          <a:p>
            <a:pPr marL="0" marR="0" lvl="0" indent="0" algn="l" rtl="0">
              <a:spcBef>
                <a:spcPts val="0"/>
              </a:spcBef>
              <a:spcAft>
                <a:spcPts val="0"/>
              </a:spcAft>
              <a:buNone/>
            </a:pPr>
            <a:endParaRPr lang="en-US" sz="1800" b="0" i="0" u="none" strike="noStrike" cap="none"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b="1" dirty="0">
                <a:solidFill>
                  <a:schemeClr val="dk1"/>
                </a:solidFill>
                <a:latin typeface="Consolas"/>
                <a:ea typeface="Consolas"/>
                <a:cs typeface="Consolas"/>
                <a:sym typeface="Consolas"/>
              </a:rPr>
              <a:t>Part_2: Attempts to S and D Prediction</a:t>
            </a:r>
          </a:p>
          <a:p>
            <a:pPr marL="0" marR="0" lvl="0" indent="0" algn="l" rtl="0">
              <a:spcBef>
                <a:spcPts val="0"/>
              </a:spcBef>
              <a:spcAft>
                <a:spcPts val="0"/>
              </a:spcAft>
              <a:buNone/>
            </a:pPr>
            <a:r>
              <a:rPr lang="en-US" altLang="zh-CN" sz="1800" b="1" dirty="0">
                <a:solidFill>
                  <a:schemeClr val="dk1"/>
                </a:solidFill>
                <a:latin typeface="Consolas"/>
                <a:ea typeface="Consolas"/>
                <a:cs typeface="Consolas"/>
                <a:sym typeface="Consolas"/>
              </a:rPr>
              <a:t>	* Original Signal</a:t>
            </a:r>
          </a:p>
          <a:p>
            <a:pPr marL="0" marR="0" lvl="0" indent="0" algn="l" rtl="0">
              <a:spcBef>
                <a:spcPts val="0"/>
              </a:spcBef>
              <a:spcAft>
                <a:spcPts val="0"/>
              </a:spcAft>
              <a:buNone/>
            </a:pPr>
            <a:r>
              <a:rPr lang="en-US" altLang="zh-CN" sz="1800" b="1" dirty="0">
                <a:solidFill>
                  <a:schemeClr val="dk1"/>
                </a:solidFill>
                <a:latin typeface="Consolas"/>
                <a:ea typeface="Consolas"/>
                <a:cs typeface="Consolas"/>
                <a:sym typeface="Consolas"/>
              </a:rPr>
              <a:t>	* Differentiated Signal</a:t>
            </a:r>
          </a:p>
          <a:p>
            <a:pPr marL="0" marR="0" lvl="0" indent="0" algn="l" rtl="0">
              <a:spcBef>
                <a:spcPts val="0"/>
              </a:spcBef>
              <a:spcAft>
                <a:spcPts val="0"/>
              </a:spcAft>
              <a:buNone/>
            </a:pPr>
            <a:r>
              <a:rPr lang="en-US" altLang="zh-CN" sz="1800" b="1" dirty="0">
                <a:solidFill>
                  <a:schemeClr val="dk1"/>
                </a:solidFill>
                <a:latin typeface="Consolas"/>
                <a:ea typeface="Consolas"/>
                <a:cs typeface="Consolas"/>
                <a:sym typeface="Consolas"/>
              </a:rPr>
              <a:t>	* Filtered Signal</a:t>
            </a:r>
          </a:p>
          <a:p>
            <a:pPr marL="0" marR="0" lvl="0" indent="0" algn="l" rtl="0">
              <a:spcBef>
                <a:spcPts val="0"/>
              </a:spcBef>
              <a:spcAft>
                <a:spcPts val="0"/>
              </a:spcAft>
              <a:buNone/>
            </a:pPr>
            <a:endParaRPr lang="en-US" altLang="zh-CN" sz="1800" b="1" dirty="0">
              <a:solidFill>
                <a:schemeClr val="dk1"/>
              </a:solidFill>
              <a:latin typeface="Consolas"/>
              <a:ea typeface="Consolas"/>
              <a:cs typeface="Consolas"/>
              <a:sym typeface="Consolas"/>
            </a:endParaRPr>
          </a:p>
          <a:p>
            <a:r>
              <a:rPr lang="en-US" altLang="zh-CN" sz="1800" b="1" i="0" u="none" strike="noStrike" cap="none" dirty="0">
                <a:solidFill>
                  <a:schemeClr val="dk1"/>
                </a:solidFill>
                <a:latin typeface="Consolas"/>
                <a:ea typeface="Consolas"/>
                <a:cs typeface="Consolas"/>
                <a:sym typeface="Consolas"/>
              </a:rPr>
              <a:t>Part_3: Questions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p:nvPr/>
        </p:nvSpPr>
        <p:spPr>
          <a:xfrm>
            <a:off x="4913071" y="3105834"/>
            <a:ext cx="236585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dk1"/>
                </a:solidFill>
                <a:latin typeface="Consolas"/>
                <a:ea typeface="Consolas"/>
                <a:cs typeface="Consolas"/>
                <a:sym typeface="Consolas"/>
              </a:rPr>
              <a:t>Part_1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a:extLst>
              <a:ext uri="{FF2B5EF4-FFF2-40B4-BE49-F238E27FC236}">
                <a16:creationId xmlns:a16="http://schemas.microsoft.com/office/drawing/2014/main" id="{E5188343-BCBD-B99F-2C04-51B65D8C90FA}"/>
              </a:ext>
            </a:extLst>
          </p:cNvPr>
          <p:cNvSpPr txBox="1"/>
          <p:nvPr/>
        </p:nvSpPr>
        <p:spPr>
          <a:xfrm>
            <a:off x="0" y="0"/>
            <a:ext cx="4267200" cy="400110"/>
          </a:xfrm>
          <a:prstGeom prst="rect">
            <a:avLst/>
          </a:prstGeom>
          <a:noFill/>
        </p:spPr>
        <p:txBody>
          <a:bodyPr wrap="square" rtlCol="0">
            <a:spAutoFit/>
          </a:bodyPr>
          <a:lstStyle>
            <a:defPPr marR="0" lvl="0" algn="l" rtl="0">
              <a:lnSpc>
                <a:spcPct val="100000"/>
              </a:lnSpc>
              <a:spcBef>
                <a:spcPts val="0"/>
              </a:spcBef>
              <a:spcAft>
                <a:spcPts val="0"/>
              </a:spcAft>
            </a:defPPr>
            <a:lvl4pPr>
              <a:defRPr sz="2000">
                <a:latin typeface="Consolas" panose="020B0609020204030204" pitchFamily="49" charset="0"/>
              </a:defRPr>
            </a:lvl4pPr>
          </a:lstStyle>
          <a:p>
            <a:pPr lvl="3"/>
            <a:r>
              <a:rPr lang="en-US" altLang="zh-CN" dirty="0"/>
              <a:t>Template-based IBI Prediction</a:t>
            </a:r>
          </a:p>
        </p:txBody>
      </p:sp>
      <p:sp>
        <p:nvSpPr>
          <p:cNvPr id="2" name="文本框 1">
            <a:extLst>
              <a:ext uri="{FF2B5EF4-FFF2-40B4-BE49-F238E27FC236}">
                <a16:creationId xmlns:a16="http://schemas.microsoft.com/office/drawing/2014/main" id="{CE94A77F-2580-883D-5AD3-59FEEAA6A918}"/>
              </a:ext>
            </a:extLst>
          </p:cNvPr>
          <p:cNvSpPr txBox="1"/>
          <p:nvPr/>
        </p:nvSpPr>
        <p:spPr>
          <a:xfrm>
            <a:off x="504040" y="798012"/>
            <a:ext cx="10796019" cy="923330"/>
          </a:xfrm>
          <a:prstGeom prst="rect">
            <a:avLst/>
          </a:prstGeom>
          <a:noFill/>
        </p:spPr>
        <p:txBody>
          <a:bodyPr wrap="square" rtlCol="0">
            <a:spAutoFit/>
          </a:bodyPr>
          <a:lstStyle/>
          <a:p>
            <a:r>
              <a:rPr lang="en-US" altLang="zh-CN" sz="1800" dirty="0">
                <a:solidFill>
                  <a:schemeClr val="dk1"/>
                </a:solidFill>
                <a:latin typeface="Consolas"/>
              </a:rPr>
              <a:t>After Attempts on More Real data:</a:t>
            </a:r>
          </a:p>
          <a:p>
            <a:r>
              <a:rPr lang="en-US" altLang="zh-CN" sz="1800" dirty="0">
                <a:solidFill>
                  <a:schemeClr val="dk1"/>
                </a:solidFill>
                <a:latin typeface="Consolas"/>
              </a:rPr>
              <a:t>I’m sure the IBI could be accurately calculated, by applying Matched Filter to the 10 second signal and its template. If we can first roughly calculate the Heart Rate.</a:t>
            </a:r>
          </a:p>
        </p:txBody>
      </p:sp>
      <p:pic>
        <p:nvPicPr>
          <p:cNvPr id="4" name="图片 3">
            <a:extLst>
              <a:ext uri="{FF2B5EF4-FFF2-40B4-BE49-F238E27FC236}">
                <a16:creationId xmlns:a16="http://schemas.microsoft.com/office/drawing/2014/main" id="{A7956BE8-8CA4-DF9F-A4D6-480D15795F14}"/>
              </a:ext>
            </a:extLst>
          </p:cNvPr>
          <p:cNvPicPr>
            <a:picLocks noChangeAspect="1"/>
          </p:cNvPicPr>
          <p:nvPr/>
        </p:nvPicPr>
        <p:blipFill rotWithShape="1">
          <a:blip r:embed="rId2"/>
          <a:srcRect b="1420"/>
          <a:stretch/>
        </p:blipFill>
        <p:spPr>
          <a:xfrm>
            <a:off x="6096000" y="2273859"/>
            <a:ext cx="5010849" cy="3324464"/>
          </a:xfrm>
          <a:prstGeom prst="rect">
            <a:avLst/>
          </a:prstGeom>
        </p:spPr>
      </p:pic>
      <p:pic>
        <p:nvPicPr>
          <p:cNvPr id="10" name="图片 9">
            <a:extLst>
              <a:ext uri="{FF2B5EF4-FFF2-40B4-BE49-F238E27FC236}">
                <a16:creationId xmlns:a16="http://schemas.microsoft.com/office/drawing/2014/main" id="{56E94A1E-3648-4749-2612-016BCC3C98DA}"/>
              </a:ext>
            </a:extLst>
          </p:cNvPr>
          <p:cNvPicPr>
            <a:picLocks noChangeAspect="1"/>
          </p:cNvPicPr>
          <p:nvPr/>
        </p:nvPicPr>
        <p:blipFill rotWithShape="1">
          <a:blip r:embed="rId3"/>
          <a:srcRect r="7346"/>
          <a:stretch/>
        </p:blipFill>
        <p:spPr>
          <a:xfrm>
            <a:off x="504040" y="2273859"/>
            <a:ext cx="5159116" cy="3231592"/>
          </a:xfrm>
          <a:prstGeom prst="rect">
            <a:avLst/>
          </a:prstGeom>
        </p:spPr>
      </p:pic>
    </p:spTree>
    <p:extLst>
      <p:ext uri="{BB962C8B-B14F-4D97-AF65-F5344CB8AC3E}">
        <p14:creationId xmlns:p14="http://schemas.microsoft.com/office/powerpoint/2010/main" val="3630376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a:extLst>
              <a:ext uri="{FF2B5EF4-FFF2-40B4-BE49-F238E27FC236}">
                <a16:creationId xmlns:a16="http://schemas.microsoft.com/office/drawing/2014/main" id="{E5188343-BCBD-B99F-2C04-51B65D8C90FA}"/>
              </a:ext>
            </a:extLst>
          </p:cNvPr>
          <p:cNvSpPr txBox="1"/>
          <p:nvPr/>
        </p:nvSpPr>
        <p:spPr>
          <a:xfrm>
            <a:off x="0" y="0"/>
            <a:ext cx="4267200" cy="400110"/>
          </a:xfrm>
          <a:prstGeom prst="rect">
            <a:avLst/>
          </a:prstGeom>
          <a:noFill/>
        </p:spPr>
        <p:txBody>
          <a:bodyPr wrap="square" rtlCol="0">
            <a:spAutoFit/>
          </a:bodyPr>
          <a:lstStyle>
            <a:defPPr marR="0" lvl="0" algn="l" rtl="0">
              <a:lnSpc>
                <a:spcPct val="100000"/>
              </a:lnSpc>
              <a:spcBef>
                <a:spcPts val="0"/>
              </a:spcBef>
              <a:spcAft>
                <a:spcPts val="0"/>
              </a:spcAft>
            </a:defPPr>
            <a:lvl4pPr>
              <a:defRPr sz="2000">
                <a:latin typeface="Consolas" panose="020B0609020204030204" pitchFamily="49" charset="0"/>
              </a:defRPr>
            </a:lvl4pPr>
          </a:lstStyle>
          <a:p>
            <a:pPr lvl="3"/>
            <a:r>
              <a:rPr lang="en-US" altLang="zh-CN" dirty="0"/>
              <a:t>Template-based IBI Prediction</a:t>
            </a:r>
          </a:p>
        </p:txBody>
      </p:sp>
      <p:sp>
        <p:nvSpPr>
          <p:cNvPr id="3" name="文本框 2">
            <a:extLst>
              <a:ext uri="{FF2B5EF4-FFF2-40B4-BE49-F238E27FC236}">
                <a16:creationId xmlns:a16="http://schemas.microsoft.com/office/drawing/2014/main" id="{0E76A3B4-9402-C7B4-567B-C78CB15CCB3D}"/>
              </a:ext>
            </a:extLst>
          </p:cNvPr>
          <p:cNvSpPr txBox="1"/>
          <p:nvPr/>
        </p:nvSpPr>
        <p:spPr>
          <a:xfrm>
            <a:off x="1085856" y="2930844"/>
            <a:ext cx="1552576" cy="307777"/>
          </a:xfrm>
          <a:prstGeom prst="rect">
            <a:avLst/>
          </a:prstGeom>
          <a:noFill/>
        </p:spPr>
        <p:txBody>
          <a:bodyPr wrap="square" rtlCol="0">
            <a:spAutoFit/>
          </a:bodyPr>
          <a:lstStyle>
            <a:defPPr marR="0" lvl="0" algn="l" rtl="0">
              <a:lnSpc>
                <a:spcPct val="100000"/>
              </a:lnSpc>
              <a:spcBef>
                <a:spcPts val="0"/>
              </a:spcBef>
              <a:spcAft>
                <a:spcPts val="0"/>
              </a:spcAft>
            </a:defPPr>
            <a:lvl1pPr>
              <a:defRPr sz="1800">
                <a:solidFill>
                  <a:schemeClr val="dk1"/>
                </a:solidFill>
                <a:latin typeface="Consolas"/>
              </a:defRPr>
            </a:lvl1pPr>
          </a:lstStyle>
          <a:p>
            <a:r>
              <a:rPr lang="en-US" altLang="zh-CN" dirty="0"/>
              <a:t>Get Template</a:t>
            </a:r>
          </a:p>
        </p:txBody>
      </p:sp>
      <p:sp>
        <p:nvSpPr>
          <p:cNvPr id="5" name="文本框 4">
            <a:extLst>
              <a:ext uri="{FF2B5EF4-FFF2-40B4-BE49-F238E27FC236}">
                <a16:creationId xmlns:a16="http://schemas.microsoft.com/office/drawing/2014/main" id="{6A1AB85A-E673-9792-5D8C-93BAA4C4037B}"/>
              </a:ext>
            </a:extLst>
          </p:cNvPr>
          <p:cNvSpPr txBox="1"/>
          <p:nvPr/>
        </p:nvSpPr>
        <p:spPr>
          <a:xfrm>
            <a:off x="1085856" y="1444169"/>
            <a:ext cx="1552575" cy="307777"/>
          </a:xfrm>
          <a:prstGeom prst="rect">
            <a:avLst/>
          </a:prstGeom>
          <a:noFill/>
        </p:spPr>
        <p:txBody>
          <a:bodyPr wrap="square" rtlCol="0">
            <a:spAutoFit/>
          </a:bodyPr>
          <a:lstStyle>
            <a:defPPr marR="0" lvl="0" algn="l" rtl="0">
              <a:lnSpc>
                <a:spcPct val="100000"/>
              </a:lnSpc>
              <a:spcBef>
                <a:spcPts val="0"/>
              </a:spcBef>
              <a:spcAft>
                <a:spcPts val="0"/>
              </a:spcAft>
            </a:defPPr>
            <a:lvl1pPr>
              <a:defRPr sz="1800">
                <a:solidFill>
                  <a:schemeClr val="dk1"/>
                </a:solidFill>
                <a:latin typeface="Consolas"/>
              </a:defRPr>
            </a:lvl1pPr>
          </a:lstStyle>
          <a:p>
            <a:r>
              <a:rPr lang="en-US" altLang="zh-CN" dirty="0"/>
              <a:t>Original Signal</a:t>
            </a:r>
          </a:p>
        </p:txBody>
      </p:sp>
      <p:sp>
        <p:nvSpPr>
          <p:cNvPr id="6" name="文本框 5">
            <a:extLst>
              <a:ext uri="{FF2B5EF4-FFF2-40B4-BE49-F238E27FC236}">
                <a16:creationId xmlns:a16="http://schemas.microsoft.com/office/drawing/2014/main" id="{3950B5CE-9EB4-B67A-23E6-7EBE794DECD9}"/>
              </a:ext>
            </a:extLst>
          </p:cNvPr>
          <p:cNvSpPr txBox="1"/>
          <p:nvPr/>
        </p:nvSpPr>
        <p:spPr>
          <a:xfrm>
            <a:off x="3857631" y="2530972"/>
            <a:ext cx="1552575" cy="307777"/>
          </a:xfrm>
          <a:prstGeom prst="rect">
            <a:avLst/>
          </a:prstGeom>
          <a:noFill/>
        </p:spPr>
        <p:txBody>
          <a:bodyPr wrap="square" rtlCol="0">
            <a:spAutoFit/>
          </a:bodyPr>
          <a:lstStyle>
            <a:defPPr marR="0" lvl="0" algn="l" rtl="0">
              <a:lnSpc>
                <a:spcPct val="100000"/>
              </a:lnSpc>
              <a:spcBef>
                <a:spcPts val="0"/>
              </a:spcBef>
              <a:spcAft>
                <a:spcPts val="0"/>
              </a:spcAft>
            </a:defPPr>
            <a:lvl1pPr>
              <a:defRPr sz="1800">
                <a:solidFill>
                  <a:schemeClr val="dk1"/>
                </a:solidFill>
                <a:latin typeface="Consolas"/>
              </a:defRPr>
            </a:lvl1pPr>
          </a:lstStyle>
          <a:p>
            <a:r>
              <a:rPr lang="en-US" altLang="zh-CN" dirty="0"/>
              <a:t>Matched Filter</a:t>
            </a:r>
          </a:p>
        </p:txBody>
      </p:sp>
      <p:cxnSp>
        <p:nvCxnSpPr>
          <p:cNvPr id="8" name="连接符: 肘形 7">
            <a:extLst>
              <a:ext uri="{FF2B5EF4-FFF2-40B4-BE49-F238E27FC236}">
                <a16:creationId xmlns:a16="http://schemas.microsoft.com/office/drawing/2014/main" id="{D72A5A87-5EFF-CC87-5149-051E94F86F28}"/>
              </a:ext>
            </a:extLst>
          </p:cNvPr>
          <p:cNvCxnSpPr>
            <a:cxnSpLocks/>
            <a:stCxn id="3" idx="3"/>
            <a:endCxn id="6" idx="1"/>
          </p:cNvCxnSpPr>
          <p:nvPr/>
        </p:nvCxnSpPr>
        <p:spPr>
          <a:xfrm flipV="1">
            <a:off x="2638432" y="2854138"/>
            <a:ext cx="1219199" cy="3998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连接符: 肘形 10">
            <a:extLst>
              <a:ext uri="{FF2B5EF4-FFF2-40B4-BE49-F238E27FC236}">
                <a16:creationId xmlns:a16="http://schemas.microsoft.com/office/drawing/2014/main" id="{A102A0E8-2DF6-AD61-312F-DD869E3070CD}"/>
              </a:ext>
            </a:extLst>
          </p:cNvPr>
          <p:cNvCxnSpPr>
            <a:stCxn id="5" idx="3"/>
            <a:endCxn id="6" idx="1"/>
          </p:cNvCxnSpPr>
          <p:nvPr/>
        </p:nvCxnSpPr>
        <p:spPr>
          <a:xfrm>
            <a:off x="2638431" y="1767335"/>
            <a:ext cx="1219200" cy="108680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BA56AC65-CEA6-B9A4-754B-D4DED091FC6E}"/>
              </a:ext>
            </a:extLst>
          </p:cNvPr>
          <p:cNvSpPr txBox="1"/>
          <p:nvPr/>
        </p:nvSpPr>
        <p:spPr>
          <a:xfrm>
            <a:off x="5757868" y="2530972"/>
            <a:ext cx="1552576" cy="307777"/>
          </a:xfrm>
          <a:prstGeom prst="rect">
            <a:avLst/>
          </a:prstGeom>
          <a:noFill/>
        </p:spPr>
        <p:txBody>
          <a:bodyPr wrap="square" rtlCol="0">
            <a:spAutoFit/>
          </a:bodyPr>
          <a:lstStyle>
            <a:defPPr marR="0" lvl="0" algn="l" rtl="0">
              <a:lnSpc>
                <a:spcPct val="100000"/>
              </a:lnSpc>
              <a:spcBef>
                <a:spcPts val="0"/>
              </a:spcBef>
              <a:spcAft>
                <a:spcPts val="0"/>
              </a:spcAft>
            </a:defPPr>
            <a:lvl1pPr>
              <a:defRPr sz="1800">
                <a:solidFill>
                  <a:schemeClr val="dk1"/>
                </a:solidFill>
                <a:latin typeface="Consolas"/>
              </a:defRPr>
            </a:lvl1pPr>
          </a:lstStyle>
          <a:p>
            <a:r>
              <a:rPr lang="en-US" altLang="zh-CN" dirty="0"/>
              <a:t>Filtered Signal</a:t>
            </a:r>
          </a:p>
        </p:txBody>
      </p:sp>
      <p:sp>
        <p:nvSpPr>
          <p:cNvPr id="19" name="文本框 18">
            <a:extLst>
              <a:ext uri="{FF2B5EF4-FFF2-40B4-BE49-F238E27FC236}">
                <a16:creationId xmlns:a16="http://schemas.microsoft.com/office/drawing/2014/main" id="{15FE22AF-5BE0-0C2D-B3C9-FE74A1C56F9B}"/>
              </a:ext>
            </a:extLst>
          </p:cNvPr>
          <p:cNvSpPr txBox="1"/>
          <p:nvPr/>
        </p:nvSpPr>
        <p:spPr>
          <a:xfrm>
            <a:off x="4381504" y="1444168"/>
            <a:ext cx="1709739" cy="307777"/>
          </a:xfrm>
          <a:prstGeom prst="rect">
            <a:avLst/>
          </a:prstGeom>
          <a:noFill/>
        </p:spPr>
        <p:txBody>
          <a:bodyPr wrap="square" rtlCol="0">
            <a:spAutoFit/>
          </a:bodyPr>
          <a:lstStyle>
            <a:defPPr marR="0" lvl="0" algn="l" rtl="0">
              <a:lnSpc>
                <a:spcPct val="100000"/>
              </a:lnSpc>
              <a:spcBef>
                <a:spcPts val="0"/>
              </a:spcBef>
              <a:spcAft>
                <a:spcPts val="0"/>
              </a:spcAft>
            </a:defPPr>
            <a:lvl1pPr>
              <a:defRPr sz="1800">
                <a:solidFill>
                  <a:schemeClr val="dk1"/>
                </a:solidFill>
                <a:latin typeface="Consolas"/>
              </a:defRPr>
            </a:lvl1pPr>
          </a:lstStyle>
          <a:p>
            <a:r>
              <a:rPr lang="en-US" altLang="zh-CN" dirty="0"/>
              <a:t>Rough Heart Rate</a:t>
            </a:r>
          </a:p>
        </p:txBody>
      </p:sp>
      <p:cxnSp>
        <p:nvCxnSpPr>
          <p:cNvPr id="21" name="连接符: 肘形 20">
            <a:extLst>
              <a:ext uri="{FF2B5EF4-FFF2-40B4-BE49-F238E27FC236}">
                <a16:creationId xmlns:a16="http://schemas.microsoft.com/office/drawing/2014/main" id="{1A2DFF54-7F9A-8103-9BED-645FF888D1AD}"/>
              </a:ext>
            </a:extLst>
          </p:cNvPr>
          <p:cNvCxnSpPr>
            <a:cxnSpLocks/>
            <a:stCxn id="5" idx="3"/>
            <a:endCxn id="19" idx="1"/>
          </p:cNvCxnSpPr>
          <p:nvPr/>
        </p:nvCxnSpPr>
        <p:spPr>
          <a:xfrm flipV="1">
            <a:off x="2638431" y="1767334"/>
            <a:ext cx="1743073"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5ED8817C-92B0-F5B0-DC66-7DA707D93A87}"/>
              </a:ext>
            </a:extLst>
          </p:cNvPr>
          <p:cNvCxnSpPr>
            <a:cxnSpLocks/>
            <a:stCxn id="6" idx="3"/>
            <a:endCxn id="14" idx="1"/>
          </p:cNvCxnSpPr>
          <p:nvPr/>
        </p:nvCxnSpPr>
        <p:spPr>
          <a:xfrm>
            <a:off x="5410206" y="2854138"/>
            <a:ext cx="3476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1DA2F292-C7BE-38C8-3E94-408D62C2BAD2}"/>
              </a:ext>
            </a:extLst>
          </p:cNvPr>
          <p:cNvSpPr txBox="1"/>
          <p:nvPr/>
        </p:nvSpPr>
        <p:spPr>
          <a:xfrm>
            <a:off x="8529646" y="1858864"/>
            <a:ext cx="1119175" cy="523220"/>
          </a:xfrm>
          <a:prstGeom prst="rect">
            <a:avLst/>
          </a:prstGeom>
          <a:noFill/>
        </p:spPr>
        <p:txBody>
          <a:bodyPr wrap="square" rtlCol="0">
            <a:spAutoFit/>
          </a:bodyPr>
          <a:lstStyle>
            <a:defPPr marR="0" lvl="0" algn="l" rtl="0">
              <a:lnSpc>
                <a:spcPct val="100000"/>
              </a:lnSpc>
              <a:spcBef>
                <a:spcPts val="0"/>
              </a:spcBef>
              <a:spcAft>
                <a:spcPts val="0"/>
              </a:spcAft>
            </a:defPPr>
            <a:lvl1pPr>
              <a:defRPr sz="1800">
                <a:solidFill>
                  <a:schemeClr val="dk1"/>
                </a:solidFill>
                <a:latin typeface="Consolas"/>
              </a:defRPr>
            </a:lvl1pPr>
          </a:lstStyle>
          <a:p>
            <a:r>
              <a:rPr lang="en-US" altLang="zh-CN" dirty="0"/>
              <a:t>Find Peaks</a:t>
            </a:r>
          </a:p>
          <a:p>
            <a:r>
              <a:rPr lang="en-US" altLang="zh-CN" dirty="0"/>
              <a:t>(Local Max</a:t>
            </a:r>
            <a:r>
              <a:rPr lang="zh-CN" altLang="en-US" dirty="0"/>
              <a:t>）</a:t>
            </a:r>
          </a:p>
        </p:txBody>
      </p:sp>
      <p:cxnSp>
        <p:nvCxnSpPr>
          <p:cNvPr id="39" name="连接符: 肘形 38">
            <a:extLst>
              <a:ext uri="{FF2B5EF4-FFF2-40B4-BE49-F238E27FC236}">
                <a16:creationId xmlns:a16="http://schemas.microsoft.com/office/drawing/2014/main" id="{0EB87C95-F076-3BA2-1F7C-F56E4FE44D7B}"/>
              </a:ext>
            </a:extLst>
          </p:cNvPr>
          <p:cNvCxnSpPr>
            <a:cxnSpLocks/>
            <a:stCxn id="19" idx="3"/>
            <a:endCxn id="37" idx="1"/>
          </p:cNvCxnSpPr>
          <p:nvPr/>
        </p:nvCxnSpPr>
        <p:spPr>
          <a:xfrm>
            <a:off x="6091243" y="1767334"/>
            <a:ext cx="2438403" cy="69169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连接符: 肘形 40">
            <a:extLst>
              <a:ext uri="{FF2B5EF4-FFF2-40B4-BE49-F238E27FC236}">
                <a16:creationId xmlns:a16="http://schemas.microsoft.com/office/drawing/2014/main" id="{5AE93CB1-F0B4-D965-FB33-9560533F26B1}"/>
              </a:ext>
            </a:extLst>
          </p:cNvPr>
          <p:cNvCxnSpPr>
            <a:cxnSpLocks/>
            <a:stCxn id="14" idx="3"/>
            <a:endCxn id="37" idx="1"/>
          </p:cNvCxnSpPr>
          <p:nvPr/>
        </p:nvCxnSpPr>
        <p:spPr>
          <a:xfrm flipV="1">
            <a:off x="7310444" y="2459029"/>
            <a:ext cx="1219202" cy="39510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A41172FD-4CF2-94D1-3A8F-E9FD263B12CE}"/>
              </a:ext>
            </a:extLst>
          </p:cNvPr>
          <p:cNvSpPr txBox="1"/>
          <p:nvPr/>
        </p:nvSpPr>
        <p:spPr>
          <a:xfrm>
            <a:off x="10248911" y="1966585"/>
            <a:ext cx="1438275" cy="307777"/>
          </a:xfrm>
          <a:prstGeom prst="rect">
            <a:avLst/>
          </a:prstGeom>
          <a:noFill/>
        </p:spPr>
        <p:txBody>
          <a:bodyPr wrap="square" rtlCol="0">
            <a:spAutoFit/>
          </a:bodyPr>
          <a:lstStyle>
            <a:defPPr marR="0" lvl="0" algn="l" rtl="0">
              <a:lnSpc>
                <a:spcPct val="100000"/>
              </a:lnSpc>
              <a:spcBef>
                <a:spcPts val="0"/>
              </a:spcBef>
              <a:spcAft>
                <a:spcPts val="0"/>
              </a:spcAft>
            </a:defPPr>
            <a:lvl1pPr>
              <a:defRPr sz="1800">
                <a:solidFill>
                  <a:schemeClr val="dk1"/>
                </a:solidFill>
                <a:latin typeface="Consolas"/>
              </a:defRPr>
            </a:lvl1pPr>
          </a:lstStyle>
          <a:p>
            <a:r>
              <a:rPr lang="en-US" altLang="zh-CN" dirty="0"/>
              <a:t>IBI Prediction</a:t>
            </a:r>
            <a:endParaRPr lang="zh-CN" altLang="en-US" dirty="0"/>
          </a:p>
        </p:txBody>
      </p:sp>
      <p:cxnSp>
        <p:nvCxnSpPr>
          <p:cNvPr id="56" name="直接箭头连接符 55">
            <a:extLst>
              <a:ext uri="{FF2B5EF4-FFF2-40B4-BE49-F238E27FC236}">
                <a16:creationId xmlns:a16="http://schemas.microsoft.com/office/drawing/2014/main" id="{D894C79C-197C-7172-1DC7-8DB3FB4556F7}"/>
              </a:ext>
            </a:extLst>
          </p:cNvPr>
          <p:cNvCxnSpPr>
            <a:stCxn id="37" idx="3"/>
            <a:endCxn id="54" idx="1"/>
          </p:cNvCxnSpPr>
          <p:nvPr/>
        </p:nvCxnSpPr>
        <p:spPr>
          <a:xfrm flipV="1">
            <a:off x="9648821" y="2289751"/>
            <a:ext cx="600090" cy="169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1374CCFF-5418-3533-BF11-9589C236EA2C}"/>
              </a:ext>
            </a:extLst>
          </p:cNvPr>
          <p:cNvSpPr txBox="1"/>
          <p:nvPr/>
        </p:nvSpPr>
        <p:spPr>
          <a:xfrm>
            <a:off x="1081093" y="6286500"/>
            <a:ext cx="4676775" cy="584775"/>
          </a:xfrm>
          <a:prstGeom prst="rect">
            <a:avLst/>
          </a:prstGeom>
          <a:noFill/>
        </p:spPr>
        <p:txBody>
          <a:bodyPr wrap="square" rtlCol="0">
            <a:spAutoFit/>
          </a:bodyPr>
          <a:lstStyle>
            <a:defPPr marR="0" lvl="0" algn="l" rtl="0">
              <a:lnSpc>
                <a:spcPct val="100000"/>
              </a:lnSpc>
              <a:spcBef>
                <a:spcPts val="0"/>
              </a:spcBef>
              <a:spcAft>
                <a:spcPts val="0"/>
              </a:spcAft>
              <a:defRPr/>
            </a:defPPr>
            <a:lvl1pPr>
              <a:defRPr sz="1800">
                <a:solidFill>
                  <a:schemeClr val="dk1"/>
                </a:solidFill>
                <a:latin typeface="Consolas"/>
              </a:defRPr>
            </a:lvl1pPr>
          </a:lstStyle>
          <a:p>
            <a:r>
              <a:rPr lang="en-US" altLang="zh-CN" sz="1600" dirty="0"/>
              <a:t>A easy and useful way for rough heart rate</a:t>
            </a:r>
            <a:r>
              <a:rPr lang="zh-CN" altLang="en-US" sz="1600" dirty="0"/>
              <a:t> </a:t>
            </a:r>
            <a:r>
              <a:rPr lang="en-US" altLang="zh-CN" sz="1600" dirty="0"/>
              <a:t>will be introduced in next pages</a:t>
            </a:r>
          </a:p>
        </p:txBody>
      </p:sp>
    </p:spTree>
    <p:extLst>
      <p:ext uri="{BB962C8B-B14F-4D97-AF65-F5344CB8AC3E}">
        <p14:creationId xmlns:p14="http://schemas.microsoft.com/office/powerpoint/2010/main" val="3537715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8" name="图片 7">
            <a:extLst>
              <a:ext uri="{FF2B5EF4-FFF2-40B4-BE49-F238E27FC236}">
                <a16:creationId xmlns:a16="http://schemas.microsoft.com/office/drawing/2014/main" id="{688DF35D-2F6F-A7E8-2004-C13ADDF71BE6}"/>
              </a:ext>
            </a:extLst>
          </p:cNvPr>
          <p:cNvPicPr>
            <a:picLocks noChangeAspect="1"/>
          </p:cNvPicPr>
          <p:nvPr/>
        </p:nvPicPr>
        <p:blipFill rotWithShape="1">
          <a:blip r:embed="rId3"/>
          <a:srcRect l="2164"/>
          <a:stretch/>
        </p:blipFill>
        <p:spPr>
          <a:xfrm>
            <a:off x="333381" y="1616953"/>
            <a:ext cx="4878977" cy="3013662"/>
          </a:xfrm>
          <a:prstGeom prst="rect">
            <a:avLst/>
          </a:prstGeom>
        </p:spPr>
      </p:pic>
      <p:sp>
        <p:nvSpPr>
          <p:cNvPr id="9" name="文本框 8">
            <a:extLst>
              <a:ext uri="{FF2B5EF4-FFF2-40B4-BE49-F238E27FC236}">
                <a16:creationId xmlns:a16="http://schemas.microsoft.com/office/drawing/2014/main" id="{5B3DF422-1140-5C22-D289-FC25A4DDE368}"/>
              </a:ext>
            </a:extLst>
          </p:cNvPr>
          <p:cNvSpPr txBox="1"/>
          <p:nvPr/>
        </p:nvSpPr>
        <p:spPr>
          <a:xfrm>
            <a:off x="333381" y="4847784"/>
            <a:ext cx="5062552" cy="1569660"/>
          </a:xfrm>
          <a:prstGeom prst="rect">
            <a:avLst/>
          </a:prstGeom>
          <a:noFill/>
        </p:spPr>
        <p:txBody>
          <a:bodyPr wrap="square">
            <a:spAutoFit/>
          </a:bodyPr>
          <a:lstStyle/>
          <a:p>
            <a:r>
              <a:rPr lang="en-US" altLang="zh-CN" sz="1600" dirty="0">
                <a:latin typeface="Consolas" panose="020B0609020204030204" pitchFamily="49" charset="0"/>
              </a:rPr>
              <a:t>However, errors can arise when the incoming signal displays </a:t>
            </a:r>
            <a:r>
              <a:rPr lang="en-US" altLang="zh-CN" sz="1600" b="1" u="sng" dirty="0">
                <a:latin typeface="Consolas" panose="020B0609020204030204" pitchFamily="49" charset="0"/>
              </a:rPr>
              <a:t>two distinct peaks within a single heartbeat cycle</a:t>
            </a:r>
            <a:r>
              <a:rPr lang="en-US" altLang="zh-CN" sz="1600" dirty="0">
                <a:latin typeface="Consolas" panose="020B0609020204030204" pitchFamily="49" charset="0"/>
              </a:rPr>
              <a:t>, as illustrated on the right side of fig.9. The first of these peaks is termed the systolic peak, while the second is the diastolic peak.</a:t>
            </a:r>
            <a:endParaRPr lang="zh-CN" altLang="en-US" sz="1600" dirty="0">
              <a:latin typeface="Consolas" panose="020B0609020204030204" pitchFamily="49" charset="0"/>
            </a:endParaRPr>
          </a:p>
        </p:txBody>
      </p:sp>
      <p:cxnSp>
        <p:nvCxnSpPr>
          <p:cNvPr id="10" name="直接连接符 9">
            <a:extLst>
              <a:ext uri="{FF2B5EF4-FFF2-40B4-BE49-F238E27FC236}">
                <a16:creationId xmlns:a16="http://schemas.microsoft.com/office/drawing/2014/main" id="{ED50B6C4-2E6F-B000-40D0-3D340B05B465}"/>
              </a:ext>
            </a:extLst>
          </p:cNvPr>
          <p:cNvCxnSpPr>
            <a:cxnSpLocks/>
          </p:cNvCxnSpPr>
          <p:nvPr/>
        </p:nvCxnSpPr>
        <p:spPr>
          <a:xfrm flipV="1">
            <a:off x="5571723" y="400110"/>
            <a:ext cx="55678" cy="6457890"/>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A8EC7514-F94F-92C6-7142-59322301410E}"/>
              </a:ext>
            </a:extLst>
          </p:cNvPr>
          <p:cNvSpPr txBox="1"/>
          <p:nvPr/>
        </p:nvSpPr>
        <p:spPr>
          <a:xfrm>
            <a:off x="570529" y="1030452"/>
            <a:ext cx="4277319" cy="369332"/>
          </a:xfrm>
          <a:prstGeom prst="rect">
            <a:avLst/>
          </a:prstGeom>
          <a:noFill/>
        </p:spPr>
        <p:txBody>
          <a:bodyPr wrap="square" rtlCol="0">
            <a:spAutoFit/>
          </a:bodyPr>
          <a:lstStyle>
            <a:defPPr marR="0" lvl="0" algn="l" rtl="0">
              <a:lnSpc>
                <a:spcPct val="100000"/>
              </a:lnSpc>
              <a:spcBef>
                <a:spcPts val="0"/>
              </a:spcBef>
              <a:spcAft>
                <a:spcPts val="0"/>
              </a:spcAft>
            </a:defPPr>
            <a:lvl1pPr>
              <a:defRPr sz="1800">
                <a:solidFill>
                  <a:schemeClr val="dk1"/>
                </a:solidFill>
                <a:latin typeface="Consolas"/>
              </a:defRPr>
            </a:lvl1pPr>
          </a:lstStyle>
          <a:p>
            <a:r>
              <a:rPr lang="en-US" altLang="zh-CN" dirty="0"/>
              <a:t>Material From </a:t>
            </a:r>
            <a:r>
              <a:rPr lang="en-US" altLang="zh-CN" dirty="0" err="1"/>
              <a:t>Yingjian’s</a:t>
            </a:r>
            <a:r>
              <a:rPr lang="en-US" altLang="zh-CN" dirty="0"/>
              <a:t> Paper</a:t>
            </a:r>
            <a:endParaRPr lang="zh-CN" altLang="en-US" dirty="0"/>
          </a:p>
        </p:txBody>
      </p:sp>
      <p:sp>
        <p:nvSpPr>
          <p:cNvPr id="4" name="文本框 3">
            <a:extLst>
              <a:ext uri="{FF2B5EF4-FFF2-40B4-BE49-F238E27FC236}">
                <a16:creationId xmlns:a16="http://schemas.microsoft.com/office/drawing/2014/main" id="{726AB180-EF98-3EF9-A4DF-240D0A1E900C}"/>
              </a:ext>
            </a:extLst>
          </p:cNvPr>
          <p:cNvSpPr txBox="1"/>
          <p:nvPr/>
        </p:nvSpPr>
        <p:spPr>
          <a:xfrm>
            <a:off x="0" y="0"/>
            <a:ext cx="4267200" cy="400110"/>
          </a:xfrm>
          <a:prstGeom prst="rect">
            <a:avLst/>
          </a:prstGeom>
          <a:noFill/>
        </p:spPr>
        <p:txBody>
          <a:bodyPr wrap="square" rtlCol="0">
            <a:spAutoFit/>
          </a:bodyPr>
          <a:lstStyle>
            <a:defPPr marR="0" lvl="0" algn="l" rtl="0">
              <a:lnSpc>
                <a:spcPct val="100000"/>
              </a:lnSpc>
              <a:spcBef>
                <a:spcPts val="0"/>
              </a:spcBef>
              <a:spcAft>
                <a:spcPts val="0"/>
              </a:spcAft>
            </a:defPPr>
            <a:lvl4pPr>
              <a:defRPr sz="2000">
                <a:latin typeface="Consolas" panose="020B0609020204030204" pitchFamily="49" charset="0"/>
              </a:defRPr>
            </a:lvl4pPr>
          </a:lstStyle>
          <a:p>
            <a:pPr lvl="3"/>
            <a:r>
              <a:rPr lang="en-US" altLang="zh-CN" dirty="0"/>
              <a:t>Template-based IBI Prediction</a:t>
            </a:r>
          </a:p>
        </p:txBody>
      </p:sp>
      <p:pic>
        <p:nvPicPr>
          <p:cNvPr id="5" name="图片 4">
            <a:extLst>
              <a:ext uri="{FF2B5EF4-FFF2-40B4-BE49-F238E27FC236}">
                <a16:creationId xmlns:a16="http://schemas.microsoft.com/office/drawing/2014/main" id="{0245DF20-F9A2-5550-AB1A-520E74BBC80F}"/>
              </a:ext>
            </a:extLst>
          </p:cNvPr>
          <p:cNvPicPr>
            <a:picLocks noChangeAspect="1"/>
          </p:cNvPicPr>
          <p:nvPr/>
        </p:nvPicPr>
        <p:blipFill>
          <a:blip r:embed="rId4"/>
          <a:stretch>
            <a:fillRect/>
          </a:stretch>
        </p:blipFill>
        <p:spPr>
          <a:xfrm>
            <a:off x="6516881" y="37659"/>
            <a:ext cx="4878977" cy="4065814"/>
          </a:xfrm>
          <a:prstGeom prst="rect">
            <a:avLst/>
          </a:prstGeom>
        </p:spPr>
      </p:pic>
      <p:sp>
        <p:nvSpPr>
          <p:cNvPr id="11" name="文本框 10">
            <a:extLst>
              <a:ext uri="{FF2B5EF4-FFF2-40B4-BE49-F238E27FC236}">
                <a16:creationId xmlns:a16="http://schemas.microsoft.com/office/drawing/2014/main" id="{32127715-B416-9499-9A44-03980CD9ADE5}"/>
              </a:ext>
            </a:extLst>
          </p:cNvPr>
          <p:cNvSpPr txBox="1"/>
          <p:nvPr/>
        </p:nvSpPr>
        <p:spPr>
          <a:xfrm>
            <a:off x="6564601" y="4524375"/>
            <a:ext cx="4954068" cy="1384995"/>
          </a:xfrm>
          <a:prstGeom prst="rect">
            <a:avLst/>
          </a:prstGeom>
          <a:noFill/>
        </p:spPr>
        <p:txBody>
          <a:bodyPr wrap="square" rtlCol="0">
            <a:spAutoFit/>
          </a:bodyPr>
          <a:lstStyle>
            <a:defPPr marR="0" lvl="0" algn="l" rtl="0">
              <a:lnSpc>
                <a:spcPct val="100000"/>
              </a:lnSpc>
              <a:spcBef>
                <a:spcPts val="0"/>
              </a:spcBef>
              <a:spcAft>
                <a:spcPts val="0"/>
              </a:spcAft>
              <a:defRPr/>
            </a:defPPr>
            <a:lvl1pPr>
              <a:defRPr sz="1600">
                <a:solidFill>
                  <a:schemeClr val="dk1"/>
                </a:solidFill>
                <a:latin typeface="Consolas"/>
              </a:defRPr>
            </a:lvl1pPr>
          </a:lstStyle>
          <a:p>
            <a:r>
              <a:rPr lang="en-US" altLang="zh-CN" dirty="0"/>
              <a:t>Reason:</a:t>
            </a:r>
          </a:p>
          <a:p>
            <a:r>
              <a:rPr lang="en-US" altLang="zh-CN" dirty="0"/>
              <a:t>For signals with particularly prominent patterns or significant patterns, the calculation of IBI works well.</a:t>
            </a:r>
          </a:p>
          <a:p>
            <a:r>
              <a:rPr lang="en-US" altLang="zh-CN" dirty="0"/>
              <a:t>Conversely, for signals unclear or ambiguous, IBI calculation may encounter some issues. These issues and the possible solution will be mentioned later on.</a:t>
            </a:r>
          </a:p>
        </p:txBody>
      </p:sp>
    </p:spTree>
    <p:extLst>
      <p:ext uri="{BB962C8B-B14F-4D97-AF65-F5344CB8AC3E}">
        <p14:creationId xmlns:p14="http://schemas.microsoft.com/office/powerpoint/2010/main" val="814192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4" name="文本框 3">
            <a:extLst>
              <a:ext uri="{FF2B5EF4-FFF2-40B4-BE49-F238E27FC236}">
                <a16:creationId xmlns:a16="http://schemas.microsoft.com/office/drawing/2014/main" id="{726AB180-EF98-3EF9-A4DF-240D0A1E900C}"/>
              </a:ext>
            </a:extLst>
          </p:cNvPr>
          <p:cNvSpPr txBox="1"/>
          <p:nvPr/>
        </p:nvSpPr>
        <p:spPr>
          <a:xfrm>
            <a:off x="0" y="0"/>
            <a:ext cx="4267200" cy="400110"/>
          </a:xfrm>
          <a:prstGeom prst="rect">
            <a:avLst/>
          </a:prstGeom>
          <a:noFill/>
        </p:spPr>
        <p:txBody>
          <a:bodyPr wrap="square" rtlCol="0">
            <a:spAutoFit/>
          </a:bodyPr>
          <a:lstStyle>
            <a:defPPr marR="0" lvl="0" algn="l" rtl="0">
              <a:lnSpc>
                <a:spcPct val="100000"/>
              </a:lnSpc>
              <a:spcBef>
                <a:spcPts val="0"/>
              </a:spcBef>
              <a:spcAft>
                <a:spcPts val="0"/>
              </a:spcAft>
            </a:defPPr>
            <a:lvl4pPr>
              <a:defRPr sz="2000">
                <a:latin typeface="Consolas" panose="020B0609020204030204" pitchFamily="49" charset="0"/>
              </a:defRPr>
            </a:lvl4pPr>
          </a:lstStyle>
          <a:p>
            <a:pPr lvl="3"/>
            <a:r>
              <a:rPr lang="en-US" altLang="zh-CN" dirty="0"/>
              <a:t>Template-based IBI Prediction</a:t>
            </a:r>
          </a:p>
        </p:txBody>
      </p:sp>
      <p:sp>
        <p:nvSpPr>
          <p:cNvPr id="6" name="文本框 5">
            <a:extLst>
              <a:ext uri="{FF2B5EF4-FFF2-40B4-BE49-F238E27FC236}">
                <a16:creationId xmlns:a16="http://schemas.microsoft.com/office/drawing/2014/main" id="{72F534C1-1FD5-FEC3-903D-641FD77EF654}"/>
              </a:ext>
            </a:extLst>
          </p:cNvPr>
          <p:cNvSpPr txBox="1"/>
          <p:nvPr/>
        </p:nvSpPr>
        <p:spPr>
          <a:xfrm>
            <a:off x="215718" y="1713404"/>
            <a:ext cx="5447089" cy="1231106"/>
          </a:xfrm>
          <a:prstGeom prst="rect">
            <a:avLst/>
          </a:prstGeom>
          <a:noFill/>
        </p:spPr>
        <p:txBody>
          <a:bodyPr wrap="square" rtlCol="0">
            <a:spAutoFit/>
          </a:bodyPr>
          <a:lstStyle>
            <a:defPPr marR="0" lvl="0" algn="l" rtl="0">
              <a:lnSpc>
                <a:spcPct val="100000"/>
              </a:lnSpc>
              <a:spcBef>
                <a:spcPts val="0"/>
              </a:spcBef>
              <a:spcAft>
                <a:spcPts val="0"/>
              </a:spcAft>
            </a:defPPr>
            <a:lvl1pPr>
              <a:defRPr sz="1800">
                <a:solidFill>
                  <a:schemeClr val="dk1"/>
                </a:solidFill>
                <a:latin typeface="Consolas"/>
              </a:defRPr>
            </a:lvl1pPr>
          </a:lstStyle>
          <a:p>
            <a:r>
              <a:rPr lang="en-US" altLang="zh-CN" sz="2000" dirty="0"/>
              <a:t>Fact</a:t>
            </a:r>
            <a:r>
              <a:rPr lang="zh-CN" altLang="en-US" dirty="0"/>
              <a:t>：</a:t>
            </a:r>
            <a:endParaRPr lang="en-US" altLang="zh-CN" dirty="0"/>
          </a:p>
          <a:p>
            <a:r>
              <a:rPr lang="en-US" altLang="zh-CN" dirty="0"/>
              <a:t>Sticky heartbeats are a significant issue. They have a considerable impact on IBI calculations.</a:t>
            </a:r>
          </a:p>
        </p:txBody>
      </p:sp>
      <p:sp>
        <p:nvSpPr>
          <p:cNvPr id="8" name="文本框 7">
            <a:extLst>
              <a:ext uri="{FF2B5EF4-FFF2-40B4-BE49-F238E27FC236}">
                <a16:creationId xmlns:a16="http://schemas.microsoft.com/office/drawing/2014/main" id="{F0AB3714-71DE-1F60-6468-8A58CDC6790B}"/>
              </a:ext>
            </a:extLst>
          </p:cNvPr>
          <p:cNvSpPr txBox="1"/>
          <p:nvPr/>
        </p:nvSpPr>
        <p:spPr>
          <a:xfrm>
            <a:off x="5880160" y="1713404"/>
            <a:ext cx="6311840" cy="4862870"/>
          </a:xfrm>
          <a:prstGeom prst="rect">
            <a:avLst/>
          </a:prstGeom>
          <a:noFill/>
        </p:spPr>
        <p:txBody>
          <a:bodyPr wrap="square" rtlCol="0">
            <a:spAutoFit/>
          </a:bodyPr>
          <a:lstStyle>
            <a:defPPr marR="0" lvl="0" algn="l" rtl="0">
              <a:lnSpc>
                <a:spcPct val="100000"/>
              </a:lnSpc>
              <a:spcBef>
                <a:spcPts val="0"/>
              </a:spcBef>
              <a:spcAft>
                <a:spcPts val="0"/>
              </a:spcAft>
              <a:defRPr/>
            </a:defPPr>
            <a:lvl1pPr>
              <a:defRPr sz="1800">
                <a:solidFill>
                  <a:schemeClr val="dk1"/>
                </a:solidFill>
                <a:latin typeface="Consolas"/>
              </a:defRPr>
            </a:lvl1pPr>
          </a:lstStyle>
          <a:p>
            <a:r>
              <a:rPr lang="en-US" altLang="zh-CN" sz="2000" dirty="0"/>
              <a:t>Assumption</a:t>
            </a:r>
            <a:r>
              <a:rPr lang="en-US" altLang="zh-CN" dirty="0"/>
              <a:t>:</a:t>
            </a:r>
          </a:p>
          <a:p>
            <a:pPr marL="285750" indent="-285750">
              <a:buFont typeface="Arial" panose="020B0604020202020204" pitchFamily="34" charset="0"/>
              <a:buChar char="•"/>
            </a:pPr>
            <a:r>
              <a:rPr lang="en-US" altLang="zh-CN" dirty="0"/>
              <a:t>In the connection between two heartbeats, the signal values should ideally be close to zero. </a:t>
            </a:r>
          </a:p>
          <a:p>
            <a:pPr marL="285750" indent="-285750">
              <a:buFont typeface="Arial" panose="020B0604020202020204" pitchFamily="34" charset="0"/>
              <a:buChar char="•"/>
            </a:pPr>
            <a:r>
              <a:rPr lang="en-US" altLang="zh-CN" dirty="0"/>
              <a:t>For signals during heartbeats, there should, in principle, be rich information, exhibiting a wide frequency range.</a:t>
            </a:r>
          </a:p>
          <a:p>
            <a:endParaRPr lang="en-US" altLang="zh-CN" dirty="0"/>
          </a:p>
          <a:p>
            <a:endParaRPr lang="en-US" altLang="zh-CN" dirty="0"/>
          </a:p>
          <a:p>
            <a:r>
              <a:rPr lang="en-US" altLang="zh-CN" sz="2000" dirty="0"/>
              <a:t>Observation</a:t>
            </a:r>
            <a:r>
              <a:rPr lang="en-US" altLang="zh-CN" dirty="0"/>
              <a:t>:</a:t>
            </a:r>
          </a:p>
          <a:p>
            <a:r>
              <a:rPr lang="en-US" altLang="zh-CN" dirty="0"/>
              <a:t>Most instances of sticky connections are caused by low frequencies. </a:t>
            </a:r>
          </a:p>
          <a:p>
            <a:endParaRPr lang="en-US" altLang="zh-CN" dirty="0"/>
          </a:p>
          <a:p>
            <a:endParaRPr lang="en-US" altLang="zh-CN" dirty="0"/>
          </a:p>
          <a:p>
            <a:r>
              <a:rPr lang="en-US" altLang="zh-CN" sz="2000" dirty="0"/>
              <a:t>Solution</a:t>
            </a:r>
            <a:r>
              <a:rPr lang="en-US" altLang="zh-CN" dirty="0"/>
              <a:t>:</a:t>
            </a:r>
          </a:p>
          <a:p>
            <a:r>
              <a:rPr lang="en-US" altLang="zh-CN" dirty="0"/>
              <a:t>Eliminating low-frequency signals, only the high-frequency information related to heartbeats is considered.</a:t>
            </a:r>
          </a:p>
        </p:txBody>
      </p:sp>
      <p:sp>
        <p:nvSpPr>
          <p:cNvPr id="10" name="文本框 9">
            <a:extLst>
              <a:ext uri="{FF2B5EF4-FFF2-40B4-BE49-F238E27FC236}">
                <a16:creationId xmlns:a16="http://schemas.microsoft.com/office/drawing/2014/main" id="{1318C973-9097-31CC-576B-C142288E1B23}"/>
              </a:ext>
            </a:extLst>
          </p:cNvPr>
          <p:cNvSpPr txBox="1"/>
          <p:nvPr/>
        </p:nvSpPr>
        <p:spPr>
          <a:xfrm>
            <a:off x="0" y="457582"/>
            <a:ext cx="12192000" cy="923330"/>
          </a:xfrm>
          <a:prstGeom prst="rect">
            <a:avLst/>
          </a:prstGeom>
          <a:noFill/>
        </p:spPr>
        <p:txBody>
          <a:bodyPr wrap="square" rtlCol="0">
            <a:spAutoFit/>
          </a:bodyPr>
          <a:lstStyle>
            <a:defPPr marR="0" lvl="0" algn="l" rtl="0">
              <a:lnSpc>
                <a:spcPct val="100000"/>
              </a:lnSpc>
              <a:spcBef>
                <a:spcPts val="0"/>
              </a:spcBef>
              <a:spcAft>
                <a:spcPts val="0"/>
              </a:spcAft>
              <a:defRPr/>
            </a:defPPr>
            <a:lvl1pPr>
              <a:defRPr sz="1800">
                <a:solidFill>
                  <a:schemeClr val="dk1"/>
                </a:solidFill>
                <a:latin typeface="Consolas"/>
              </a:defRPr>
            </a:lvl1pPr>
          </a:lstStyle>
          <a:p>
            <a:r>
              <a:rPr lang="en-US" altLang="zh-CN" dirty="0"/>
              <a:t>Question: In the paper, Song reconstruct signals with frequency ranges spanning 0.8 Hz to 12 Hz. At which frequencies of signals can we clearly observe the heartbeat cycle? Is it necessary to include all information related to heartbeats in the signals?</a:t>
            </a:r>
          </a:p>
        </p:txBody>
      </p:sp>
      <p:pic>
        <p:nvPicPr>
          <p:cNvPr id="11" name="图片 10">
            <a:extLst>
              <a:ext uri="{FF2B5EF4-FFF2-40B4-BE49-F238E27FC236}">
                <a16:creationId xmlns:a16="http://schemas.microsoft.com/office/drawing/2014/main" id="{91989282-4E4D-01E1-12FD-F8DEAC3FF808}"/>
              </a:ext>
            </a:extLst>
          </p:cNvPr>
          <p:cNvPicPr>
            <a:picLocks noChangeAspect="1"/>
          </p:cNvPicPr>
          <p:nvPr/>
        </p:nvPicPr>
        <p:blipFill>
          <a:blip r:embed="rId3"/>
          <a:stretch>
            <a:fillRect/>
          </a:stretch>
        </p:blipFill>
        <p:spPr>
          <a:xfrm>
            <a:off x="343338" y="3087295"/>
            <a:ext cx="5191850" cy="3439005"/>
          </a:xfrm>
          <a:prstGeom prst="rect">
            <a:avLst/>
          </a:prstGeom>
        </p:spPr>
      </p:pic>
      <p:sp>
        <p:nvSpPr>
          <p:cNvPr id="13" name="矩形 12">
            <a:extLst>
              <a:ext uri="{FF2B5EF4-FFF2-40B4-BE49-F238E27FC236}">
                <a16:creationId xmlns:a16="http://schemas.microsoft.com/office/drawing/2014/main" id="{9D035EA8-0050-C344-F48F-BCF53FC597E3}"/>
              </a:ext>
            </a:extLst>
          </p:cNvPr>
          <p:cNvSpPr/>
          <p:nvPr/>
        </p:nvSpPr>
        <p:spPr>
          <a:xfrm>
            <a:off x="2247900" y="3235431"/>
            <a:ext cx="171103" cy="1030106"/>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A3240487-B34D-43CF-208A-102771AD8C19}"/>
              </a:ext>
            </a:extLst>
          </p:cNvPr>
          <p:cNvSpPr/>
          <p:nvPr/>
        </p:nvSpPr>
        <p:spPr>
          <a:xfrm>
            <a:off x="2581276" y="3234731"/>
            <a:ext cx="161578" cy="1030106"/>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a:extLst>
              <a:ext uri="{FF2B5EF4-FFF2-40B4-BE49-F238E27FC236}">
                <a16:creationId xmlns:a16="http://schemas.microsoft.com/office/drawing/2014/main" id="{EE6F0573-F6E5-EF1E-4E0B-CE72D68F4E81}"/>
              </a:ext>
            </a:extLst>
          </p:cNvPr>
          <p:cNvSpPr/>
          <p:nvPr/>
        </p:nvSpPr>
        <p:spPr>
          <a:xfrm>
            <a:off x="3005137" y="3234731"/>
            <a:ext cx="171103" cy="1030106"/>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BEEFCCF2-4CC0-410D-F3B1-423D65333779}"/>
              </a:ext>
            </a:extLst>
          </p:cNvPr>
          <p:cNvSpPr/>
          <p:nvPr/>
        </p:nvSpPr>
        <p:spPr>
          <a:xfrm>
            <a:off x="4086572" y="3234731"/>
            <a:ext cx="171103" cy="1030106"/>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3A6B53AE-F0DD-7C13-B91B-573FCEA528FB}"/>
              </a:ext>
            </a:extLst>
          </p:cNvPr>
          <p:cNvSpPr/>
          <p:nvPr/>
        </p:nvSpPr>
        <p:spPr>
          <a:xfrm>
            <a:off x="4500909" y="3234731"/>
            <a:ext cx="171103" cy="1030106"/>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44161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4" name="文本框 3">
            <a:extLst>
              <a:ext uri="{FF2B5EF4-FFF2-40B4-BE49-F238E27FC236}">
                <a16:creationId xmlns:a16="http://schemas.microsoft.com/office/drawing/2014/main" id="{726AB180-EF98-3EF9-A4DF-240D0A1E900C}"/>
              </a:ext>
            </a:extLst>
          </p:cNvPr>
          <p:cNvSpPr txBox="1"/>
          <p:nvPr/>
        </p:nvSpPr>
        <p:spPr>
          <a:xfrm>
            <a:off x="0" y="0"/>
            <a:ext cx="4267200" cy="400110"/>
          </a:xfrm>
          <a:prstGeom prst="rect">
            <a:avLst/>
          </a:prstGeom>
          <a:noFill/>
        </p:spPr>
        <p:txBody>
          <a:bodyPr wrap="square" rtlCol="0">
            <a:spAutoFit/>
          </a:bodyPr>
          <a:lstStyle>
            <a:defPPr marR="0" lvl="0" algn="l" rtl="0">
              <a:lnSpc>
                <a:spcPct val="100000"/>
              </a:lnSpc>
              <a:spcBef>
                <a:spcPts val="0"/>
              </a:spcBef>
              <a:spcAft>
                <a:spcPts val="0"/>
              </a:spcAft>
            </a:defPPr>
            <a:lvl4pPr>
              <a:defRPr sz="2000">
                <a:latin typeface="Consolas" panose="020B0609020204030204" pitchFamily="49" charset="0"/>
              </a:defRPr>
            </a:lvl4pPr>
          </a:lstStyle>
          <a:p>
            <a:pPr lvl="3"/>
            <a:r>
              <a:rPr lang="en-US" altLang="zh-CN" dirty="0"/>
              <a:t>Template-based IBI Prediction</a:t>
            </a:r>
          </a:p>
        </p:txBody>
      </p:sp>
      <p:pic>
        <p:nvPicPr>
          <p:cNvPr id="5" name="图片 4">
            <a:extLst>
              <a:ext uri="{FF2B5EF4-FFF2-40B4-BE49-F238E27FC236}">
                <a16:creationId xmlns:a16="http://schemas.microsoft.com/office/drawing/2014/main" id="{128F57F2-C279-FF1D-431E-1F55A9517082}"/>
              </a:ext>
            </a:extLst>
          </p:cNvPr>
          <p:cNvPicPr>
            <a:picLocks noChangeAspect="1"/>
          </p:cNvPicPr>
          <p:nvPr/>
        </p:nvPicPr>
        <p:blipFill>
          <a:blip r:embed="rId3"/>
          <a:stretch>
            <a:fillRect/>
          </a:stretch>
        </p:blipFill>
        <p:spPr>
          <a:xfrm>
            <a:off x="7830366" y="857814"/>
            <a:ext cx="3557080" cy="2980256"/>
          </a:xfrm>
          <a:prstGeom prst="rect">
            <a:avLst/>
          </a:prstGeom>
        </p:spPr>
      </p:pic>
      <p:pic>
        <p:nvPicPr>
          <p:cNvPr id="8" name="图片 7">
            <a:extLst>
              <a:ext uri="{FF2B5EF4-FFF2-40B4-BE49-F238E27FC236}">
                <a16:creationId xmlns:a16="http://schemas.microsoft.com/office/drawing/2014/main" id="{4EC9D433-6B8D-EDD4-816C-26E2593E1AFA}"/>
              </a:ext>
            </a:extLst>
          </p:cNvPr>
          <p:cNvPicPr>
            <a:picLocks noChangeAspect="1"/>
          </p:cNvPicPr>
          <p:nvPr/>
        </p:nvPicPr>
        <p:blipFill>
          <a:blip r:embed="rId4"/>
          <a:stretch>
            <a:fillRect/>
          </a:stretch>
        </p:blipFill>
        <p:spPr>
          <a:xfrm>
            <a:off x="4314488" y="905883"/>
            <a:ext cx="3515878" cy="2884119"/>
          </a:xfrm>
          <a:prstGeom prst="rect">
            <a:avLst/>
          </a:prstGeom>
        </p:spPr>
      </p:pic>
      <p:pic>
        <p:nvPicPr>
          <p:cNvPr id="10" name="图片 9">
            <a:extLst>
              <a:ext uri="{FF2B5EF4-FFF2-40B4-BE49-F238E27FC236}">
                <a16:creationId xmlns:a16="http://schemas.microsoft.com/office/drawing/2014/main" id="{99B3EC58-BEE8-C863-8B82-1BA8636B7D48}"/>
              </a:ext>
            </a:extLst>
          </p:cNvPr>
          <p:cNvPicPr>
            <a:picLocks noChangeAspect="1"/>
          </p:cNvPicPr>
          <p:nvPr/>
        </p:nvPicPr>
        <p:blipFill>
          <a:blip r:embed="rId5"/>
          <a:stretch>
            <a:fillRect/>
          </a:stretch>
        </p:blipFill>
        <p:spPr>
          <a:xfrm>
            <a:off x="714375" y="871549"/>
            <a:ext cx="3625749" cy="2952788"/>
          </a:xfrm>
          <a:prstGeom prst="rect">
            <a:avLst/>
          </a:prstGeom>
        </p:spPr>
      </p:pic>
      <p:sp>
        <p:nvSpPr>
          <p:cNvPr id="11" name="文本框 10">
            <a:extLst>
              <a:ext uri="{FF2B5EF4-FFF2-40B4-BE49-F238E27FC236}">
                <a16:creationId xmlns:a16="http://schemas.microsoft.com/office/drawing/2014/main" id="{7F6E0930-C52C-7AD8-E023-A18E4A0FE897}"/>
              </a:ext>
            </a:extLst>
          </p:cNvPr>
          <p:cNvSpPr txBox="1"/>
          <p:nvPr/>
        </p:nvSpPr>
        <p:spPr>
          <a:xfrm>
            <a:off x="714375" y="4247707"/>
            <a:ext cx="6219825" cy="1169551"/>
          </a:xfrm>
          <a:prstGeom prst="rect">
            <a:avLst/>
          </a:prstGeom>
          <a:noFill/>
        </p:spPr>
        <p:txBody>
          <a:bodyPr wrap="square" rtlCol="0">
            <a:spAutoFit/>
          </a:bodyPr>
          <a:lstStyle/>
          <a:p>
            <a:r>
              <a:rPr lang="en-US" altLang="zh-CN" dirty="0"/>
              <a:t>Advantage:</a:t>
            </a:r>
          </a:p>
          <a:p>
            <a:pPr marL="342900" indent="-342900">
              <a:buAutoNum type="arabicPeriod"/>
            </a:pPr>
            <a:r>
              <a:rPr lang="en-US" altLang="zh-CN" dirty="0"/>
              <a:t>Sticky Heartbeats signals could be identified easily.</a:t>
            </a:r>
          </a:p>
          <a:p>
            <a:pPr marL="342900" indent="-342900">
              <a:buAutoNum type="arabicPeriod"/>
            </a:pPr>
            <a:r>
              <a:rPr lang="en-US" altLang="zh-CN" dirty="0"/>
              <a:t>Due to the higher energy content of low-frequency signals, filtering out these signals results in a more uniform and periodic distribution of signal energy.</a:t>
            </a:r>
            <a:endParaRPr lang="zh-CN" altLang="en-US" dirty="0"/>
          </a:p>
        </p:txBody>
      </p:sp>
      <p:sp>
        <p:nvSpPr>
          <p:cNvPr id="12" name="矩形 11">
            <a:extLst>
              <a:ext uri="{FF2B5EF4-FFF2-40B4-BE49-F238E27FC236}">
                <a16:creationId xmlns:a16="http://schemas.microsoft.com/office/drawing/2014/main" id="{F1192CD4-A223-97B3-0287-23EAA21B5659}"/>
              </a:ext>
            </a:extLst>
          </p:cNvPr>
          <p:cNvSpPr/>
          <p:nvPr/>
        </p:nvSpPr>
        <p:spPr>
          <a:xfrm>
            <a:off x="2988875" y="857814"/>
            <a:ext cx="619806" cy="2918454"/>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102563D4-DE11-842D-AAAC-229F982BF179}"/>
              </a:ext>
            </a:extLst>
          </p:cNvPr>
          <p:cNvSpPr/>
          <p:nvPr/>
        </p:nvSpPr>
        <p:spPr>
          <a:xfrm>
            <a:off x="6372225" y="857814"/>
            <a:ext cx="928688" cy="2918454"/>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1D7C189E-4DDB-FC58-EBA4-B06B8C9CB3A3}"/>
              </a:ext>
            </a:extLst>
          </p:cNvPr>
          <p:cNvSpPr/>
          <p:nvPr/>
        </p:nvSpPr>
        <p:spPr>
          <a:xfrm>
            <a:off x="8244366" y="871549"/>
            <a:ext cx="619125" cy="2918454"/>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214FCFA7-661A-C380-C1EC-2BB9ED3FA046}"/>
              </a:ext>
            </a:extLst>
          </p:cNvPr>
          <p:cNvSpPr/>
          <p:nvPr/>
        </p:nvSpPr>
        <p:spPr>
          <a:xfrm>
            <a:off x="9392944" y="871549"/>
            <a:ext cx="619125" cy="2918454"/>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4281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4" name="文本框 3">
            <a:extLst>
              <a:ext uri="{FF2B5EF4-FFF2-40B4-BE49-F238E27FC236}">
                <a16:creationId xmlns:a16="http://schemas.microsoft.com/office/drawing/2014/main" id="{726AB180-EF98-3EF9-A4DF-240D0A1E900C}"/>
              </a:ext>
            </a:extLst>
          </p:cNvPr>
          <p:cNvSpPr txBox="1"/>
          <p:nvPr/>
        </p:nvSpPr>
        <p:spPr>
          <a:xfrm>
            <a:off x="0" y="0"/>
            <a:ext cx="4267200" cy="400110"/>
          </a:xfrm>
          <a:prstGeom prst="rect">
            <a:avLst/>
          </a:prstGeom>
          <a:noFill/>
        </p:spPr>
        <p:txBody>
          <a:bodyPr wrap="square" rtlCol="0">
            <a:spAutoFit/>
          </a:bodyPr>
          <a:lstStyle>
            <a:defPPr marR="0" lvl="0" algn="l" rtl="0">
              <a:lnSpc>
                <a:spcPct val="100000"/>
              </a:lnSpc>
              <a:spcBef>
                <a:spcPts val="0"/>
              </a:spcBef>
              <a:spcAft>
                <a:spcPts val="0"/>
              </a:spcAft>
            </a:defPPr>
            <a:lvl4pPr>
              <a:defRPr sz="2000">
                <a:latin typeface="Consolas" panose="020B0609020204030204" pitchFamily="49" charset="0"/>
              </a:defRPr>
            </a:lvl4pPr>
          </a:lstStyle>
          <a:p>
            <a:pPr lvl="3"/>
            <a:r>
              <a:rPr lang="en-US" altLang="zh-CN" dirty="0"/>
              <a:t>Template-based IBI Prediction</a:t>
            </a:r>
          </a:p>
        </p:txBody>
      </p:sp>
      <p:pic>
        <p:nvPicPr>
          <p:cNvPr id="3" name="图片 2">
            <a:extLst>
              <a:ext uri="{FF2B5EF4-FFF2-40B4-BE49-F238E27FC236}">
                <a16:creationId xmlns:a16="http://schemas.microsoft.com/office/drawing/2014/main" id="{17B772FF-5C58-A7F2-09AC-B79676239B41}"/>
              </a:ext>
            </a:extLst>
          </p:cNvPr>
          <p:cNvPicPr>
            <a:picLocks noChangeAspect="1"/>
          </p:cNvPicPr>
          <p:nvPr/>
        </p:nvPicPr>
        <p:blipFill>
          <a:blip r:embed="rId3"/>
          <a:stretch>
            <a:fillRect/>
          </a:stretch>
        </p:blipFill>
        <p:spPr>
          <a:xfrm>
            <a:off x="665752" y="488432"/>
            <a:ext cx="3601448" cy="4557217"/>
          </a:xfrm>
          <a:prstGeom prst="rect">
            <a:avLst/>
          </a:prstGeom>
        </p:spPr>
      </p:pic>
      <p:pic>
        <p:nvPicPr>
          <p:cNvPr id="7" name="图片 6">
            <a:extLst>
              <a:ext uri="{FF2B5EF4-FFF2-40B4-BE49-F238E27FC236}">
                <a16:creationId xmlns:a16="http://schemas.microsoft.com/office/drawing/2014/main" id="{E7656D16-9733-8FF3-F063-F58191D433A6}"/>
              </a:ext>
            </a:extLst>
          </p:cNvPr>
          <p:cNvPicPr>
            <a:picLocks noChangeAspect="1"/>
          </p:cNvPicPr>
          <p:nvPr/>
        </p:nvPicPr>
        <p:blipFill>
          <a:blip r:embed="rId4"/>
          <a:stretch>
            <a:fillRect/>
          </a:stretch>
        </p:blipFill>
        <p:spPr>
          <a:xfrm>
            <a:off x="4267200" y="502286"/>
            <a:ext cx="3546041" cy="4543365"/>
          </a:xfrm>
          <a:prstGeom prst="rect">
            <a:avLst/>
          </a:prstGeom>
        </p:spPr>
      </p:pic>
      <p:pic>
        <p:nvPicPr>
          <p:cNvPr id="13" name="图片 12">
            <a:extLst>
              <a:ext uri="{FF2B5EF4-FFF2-40B4-BE49-F238E27FC236}">
                <a16:creationId xmlns:a16="http://schemas.microsoft.com/office/drawing/2014/main" id="{DC354441-103C-BF69-183F-581E3A9A2295}"/>
              </a:ext>
            </a:extLst>
          </p:cNvPr>
          <p:cNvPicPr>
            <a:picLocks noChangeAspect="1"/>
          </p:cNvPicPr>
          <p:nvPr/>
        </p:nvPicPr>
        <p:blipFill>
          <a:blip r:embed="rId5"/>
          <a:stretch>
            <a:fillRect/>
          </a:stretch>
        </p:blipFill>
        <p:spPr>
          <a:xfrm>
            <a:off x="7690288" y="495359"/>
            <a:ext cx="3629151" cy="4543364"/>
          </a:xfrm>
          <a:prstGeom prst="rect">
            <a:avLst/>
          </a:prstGeom>
        </p:spPr>
      </p:pic>
      <p:sp>
        <p:nvSpPr>
          <p:cNvPr id="14" name="文本框 13">
            <a:extLst>
              <a:ext uri="{FF2B5EF4-FFF2-40B4-BE49-F238E27FC236}">
                <a16:creationId xmlns:a16="http://schemas.microsoft.com/office/drawing/2014/main" id="{15EB901E-2A17-CE24-022A-1ED7D5B54B40}"/>
              </a:ext>
            </a:extLst>
          </p:cNvPr>
          <p:cNvSpPr txBox="1"/>
          <p:nvPr/>
        </p:nvSpPr>
        <p:spPr>
          <a:xfrm>
            <a:off x="3324225" y="5248275"/>
            <a:ext cx="8239125" cy="1384995"/>
          </a:xfrm>
          <a:prstGeom prst="rect">
            <a:avLst/>
          </a:prstGeom>
          <a:noFill/>
        </p:spPr>
        <p:txBody>
          <a:bodyPr wrap="square" rtlCol="0">
            <a:spAutoFit/>
          </a:bodyPr>
          <a:lstStyle/>
          <a:p>
            <a:r>
              <a:rPr lang="en-US" altLang="zh-CN" dirty="0"/>
              <a:t>After filtering out the low-frequency signals, applying autoregression to the envelope curve prevents the occurrence of bimodal phenomena. Based on observations, 80% of the bimodal phenomena will disappear, while the remaining 20% will significantly diminish, with some remaining at the end.</a:t>
            </a:r>
          </a:p>
          <a:p>
            <a:endParaRPr lang="en-US" altLang="zh-CN" dirty="0"/>
          </a:p>
          <a:p>
            <a:r>
              <a:rPr lang="en-US" altLang="zh-CN" dirty="0"/>
              <a:t>In summary, high-frequency signals are effective for HR estimation, but they prevent the meaningful extraction of templates.</a:t>
            </a:r>
            <a:endParaRPr lang="zh-CN" altLang="en-US" dirty="0"/>
          </a:p>
        </p:txBody>
      </p:sp>
    </p:spTree>
    <p:extLst>
      <p:ext uri="{BB962C8B-B14F-4D97-AF65-F5344CB8AC3E}">
        <p14:creationId xmlns:p14="http://schemas.microsoft.com/office/powerpoint/2010/main" val="2740447920"/>
      </p:ext>
    </p:extLst>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1587</TotalTime>
  <Words>859</Words>
  <Application>Microsoft Office PowerPoint</Application>
  <PresentationFormat>宽屏</PresentationFormat>
  <Paragraphs>120</Paragraphs>
  <Slides>19</Slides>
  <Notes>17</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19</vt:i4>
      </vt:variant>
    </vt:vector>
  </HeadingPairs>
  <TitlesOfParts>
    <vt:vector size="22" baseType="lpstr">
      <vt:lpstr>Arial</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老 甲鱼</dc:creator>
  <cp:lastModifiedBy>甲鱼 老</cp:lastModifiedBy>
  <cp:revision>2025</cp:revision>
  <dcterms:created xsi:type="dcterms:W3CDTF">2023-07-30T03:21:28Z</dcterms:created>
  <dcterms:modified xsi:type="dcterms:W3CDTF">2024-01-29T07:09:20Z</dcterms:modified>
</cp:coreProperties>
</file>