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422" r:id="rId3"/>
    <p:sldId id="425" r:id="rId4"/>
    <p:sldId id="424" r:id="rId5"/>
    <p:sldId id="426" r:id="rId6"/>
    <p:sldId id="42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4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4" autoAdjust="0"/>
    <p:restoredTop sz="90846" autoAdjust="0"/>
  </p:normalViewPr>
  <p:slideViewPr>
    <p:cSldViewPr snapToGrid="0">
      <p:cViewPr varScale="1">
        <p:scale>
          <a:sx n="105" d="100"/>
          <a:sy n="105" d="100"/>
        </p:scale>
        <p:origin x="39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05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73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24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690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9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2024.07.29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0BA43D-2C78-EC36-6B32-FDC2BED68BE5}"/>
              </a:ext>
            </a:extLst>
          </p:cNvPr>
          <p:cNvSpPr txBox="1"/>
          <p:nvPr/>
        </p:nvSpPr>
        <p:spPr>
          <a:xfrm>
            <a:off x="0" y="0"/>
            <a:ext cx="5659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Our New Model Works Well In Real Data (3AE4)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8704F-9D91-212F-830D-DB82F7E1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44626"/>
              </p:ext>
            </p:extLst>
          </p:nvPr>
        </p:nvGraphicFramePr>
        <p:xfrm>
          <a:off x="2046279" y="955943"/>
          <a:ext cx="7226754" cy="4028440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1653268">
                  <a:extLst>
                    <a:ext uri="{9D8B030D-6E8A-4147-A177-3AD203B41FA5}">
                      <a16:colId xmlns:a16="http://schemas.microsoft.com/office/drawing/2014/main" val="1878151224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625685000"/>
                    </a:ext>
                  </a:extLst>
                </a:gridCol>
                <a:gridCol w="1767381">
                  <a:extLst>
                    <a:ext uri="{9D8B030D-6E8A-4147-A177-3AD203B41FA5}">
                      <a16:colId xmlns:a16="http://schemas.microsoft.com/office/drawing/2014/main" val="1726853868"/>
                    </a:ext>
                  </a:extLst>
                </a:gridCol>
                <a:gridCol w="2055682">
                  <a:extLst>
                    <a:ext uri="{9D8B030D-6E8A-4147-A177-3AD203B41FA5}">
                      <a16:colId xmlns:a16="http://schemas.microsoft.com/office/drawing/2014/main" val="67154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IoT2023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 err="1"/>
                        <a:t>Jiayu</a:t>
                      </a:r>
                      <a:r>
                        <a:rPr lang="en-US" altLang="zh-CN" dirty="0"/>
                        <a:t>-easy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Jiayu</a:t>
                      </a:r>
                      <a:r>
                        <a:rPr lang="en-US" altLang="zh-CN" dirty="0"/>
                        <a:t>-complex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5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13981</a:t>
                      </a:r>
                    </a:p>
                    <a:p>
                      <a:r>
                        <a:rPr lang="en-US" altLang="zh-CN" dirty="0"/>
                        <a:t>Ratio: 81%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MAE: 6.57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9765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58%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9632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57%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4.27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10971</a:t>
                      </a:r>
                    </a:p>
                    <a:p>
                      <a:r>
                        <a:rPr lang="en-US" altLang="zh-CN" dirty="0"/>
                        <a:t>Ratio: 64% </a:t>
                      </a:r>
                    </a:p>
                    <a:p>
                      <a:r>
                        <a:rPr lang="en-US" altLang="zh-CN" dirty="0"/>
                        <a:t>MAE: 13.82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6899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MAE:3.58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6895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1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11285 </a:t>
                      </a:r>
                    </a:p>
                    <a:p>
                      <a:r>
                        <a:rPr lang="en-US" altLang="zh-CN" dirty="0"/>
                        <a:t>Ratio: 66%</a:t>
                      </a:r>
                    </a:p>
                    <a:p>
                      <a:r>
                        <a:rPr lang="en-US" altLang="zh-CN" dirty="0"/>
                        <a:t>MAE: 21.75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5312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4.54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5222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7235"/>
                  </a:ext>
                </a:extLst>
              </a:tr>
              <a:tr h="657465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10287 </a:t>
                      </a:r>
                    </a:p>
                    <a:p>
                      <a:r>
                        <a:rPr lang="en-US" altLang="zh-CN" dirty="0"/>
                        <a:t>Ratio: 60%</a:t>
                      </a:r>
                    </a:p>
                    <a:p>
                      <a:r>
                        <a:rPr lang="en-US" altLang="zh-CN" dirty="0"/>
                        <a:t>MAE: 31.938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3661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21%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5.3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3396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Ratio:20%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7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46524</a:t>
                      </a:r>
                    </a:p>
                    <a:p>
                      <a:r>
                        <a:rPr lang="en-US" altLang="zh-CN" b="1" u="sng" dirty="0"/>
                        <a:t>Ratio: 68%</a:t>
                      </a:r>
                    </a:p>
                    <a:p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 17.5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25637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Ratio:38%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 3.87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25145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Ratio:37%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MAE:3.62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1925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5104A96-5D07-7249-0F50-981080104988}"/>
              </a:ext>
            </a:extLst>
          </p:cNvPr>
          <p:cNvSpPr txBox="1"/>
          <p:nvPr/>
        </p:nvSpPr>
        <p:spPr>
          <a:xfrm>
            <a:off x="0" y="551328"/>
            <a:ext cx="338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HR Estimation on Real AFib Data</a:t>
            </a:r>
            <a:endParaRPr lang="zh-CN" altLang="en-US" b="1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EECB41-4821-D3EA-D20D-885E913245BD}"/>
              </a:ext>
            </a:extLst>
          </p:cNvPr>
          <p:cNvSpPr txBox="1"/>
          <p:nvPr/>
        </p:nvSpPr>
        <p:spPr>
          <a:xfrm>
            <a:off x="2046279" y="5007166"/>
            <a:ext cx="9743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u="sng" dirty="0"/>
              <a:t>*Number in the table means useful 10s signal piece after Quality Control. Ratio=Number/All.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99257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D8C8DC-3DF4-8906-0D96-5107AC94D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" t="3691" r="1273"/>
          <a:stretch/>
        </p:blipFill>
        <p:spPr>
          <a:xfrm>
            <a:off x="556448" y="243769"/>
            <a:ext cx="5468113" cy="2733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5D2A14-BD80-7C5D-9019-9B7F5D38B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9" r="-1154"/>
          <a:stretch/>
        </p:blipFill>
        <p:spPr>
          <a:xfrm>
            <a:off x="6024561" y="244150"/>
            <a:ext cx="5648325" cy="2733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2A026D-92CF-999C-D87E-3289A8A95B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99"/>
          <a:stretch/>
        </p:blipFill>
        <p:spPr>
          <a:xfrm>
            <a:off x="556447" y="2977445"/>
            <a:ext cx="5468113" cy="2800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03A106-B37C-5E87-7FFA-6A0DF9D4E4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5" t="339" r="-1265"/>
          <a:stretch/>
        </p:blipFill>
        <p:spPr>
          <a:xfrm>
            <a:off x="6024561" y="2968301"/>
            <a:ext cx="5648325" cy="28003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71EA4FE-3EE6-D4EC-6BBB-0F0B050B6A1F}"/>
              </a:ext>
            </a:extLst>
          </p:cNvPr>
          <p:cNvSpPr txBox="1"/>
          <p:nvPr/>
        </p:nvSpPr>
        <p:spPr>
          <a:xfrm>
            <a:off x="1524" y="0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HR Estimation Shown in Panel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F8B6B7-3815-71C2-D810-D7D815D48C75}"/>
              </a:ext>
            </a:extLst>
          </p:cNvPr>
          <p:cNvSpPr txBox="1"/>
          <p:nvPr/>
        </p:nvSpPr>
        <p:spPr>
          <a:xfrm>
            <a:off x="556447" y="5786939"/>
            <a:ext cx="1097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Yellow line is the results of easy version algorithm. </a:t>
            </a:r>
          </a:p>
          <a:p>
            <a:r>
              <a:rPr lang="en-US" altLang="zh-CN" dirty="0"/>
              <a:t>Orange line is the results of complex version algorithm(more computationally expensive).</a:t>
            </a:r>
          </a:p>
          <a:p>
            <a:r>
              <a:rPr lang="en-US" altLang="zh-CN" b="1" dirty="0"/>
              <a:t>Two versions use the same quality control, so the input data are the same. The complex version works better.</a:t>
            </a:r>
            <a:endParaRPr lang="en-US" altLang="zh-CN" dirty="0"/>
          </a:p>
          <a:p>
            <a:r>
              <a:rPr lang="en-US" altLang="zh-CN" b="1" dirty="0"/>
              <a:t>In general, template-based heart rate estimation is not bad.</a:t>
            </a:r>
          </a:p>
        </p:txBody>
      </p:sp>
    </p:spTree>
    <p:extLst>
      <p:ext uri="{BB962C8B-B14F-4D97-AF65-F5344CB8AC3E}">
        <p14:creationId xmlns:p14="http://schemas.microsoft.com/office/powerpoint/2010/main" val="401378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BE38DF-9FAE-1C1D-305B-B3FC91253713}"/>
              </a:ext>
            </a:extLst>
          </p:cNvPr>
          <p:cNvSpPr txBox="1"/>
          <p:nvPr/>
        </p:nvSpPr>
        <p:spPr>
          <a:xfrm>
            <a:off x="76200" y="220294"/>
            <a:ext cx="1024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A Question: Whether </a:t>
            </a:r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Afib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pieces are dropped out by quality control?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EBCED9-183A-503D-1F54-33A343C3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25" r="2699" b="4528"/>
          <a:stretch/>
        </p:blipFill>
        <p:spPr>
          <a:xfrm>
            <a:off x="3162487" y="1831848"/>
            <a:ext cx="5468113" cy="222199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667E3852-2860-E41D-2FEA-5A0EC54C1FBD}"/>
              </a:ext>
            </a:extLst>
          </p:cNvPr>
          <p:cNvSpPr/>
          <p:nvPr/>
        </p:nvSpPr>
        <p:spPr>
          <a:xfrm>
            <a:off x="3803904" y="2115312"/>
            <a:ext cx="146304" cy="1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BB0BD1E-1B0C-2AAA-92A9-0912D6165614}"/>
              </a:ext>
            </a:extLst>
          </p:cNvPr>
          <p:cNvSpPr/>
          <p:nvPr/>
        </p:nvSpPr>
        <p:spPr>
          <a:xfrm>
            <a:off x="8009572" y="2062734"/>
            <a:ext cx="146304" cy="1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51701BF-8641-F12F-3741-DAEDA7318FFF}"/>
              </a:ext>
            </a:extLst>
          </p:cNvPr>
          <p:cNvSpPr/>
          <p:nvPr/>
        </p:nvSpPr>
        <p:spPr>
          <a:xfrm>
            <a:off x="5853875" y="1878330"/>
            <a:ext cx="710184" cy="289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FA2E3-394B-864B-E0D4-01D339C4F2E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877056" y="1481328"/>
            <a:ext cx="0" cy="6339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81A4F37-2E0F-645F-3EDA-24424EFB796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08967" y="1481328"/>
            <a:ext cx="0" cy="3970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24E6D99-1E42-B5E7-646E-F2B81F4D45A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082724" y="1481328"/>
            <a:ext cx="0" cy="5814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A555394-97E7-0078-D247-7F81E4548D91}"/>
              </a:ext>
            </a:extLst>
          </p:cNvPr>
          <p:cNvSpPr txBox="1"/>
          <p:nvPr/>
        </p:nvSpPr>
        <p:spPr>
          <a:xfrm>
            <a:off x="2349436" y="902958"/>
            <a:ext cx="752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Some pieces, when heart rates are changing dramatically, could be used to test whether </a:t>
            </a:r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Afib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pieces are reserved after the quality control.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13CAC70-0BBF-E6EF-B883-F500CC37CFB5}"/>
              </a:ext>
            </a:extLst>
          </p:cNvPr>
          <p:cNvSpPr/>
          <p:nvPr/>
        </p:nvSpPr>
        <p:spPr>
          <a:xfrm>
            <a:off x="2751716" y="4399473"/>
            <a:ext cx="1152144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6FD4DFD-D71C-2A62-8811-94663AD509AA}"/>
              </a:ext>
            </a:extLst>
          </p:cNvPr>
          <p:cNvSpPr/>
          <p:nvPr/>
        </p:nvSpPr>
        <p:spPr>
          <a:xfrm>
            <a:off x="3903860" y="4390328"/>
            <a:ext cx="1152144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2C524162-2950-934B-46F7-BFDE6C6798E9}"/>
              </a:ext>
            </a:extLst>
          </p:cNvPr>
          <p:cNvSpPr/>
          <p:nvPr/>
        </p:nvSpPr>
        <p:spPr>
          <a:xfrm>
            <a:off x="5056004" y="4369535"/>
            <a:ext cx="1152144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5AC6126F-7482-4024-61D4-EBD74B5F98A8}"/>
              </a:ext>
            </a:extLst>
          </p:cNvPr>
          <p:cNvSpPr/>
          <p:nvPr/>
        </p:nvSpPr>
        <p:spPr>
          <a:xfrm>
            <a:off x="6208148" y="4360390"/>
            <a:ext cx="732148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AE0B2425-08F6-A940-AC1F-42D656C5AE49}"/>
              </a:ext>
            </a:extLst>
          </p:cNvPr>
          <p:cNvSpPr/>
          <p:nvPr/>
        </p:nvSpPr>
        <p:spPr>
          <a:xfrm>
            <a:off x="6957642" y="4342101"/>
            <a:ext cx="732148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39AFA961-6857-47A9-0707-96ED1210C545}"/>
              </a:ext>
            </a:extLst>
          </p:cNvPr>
          <p:cNvSpPr/>
          <p:nvPr/>
        </p:nvSpPr>
        <p:spPr>
          <a:xfrm>
            <a:off x="7708078" y="4303015"/>
            <a:ext cx="732148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2248E00-6348-0A19-C9EE-404876CC0CA1}"/>
              </a:ext>
            </a:extLst>
          </p:cNvPr>
          <p:cNvSpPr/>
          <p:nvPr/>
        </p:nvSpPr>
        <p:spPr>
          <a:xfrm>
            <a:off x="8457572" y="4284726"/>
            <a:ext cx="732148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F4CC542-F861-F211-F23C-8AB140DA9F2F}"/>
              </a:ext>
            </a:extLst>
          </p:cNvPr>
          <p:cNvCxnSpPr>
            <a:cxnSpLocks/>
          </p:cNvCxnSpPr>
          <p:nvPr/>
        </p:nvCxnSpPr>
        <p:spPr>
          <a:xfrm>
            <a:off x="2714321" y="6060534"/>
            <a:ext cx="34938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6ECAF2-497D-95C0-5378-66E148D0446D}"/>
              </a:ext>
            </a:extLst>
          </p:cNvPr>
          <p:cNvCxnSpPr>
            <a:cxnSpLocks/>
          </p:cNvCxnSpPr>
          <p:nvPr/>
        </p:nvCxnSpPr>
        <p:spPr>
          <a:xfrm>
            <a:off x="6372386" y="6060534"/>
            <a:ext cx="2817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7612498-D523-9892-2BE0-ED5D9EA0FBFC}"/>
              </a:ext>
            </a:extLst>
          </p:cNvPr>
          <p:cNvSpPr txBox="1"/>
          <p:nvPr/>
        </p:nvSpPr>
        <p:spPr>
          <a:xfrm>
            <a:off x="3913632" y="6153181"/>
            <a:ext cx="137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Low HR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62F20A-58FC-3037-FCB9-2737ADB7E34D}"/>
              </a:ext>
            </a:extLst>
          </p:cNvPr>
          <p:cNvSpPr txBox="1"/>
          <p:nvPr/>
        </p:nvSpPr>
        <p:spPr>
          <a:xfrm>
            <a:off x="7020468" y="6139155"/>
            <a:ext cx="137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High HR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991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0B0FDE-7745-9AFD-4E7E-69D6BC31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012" y="303324"/>
            <a:ext cx="2453640" cy="16357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79E948-3094-7314-4544-4A57CDAC1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616" y="303324"/>
            <a:ext cx="2453640" cy="1635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4CEFCC-C3BC-E9D9-5047-11134909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012" y="1795828"/>
            <a:ext cx="2453640" cy="1635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A885E8-8FC7-81F4-EF81-7B9A5ABFE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616" y="1795828"/>
            <a:ext cx="2453640" cy="1635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A411A7-629C-742A-1E2A-87A2B6B5C7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012" y="3288332"/>
            <a:ext cx="2453640" cy="16357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F10FB3-3ABB-6C87-4B43-11BF67539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616" y="3288332"/>
            <a:ext cx="2453640" cy="16357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211850-AAFD-D8B8-7C92-F042E3006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0012" y="4780836"/>
            <a:ext cx="2453640" cy="1635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D2AF0D-CCEA-4EBE-E6DE-9BB7B31F9C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616" y="4780836"/>
            <a:ext cx="2453640" cy="16357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FCBEF81-396A-2E41-B7E4-0E501C1D96F3}"/>
              </a:ext>
            </a:extLst>
          </p:cNvPr>
          <p:cNvSpPr txBox="1"/>
          <p:nvPr/>
        </p:nvSpPr>
        <p:spPr>
          <a:xfrm>
            <a:off x="506864" y="1069009"/>
            <a:ext cx="5221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Only 4 peaks/valleys are stable and could be extracted precisely. Here are three typical waveforms.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5D61B2B-EDAC-522C-251F-9E08B7C5F962}"/>
              </a:ext>
            </a:extLst>
          </p:cNvPr>
          <p:cNvSpPr/>
          <p:nvPr/>
        </p:nvSpPr>
        <p:spPr>
          <a:xfrm>
            <a:off x="697992" y="2431475"/>
            <a:ext cx="1093604" cy="2043115"/>
          </a:xfrm>
          <a:custGeom>
            <a:avLst/>
            <a:gdLst>
              <a:gd name="connsiteX0" fmla="*/ 23756 w 1093604"/>
              <a:gd name="connsiteY0" fmla="*/ 1216981 h 2043115"/>
              <a:gd name="connsiteX1" fmla="*/ 23756 w 1093604"/>
              <a:gd name="connsiteY1" fmla="*/ 1143829 h 2043115"/>
              <a:gd name="connsiteX2" fmla="*/ 270644 w 1093604"/>
              <a:gd name="connsiteY2" fmla="*/ 485461 h 2043115"/>
              <a:gd name="connsiteX3" fmla="*/ 389516 w 1093604"/>
              <a:gd name="connsiteY3" fmla="*/ 2039941 h 2043115"/>
              <a:gd name="connsiteX4" fmla="*/ 599828 w 1093604"/>
              <a:gd name="connsiteY4" fmla="*/ 829 h 2043115"/>
              <a:gd name="connsiteX5" fmla="*/ 682124 w 1093604"/>
              <a:gd name="connsiteY5" fmla="*/ 1774765 h 2043115"/>
              <a:gd name="connsiteX6" fmla="*/ 901580 w 1093604"/>
              <a:gd name="connsiteY6" fmla="*/ 494605 h 2043115"/>
              <a:gd name="connsiteX7" fmla="*/ 1093604 w 1093604"/>
              <a:gd name="connsiteY7" fmla="*/ 1244413 h 204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3604" h="2043115">
                <a:moveTo>
                  <a:pt x="23756" y="1216981"/>
                </a:moveTo>
                <a:cubicBezTo>
                  <a:pt x="3182" y="1241365"/>
                  <a:pt x="-17392" y="1265749"/>
                  <a:pt x="23756" y="1143829"/>
                </a:cubicBezTo>
                <a:cubicBezTo>
                  <a:pt x="64904" y="1021909"/>
                  <a:pt x="209684" y="336109"/>
                  <a:pt x="270644" y="485461"/>
                </a:cubicBezTo>
                <a:cubicBezTo>
                  <a:pt x="331604" y="634813"/>
                  <a:pt x="334652" y="2120713"/>
                  <a:pt x="389516" y="2039941"/>
                </a:cubicBezTo>
                <a:cubicBezTo>
                  <a:pt x="444380" y="1959169"/>
                  <a:pt x="551060" y="45025"/>
                  <a:pt x="599828" y="829"/>
                </a:cubicBezTo>
                <a:cubicBezTo>
                  <a:pt x="648596" y="-43367"/>
                  <a:pt x="631832" y="1692469"/>
                  <a:pt x="682124" y="1774765"/>
                </a:cubicBezTo>
                <a:cubicBezTo>
                  <a:pt x="732416" y="1857061"/>
                  <a:pt x="833000" y="582997"/>
                  <a:pt x="901580" y="494605"/>
                </a:cubicBezTo>
                <a:cubicBezTo>
                  <a:pt x="970160" y="406213"/>
                  <a:pt x="1031882" y="825313"/>
                  <a:pt x="1093604" y="124441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8AC95E4-3BD0-2044-37C7-11E860715B4B}"/>
              </a:ext>
            </a:extLst>
          </p:cNvPr>
          <p:cNvSpPr/>
          <p:nvPr/>
        </p:nvSpPr>
        <p:spPr>
          <a:xfrm>
            <a:off x="2687708" y="2321437"/>
            <a:ext cx="1115568" cy="1980988"/>
          </a:xfrm>
          <a:custGeom>
            <a:avLst/>
            <a:gdLst>
              <a:gd name="connsiteX0" fmla="*/ 0 w 1115568"/>
              <a:gd name="connsiteY0" fmla="*/ 1354451 h 1980988"/>
              <a:gd name="connsiteX1" fmla="*/ 128016 w 1115568"/>
              <a:gd name="connsiteY1" fmla="*/ 577211 h 1980988"/>
              <a:gd name="connsiteX2" fmla="*/ 210312 w 1115568"/>
              <a:gd name="connsiteY2" fmla="*/ 1976243 h 1980988"/>
              <a:gd name="connsiteX3" fmla="*/ 438912 w 1115568"/>
              <a:gd name="connsiteY3" fmla="*/ 1139 h 1980988"/>
              <a:gd name="connsiteX4" fmla="*/ 539496 w 1115568"/>
              <a:gd name="connsiteY4" fmla="*/ 1674491 h 1980988"/>
              <a:gd name="connsiteX5" fmla="*/ 804672 w 1115568"/>
              <a:gd name="connsiteY5" fmla="*/ 558923 h 1980988"/>
              <a:gd name="connsiteX6" fmla="*/ 886968 w 1115568"/>
              <a:gd name="connsiteY6" fmla="*/ 1400171 h 1980988"/>
              <a:gd name="connsiteX7" fmla="*/ 996696 w 1115568"/>
              <a:gd name="connsiteY7" fmla="*/ 714371 h 1980988"/>
              <a:gd name="connsiteX8" fmla="*/ 1115568 w 1115568"/>
              <a:gd name="connsiteY8" fmla="*/ 1263011 h 19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5568" h="1980988">
                <a:moveTo>
                  <a:pt x="0" y="1354451"/>
                </a:moveTo>
                <a:cubicBezTo>
                  <a:pt x="46482" y="914015"/>
                  <a:pt x="92964" y="473579"/>
                  <a:pt x="128016" y="577211"/>
                </a:cubicBezTo>
                <a:cubicBezTo>
                  <a:pt x="163068" y="680843"/>
                  <a:pt x="158496" y="2072255"/>
                  <a:pt x="210312" y="1976243"/>
                </a:cubicBezTo>
                <a:cubicBezTo>
                  <a:pt x="262128" y="1880231"/>
                  <a:pt x="384048" y="51431"/>
                  <a:pt x="438912" y="1139"/>
                </a:cubicBezTo>
                <a:cubicBezTo>
                  <a:pt x="493776" y="-49153"/>
                  <a:pt x="478536" y="1581527"/>
                  <a:pt x="539496" y="1674491"/>
                </a:cubicBezTo>
                <a:cubicBezTo>
                  <a:pt x="600456" y="1767455"/>
                  <a:pt x="746760" y="604643"/>
                  <a:pt x="804672" y="558923"/>
                </a:cubicBezTo>
                <a:cubicBezTo>
                  <a:pt x="862584" y="513203"/>
                  <a:pt x="854964" y="1374263"/>
                  <a:pt x="886968" y="1400171"/>
                </a:cubicBezTo>
                <a:cubicBezTo>
                  <a:pt x="918972" y="1426079"/>
                  <a:pt x="958596" y="737231"/>
                  <a:pt x="996696" y="714371"/>
                </a:cubicBezTo>
                <a:cubicBezTo>
                  <a:pt x="1034796" y="691511"/>
                  <a:pt x="1075182" y="977261"/>
                  <a:pt x="1115568" y="12630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FB09A44-C7B5-F3C0-3C46-6AB9B1FF2BF8}"/>
              </a:ext>
            </a:extLst>
          </p:cNvPr>
          <p:cNvSpPr/>
          <p:nvPr/>
        </p:nvSpPr>
        <p:spPr>
          <a:xfrm>
            <a:off x="4351916" y="2727169"/>
            <a:ext cx="1152144" cy="1543299"/>
          </a:xfrm>
          <a:custGeom>
            <a:avLst/>
            <a:gdLst>
              <a:gd name="connsiteX0" fmla="*/ 0 w 1152144"/>
              <a:gd name="connsiteY0" fmla="*/ 738407 h 1543299"/>
              <a:gd name="connsiteX1" fmla="*/ 100584 w 1152144"/>
              <a:gd name="connsiteY1" fmla="*/ 646967 h 1543299"/>
              <a:gd name="connsiteX2" fmla="*/ 192024 w 1152144"/>
              <a:gd name="connsiteY2" fmla="*/ 866423 h 1543299"/>
              <a:gd name="connsiteX3" fmla="*/ 329184 w 1152144"/>
              <a:gd name="connsiteY3" fmla="*/ 125759 h 1543299"/>
              <a:gd name="connsiteX4" fmla="*/ 493776 w 1152144"/>
              <a:gd name="connsiteY4" fmla="*/ 1543079 h 1543299"/>
              <a:gd name="connsiteX5" fmla="*/ 640080 w 1152144"/>
              <a:gd name="connsiteY5" fmla="*/ 6887 h 1543299"/>
              <a:gd name="connsiteX6" fmla="*/ 832104 w 1152144"/>
              <a:gd name="connsiteY6" fmla="*/ 957863 h 1543299"/>
              <a:gd name="connsiteX7" fmla="*/ 996696 w 1152144"/>
              <a:gd name="connsiteY7" fmla="*/ 482375 h 1543299"/>
              <a:gd name="connsiteX8" fmla="*/ 1124712 w 1152144"/>
              <a:gd name="connsiteY8" fmla="*/ 665255 h 1543299"/>
              <a:gd name="connsiteX9" fmla="*/ 1152144 w 1152144"/>
              <a:gd name="connsiteY9" fmla="*/ 692687 h 154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144" h="1543299">
                <a:moveTo>
                  <a:pt x="0" y="738407"/>
                </a:moveTo>
                <a:cubicBezTo>
                  <a:pt x="34290" y="682019"/>
                  <a:pt x="68580" y="625631"/>
                  <a:pt x="100584" y="646967"/>
                </a:cubicBezTo>
                <a:cubicBezTo>
                  <a:pt x="132588" y="668303"/>
                  <a:pt x="153924" y="953291"/>
                  <a:pt x="192024" y="866423"/>
                </a:cubicBezTo>
                <a:cubicBezTo>
                  <a:pt x="230124" y="779555"/>
                  <a:pt x="278892" y="12983"/>
                  <a:pt x="329184" y="125759"/>
                </a:cubicBezTo>
                <a:cubicBezTo>
                  <a:pt x="379476" y="238535"/>
                  <a:pt x="441960" y="1562891"/>
                  <a:pt x="493776" y="1543079"/>
                </a:cubicBezTo>
                <a:cubicBezTo>
                  <a:pt x="545592" y="1523267"/>
                  <a:pt x="583692" y="104423"/>
                  <a:pt x="640080" y="6887"/>
                </a:cubicBezTo>
                <a:cubicBezTo>
                  <a:pt x="696468" y="-90649"/>
                  <a:pt x="772668" y="878615"/>
                  <a:pt x="832104" y="957863"/>
                </a:cubicBezTo>
                <a:cubicBezTo>
                  <a:pt x="891540" y="1037111"/>
                  <a:pt x="947928" y="531143"/>
                  <a:pt x="996696" y="482375"/>
                </a:cubicBezTo>
                <a:cubicBezTo>
                  <a:pt x="1045464" y="433607"/>
                  <a:pt x="1098804" y="630203"/>
                  <a:pt x="1124712" y="665255"/>
                </a:cubicBezTo>
                <a:cubicBezTo>
                  <a:pt x="1150620" y="700307"/>
                  <a:pt x="1151382" y="696497"/>
                  <a:pt x="1152144" y="6926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580CECA-47B5-7D25-3093-ECB2FF88F369}"/>
              </a:ext>
            </a:extLst>
          </p:cNvPr>
          <p:cNvSpPr/>
          <p:nvPr/>
        </p:nvSpPr>
        <p:spPr>
          <a:xfrm>
            <a:off x="960388" y="4297807"/>
            <a:ext cx="237744" cy="251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9D1E1F7-CFCE-8147-86BB-38A409A7F825}"/>
              </a:ext>
            </a:extLst>
          </p:cNvPr>
          <p:cNvSpPr/>
          <p:nvPr/>
        </p:nvSpPr>
        <p:spPr>
          <a:xfrm>
            <a:off x="1179710" y="2308907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57E2589-6796-81F9-4ACB-CD120E3CE8F1}"/>
              </a:ext>
            </a:extLst>
          </p:cNvPr>
          <p:cNvSpPr/>
          <p:nvPr/>
        </p:nvSpPr>
        <p:spPr>
          <a:xfrm>
            <a:off x="1298582" y="4019181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05BC5C-84F6-C511-1382-1428ED21663A}"/>
              </a:ext>
            </a:extLst>
          </p:cNvPr>
          <p:cNvSpPr/>
          <p:nvPr/>
        </p:nvSpPr>
        <p:spPr>
          <a:xfrm>
            <a:off x="859670" y="2781693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9ABD7-3310-5043-A032-29CBF7C94F7D}"/>
              </a:ext>
            </a:extLst>
          </p:cNvPr>
          <p:cNvSpPr/>
          <p:nvPr/>
        </p:nvSpPr>
        <p:spPr>
          <a:xfrm>
            <a:off x="2797436" y="4125916"/>
            <a:ext cx="237744" cy="251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8DC7CDD-7626-EA89-5166-641F27C0D57F}"/>
              </a:ext>
            </a:extLst>
          </p:cNvPr>
          <p:cNvSpPr/>
          <p:nvPr/>
        </p:nvSpPr>
        <p:spPr>
          <a:xfrm>
            <a:off x="2998604" y="2266087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A165298-5174-0F05-F0BE-DC6D7C7B4278}"/>
              </a:ext>
            </a:extLst>
          </p:cNvPr>
          <p:cNvSpPr/>
          <p:nvPr/>
        </p:nvSpPr>
        <p:spPr>
          <a:xfrm>
            <a:off x="3117476" y="3874629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BC2B5B9-E596-1C24-049F-7A73D31431B0}"/>
              </a:ext>
            </a:extLst>
          </p:cNvPr>
          <p:cNvSpPr/>
          <p:nvPr/>
        </p:nvSpPr>
        <p:spPr>
          <a:xfrm>
            <a:off x="2678564" y="2738873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AEED744-02E0-DD70-7BA2-8C23B3D2C91C}"/>
              </a:ext>
            </a:extLst>
          </p:cNvPr>
          <p:cNvSpPr/>
          <p:nvPr/>
        </p:nvSpPr>
        <p:spPr>
          <a:xfrm>
            <a:off x="4743584" y="4125916"/>
            <a:ext cx="237744" cy="251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64B2735-CBD2-D44E-4474-FF3AE34E3D9B}"/>
              </a:ext>
            </a:extLst>
          </p:cNvPr>
          <p:cNvSpPr/>
          <p:nvPr/>
        </p:nvSpPr>
        <p:spPr>
          <a:xfrm>
            <a:off x="5073530" y="3521725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00160D9-EE17-F3C1-6863-BB24B4866AB8}"/>
              </a:ext>
            </a:extLst>
          </p:cNvPr>
          <p:cNvSpPr/>
          <p:nvPr/>
        </p:nvSpPr>
        <p:spPr>
          <a:xfrm>
            <a:off x="4889888" y="2613229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2D5C2CC-D9E1-ACA2-AF3F-9A2651D23B14}"/>
              </a:ext>
            </a:extLst>
          </p:cNvPr>
          <p:cNvSpPr/>
          <p:nvPr/>
        </p:nvSpPr>
        <p:spPr>
          <a:xfrm>
            <a:off x="4552322" y="2738873"/>
            <a:ext cx="237744" cy="251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E21C03-26EC-86EE-B8EB-375152B6F2BA}"/>
              </a:ext>
            </a:extLst>
          </p:cNvPr>
          <p:cNvSpPr txBox="1"/>
          <p:nvPr/>
        </p:nvSpPr>
        <p:spPr>
          <a:xfrm>
            <a:off x="4972946" y="2215270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0F0315-A056-BF93-4856-94D9D615C442}"/>
              </a:ext>
            </a:extLst>
          </p:cNvPr>
          <p:cNvSpPr txBox="1"/>
          <p:nvPr/>
        </p:nvSpPr>
        <p:spPr>
          <a:xfrm>
            <a:off x="4671194" y="4474590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3CD5DC-C009-4B33-6A29-DEF0504F7728}"/>
              </a:ext>
            </a:extLst>
          </p:cNvPr>
          <p:cNvSpPr txBox="1"/>
          <p:nvPr/>
        </p:nvSpPr>
        <p:spPr>
          <a:xfrm>
            <a:off x="5259458" y="3877959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K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464661-7DA0-545F-D439-03590D21F0FC}"/>
              </a:ext>
            </a:extLst>
          </p:cNvPr>
          <p:cNvSpPr txBox="1"/>
          <p:nvPr/>
        </p:nvSpPr>
        <p:spPr>
          <a:xfrm>
            <a:off x="3295022" y="2083953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099C8-97C4-889C-9AD8-095327173D8B}"/>
              </a:ext>
            </a:extLst>
          </p:cNvPr>
          <p:cNvSpPr txBox="1"/>
          <p:nvPr/>
        </p:nvSpPr>
        <p:spPr>
          <a:xfrm>
            <a:off x="1486034" y="2112198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043472-74C5-3C76-9A22-72D0FE647FA4}"/>
              </a:ext>
            </a:extLst>
          </p:cNvPr>
          <p:cNvSpPr txBox="1"/>
          <p:nvPr/>
        </p:nvSpPr>
        <p:spPr>
          <a:xfrm>
            <a:off x="1149498" y="4443269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9D81EE-4CC1-4CD1-FBD9-FD6A8B60BD57}"/>
              </a:ext>
            </a:extLst>
          </p:cNvPr>
          <p:cNvSpPr txBox="1"/>
          <p:nvPr/>
        </p:nvSpPr>
        <p:spPr>
          <a:xfrm>
            <a:off x="2729484" y="4473059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I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CA4D24-B61E-F2ED-9838-0F4D3E41F0D9}"/>
              </a:ext>
            </a:extLst>
          </p:cNvPr>
          <p:cNvSpPr txBox="1"/>
          <p:nvPr/>
        </p:nvSpPr>
        <p:spPr>
          <a:xfrm>
            <a:off x="3294260" y="4115673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K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8CB007-D7E0-A404-98D2-5655ACA97A99}"/>
              </a:ext>
            </a:extLst>
          </p:cNvPr>
          <p:cNvSpPr txBox="1"/>
          <p:nvPr/>
        </p:nvSpPr>
        <p:spPr>
          <a:xfrm>
            <a:off x="1578123" y="4115672"/>
            <a:ext cx="41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K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E00CCE-197E-3D79-9D36-B6BDDAAA0A8C}"/>
              </a:ext>
            </a:extLst>
          </p:cNvPr>
          <p:cNvSpPr txBox="1"/>
          <p:nvPr/>
        </p:nvSpPr>
        <p:spPr>
          <a:xfrm>
            <a:off x="5696712" y="943689"/>
            <a:ext cx="10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pPr algn="ctr"/>
            <a:r>
              <a:rPr lang="en-US" altLang="zh-CN" b="1" dirty="0"/>
              <a:t>3A80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EE7B72-A76A-4FF1-93C3-4E46A5D4F78C}"/>
              </a:ext>
            </a:extLst>
          </p:cNvPr>
          <p:cNvSpPr txBox="1"/>
          <p:nvPr/>
        </p:nvSpPr>
        <p:spPr>
          <a:xfrm>
            <a:off x="5696712" y="2440741"/>
            <a:ext cx="10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3AE4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9FEC14-FCAD-3D15-D637-1BAF45F64ABC}"/>
              </a:ext>
            </a:extLst>
          </p:cNvPr>
          <p:cNvSpPr txBox="1"/>
          <p:nvPr/>
        </p:nvSpPr>
        <p:spPr>
          <a:xfrm>
            <a:off x="5698370" y="3889470"/>
            <a:ext cx="10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3AFC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D724F7-794A-3369-F2BA-AA208E56A4EC}"/>
              </a:ext>
            </a:extLst>
          </p:cNvPr>
          <p:cNvSpPr txBox="1"/>
          <p:nvPr/>
        </p:nvSpPr>
        <p:spPr>
          <a:xfrm>
            <a:off x="5696712" y="5667274"/>
            <a:ext cx="10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4C34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17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17C8BA-1F4B-54F3-2A00-FEB555FEE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4436"/>
              </p:ext>
            </p:extLst>
          </p:nvPr>
        </p:nvGraphicFramePr>
        <p:xfrm>
          <a:off x="2256039" y="596841"/>
          <a:ext cx="7253202" cy="2405386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1408095858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663553989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1008032684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23353263"/>
                    </a:ext>
                  </a:extLst>
                </a:gridCol>
                <a:gridCol w="1600432">
                  <a:extLst>
                    <a:ext uri="{9D8B030D-6E8A-4147-A177-3AD203B41FA5}">
                      <a16:colId xmlns:a16="http://schemas.microsoft.com/office/drawing/2014/main" val="3576203921"/>
                    </a:ext>
                  </a:extLst>
                </a:gridCol>
              </a:tblGrid>
              <a:tr h="294238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IoT2023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 err="1"/>
                        <a:t>Jiayu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Yingjian</a:t>
                      </a:r>
                      <a:r>
                        <a:rPr lang="en-US" altLang="zh-CN" dirty="0"/>
                        <a:t> 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Intersection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99224"/>
                  </a:ext>
                </a:extLst>
              </a:tr>
              <a:tr h="466804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13981</a:t>
                      </a:r>
                    </a:p>
                    <a:p>
                      <a:r>
                        <a:rPr lang="en-US" altLang="zh-CN" dirty="0"/>
                        <a:t>Ratio: 81%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9765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7556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5771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53846"/>
                  </a:ext>
                </a:extLst>
              </a:tr>
              <a:tr h="466804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10971</a:t>
                      </a:r>
                    </a:p>
                    <a:p>
                      <a:r>
                        <a:rPr lang="en-US" altLang="zh-CN" dirty="0"/>
                        <a:t>Ratio: 64%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6899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4247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2823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44813"/>
                  </a:ext>
                </a:extLst>
              </a:tr>
              <a:tr h="466804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11285 </a:t>
                      </a:r>
                    </a:p>
                    <a:p>
                      <a:r>
                        <a:rPr lang="en-US" altLang="zh-CN" dirty="0"/>
                        <a:t>Ratio: 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5312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5214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2894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0754"/>
                  </a:ext>
                </a:extLst>
              </a:tr>
              <a:tr h="546106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10287 </a:t>
                      </a:r>
                    </a:p>
                    <a:p>
                      <a:r>
                        <a:rPr lang="en-US" altLang="zh-CN" dirty="0"/>
                        <a:t>Ratio: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3661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5390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10049"/>
                  </a:ext>
                </a:extLst>
              </a:tr>
            </a:tbl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D6487A11-D3A4-8DA9-FC33-9E441D692FA6}"/>
              </a:ext>
            </a:extLst>
          </p:cNvPr>
          <p:cNvSpPr/>
          <p:nvPr/>
        </p:nvSpPr>
        <p:spPr>
          <a:xfrm>
            <a:off x="4338066" y="4076776"/>
            <a:ext cx="2962656" cy="1655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723E155-47B6-2F4F-716D-61F9F875875A}"/>
              </a:ext>
            </a:extLst>
          </p:cNvPr>
          <p:cNvSpPr/>
          <p:nvPr/>
        </p:nvSpPr>
        <p:spPr>
          <a:xfrm>
            <a:off x="4907280" y="4573874"/>
            <a:ext cx="1155192" cy="6578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4B119F-4DA1-4119-E264-471B643BFA55}"/>
              </a:ext>
            </a:extLst>
          </p:cNvPr>
          <p:cNvSpPr/>
          <p:nvPr/>
        </p:nvSpPr>
        <p:spPr>
          <a:xfrm>
            <a:off x="5501640" y="4622368"/>
            <a:ext cx="1155192" cy="563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839C7B-9518-EDE3-99AB-FE269A868599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878961" y="4273931"/>
            <a:ext cx="1437513" cy="65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1AF8675-44C4-3674-F411-3D5883DFA455}"/>
              </a:ext>
            </a:extLst>
          </p:cNvPr>
          <p:cNvSpPr txBox="1"/>
          <p:nvPr/>
        </p:nvSpPr>
        <p:spPr>
          <a:xfrm>
            <a:off x="3259074" y="3750711"/>
            <a:ext cx="123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My Quality Control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FBDB99-8D38-62C6-AFA9-4342FBD7C329}"/>
              </a:ext>
            </a:extLst>
          </p:cNvPr>
          <p:cNvSpPr txBox="1"/>
          <p:nvPr/>
        </p:nvSpPr>
        <p:spPr>
          <a:xfrm>
            <a:off x="6821233" y="3688831"/>
            <a:ext cx="209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Yingjian’s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Quality Control Version 4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9A35D9A-F119-FD6A-F80F-BEDCAC8CDF5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393942" y="4212051"/>
            <a:ext cx="1475422" cy="71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DCC4F87-43EA-F5CA-4BF7-8423A29EDA7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644771" y="5426417"/>
            <a:ext cx="1052703" cy="849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EA4BA25-1D80-FB48-1914-5E92E14F7080}"/>
              </a:ext>
            </a:extLst>
          </p:cNvPr>
          <p:cNvSpPr txBox="1"/>
          <p:nvPr/>
        </p:nvSpPr>
        <p:spPr>
          <a:xfrm>
            <a:off x="3227070" y="6275903"/>
            <a:ext cx="2835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u="sng" dirty="0">
                <a:solidFill>
                  <a:schemeClr val="dk1"/>
                </a:solidFill>
                <a:latin typeface="Consolas"/>
              </a:rPr>
              <a:t>Highly Low Quality Pieces</a:t>
            </a:r>
            <a:endParaRPr lang="zh-CN" altLang="en-US" u="sng" dirty="0">
              <a:solidFill>
                <a:schemeClr val="dk1"/>
              </a:solidFill>
              <a:latin typeface="Consolas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27FFF2-0C84-8A9D-C9AB-B817177392C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82640" y="4946003"/>
            <a:ext cx="2458593" cy="1168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3D9BED7-D20B-1276-6F80-1FE7828EF600}"/>
              </a:ext>
            </a:extLst>
          </p:cNvPr>
          <p:cNvSpPr txBox="1"/>
          <p:nvPr/>
        </p:nvSpPr>
        <p:spPr>
          <a:xfrm>
            <a:off x="6678930" y="6114486"/>
            <a:ext cx="332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u="sng" dirty="0">
                <a:solidFill>
                  <a:schemeClr val="dk1"/>
                </a:solidFill>
                <a:latin typeface="Consolas"/>
              </a:rPr>
              <a:t>The intersection part is small, but high quality.</a:t>
            </a:r>
            <a:endParaRPr lang="zh-CN" altLang="en-US" u="sng" dirty="0">
              <a:solidFill>
                <a:schemeClr val="dk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137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5445</TotalTime>
  <Words>465</Words>
  <Application>Microsoft Office PowerPoint</Application>
  <PresentationFormat>宽屏</PresentationFormat>
  <Paragraphs>129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4740</cp:revision>
  <dcterms:created xsi:type="dcterms:W3CDTF">2023-07-30T03:21:28Z</dcterms:created>
  <dcterms:modified xsi:type="dcterms:W3CDTF">2024-07-30T10:42:43Z</dcterms:modified>
</cp:coreProperties>
</file>