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271" r:id="rId4"/>
    <p:sldId id="293" r:id="rId5"/>
    <p:sldId id="294" r:id="rId6"/>
    <p:sldId id="295" r:id="rId7"/>
    <p:sldId id="297" r:id="rId8"/>
    <p:sldId id="298" r:id="rId9"/>
    <p:sldId id="278" r:id="rId10"/>
    <p:sldId id="299" r:id="rId11"/>
    <p:sldId id="300" r:id="rId12"/>
    <p:sldId id="301" r:id="rId13"/>
    <p:sldId id="265" r:id="rId14"/>
    <p:sldId id="268" r:id="rId15"/>
    <p:sldId id="260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4B183"/>
    <a:srgbClr val="F8CBAD"/>
    <a:srgbClr val="8FAADC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70336" autoAdjust="0"/>
  </p:normalViewPr>
  <p:slideViewPr>
    <p:cSldViewPr snapToGrid="0">
      <p:cViewPr varScale="1">
        <p:scale>
          <a:sx n="81" d="100"/>
          <a:sy n="81" d="100"/>
        </p:scale>
        <p:origin x="1500" y="90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IMF1</a:t>
            </a:r>
            <a:r>
              <a:rPr lang="zh-CN" altLang="en-US" dirty="0"/>
              <a:t>和</a:t>
            </a:r>
            <a:r>
              <a:rPr lang="en-US" altLang="zh-CN" dirty="0"/>
              <a:t>xx</a:t>
            </a:r>
            <a:r>
              <a:rPr lang="zh-CN" altLang="en-US" dirty="0"/>
              <a:t>的原始信号的相似性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12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问题阐释，边变粗了。同时毛毛的。不知道如何去进行降噪。使用了一个</a:t>
            </a:r>
            <a:r>
              <a:rPr lang="en-US" altLang="zh-CN" dirty="0"/>
              <a:t>trick</a:t>
            </a:r>
            <a:r>
              <a:rPr lang="zh-CN" altLang="en-US" dirty="0"/>
              <a:t>。效果一般。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01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0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展示一下进度。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7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week, I have a hard time learning Hidden Markov Models.</a:t>
            </a:r>
          </a:p>
          <a:p>
            <a:endParaRPr lang="en-US" altLang="zh-CN" dirty="0"/>
          </a:p>
          <a:p>
            <a:r>
              <a:rPr lang="en-US" altLang="zh-CN" dirty="0"/>
              <a:t>I need to allocate some time to study probability theory in order to better understand the concepts.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14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8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brief work description </a:t>
            </a:r>
          </a:p>
          <a:p>
            <a:endParaRPr lang="en-US" altLang="zh-CN" dirty="0"/>
          </a:p>
          <a:p>
            <a:r>
              <a:rPr lang="en-US" altLang="zh-CN" dirty="0"/>
              <a:t>In Work_1, I automate feature selection from a pool of 480 features. This automated selection demonstrates excellent performance.</a:t>
            </a:r>
          </a:p>
          <a:p>
            <a:endParaRPr lang="en-US" altLang="zh-CN" dirty="0"/>
          </a:p>
          <a:p>
            <a:r>
              <a:rPr lang="en-US" altLang="zh-CN" dirty="0"/>
              <a:t>Work_2 involves predicting variables S and D using signals with a 0.8 noise level. </a:t>
            </a:r>
          </a:p>
          <a:p>
            <a:endParaRPr lang="en-US" altLang="zh-CN" dirty="0"/>
          </a:p>
          <a:p>
            <a:r>
              <a:rPr lang="en-US" altLang="zh-CN" dirty="0"/>
              <a:t>Additionally, Work_3 is tutorial writing.</a:t>
            </a:r>
          </a:p>
          <a:p>
            <a:endParaRPr lang="en-US" altLang="zh-CN" dirty="0"/>
          </a:p>
          <a:p>
            <a:r>
              <a:rPr lang="en-US" altLang="zh-CN" dirty="0"/>
              <a:t>while Work_4 focuses on enhancing theoretical knowledge learning.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automated feature selection process among the 480 features yields remarkable outcomes: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 the prediction of variable S, the algorithm identifies the sole feature "Dis21/Dis12" as the most influential. Similarly, in predicting variable D, the final selection involves four features, including "Amplitude1" and "Amplitude2".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This approach presents several distinct advantages: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Simplified Feature Construction: By exclusively focusing on straightforward features, there's no need to manually engineer complex features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 Minimal Parameter Adjustment: The entire process hinges on a single parameter that has a negligible impact on the final results. This simplifies the tuning process and reduces the likelihood of overfitting.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 Reduced Randomness: The method exhibits low levels of randomness, leading to more consistent and reproducible results across different runs.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Overall, this feature selection technique effectively narrows down the feature set, leverages fundamental features for accurate predictions, and streamlines the process by minimizing the reliance on intricate features and parameter adjustments.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大概介绍一下，它的效果：</a:t>
            </a:r>
            <a:r>
              <a:rPr lang="en-US" altLang="zh-CN" dirty="0"/>
              <a:t>480</a:t>
            </a:r>
            <a:r>
              <a:rPr lang="zh-CN" altLang="en-US" dirty="0"/>
              <a:t>个特征中进行筛选，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对于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的预测，选出“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Dis21/Dis12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”这个唯一特征。对于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D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的预测，最后筛选出包含“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Amplitude1/Amplitude2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”在内的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4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个特征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我们只需要构造</a:t>
            </a:r>
            <a:r>
              <a:rPr lang="en-US" altLang="zh-CN" dirty="0"/>
              <a:t>Dis12</a:t>
            </a:r>
            <a:r>
              <a:rPr lang="zh-CN" altLang="en-US" dirty="0"/>
              <a:t>， </a:t>
            </a:r>
            <a:r>
              <a:rPr lang="en-US" altLang="zh-CN" dirty="0"/>
              <a:t>Dis21</a:t>
            </a:r>
            <a:r>
              <a:rPr lang="zh-CN" altLang="en-US" dirty="0"/>
              <a:t>这种简单特征，不需要手动构造</a:t>
            </a:r>
            <a:r>
              <a:rPr lang="en-US" altLang="zh-CN" dirty="0"/>
              <a:t>”Dis21/Dis21”</a:t>
            </a:r>
            <a:r>
              <a:rPr lang="zh-CN" altLang="en-US" dirty="0"/>
              <a:t>这种非基础的特征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全程只有一个参数可以调节，并且这个参数对最终结果影响不大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几乎没有随机性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0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总体概览图，每一步，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 err="1"/>
              <a:t>Dprediction</a:t>
            </a:r>
            <a:r>
              <a:rPr lang="zh-CN" altLang="en-US" dirty="0"/>
              <a:t>对应的特征数量的变化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一个流程图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Step1.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Relevance table</a:t>
            </a:r>
            <a:r>
              <a:rPr lang="zh-CN" altLang="en-US" dirty="0"/>
              <a:t>：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 </a:t>
            </a:r>
            <a:r>
              <a:rPr lang="en-US" altLang="zh-CN" dirty="0"/>
              <a:t>480 -&gt; 428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D: 480 -&gt;370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Step2.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Selected Best K based on f  &amp; </a:t>
            </a:r>
            <a:r>
              <a:rPr lang="en-US" altLang="zh-CN" dirty="0" err="1"/>
              <a:t>mutual_info</a:t>
            </a:r>
            <a:r>
              <a:rPr lang="en-US" altLang="zh-CN" dirty="0"/>
              <a:t> -&gt; 3 / 4 / 5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Best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 </a:t>
            </a:r>
            <a:r>
              <a:rPr lang="fr-FR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'Dis22_divide_Dis21', 'Dis21_divide_Dis12', 'Dis22_divide_Dis12’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D: 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'Dis22_minus_P2', 'P1_multi_P2', 'Dis22_add_P2', 'P2_divide_P1', 'P2’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Step3.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对训练集做</a:t>
            </a:r>
            <a:r>
              <a:rPr lang="en-US" altLang="zh-CN" dirty="0" err="1"/>
              <a:t>Rfecv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并进行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折交叉检验。</a:t>
            </a:r>
            <a:endParaRPr lang="en-US" altLang="zh-CN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</a:t>
            </a:r>
            <a:r>
              <a:rPr lang="zh-CN" altLang="en-US" dirty="0"/>
              <a:t>的最好选择，是选择出：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Dis21_divide_Dis12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的最好选择：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'Dis22_minus_P2',</a:t>
            </a:r>
            <a:r>
              <a:rPr lang="fr-FR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'Dis22_add_P2', 'P2_divide_P1', 'P2’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altLang="zh-CN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lgS, lgD1, lgD4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(1.7609358464300493, 4.092013970064015, 4.474617680279943)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8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选择了</a:t>
            </a:r>
            <a:r>
              <a:rPr lang="en-US" altLang="zh-CN" dirty="0"/>
              <a:t>20</a:t>
            </a:r>
            <a:r>
              <a:rPr lang="zh-CN" altLang="en-US" dirty="0"/>
              <a:t>个常见的</a:t>
            </a:r>
            <a:r>
              <a:rPr lang="en-US" altLang="zh-CN" dirty="0"/>
              <a:t>basic Feature</a:t>
            </a:r>
            <a:r>
              <a:rPr lang="zh-CN" altLang="en-US" dirty="0"/>
              <a:t>。其中，</a:t>
            </a:r>
            <a:r>
              <a:rPr lang="en-US" altLang="zh-CN" dirty="0"/>
              <a:t>S</a:t>
            </a:r>
            <a:r>
              <a:rPr lang="zh-CN" altLang="en-US" dirty="0"/>
              <a:t>的关键指标</a:t>
            </a:r>
            <a:r>
              <a:rPr lang="en-US" altLang="zh-CN" dirty="0"/>
              <a:t>xxx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的关键指标，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不是直接能求得的，而是需要经过我们观察的复杂指标。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我们从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feature</a:t>
            </a:r>
            <a:r>
              <a:rPr lang="zh-CN" altLang="en-US" dirty="0"/>
              <a:t>中。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Feature</a:t>
            </a:r>
            <a:r>
              <a:rPr lang="zh-CN" altLang="en-US" dirty="0"/>
              <a:t>随机选取两个。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然后对这两个特征</a:t>
            </a:r>
            <a:r>
              <a:rPr lang="zh-CN" altLang="en-US" baseline="0" dirty="0"/>
              <a:t>，以加减乘除的方式进行，特征交叉。</a:t>
            </a:r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/>
              <a:t>以这种方法进行特征交叉，</a:t>
            </a:r>
            <a:r>
              <a:rPr lang="en-US" altLang="zh-CN" baseline="0" dirty="0"/>
              <a:t>n</a:t>
            </a:r>
            <a:r>
              <a:rPr lang="zh-CN" altLang="en-US" baseline="0" dirty="0"/>
              <a:t>个特征。可以获得</a:t>
            </a:r>
            <a:r>
              <a:rPr lang="en-US" altLang="zh-CN" baseline="0" dirty="0"/>
              <a:t>4 * Cn2</a:t>
            </a:r>
            <a:r>
              <a:rPr lang="zh-CN" altLang="en-US" baseline="0" dirty="0"/>
              <a:t>个特征。</a:t>
            </a:r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/>
              <a:t>所以</a:t>
            </a:r>
            <a:r>
              <a:rPr lang="en-US" altLang="zh-CN" baseline="0" dirty="0"/>
              <a:t>20</a:t>
            </a:r>
            <a:r>
              <a:rPr lang="zh-CN" altLang="en-US" baseline="0" dirty="0"/>
              <a:t>个特征一共可以获得</a:t>
            </a:r>
            <a:r>
              <a:rPr lang="en-US" altLang="zh-CN" baseline="0" dirty="0"/>
              <a:t>480</a:t>
            </a:r>
            <a:r>
              <a:rPr lang="zh-CN" altLang="en-US" baseline="0" dirty="0"/>
              <a:t>个特征。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0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相关性表格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p-value calculation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5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自动回归的折线图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80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结果展示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的拟合效果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和原因分析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4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大概阐释方法。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8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2023.8.21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851C137-59AB-0E54-B3DD-96226D850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36" y="5083307"/>
            <a:ext cx="6084664" cy="177469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C8C3E0-5DA0-D77F-4918-3E014839B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36" y="3368807"/>
            <a:ext cx="6084664" cy="177469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61B2639-5CB5-0B18-B166-7140457BB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4698"/>
            <a:ext cx="6084664" cy="177469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BCB8FA3-F7B8-1EA2-4E2D-636659F0D8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36" y="-1732"/>
            <a:ext cx="6084664" cy="1774693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64CFD2C-00CC-315B-6C97-43FD73FBE3EC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764031" y="4184296"/>
            <a:ext cx="1061925" cy="128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1EE20C5-6863-D086-171B-CFD99F2C987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764031" y="4659600"/>
            <a:ext cx="1061925" cy="80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18D31CF-41DF-79DC-DAC1-D06AA837F677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4949492" y="3823357"/>
            <a:ext cx="1748191" cy="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5BC45A-9989-D697-59E5-28D3C7E651F7}"/>
              </a:ext>
            </a:extLst>
          </p:cNvPr>
          <p:cNvSpPr txBox="1"/>
          <p:nvPr/>
        </p:nvSpPr>
        <p:spPr>
          <a:xfrm>
            <a:off x="3826087" y="1823571"/>
            <a:ext cx="263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Noisy Signal of 0.8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56FB634-B390-501C-CBB7-DF4CF3A7970D}"/>
              </a:ext>
            </a:extLst>
          </p:cNvPr>
          <p:cNvSpPr txBox="1"/>
          <p:nvPr/>
        </p:nvSpPr>
        <p:spPr>
          <a:xfrm>
            <a:off x="3826087" y="2326891"/>
            <a:ext cx="2321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Clean Signal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37BF3F-1963-5B12-FB3C-CB491DF1EDCC}"/>
              </a:ext>
            </a:extLst>
          </p:cNvPr>
          <p:cNvSpPr txBox="1"/>
          <p:nvPr/>
        </p:nvSpPr>
        <p:spPr>
          <a:xfrm>
            <a:off x="3826087" y="2822350"/>
            <a:ext cx="2321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IMF_1 After EEMD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424177C-6580-3AD5-D1BB-BE3DD5EBEECE}"/>
              </a:ext>
            </a:extLst>
          </p:cNvPr>
          <p:cNvSpPr txBox="1"/>
          <p:nvPr/>
        </p:nvSpPr>
        <p:spPr>
          <a:xfrm>
            <a:off x="1122218" y="3500191"/>
            <a:ext cx="3827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It's almost impossible to discern the original signal.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CEE2EDE-0830-BB41-ECE0-6914A9A72784}"/>
              </a:ext>
            </a:extLst>
          </p:cNvPr>
          <p:cNvSpPr txBox="1"/>
          <p:nvPr/>
        </p:nvSpPr>
        <p:spPr>
          <a:xfrm>
            <a:off x="0" y="4728002"/>
            <a:ext cx="57640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variations in peak heights are great, while intervals remain relatively consistent.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 might be possible to employ IMF_1 for predicting S.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27AA17-BADD-5434-7609-CBFAE0763540}"/>
              </a:ext>
            </a:extLst>
          </p:cNvPr>
          <p:cNvCxnSpPr>
            <a:cxnSpLocks/>
          </p:cNvCxnSpPr>
          <p:nvPr/>
        </p:nvCxnSpPr>
        <p:spPr>
          <a:xfrm flipH="1">
            <a:off x="6294993" y="2008237"/>
            <a:ext cx="40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2D3ED83-9C02-6AA1-8C58-0671B6DF1AFB}"/>
              </a:ext>
            </a:extLst>
          </p:cNvPr>
          <p:cNvCxnSpPr>
            <a:cxnSpLocks/>
          </p:cNvCxnSpPr>
          <p:nvPr/>
        </p:nvCxnSpPr>
        <p:spPr>
          <a:xfrm flipH="1">
            <a:off x="5466240" y="2511557"/>
            <a:ext cx="1231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DC4A38-4ED8-0CE2-9E01-BD0B275D5444}"/>
              </a:ext>
            </a:extLst>
          </p:cNvPr>
          <p:cNvCxnSpPr>
            <a:cxnSpLocks/>
          </p:cNvCxnSpPr>
          <p:nvPr/>
        </p:nvCxnSpPr>
        <p:spPr>
          <a:xfrm flipH="1">
            <a:off x="5946165" y="3007016"/>
            <a:ext cx="75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17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ED7EFA6-508B-1147-2C6A-78D9A3AB0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4044"/>
            <a:ext cx="12192000" cy="4064000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ED963903-8654-CE46-1148-7C869CFD2649}"/>
              </a:ext>
            </a:extLst>
          </p:cNvPr>
          <p:cNvSpPr/>
          <p:nvPr/>
        </p:nvSpPr>
        <p:spPr>
          <a:xfrm>
            <a:off x="2051462" y="3319895"/>
            <a:ext cx="218209" cy="218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0B566C7-E508-6264-7502-7A87FCD05E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8" r="15023"/>
          <a:stretch/>
        </p:blipFill>
        <p:spPr>
          <a:xfrm>
            <a:off x="2400301" y="1548402"/>
            <a:ext cx="644236" cy="685642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A4FF8FA-EC2E-F9C7-3CFE-E3112FDB2BD0}"/>
              </a:ext>
            </a:extLst>
          </p:cNvPr>
          <p:cNvCxnSpPr>
            <a:stCxn id="25" idx="0"/>
            <a:endCxn id="27" idx="2"/>
          </p:cNvCxnSpPr>
          <p:nvPr/>
        </p:nvCxnSpPr>
        <p:spPr>
          <a:xfrm flipV="1">
            <a:off x="2160567" y="2234044"/>
            <a:ext cx="561852" cy="1085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FD1C822-292C-FAB0-57A2-67B087BB5D56}"/>
              </a:ext>
            </a:extLst>
          </p:cNvPr>
          <p:cNvSpPr txBox="1"/>
          <p:nvPr/>
        </p:nvSpPr>
        <p:spPr>
          <a:xfrm>
            <a:off x="3238129" y="1429558"/>
            <a:ext cx="5715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Signals between peaks are quite noisy and unclear, which is affecting the accuracy of peak detection.</a:t>
            </a:r>
          </a:p>
        </p:txBody>
      </p:sp>
    </p:spTree>
    <p:extLst>
      <p:ext uri="{BB962C8B-B14F-4D97-AF65-F5344CB8AC3E}">
        <p14:creationId xmlns:p14="http://schemas.microsoft.com/office/powerpoint/2010/main" val="93274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5BABCE-A12C-1B6E-0056-A550FE3D2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97" y="2036409"/>
            <a:ext cx="4138703" cy="2759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394A9B-3DCA-C919-AA90-0E1C67104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6409"/>
            <a:ext cx="4199121" cy="27994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2CF3C5C-D6A2-E13C-A4D0-ECBC171784CD}"/>
              </a:ext>
            </a:extLst>
          </p:cNvPr>
          <p:cNvSpPr txBox="1"/>
          <p:nvPr/>
        </p:nvSpPr>
        <p:spPr>
          <a:xfrm>
            <a:off x="2557523" y="1390078"/>
            <a:ext cx="70769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EEMD is extremely slow, which is why I use a training set of 500 signals and a test set of 300 signals.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D2367-3168-35DF-2B45-183E689F82D0}"/>
              </a:ext>
            </a:extLst>
          </p:cNvPr>
          <p:cNvSpPr txBox="1"/>
          <p:nvPr/>
        </p:nvSpPr>
        <p:spPr>
          <a:xfrm>
            <a:off x="2067119" y="4871251"/>
            <a:ext cx="40288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prediction for D is unsuccessful due to the great alteration in relative heights of peaks.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AE18DC-645F-9D19-558C-1A5EAD75E3E7}"/>
              </a:ext>
            </a:extLst>
          </p:cNvPr>
          <p:cNvSpPr txBox="1"/>
          <p:nvPr/>
        </p:nvSpPr>
        <p:spPr>
          <a:xfrm>
            <a:off x="6391869" y="4871251"/>
            <a:ext cx="4189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Regarding the prediction of S, the model can capture the trend, but MAE is notably high.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performance is not meeting the desired standard.</a:t>
            </a:r>
          </a:p>
        </p:txBody>
      </p:sp>
    </p:spTree>
    <p:extLst>
      <p:ext uri="{BB962C8B-B14F-4D97-AF65-F5344CB8AC3E}">
        <p14:creationId xmlns:p14="http://schemas.microsoft.com/office/powerpoint/2010/main" val="142716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1122218" y="423950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Tutorial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07AF53-C445-98B8-48C0-4CF86154F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94"/>
          <a:stretch/>
        </p:blipFill>
        <p:spPr>
          <a:xfrm>
            <a:off x="152431" y="792638"/>
            <a:ext cx="3412032" cy="33455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9101FA-824F-E2A0-4EE0-479CFBA997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67"/>
          <a:stretch/>
        </p:blipFill>
        <p:spPr>
          <a:xfrm>
            <a:off x="3564463" y="928735"/>
            <a:ext cx="3812444" cy="4341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5C15BE-EC12-69CA-F149-04AA1FF28D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04"/>
          <a:stretch/>
        </p:blipFill>
        <p:spPr>
          <a:xfrm>
            <a:off x="7304809" y="1116374"/>
            <a:ext cx="4887191" cy="41534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0BDAE0-F20C-A43B-7DB6-5F1C42FFEF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97"/>
          <a:stretch/>
        </p:blipFill>
        <p:spPr>
          <a:xfrm>
            <a:off x="0" y="4045234"/>
            <a:ext cx="3564463" cy="27491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B31CC5-E305-2FA6-69A2-348D5DA7978F}"/>
              </a:ext>
            </a:extLst>
          </p:cNvPr>
          <p:cNvSpPr txBox="1"/>
          <p:nvPr/>
        </p:nvSpPr>
        <p:spPr>
          <a:xfrm>
            <a:off x="4043548" y="5367753"/>
            <a:ext cx="685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 noise generation, I've encountered some challenges. </a:t>
            </a:r>
          </a:p>
          <a:p>
            <a:endParaRPr lang="en-US" altLang="zh-CN" dirty="0"/>
          </a:p>
          <a:p>
            <a:r>
              <a:rPr lang="en-US" altLang="zh-CN" dirty="0"/>
              <a:t>Some noise definitions are vague and difficult to implement accurately.</a:t>
            </a:r>
          </a:p>
        </p:txBody>
      </p:sp>
    </p:spTree>
    <p:extLst>
      <p:ext uri="{BB962C8B-B14F-4D97-AF65-F5344CB8AC3E}">
        <p14:creationId xmlns:p14="http://schemas.microsoft.com/office/powerpoint/2010/main" val="425684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Theoretical knowledge Learning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F1E1A2-EAA5-F458-EF2C-03F08482877A}"/>
              </a:ext>
            </a:extLst>
          </p:cNvPr>
          <p:cNvSpPr txBox="1"/>
          <p:nvPr/>
        </p:nvSpPr>
        <p:spPr>
          <a:xfrm>
            <a:off x="1770031" y="1385264"/>
            <a:ext cx="3059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zh-CN" sz="2000" b="1" dirty="0"/>
              <a:t>Signals and Systems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C7C0D7-F219-E08C-D3D9-87ED10553615}"/>
              </a:ext>
            </a:extLst>
          </p:cNvPr>
          <p:cNvSpPr txBox="1"/>
          <p:nvPr/>
        </p:nvSpPr>
        <p:spPr>
          <a:xfrm>
            <a:off x="1122219" y="1903188"/>
            <a:ext cx="4727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Course: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EE120, Berkeley 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This week’s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Progress:</a:t>
            </a:r>
          </a:p>
          <a:p>
            <a:r>
              <a:rPr lang="en-US" altLang="zh-CN" dirty="0">
                <a:latin typeface="+mj-lt"/>
              </a:rPr>
              <a:t>Lecture 10 (the DFT; FIR filters)</a:t>
            </a:r>
          </a:p>
          <a:p>
            <a:r>
              <a:rPr lang="en-US" altLang="zh-CN" dirty="0">
                <a:latin typeface="+mj-lt"/>
              </a:rPr>
              <a:t>Lecture 11 (Fourier transforms in two dimensions)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66F54C-EE63-8CEA-8FE4-D4569E42FD3A}"/>
              </a:ext>
            </a:extLst>
          </p:cNvPr>
          <p:cNvSpPr txBox="1"/>
          <p:nvPr/>
        </p:nvSpPr>
        <p:spPr>
          <a:xfrm>
            <a:off x="6594767" y="1903188"/>
            <a:ext cx="49965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Course: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CS109, </a:t>
            </a:r>
            <a:r>
              <a:rPr lang="en-US" altLang="zh-CN" dirty="0" err="1">
                <a:latin typeface="+mj-lt"/>
              </a:rPr>
              <a:t>Standford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This week's progress:</a:t>
            </a:r>
          </a:p>
          <a:p>
            <a:r>
              <a:rPr lang="en-US" altLang="zh-CN" dirty="0">
                <a:latin typeface="+mj-lt"/>
              </a:rPr>
              <a:t>Part 1 (Counting)</a:t>
            </a:r>
          </a:p>
          <a:p>
            <a:r>
              <a:rPr lang="en-US" altLang="zh-CN" dirty="0">
                <a:latin typeface="+mj-lt"/>
              </a:rPr>
              <a:t>Part 2 (Combinatorics)</a:t>
            </a:r>
          </a:p>
          <a:p>
            <a:r>
              <a:rPr lang="en-US" altLang="zh-CN" dirty="0">
                <a:latin typeface="+mj-lt"/>
              </a:rPr>
              <a:t>Part 3 (Definition of Probability)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Next week’s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plan:</a:t>
            </a:r>
          </a:p>
          <a:p>
            <a:r>
              <a:rPr lang="en-US" altLang="zh-CN" dirty="0">
                <a:latin typeface="+mj-lt"/>
              </a:rPr>
              <a:t>Part 4 (Counting)</a:t>
            </a:r>
          </a:p>
          <a:p>
            <a:r>
              <a:rPr lang="en-US" altLang="zh-CN" dirty="0">
                <a:latin typeface="+mj-lt"/>
              </a:rPr>
              <a:t>Part 5 (Combinatorics)</a:t>
            </a:r>
          </a:p>
          <a:p>
            <a:r>
              <a:rPr lang="en-US" altLang="zh-CN" dirty="0">
                <a:latin typeface="+mj-lt"/>
              </a:rPr>
              <a:t>Part 6 (Definition of Probability)</a:t>
            </a:r>
          </a:p>
          <a:p>
            <a:r>
              <a:rPr lang="en-US" altLang="zh-CN" dirty="0">
                <a:latin typeface="+mj-lt"/>
              </a:rPr>
              <a:t>Part 7 (Probability of </a:t>
            </a:r>
            <a:r>
              <a:rPr lang="en-US" altLang="zh-CN" b="1" dirty="0">
                <a:latin typeface="+mj-lt"/>
              </a:rPr>
              <a:t>or</a:t>
            </a:r>
            <a:r>
              <a:rPr lang="en-US" altLang="zh-CN" dirty="0">
                <a:latin typeface="+mj-lt"/>
              </a:rPr>
              <a:t>)</a:t>
            </a:r>
          </a:p>
          <a:p>
            <a:r>
              <a:rPr lang="en-US" altLang="zh-CN" dirty="0">
                <a:latin typeface="+mj-lt"/>
              </a:rPr>
              <a:t>Part 8 (Conditional Probability)</a:t>
            </a:r>
          </a:p>
          <a:p>
            <a:r>
              <a:rPr lang="en-US" altLang="zh-CN" dirty="0">
                <a:latin typeface="+mj-lt"/>
              </a:rPr>
              <a:t>Part 9 (Independence)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F09BA0-ED6D-D618-0DE5-FC3CA2527B20}"/>
              </a:ext>
            </a:extLst>
          </p:cNvPr>
          <p:cNvSpPr txBox="1"/>
          <p:nvPr/>
        </p:nvSpPr>
        <p:spPr>
          <a:xfrm>
            <a:off x="6594767" y="1385264"/>
            <a:ext cx="5365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sz="2000" b="1" dirty="0"/>
              <a:t>Probability for Computer Scientists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913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175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Questions</a:t>
            </a:r>
            <a:endParaRPr lang="en-US" altLang="zh-CN" sz="3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A0A276-ED6D-9AA8-53E0-36DC0D9FA2F6}"/>
              </a:ext>
            </a:extLst>
          </p:cNvPr>
          <p:cNvSpPr txBox="1"/>
          <p:nvPr/>
        </p:nvSpPr>
        <p:spPr>
          <a:xfrm>
            <a:off x="2085995" y="1962356"/>
            <a:ext cx="80200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marL="342900" indent="-342900">
              <a:buAutoNum type="arabicPeriod"/>
            </a:pPr>
            <a:r>
              <a:rPr lang="en-US" altLang="zh-CN" dirty="0"/>
              <a:t>During the denoising process, how do we determine that the outcome is satisfactory and that denoising results are acceptable? Can we determine this before features are fed into the model?</a:t>
            </a:r>
          </a:p>
        </p:txBody>
      </p:sp>
    </p:spTree>
    <p:extLst>
      <p:ext uri="{BB962C8B-B14F-4D97-AF65-F5344CB8AC3E}">
        <p14:creationId xmlns:p14="http://schemas.microsoft.com/office/powerpoint/2010/main" val="428463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219007" y="3105834"/>
            <a:ext cx="17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725568" y="771425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2699803" y="1839258"/>
            <a:ext cx="7296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Work_1: Automated feature selection is performed from 	 480 features.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Work_2:Attempting to predict variables S and D using 	signals with a noise level of 0.8.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Work_3:Tutorial Writing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Work_4:</a:t>
            </a:r>
            <a:r>
              <a:rPr lang="en-US" altLang="zh-CN" sz="1800" dirty="0"/>
              <a:t>Theoretical knowledge Learning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13D777-BF33-235B-D008-92121492D6B1}"/>
              </a:ext>
            </a:extLst>
          </p:cNvPr>
          <p:cNvSpPr txBox="1"/>
          <p:nvPr/>
        </p:nvSpPr>
        <p:spPr>
          <a:xfrm>
            <a:off x="1122219" y="1067491"/>
            <a:ext cx="1023405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Outcomes: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 the prediction of S, the algorithm identifies the sole feature "Dis21/Dis12" as the most influential.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 the prediction of D, the final selection involves 4 features, including “Amplitude1/Amplitude2".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30A778-D782-3B88-47C2-1178B692B8D5}"/>
              </a:ext>
            </a:extLst>
          </p:cNvPr>
          <p:cNvSpPr txBox="1"/>
          <p:nvPr/>
        </p:nvSpPr>
        <p:spPr>
          <a:xfrm>
            <a:off x="1122219" y="3607479"/>
            <a:ext cx="1023405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Several Advantages: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</a:t>
            </a:r>
            <a:r>
              <a:rPr lang="en-US" altLang="zh-CN" b="1" dirty="0"/>
              <a:t>Simplified Feature Construction</a:t>
            </a:r>
            <a:r>
              <a:rPr lang="en-US" altLang="zh-CN" dirty="0"/>
              <a:t>: Focusing on straightforward features like “Dis12” and “Dis21”, there's no need to manually engineer complex features like "Dis21/Dis21".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 </a:t>
            </a:r>
            <a:r>
              <a:rPr lang="en-US" altLang="zh-CN" b="1" dirty="0"/>
              <a:t>Minimal Parameter Adjustment: </a:t>
            </a:r>
            <a:r>
              <a:rPr lang="en-US" altLang="zh-CN" dirty="0"/>
              <a:t>The entire process hinges on one parameter that has a negligible impact on final results.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 </a:t>
            </a:r>
            <a:r>
              <a:rPr lang="en-US" altLang="zh-CN" b="1" dirty="0"/>
              <a:t>Reduced Randomness</a:t>
            </a:r>
            <a:r>
              <a:rPr lang="en-US" altLang="zh-CN" dirty="0"/>
              <a:t>: The method shows low levels of randomness.</a:t>
            </a:r>
          </a:p>
        </p:txBody>
      </p:sp>
    </p:spTree>
    <p:extLst>
      <p:ext uri="{BB962C8B-B14F-4D97-AF65-F5344CB8AC3E}">
        <p14:creationId xmlns:p14="http://schemas.microsoft.com/office/powerpoint/2010/main" val="21641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A0FCD0-F08E-9E82-9422-7E467BAE8B86}"/>
              </a:ext>
            </a:extLst>
          </p:cNvPr>
          <p:cNvSpPr/>
          <p:nvPr/>
        </p:nvSpPr>
        <p:spPr>
          <a:xfrm>
            <a:off x="237507" y="1787687"/>
            <a:ext cx="2892062" cy="461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Basic Features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824394-8E5D-2AE3-08A3-19BE19BB92F7}"/>
              </a:ext>
            </a:extLst>
          </p:cNvPr>
          <p:cNvSpPr/>
          <p:nvPr/>
        </p:nvSpPr>
        <p:spPr>
          <a:xfrm>
            <a:off x="237507" y="2555745"/>
            <a:ext cx="2900405" cy="465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Feature Cross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2A2C8A-E432-9C1B-23DF-3E398EEF5082}"/>
              </a:ext>
            </a:extLst>
          </p:cNvPr>
          <p:cNvSpPr/>
          <p:nvPr/>
        </p:nvSpPr>
        <p:spPr>
          <a:xfrm>
            <a:off x="237507" y="3298082"/>
            <a:ext cx="2900405" cy="479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Relevance Calculation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3C8E30-2433-6797-871E-0C3702D7ACDE}"/>
              </a:ext>
            </a:extLst>
          </p:cNvPr>
          <p:cNvSpPr/>
          <p:nvPr/>
        </p:nvSpPr>
        <p:spPr>
          <a:xfrm>
            <a:off x="237507" y="4093275"/>
            <a:ext cx="2895472" cy="68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Univariate Feature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S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election and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C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hoose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B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est K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67C646-2ACC-2C35-EDC4-ABD1B693AC2C}"/>
              </a:ext>
            </a:extLst>
          </p:cNvPr>
          <p:cNvSpPr/>
          <p:nvPr/>
        </p:nvSpPr>
        <p:spPr>
          <a:xfrm>
            <a:off x="237507" y="5063946"/>
            <a:ext cx="2900405" cy="653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Recursive Feature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E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limination (RFE)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7B0854-0D3F-76B8-3890-6D3C3970B63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683538" y="2249004"/>
            <a:ext cx="4172" cy="306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34EC58F-E594-848A-68FA-093986FD4D0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687710" y="3021156"/>
            <a:ext cx="0" cy="276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7DE5520-D74D-3FF4-1605-7A887CA59B1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5243" y="4782371"/>
            <a:ext cx="2467" cy="281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4E8D3AD-D258-706F-3DED-80634BDDE0DD}"/>
              </a:ext>
            </a:extLst>
          </p:cNvPr>
          <p:cNvSpPr txBox="1"/>
          <p:nvPr/>
        </p:nvSpPr>
        <p:spPr>
          <a:xfrm>
            <a:off x="388540" y="865837"/>
            <a:ext cx="2589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Noise: 0.1, No RR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BD9791-3CE2-D397-590B-28E5841C207E}"/>
              </a:ext>
            </a:extLst>
          </p:cNvPr>
          <p:cNvCxnSpPr>
            <a:cxnSpLocks/>
            <a:stCxn id="8" idx="2"/>
            <a:endCxn id="57" idx="0"/>
          </p:cNvCxnSpPr>
          <p:nvPr/>
        </p:nvCxnSpPr>
        <p:spPr>
          <a:xfrm flipH="1">
            <a:off x="1683538" y="5717506"/>
            <a:ext cx="4172" cy="264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B4B215-591F-0FC9-C1F5-8B061DCEE2ED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683538" y="1512168"/>
            <a:ext cx="0" cy="275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50D5D55-AD08-ED37-C1C2-DFD3DCDCF0BA}"/>
              </a:ext>
            </a:extLst>
          </p:cNvPr>
          <p:cNvSpPr txBox="1"/>
          <p:nvPr/>
        </p:nvSpPr>
        <p:spPr>
          <a:xfrm>
            <a:off x="4736831" y="1829444"/>
            <a:ext cx="633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Selecting 20 commonly used fundamental features.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1D923B-263B-D2EE-F753-852FDE644AFF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flipH="1">
            <a:off x="3129569" y="2014110"/>
            <a:ext cx="1607262" cy="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7A33578-348C-A2D3-0222-21084906AD0A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132979" y="4437823"/>
            <a:ext cx="160385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4A73388-C076-BCA5-D9BD-27BC4474ECD9}"/>
              </a:ext>
            </a:extLst>
          </p:cNvPr>
          <p:cNvCxnSpPr>
            <a:cxnSpLocks/>
            <a:stCxn id="70" idx="1"/>
            <a:endCxn id="8" idx="3"/>
          </p:cNvCxnSpPr>
          <p:nvPr/>
        </p:nvCxnSpPr>
        <p:spPr>
          <a:xfrm flipH="1">
            <a:off x="3137912" y="5380081"/>
            <a:ext cx="1503878" cy="106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C6F2BF5-6299-AA06-0CE6-C2D2D1339A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685243" y="3777119"/>
            <a:ext cx="2467" cy="316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2F253DA-1DB9-B512-2CD0-3F4906147645}"/>
              </a:ext>
            </a:extLst>
          </p:cNvPr>
          <p:cNvSpPr/>
          <p:nvPr/>
        </p:nvSpPr>
        <p:spPr>
          <a:xfrm>
            <a:off x="237507" y="5982313"/>
            <a:ext cx="2892061" cy="511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Test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9877329-083E-B5ED-E457-0D3732DA4F9B}"/>
              </a:ext>
            </a:extLst>
          </p:cNvPr>
          <p:cNvSpPr txBox="1"/>
          <p:nvPr/>
        </p:nvSpPr>
        <p:spPr>
          <a:xfrm>
            <a:off x="4736831" y="2600483"/>
            <a:ext cx="6062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20 features are expanded into 480 features.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82BFCC9-4F8A-C63E-43B0-0B660D87FFF9}"/>
              </a:ext>
            </a:extLst>
          </p:cNvPr>
          <p:cNvSpPr txBox="1"/>
          <p:nvPr/>
        </p:nvSpPr>
        <p:spPr>
          <a:xfrm>
            <a:off x="5042120" y="3415117"/>
            <a:ext cx="258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480 -&gt; 428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70217C3-105B-5809-3D11-5B15ED5C1AFC}"/>
              </a:ext>
            </a:extLst>
          </p:cNvPr>
          <p:cNvSpPr txBox="1"/>
          <p:nvPr/>
        </p:nvSpPr>
        <p:spPr>
          <a:xfrm>
            <a:off x="4886171" y="1024121"/>
            <a:ext cx="2419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S Prediction</a:t>
            </a:r>
            <a:endParaRPr lang="zh-CN" altLang="en-US" sz="2000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F423448-8E94-E87E-6764-73244F089283}"/>
              </a:ext>
            </a:extLst>
          </p:cNvPr>
          <p:cNvSpPr txBox="1"/>
          <p:nvPr/>
        </p:nvSpPr>
        <p:spPr>
          <a:xfrm>
            <a:off x="8395159" y="1024121"/>
            <a:ext cx="2419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D Prediction</a:t>
            </a:r>
            <a:endParaRPr lang="zh-CN" altLang="en-US" sz="20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D5E09E2-AADE-A2A4-E64D-1C8FB4F63CFD}"/>
              </a:ext>
            </a:extLst>
          </p:cNvPr>
          <p:cNvSpPr txBox="1"/>
          <p:nvPr/>
        </p:nvSpPr>
        <p:spPr>
          <a:xfrm>
            <a:off x="8252283" y="3396902"/>
            <a:ext cx="2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480 -&gt; 370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2EB169D-873F-1A64-57D7-C7BA83755299}"/>
              </a:ext>
            </a:extLst>
          </p:cNvPr>
          <p:cNvSpPr txBox="1"/>
          <p:nvPr/>
        </p:nvSpPr>
        <p:spPr>
          <a:xfrm>
            <a:off x="4981692" y="4253072"/>
            <a:ext cx="2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428 -&gt; 3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E1732C2-6D93-ECE2-FCA2-27DF1A0205AB}"/>
              </a:ext>
            </a:extLst>
          </p:cNvPr>
          <p:cNvSpPr txBox="1"/>
          <p:nvPr/>
        </p:nvSpPr>
        <p:spPr>
          <a:xfrm>
            <a:off x="8584049" y="4251077"/>
            <a:ext cx="1756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370 -&gt; 5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026FA04-3957-799A-2AED-4761A9EB44D3}"/>
              </a:ext>
            </a:extLst>
          </p:cNvPr>
          <p:cNvSpPr txBox="1"/>
          <p:nvPr/>
        </p:nvSpPr>
        <p:spPr>
          <a:xfrm>
            <a:off x="4641790" y="5056915"/>
            <a:ext cx="3271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3 -&gt; 1</a:t>
            </a:r>
          </a:p>
          <a:p>
            <a:pPr algn="ctr"/>
            <a:r>
              <a:rPr lang="en-US" altLang="zh-CN" dirty="0"/>
              <a:t>Just “Dis21_divide_Dis12”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95C439C-11D7-35A4-8F4C-9652B5D9D619}"/>
              </a:ext>
            </a:extLst>
          </p:cNvPr>
          <p:cNvSpPr txBox="1"/>
          <p:nvPr/>
        </p:nvSpPr>
        <p:spPr>
          <a:xfrm>
            <a:off x="7904528" y="5058482"/>
            <a:ext cx="3337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5 -&gt; 4 </a:t>
            </a:r>
          </a:p>
          <a:p>
            <a:pPr algn="ctr"/>
            <a:r>
              <a:rPr lang="en-US" altLang="zh-CN" dirty="0"/>
              <a:t>“</a:t>
            </a:r>
            <a:r>
              <a:rPr lang="fr-FR" altLang="zh-CN" dirty="0"/>
              <a:t>P2_divide_P1</a:t>
            </a:r>
            <a:r>
              <a:rPr lang="en-US" altLang="zh-CN" dirty="0"/>
              <a:t>”</a:t>
            </a:r>
            <a:r>
              <a:rPr lang="fr-FR" altLang="zh-CN" dirty="0"/>
              <a:t> included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ACFD097-848B-A017-F540-D7AAE986DCBB}"/>
              </a:ext>
            </a:extLst>
          </p:cNvPr>
          <p:cNvSpPr txBox="1"/>
          <p:nvPr/>
        </p:nvSpPr>
        <p:spPr>
          <a:xfrm>
            <a:off x="5459272" y="6135713"/>
            <a:ext cx="146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dirty="0">
                <a:latin typeface="Consolas" panose="020B0609020204030204" pitchFamily="49" charset="0"/>
              </a:rPr>
              <a:t>MAE: 1.76</a:t>
            </a:r>
            <a:endParaRPr lang="en-US" altLang="zh-CN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59DA4F9-973D-1422-1CFB-691416C43BB5}"/>
              </a:ext>
            </a:extLst>
          </p:cNvPr>
          <p:cNvSpPr txBox="1"/>
          <p:nvPr/>
        </p:nvSpPr>
        <p:spPr>
          <a:xfrm>
            <a:off x="8013922" y="6048019"/>
            <a:ext cx="3975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MAE: 4.09 (“P2_divide_P1 only)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MAE: 4.47 (Selected 4 features)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8F33E8-65DB-AA12-03E8-7DCE7D549670}"/>
              </a:ext>
            </a:extLst>
          </p:cNvPr>
          <p:cNvCxnSpPr>
            <a:cxnSpLocks/>
            <a:stCxn id="61" idx="1"/>
            <a:endCxn id="5" idx="3"/>
          </p:cNvCxnSpPr>
          <p:nvPr/>
        </p:nvCxnSpPr>
        <p:spPr>
          <a:xfrm flipH="1">
            <a:off x="3137912" y="2785149"/>
            <a:ext cx="1598919" cy="3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A7D74F4-39CA-2DBA-2482-47DC24A63D11}"/>
              </a:ext>
            </a:extLst>
          </p:cNvPr>
          <p:cNvCxnSpPr>
            <a:cxnSpLocks/>
          </p:cNvCxnSpPr>
          <p:nvPr/>
        </p:nvCxnSpPr>
        <p:spPr>
          <a:xfrm>
            <a:off x="7956468" y="865837"/>
            <a:ext cx="0" cy="599216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4381B88-C9D8-7BBF-6ECD-D224C99A100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137912" y="3537600"/>
            <a:ext cx="1598919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A3C3C35-BCBD-9924-E13B-5220030F09D4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3129568" y="6238036"/>
            <a:ext cx="151222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3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3FEC7D0-7AD4-5D55-ED79-C8E21F5D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00211"/>
              </p:ext>
            </p:extLst>
          </p:nvPr>
        </p:nvGraphicFramePr>
        <p:xfrm>
          <a:off x="4992832" y="218301"/>
          <a:ext cx="7184572" cy="283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32165509"/>
                    </a:ext>
                  </a:extLst>
                </a:gridCol>
                <a:gridCol w="1248229">
                  <a:extLst>
                    <a:ext uri="{9D8B030D-6E8A-4147-A177-3AD203B41FA5}">
                      <a16:colId xmlns:a16="http://schemas.microsoft.com/office/drawing/2014/main" val="3678101909"/>
                    </a:ext>
                  </a:extLst>
                </a:gridCol>
                <a:gridCol w="3585028">
                  <a:extLst>
                    <a:ext uri="{9D8B030D-6E8A-4147-A177-3AD203B41FA5}">
                      <a16:colId xmlns:a16="http://schemas.microsoft.com/office/drawing/2014/main" val="383683501"/>
                    </a:ext>
                  </a:extLst>
                </a:gridCol>
                <a:gridCol w="1335315">
                  <a:extLst>
                    <a:ext uri="{9D8B030D-6E8A-4147-A177-3AD203B41FA5}">
                      <a16:colId xmlns:a16="http://schemas.microsoft.com/office/drawing/2014/main" val="291636963"/>
                    </a:ext>
                  </a:extLst>
                </a:gridCol>
              </a:tblGrid>
              <a:tr h="259066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Basic</a:t>
                      </a:r>
                      <a:r>
                        <a:rPr lang="en-US" altLang="zh-CN" baseline="0" dirty="0"/>
                        <a:t> Features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71103"/>
                  </a:ext>
                </a:extLst>
              </a:tr>
              <a:tr h="641774">
                <a:tc>
                  <a:txBody>
                    <a:bodyPr/>
                    <a:lstStyle/>
                    <a:p>
                      <a:r>
                        <a:rPr lang="en-US" altLang="zh-CN" dirty="0"/>
                        <a:t>Dis12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Spectrum</a:t>
                      </a:r>
                      <a:r>
                        <a:rPr lang="en-US" altLang="zh-CN" baseline="0" dirty="0"/>
                        <a:t> Entropy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Sum</a:t>
                      </a:r>
                      <a:r>
                        <a:rPr lang="en-US" altLang="zh-CN" baseline="0" dirty="0"/>
                        <a:t> of Absolute 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Centroid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018210"/>
                  </a:ext>
                </a:extLst>
              </a:tr>
              <a:tr h="569067">
                <a:tc>
                  <a:txBody>
                    <a:bodyPr/>
                    <a:lstStyle/>
                    <a:p>
                      <a:r>
                        <a:rPr lang="en-US" altLang="zh-CN" dirty="0"/>
                        <a:t>Dis21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Spectrum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Centroid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  <a:r>
                        <a:rPr lang="en-US" altLang="zh-CN" baseline="0" dirty="0"/>
                        <a:t> of Absolute 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Kurt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12080"/>
                  </a:ext>
                </a:extLst>
              </a:tr>
              <a:tr h="453365">
                <a:tc>
                  <a:txBody>
                    <a:bodyPr/>
                    <a:lstStyle/>
                    <a:p>
                      <a:r>
                        <a:rPr lang="en-US" altLang="zh-CN" dirty="0"/>
                        <a:t>Dis22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Skew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82817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27132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Zero</a:t>
                      </a:r>
                      <a:r>
                        <a:rPr lang="en-US" altLang="zh-CN" baseline="0" dirty="0"/>
                        <a:t> Crossing 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Entropy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0733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78DEE66-8275-683B-7B6F-CF6E727FE889}"/>
              </a:ext>
            </a:extLst>
          </p:cNvPr>
          <p:cNvSpPr txBox="1"/>
          <p:nvPr/>
        </p:nvSpPr>
        <p:spPr>
          <a:xfrm>
            <a:off x="-5854" y="3578396"/>
            <a:ext cx="39953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20 Commonly used Features</a:t>
            </a:r>
          </a:p>
          <a:p>
            <a:endParaRPr lang="en-US" altLang="zh-CN" dirty="0"/>
          </a:p>
          <a:p>
            <a:r>
              <a:rPr lang="en-US" altLang="zh-CN" dirty="0"/>
              <a:t>Core Feature of S:</a:t>
            </a:r>
            <a:r>
              <a:rPr lang="en-US" altLang="zh-CN" b="1" dirty="0"/>
              <a:t>Dis21/Dis12</a:t>
            </a:r>
          </a:p>
          <a:p>
            <a:r>
              <a:rPr lang="en-US" altLang="zh-CN" dirty="0"/>
              <a:t>Core Feature of D:</a:t>
            </a:r>
            <a:r>
              <a:rPr lang="en-US" altLang="zh-CN" b="1" dirty="0"/>
              <a:t>P1/P2</a:t>
            </a:r>
          </a:p>
          <a:p>
            <a:endParaRPr lang="en-US" altLang="zh-CN" dirty="0"/>
          </a:p>
          <a:p>
            <a:r>
              <a:rPr lang="en-US" altLang="zh-CN" dirty="0"/>
              <a:t>Not in this table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EA29A7-3A6D-7E78-2763-14CF912692AA}"/>
              </a:ext>
            </a:extLst>
          </p:cNvPr>
          <p:cNvSpPr txBox="1"/>
          <p:nvPr/>
        </p:nvSpPr>
        <p:spPr>
          <a:xfrm>
            <a:off x="3989533" y="4313639"/>
            <a:ext cx="39384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dirty="0"/>
              <a:t>Get </a:t>
            </a:r>
            <a:r>
              <a:rPr lang="en-US" altLang="zh-CN" dirty="0" err="1"/>
              <a:t>Feature_i</a:t>
            </a:r>
            <a:r>
              <a:rPr lang="en-US" altLang="zh-CN" dirty="0"/>
              <a:t> and </a:t>
            </a:r>
            <a:r>
              <a:rPr lang="en-US" altLang="zh-CN" dirty="0" err="1"/>
              <a:t>Feature_j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399101-490D-5088-BEB2-1A3FF8100B5A}"/>
              </a:ext>
            </a:extLst>
          </p:cNvPr>
          <p:cNvSpPr txBox="1"/>
          <p:nvPr/>
        </p:nvSpPr>
        <p:spPr>
          <a:xfrm>
            <a:off x="3989533" y="3662337"/>
            <a:ext cx="39384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Feature_0 . . . Feature_19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4D2B88-52FA-F083-961C-5CA24E24B525}"/>
                  </a:ext>
                </a:extLst>
              </p:cNvPr>
              <p:cNvSpPr txBox="1"/>
              <p:nvPr/>
            </p:nvSpPr>
            <p:spPr>
              <a:xfrm>
                <a:off x="8454241" y="4148855"/>
                <a:ext cx="348837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basic features,</a:t>
                </a:r>
              </a:p>
              <a:p>
                <a:r>
                  <a:rPr lang="en-US" altLang="zh-CN" dirty="0"/>
                  <a:t>All features = 4 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+ n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4D2B88-52FA-F083-961C-5CA24E24B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241" y="4148855"/>
                <a:ext cx="3488377" cy="1200329"/>
              </a:xfrm>
              <a:prstGeom prst="rect">
                <a:avLst/>
              </a:prstGeom>
              <a:blipFill>
                <a:blip r:embed="rId3"/>
                <a:stretch>
                  <a:fillRect l="-1573" t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CA99DD0-A77B-2725-F9C5-27EDA8F1C8A6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flipV="1">
            <a:off x="1991840" y="1634550"/>
            <a:ext cx="3000992" cy="1943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57B8079-0A89-D36D-DBAC-F2EEB7E604D0}"/>
              </a:ext>
            </a:extLst>
          </p:cNvPr>
          <p:cNvGrpSpPr/>
          <p:nvPr/>
        </p:nvGrpSpPr>
        <p:grpSpPr>
          <a:xfrm>
            <a:off x="3989533" y="4967603"/>
            <a:ext cx="3938402" cy="1200329"/>
            <a:chOff x="3989534" y="4620343"/>
            <a:chExt cx="3938402" cy="120032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956A123-8812-AFCD-5ABC-649CFAE1B519}"/>
                </a:ext>
              </a:extLst>
            </p:cNvPr>
            <p:cNvSpPr txBox="1"/>
            <p:nvPr/>
          </p:nvSpPr>
          <p:spPr>
            <a:xfrm>
              <a:off x="3989534" y="4620343"/>
              <a:ext cx="3938402" cy="120032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</a:lstStyle>
            <a:p>
              <a:pPr algn="ctr"/>
              <a:r>
                <a:rPr lang="en-US" altLang="zh-CN" b="1" dirty="0"/>
                <a:t>_add_</a:t>
              </a:r>
            </a:p>
            <a:p>
              <a:pPr algn="ctr"/>
              <a:r>
                <a:rPr lang="en-US" altLang="zh-CN" b="1" dirty="0"/>
                <a:t>_minus_</a:t>
              </a:r>
            </a:p>
            <a:p>
              <a:pPr algn="ctr"/>
              <a:r>
                <a:rPr lang="en-US" altLang="zh-CN" b="1" dirty="0"/>
                <a:t>_multi_</a:t>
              </a:r>
            </a:p>
            <a:p>
              <a:pPr algn="ctr"/>
              <a:r>
                <a:rPr lang="en-US" altLang="zh-CN" b="1" dirty="0"/>
                <a:t>_divide_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4596023-49C1-7059-00C6-E8B58DFC61D9}"/>
                </a:ext>
              </a:extLst>
            </p:cNvPr>
            <p:cNvSpPr txBox="1"/>
            <p:nvPr/>
          </p:nvSpPr>
          <p:spPr>
            <a:xfrm>
              <a:off x="4107627" y="5096379"/>
              <a:ext cx="13626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err="1"/>
                <a:t>Feature_i</a:t>
              </a:r>
              <a:endParaRPr lang="en-US" altLang="zh-CN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4F1D7C1-2F0B-DBFD-6A96-D424ECF42268}"/>
                </a:ext>
              </a:extLst>
            </p:cNvPr>
            <p:cNvSpPr txBox="1"/>
            <p:nvPr/>
          </p:nvSpPr>
          <p:spPr>
            <a:xfrm>
              <a:off x="6565241" y="5096379"/>
              <a:ext cx="13626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err="1"/>
                <a:t>Feature_j</a:t>
              </a:r>
              <a:endParaRPr lang="en-US" altLang="zh-CN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1913563D-F82D-8598-31B4-CD5756D26D5C}"/>
              </a:ext>
            </a:extLst>
          </p:cNvPr>
          <p:cNvSpPr txBox="1"/>
          <p:nvPr/>
        </p:nvSpPr>
        <p:spPr>
          <a:xfrm>
            <a:off x="3989533" y="6455033"/>
            <a:ext cx="39384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dirty="0"/>
              <a:t>Add 4 new crossed </a:t>
            </a:r>
            <a:r>
              <a:rPr lang="en-US" altLang="zh-CN" dirty="0" err="1"/>
              <a:t>Featurs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D631647-C0FA-3843-9AEF-018D2DA1CFA4}"/>
              </a:ext>
            </a:extLst>
          </p:cNvPr>
          <p:cNvSpPr txBox="1"/>
          <p:nvPr/>
        </p:nvSpPr>
        <p:spPr>
          <a:xfrm>
            <a:off x="376796" y="1525278"/>
            <a:ext cx="3230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Step 1. </a:t>
            </a:r>
          </a:p>
          <a:p>
            <a:pPr algn="ctr"/>
            <a:r>
              <a:rPr lang="en-US" altLang="zh-CN" b="1" dirty="0"/>
              <a:t>Get Basic Features and Do Feature Cross</a:t>
            </a:r>
            <a:endParaRPr lang="zh-CN" altLang="en-US" b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254E536-EDCB-FC1A-BA80-E21E0AC9D364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5958734" y="4031669"/>
            <a:ext cx="0" cy="2819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F33EA82-B1A3-7851-1D92-8F82A9A9983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5958734" y="4682971"/>
            <a:ext cx="0" cy="284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2E16CA-6DEA-6AE4-05DF-5613F798748D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5958734" y="6167932"/>
            <a:ext cx="0" cy="2871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7AEAD0B-9830-815A-C9B0-28E77AE371E7}"/>
              </a:ext>
            </a:extLst>
          </p:cNvPr>
          <p:cNvSpPr txBox="1"/>
          <p:nvPr/>
        </p:nvSpPr>
        <p:spPr>
          <a:xfrm>
            <a:off x="4372183" y="3230495"/>
            <a:ext cx="3230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Feature Cross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9E158FB-22A6-62BC-F884-2C943005892A}"/>
              </a:ext>
            </a:extLst>
          </p:cNvPr>
          <p:cNvSpPr txBox="1"/>
          <p:nvPr/>
        </p:nvSpPr>
        <p:spPr>
          <a:xfrm>
            <a:off x="8454241" y="5332722"/>
            <a:ext cx="2994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 = 20 ,</a:t>
            </a:r>
          </a:p>
          <a:p>
            <a:r>
              <a:rPr lang="en-US" altLang="zh-CN" dirty="0"/>
              <a:t>All Features = 480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22C7AD6-1513-70CA-1DF1-A51411D8BB4C}"/>
              </a:ext>
            </a:extLst>
          </p:cNvPr>
          <p:cNvCxnSpPr/>
          <p:nvPr/>
        </p:nvCxnSpPr>
        <p:spPr>
          <a:xfrm>
            <a:off x="9792485" y="4967603"/>
            <a:ext cx="0" cy="284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3627CFA-6E37-619F-AFA0-843F67CE7E60}"/>
              </a:ext>
            </a:extLst>
          </p:cNvPr>
          <p:cNvCxnSpPr>
            <a:cxnSpLocks/>
          </p:cNvCxnSpPr>
          <p:nvPr/>
        </p:nvCxnSpPr>
        <p:spPr>
          <a:xfrm>
            <a:off x="3835730" y="3230495"/>
            <a:ext cx="0" cy="36275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0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735C1C-0C08-8283-B321-1372849A2DC7}"/>
              </a:ext>
            </a:extLst>
          </p:cNvPr>
          <p:cNvSpPr txBox="1"/>
          <p:nvPr/>
        </p:nvSpPr>
        <p:spPr>
          <a:xfrm>
            <a:off x="6494506" y="1229165"/>
            <a:ext cx="21182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Univariate feature selection based on </a:t>
            </a:r>
            <a:r>
              <a:rPr lang="en-US" altLang="zh-CN" b="1" i="0" dirty="0">
                <a:solidFill>
                  <a:srgbClr val="212529"/>
                </a:solidFill>
                <a:effectLst/>
                <a:latin typeface="-apple-system"/>
              </a:rPr>
              <a:t>F-Test</a:t>
            </a:r>
          </a:p>
          <a:p>
            <a:endParaRPr lang="en-US" altLang="zh-CN" b="1" dirty="0">
              <a:solidFill>
                <a:srgbClr val="212529"/>
              </a:solidFill>
              <a:latin typeface="-apple-system"/>
            </a:endParaRPr>
          </a:p>
          <a:p>
            <a:endParaRPr lang="en-US" altLang="zh-CN" b="1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F-test captures </a:t>
            </a:r>
          </a:p>
          <a:p>
            <a:r>
              <a:rPr lang="en-US" altLang="zh-CN" b="1" i="0" dirty="0">
                <a:solidFill>
                  <a:srgbClr val="212529"/>
                </a:solidFill>
                <a:effectLst/>
                <a:latin typeface="-apple-system"/>
              </a:rPr>
              <a:t>linear dependency</a:t>
            </a:r>
            <a:endParaRPr lang="zh-CN" altLang="en-US" b="1" dirty="0"/>
          </a:p>
          <a:p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Choose Top K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120E4E-0018-C37C-2300-B352DACA0852}"/>
              </a:ext>
            </a:extLst>
          </p:cNvPr>
          <p:cNvSpPr txBox="1"/>
          <p:nvPr/>
        </p:nvSpPr>
        <p:spPr>
          <a:xfrm>
            <a:off x="9315018" y="1215873"/>
            <a:ext cx="23513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Univariate feature selection based on </a:t>
            </a:r>
            <a:r>
              <a:rPr lang="en-US" altLang="zh-CN" b="1" dirty="0">
                <a:solidFill>
                  <a:srgbClr val="212529"/>
                </a:solidFill>
                <a:latin typeface="-apple-system"/>
              </a:rPr>
              <a:t>m</a:t>
            </a:r>
            <a:r>
              <a:rPr lang="en-US" altLang="zh-CN" b="1" i="0" dirty="0">
                <a:solidFill>
                  <a:srgbClr val="212529"/>
                </a:solidFill>
                <a:effectLst/>
                <a:latin typeface="-apple-system"/>
              </a:rPr>
              <a:t>utual information</a:t>
            </a:r>
          </a:p>
          <a:p>
            <a:endParaRPr lang="en-US" altLang="zh-CN" b="1" dirty="0">
              <a:solidFill>
                <a:srgbClr val="212529"/>
              </a:solidFill>
              <a:latin typeface="-apple-system"/>
            </a:endParaRPr>
          </a:p>
          <a:p>
            <a:endParaRPr lang="en-US" altLang="zh-CN" b="1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mutual information captures </a:t>
            </a:r>
            <a:r>
              <a:rPr lang="en-US" altLang="zh-CN" b="1" i="0" dirty="0">
                <a:solidFill>
                  <a:srgbClr val="212529"/>
                </a:solidFill>
                <a:effectLst/>
                <a:latin typeface="-apple-system"/>
              </a:rPr>
              <a:t>any kind of dependency</a:t>
            </a:r>
            <a:endParaRPr lang="zh-CN" altLang="en-US" b="1" dirty="0"/>
          </a:p>
          <a:p>
            <a:endParaRPr lang="en-US" altLang="zh-CN" b="1" dirty="0"/>
          </a:p>
          <a:p>
            <a:r>
              <a:rPr lang="en-US" altLang="zh-CN" dirty="0"/>
              <a:t>Choose Top K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6BE24B-9A03-BFAF-8FEC-42A8F7E7B305}"/>
              </a:ext>
            </a:extLst>
          </p:cNvPr>
          <p:cNvSpPr txBox="1"/>
          <p:nvPr/>
        </p:nvSpPr>
        <p:spPr>
          <a:xfrm>
            <a:off x="8355840" y="4232238"/>
            <a:ext cx="1154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Union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E1BE8A-E7E7-B316-3CBD-369F5FD7A8F4}"/>
              </a:ext>
            </a:extLst>
          </p:cNvPr>
          <p:cNvSpPr txBox="1"/>
          <p:nvPr/>
        </p:nvSpPr>
        <p:spPr>
          <a:xfrm>
            <a:off x="1318639" y="2765044"/>
            <a:ext cx="39682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Calculate relevance between </a:t>
            </a:r>
            <a:r>
              <a:rPr lang="en-US" altLang="zh-CN" dirty="0" err="1"/>
              <a:t>Feature_i</a:t>
            </a:r>
            <a:r>
              <a:rPr lang="en-US" altLang="zh-CN" dirty="0"/>
              <a:t> and S/D, and then get p-value.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If p-value &lt; 0.05, filter it out.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30AE72-2A02-CBDE-F0D3-196BEC168BB8}"/>
              </a:ext>
            </a:extLst>
          </p:cNvPr>
          <p:cNvSpPr txBox="1"/>
          <p:nvPr/>
        </p:nvSpPr>
        <p:spPr>
          <a:xfrm>
            <a:off x="6194957" y="4796369"/>
            <a:ext cx="61529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K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 {</a:t>
            </a:r>
            <a:r>
              <a:rPr lang="fr-FR" altLang="zh-CN" dirty="0">
                <a:latin typeface="Consolas" panose="020B0609020204030204" pitchFamily="49" charset="0"/>
              </a:rPr>
              <a:t>‘</a:t>
            </a:r>
            <a:r>
              <a:rPr lang="fr-FR" altLang="zh-CN" b="0" i="0" dirty="0">
                <a:effectLst/>
                <a:latin typeface="Consolas" panose="020B0609020204030204" pitchFamily="49" charset="0"/>
              </a:rPr>
              <a:t>Dis22_divide_Dis21’, </a:t>
            </a:r>
            <a:r>
              <a:rPr lang="fr-FR" altLang="zh-CN" b="1" dirty="0">
                <a:latin typeface="Consolas" panose="020B0609020204030204" pitchFamily="49" charset="0"/>
              </a:rPr>
              <a:t>‘</a:t>
            </a:r>
            <a:r>
              <a:rPr lang="fr-FR" altLang="zh-CN" b="1" i="0" dirty="0">
                <a:effectLst/>
                <a:latin typeface="Consolas" panose="020B0609020204030204" pitchFamily="49" charset="0"/>
              </a:rPr>
              <a:t>Dis21_divide_Dis12’</a:t>
            </a:r>
            <a:r>
              <a:rPr lang="fr-FR" altLang="zh-CN" i="0" dirty="0">
                <a:effectLst/>
                <a:latin typeface="Consolas" panose="020B0609020204030204" pitchFamily="49" charset="0"/>
              </a:rPr>
              <a:t>,</a:t>
            </a:r>
            <a:r>
              <a:rPr lang="fr-FR" altLang="zh-CN" b="1" i="0" dirty="0"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i="0" dirty="0">
                <a:effectLst/>
                <a:latin typeface="Consolas" panose="020B0609020204030204" pitchFamily="49" charset="0"/>
              </a:rPr>
              <a:t>‘Dis22_divide_Dis12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’}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altLang="zh-CN" b="0" i="0" dirty="0"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b="0" i="0" dirty="0">
                <a:effectLst/>
                <a:latin typeface="Consolas" panose="020B0609020204030204" pitchFamily="49" charset="0"/>
              </a:rPr>
              <a:t>D: {</a:t>
            </a:r>
            <a:r>
              <a:rPr lang="en-US" altLang="zh-CN" dirty="0">
                <a:latin typeface="Consolas" panose="020B0609020204030204" pitchFamily="49" charset="0"/>
              </a:rPr>
              <a:t>‘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Dis22_minus_P2’, </a:t>
            </a:r>
            <a:r>
              <a:rPr lang="en-US" altLang="zh-CN" dirty="0">
                <a:latin typeface="Consolas" panose="020B0609020204030204" pitchFamily="49" charset="0"/>
              </a:rPr>
              <a:t>‘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P1_multi_P2’, </a:t>
            </a:r>
            <a:r>
              <a:rPr lang="en-US" altLang="zh-CN" dirty="0">
                <a:latin typeface="Consolas" panose="020B0609020204030204" pitchFamily="49" charset="0"/>
              </a:rPr>
              <a:t>‘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Dis22_add_P2</a:t>
            </a:r>
            <a:r>
              <a:rPr lang="en-US" altLang="zh-CN" dirty="0">
                <a:latin typeface="Consolas" panose="020B0609020204030204" pitchFamily="49" charset="0"/>
              </a:rPr>
              <a:t>’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i="0" dirty="0">
                <a:effectLst/>
                <a:latin typeface="Consolas" panose="020B0609020204030204" pitchFamily="49" charset="0"/>
              </a:rPr>
              <a:t>‘P2_divide_P1</a:t>
            </a:r>
            <a:r>
              <a:rPr lang="en-US" altLang="zh-CN" b="1" dirty="0">
                <a:latin typeface="Consolas" panose="020B0609020204030204" pitchFamily="49" charset="0"/>
              </a:rPr>
              <a:t>’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, ‘P2’}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27514A-C958-EBEF-CD64-25DC0B0741FA}"/>
              </a:ext>
            </a:extLst>
          </p:cNvPr>
          <p:cNvSpPr txBox="1"/>
          <p:nvPr/>
        </p:nvSpPr>
        <p:spPr>
          <a:xfrm>
            <a:off x="1488623" y="1486307"/>
            <a:ext cx="3230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Step 2. </a:t>
            </a:r>
          </a:p>
          <a:p>
            <a:pPr algn="ctr"/>
            <a:r>
              <a:rPr lang="en-US" altLang="zh-CN" b="1" dirty="0"/>
              <a:t>Relevance Calculation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D8E832-D8AF-6D18-0A02-13F2EB51A51D}"/>
              </a:ext>
            </a:extLst>
          </p:cNvPr>
          <p:cNvSpPr txBox="1"/>
          <p:nvPr/>
        </p:nvSpPr>
        <p:spPr>
          <a:xfrm>
            <a:off x="883103" y="5134924"/>
            <a:ext cx="241965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S Prediction</a:t>
            </a:r>
          </a:p>
          <a:p>
            <a:pPr algn="ctr"/>
            <a:r>
              <a:rPr lang="en-US" altLang="zh-CN" dirty="0"/>
              <a:t>480 -&gt; 428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3B91AC-23C2-B2C5-3678-8D397C919C36}"/>
              </a:ext>
            </a:extLst>
          </p:cNvPr>
          <p:cNvSpPr txBox="1"/>
          <p:nvPr/>
        </p:nvSpPr>
        <p:spPr>
          <a:xfrm>
            <a:off x="2912191" y="5134924"/>
            <a:ext cx="241965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D Prediction</a:t>
            </a:r>
          </a:p>
          <a:p>
            <a:pPr algn="ctr"/>
            <a:r>
              <a:rPr lang="en-US" altLang="zh-CN" dirty="0"/>
              <a:t>480 -&gt; 370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FC54B8-A614-6DEB-5433-BE7C9AFD6F91}"/>
              </a:ext>
            </a:extLst>
          </p:cNvPr>
          <p:cNvSpPr txBox="1"/>
          <p:nvPr/>
        </p:nvSpPr>
        <p:spPr>
          <a:xfrm>
            <a:off x="6323117" y="154951"/>
            <a:ext cx="52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Step 3. </a:t>
            </a:r>
          </a:p>
          <a:p>
            <a:pPr algn="ctr"/>
            <a:r>
              <a:rPr lang="en-US" altLang="zh-CN" b="1" dirty="0"/>
              <a:t>Univariate Feature Selection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53F1457-308D-D85E-2BA6-C26303E5E2AF}"/>
              </a:ext>
            </a:extLst>
          </p:cNvPr>
          <p:cNvCxnSpPr>
            <a:cxnSpLocks/>
          </p:cNvCxnSpPr>
          <p:nvPr/>
        </p:nvCxnSpPr>
        <p:spPr>
          <a:xfrm>
            <a:off x="5818910" y="-27778"/>
            <a:ext cx="0" cy="688577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1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A12A92-A05E-8727-C120-BF8D0065E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99869"/>
            <a:ext cx="4671855" cy="31145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F5BAE0-A4FA-F921-BD82-2081F0F85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46" y="1999869"/>
            <a:ext cx="4671854" cy="31145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ED4AE4-AECA-B8E0-15B7-DE6A203877DE}"/>
              </a:ext>
            </a:extLst>
          </p:cNvPr>
          <p:cNvSpPr txBox="1"/>
          <p:nvPr/>
        </p:nvSpPr>
        <p:spPr>
          <a:xfrm>
            <a:off x="1832805" y="5385721"/>
            <a:ext cx="4263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Optimal Choice for S Prediction: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effectLst/>
                <a:latin typeface="Consolas" panose="020B0609020204030204" pitchFamily="49" charset="0"/>
              </a:rPr>
              <a:t>‘Dis21_divide_Dis12’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E83698-CF2F-4AE2-EB95-B74B42EB11D0}"/>
              </a:ext>
            </a:extLst>
          </p:cNvPr>
          <p:cNvSpPr txBox="1"/>
          <p:nvPr/>
        </p:nvSpPr>
        <p:spPr>
          <a:xfrm>
            <a:off x="6830293" y="5385721"/>
            <a:ext cx="46718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Consolas" panose="020B0609020204030204" pitchFamily="49" charset="0"/>
              </a:rPr>
              <a:t>Optimal Choice for D Prediction</a:t>
            </a:r>
            <a:r>
              <a:rPr lang="zh-CN" altLang="en-US" b="0" i="0" dirty="0">
                <a:effectLst/>
                <a:latin typeface="Consolas" panose="020B0609020204030204" pitchFamily="49" charset="0"/>
              </a:rPr>
              <a:t>：</a:t>
            </a:r>
            <a:endParaRPr lang="en-US" altLang="zh-CN" b="0" i="0" dirty="0"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Consolas" panose="020B0609020204030204" pitchFamily="49" charset="0"/>
              </a:rPr>
              <a:t>‘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Dis22_minus_P2’,</a:t>
            </a:r>
            <a:r>
              <a:rPr lang="fr-FR" altLang="zh-CN" b="0" i="0" dirty="0">
                <a:effectLst/>
                <a:latin typeface="Consolas" panose="020B0609020204030204" pitchFamily="49" charset="0"/>
              </a:rPr>
              <a:t> </a:t>
            </a:r>
            <a:r>
              <a:rPr lang="fr-FR" altLang="zh-CN" dirty="0">
                <a:latin typeface="Consolas" panose="020B0609020204030204" pitchFamily="49" charset="0"/>
              </a:rPr>
              <a:t>‘</a:t>
            </a:r>
            <a:r>
              <a:rPr lang="fr-FR" altLang="zh-CN" b="0" i="0" dirty="0">
                <a:effectLst/>
                <a:latin typeface="Consolas" panose="020B0609020204030204" pitchFamily="49" charset="0"/>
              </a:rPr>
              <a:t>Dis22_add_P2’, </a:t>
            </a:r>
            <a:r>
              <a:rPr lang="fr-FR" altLang="zh-CN" b="1" dirty="0">
                <a:latin typeface="Consolas" panose="020B0609020204030204" pitchFamily="49" charset="0"/>
              </a:rPr>
              <a:t>‘</a:t>
            </a:r>
            <a:r>
              <a:rPr lang="fr-FR" altLang="zh-CN" b="1" i="0" dirty="0">
                <a:effectLst/>
                <a:latin typeface="Consolas" panose="020B0609020204030204" pitchFamily="49" charset="0"/>
              </a:rPr>
              <a:t>P2_divide_P1</a:t>
            </a:r>
            <a:r>
              <a:rPr lang="fr-FR" altLang="zh-CN" b="1" dirty="0">
                <a:latin typeface="Consolas" panose="020B0609020204030204" pitchFamily="49" charset="0"/>
              </a:rPr>
              <a:t>’</a:t>
            </a:r>
            <a:r>
              <a:rPr lang="fr-FR" altLang="zh-CN" b="1" i="0" dirty="0">
                <a:effectLst/>
                <a:latin typeface="Consolas" panose="020B0609020204030204" pitchFamily="49" charset="0"/>
              </a:rPr>
              <a:t>, </a:t>
            </a:r>
            <a:r>
              <a:rPr lang="fr-FR" altLang="zh-CN" dirty="0">
                <a:latin typeface="Consolas" panose="020B0609020204030204" pitchFamily="49" charset="0"/>
              </a:rPr>
              <a:t>‘</a:t>
            </a:r>
            <a:r>
              <a:rPr lang="fr-FR" altLang="zh-CN" b="0" i="0" dirty="0">
                <a:effectLst/>
                <a:latin typeface="Consolas" panose="020B0609020204030204" pitchFamily="49" charset="0"/>
              </a:rPr>
              <a:t>P2’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2FC3B0-11A8-0FAB-6898-DE6A1203B53E}"/>
              </a:ext>
            </a:extLst>
          </p:cNvPr>
          <p:cNvSpPr txBox="1"/>
          <p:nvPr/>
        </p:nvSpPr>
        <p:spPr>
          <a:xfrm>
            <a:off x="3485994" y="949263"/>
            <a:ext cx="52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Step 4. </a:t>
            </a:r>
          </a:p>
          <a:p>
            <a:pPr algn="ctr"/>
            <a:r>
              <a:rPr lang="en-US" altLang="zh-CN" sz="1800" b="1" dirty="0"/>
              <a:t>Recursive Feature Elimination(RFE)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0997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76C94F-C680-DAC1-A607-BC8668D36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7" y="1024477"/>
            <a:ext cx="4083627" cy="27224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F0F147-6E40-E0E4-5066-BDF7EA240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94" y="1024477"/>
            <a:ext cx="4083627" cy="27224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4FDABE-7F5C-8880-EDAE-270A8E8DC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21" y="1024477"/>
            <a:ext cx="4083627" cy="27224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3298EC-49C4-C532-8B7D-7609889012C7}"/>
              </a:ext>
            </a:extLst>
          </p:cNvPr>
          <p:cNvSpPr txBox="1"/>
          <p:nvPr/>
        </p:nvSpPr>
        <p:spPr>
          <a:xfrm>
            <a:off x="625435" y="3878374"/>
            <a:ext cx="34507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i="0" dirty="0">
                <a:effectLst/>
                <a:latin typeface="Consolas" panose="020B0609020204030204" pitchFamily="49" charset="0"/>
              </a:rPr>
              <a:t>Prediction performance for 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4C431C-046E-C866-BEF7-C124D28BC790}"/>
              </a:ext>
            </a:extLst>
          </p:cNvPr>
          <p:cNvSpPr txBox="1"/>
          <p:nvPr/>
        </p:nvSpPr>
        <p:spPr>
          <a:xfrm>
            <a:off x="4310497" y="3878373"/>
            <a:ext cx="39886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i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Prediction performance for D using the 4 features recommended by RFE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8D89BB-1EAF-9E2A-2B5E-5F37A5C7795C}"/>
              </a:ext>
            </a:extLst>
          </p:cNvPr>
          <p:cNvSpPr txBox="1"/>
          <p:nvPr/>
        </p:nvSpPr>
        <p:spPr>
          <a:xfrm>
            <a:off x="8645237" y="3878372"/>
            <a:ext cx="35348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latin typeface="Consolas" panose="020B0609020204030204" pitchFamily="49" charset="0"/>
              </a:rPr>
              <a:t>Prediction performance for D using only "P2_divide_P1"</a:t>
            </a:r>
            <a:endParaRPr lang="en-US" altLang="zh-CN" sz="160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36AFD7-1BEC-B888-45F8-F440E9BBBC4A}"/>
              </a:ext>
            </a:extLst>
          </p:cNvPr>
          <p:cNvSpPr txBox="1"/>
          <p:nvPr/>
        </p:nvSpPr>
        <p:spPr>
          <a:xfrm>
            <a:off x="2146960" y="4956722"/>
            <a:ext cx="8220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think</a:t>
            </a:r>
          </a:p>
          <a:p>
            <a:r>
              <a:rPr lang="en-US" altLang="zh-CN" dirty="0"/>
              <a:t>the core feature for D is not selected because no denoising procedures are applied to signals with a noise level of 0.1. </a:t>
            </a:r>
          </a:p>
          <a:p>
            <a:r>
              <a:rPr lang="en-US" altLang="zh-CN" dirty="0"/>
              <a:t>The prediction performance using only the "P2_divide_P1" feature is not satisfactory.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01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059F8E-A541-8D30-8F5B-4C64373D4869}"/>
              </a:ext>
            </a:extLst>
          </p:cNvPr>
          <p:cNvSpPr/>
          <p:nvPr/>
        </p:nvSpPr>
        <p:spPr>
          <a:xfrm>
            <a:off x="2008989" y="1867548"/>
            <a:ext cx="2589993" cy="461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Bandpass filter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4A9DA0-4134-ED55-D0DB-EE6A9785C2F6}"/>
              </a:ext>
            </a:extLst>
          </p:cNvPr>
          <p:cNvSpPr/>
          <p:nvPr/>
        </p:nvSpPr>
        <p:spPr>
          <a:xfrm>
            <a:off x="2008987" y="2630387"/>
            <a:ext cx="2589997" cy="551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FFT / Wavelet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Denoising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718F76-0E4C-5E08-0661-013956B7FBD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303986" y="2328865"/>
            <a:ext cx="0" cy="30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076720-6EEA-B078-6523-A111D605EF2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03986" y="3181425"/>
            <a:ext cx="0" cy="283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85CEF3-08C7-5B1E-1596-B92F05CEBA4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303985" y="1591848"/>
            <a:ext cx="1" cy="275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乘号 16">
            <a:extLst>
              <a:ext uri="{FF2B5EF4-FFF2-40B4-BE49-F238E27FC236}">
                <a16:creationId xmlns:a16="http://schemas.microsoft.com/office/drawing/2014/main" id="{1DCAD7B7-7097-DB3F-CFEB-7F0ABD4DF81F}"/>
              </a:ext>
            </a:extLst>
          </p:cNvPr>
          <p:cNvSpPr/>
          <p:nvPr/>
        </p:nvSpPr>
        <p:spPr>
          <a:xfrm>
            <a:off x="3088375" y="3493355"/>
            <a:ext cx="431219" cy="438443"/>
          </a:xfrm>
          <a:prstGeom prst="mathMultiply">
            <a:avLst>
              <a:gd name="adj1" fmla="val 78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348BB3-024F-F10E-9561-23599BDACFCD}"/>
              </a:ext>
            </a:extLst>
          </p:cNvPr>
          <p:cNvSpPr/>
          <p:nvPr/>
        </p:nvSpPr>
        <p:spPr>
          <a:xfrm>
            <a:off x="6559299" y="1867549"/>
            <a:ext cx="2589993" cy="35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EEMD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0768EE-3F96-5F40-BA11-733A65E78DB9}"/>
              </a:ext>
            </a:extLst>
          </p:cNvPr>
          <p:cNvSpPr/>
          <p:nvPr/>
        </p:nvSpPr>
        <p:spPr>
          <a:xfrm>
            <a:off x="6559293" y="2541327"/>
            <a:ext cx="2589997" cy="425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IMF_1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42B0F2-DE61-A209-5201-BA5BBD866593}"/>
              </a:ext>
            </a:extLst>
          </p:cNvPr>
          <p:cNvSpPr/>
          <p:nvPr/>
        </p:nvSpPr>
        <p:spPr>
          <a:xfrm>
            <a:off x="6559297" y="3284126"/>
            <a:ext cx="2589998" cy="405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Smooth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D1FBB6-A35D-E391-4984-C02A76BDAFFA}"/>
              </a:ext>
            </a:extLst>
          </p:cNvPr>
          <p:cNvSpPr/>
          <p:nvPr/>
        </p:nvSpPr>
        <p:spPr>
          <a:xfrm>
            <a:off x="6559291" y="4006241"/>
            <a:ext cx="2589999" cy="443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Feature Extraction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7DF4C3-2E0E-F866-01E3-FCB43CE3175D}"/>
              </a:ext>
            </a:extLst>
          </p:cNvPr>
          <p:cNvSpPr/>
          <p:nvPr/>
        </p:nvSpPr>
        <p:spPr>
          <a:xfrm>
            <a:off x="6559289" y="4766421"/>
            <a:ext cx="2590001" cy="427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S/D Prediction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CBF231C-1985-2016-D35F-8810392283B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7854292" y="2224213"/>
            <a:ext cx="4" cy="317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4B7424B-94E5-B6F1-D5FA-3C847A05EF3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854292" y="2967012"/>
            <a:ext cx="4" cy="317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9B5B89-23A8-4ED9-2E5D-16EFFB74F6F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7854290" y="4449307"/>
            <a:ext cx="1" cy="317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95AD84A-47F5-33CD-8D0D-A8AA6EAA5350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7854289" y="5194184"/>
            <a:ext cx="1" cy="315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EFE756F-5B89-47A6-FE63-4DCE941B9A9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854295" y="1591848"/>
            <a:ext cx="1" cy="275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ABDD66-471F-D1CA-A682-5862E46E23E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7854291" y="3689127"/>
            <a:ext cx="5" cy="317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F3CE485-43F8-28F1-5067-6508D9B7E176}"/>
              </a:ext>
            </a:extLst>
          </p:cNvPr>
          <p:cNvSpPr/>
          <p:nvPr/>
        </p:nvSpPr>
        <p:spPr>
          <a:xfrm>
            <a:off x="6559288" y="5509220"/>
            <a:ext cx="2590001" cy="427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Test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2D137F-DC14-4CD8-1BC9-1135B700C19E}"/>
              </a:ext>
            </a:extLst>
          </p:cNvPr>
          <p:cNvSpPr txBox="1"/>
          <p:nvPr/>
        </p:nvSpPr>
        <p:spPr>
          <a:xfrm>
            <a:off x="2008987" y="1123571"/>
            <a:ext cx="2589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Noise: 0.8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D8C973-F9AC-596B-465A-571A30E2C2B3}"/>
              </a:ext>
            </a:extLst>
          </p:cNvPr>
          <p:cNvSpPr txBox="1"/>
          <p:nvPr/>
        </p:nvSpPr>
        <p:spPr>
          <a:xfrm>
            <a:off x="6559295" y="1144015"/>
            <a:ext cx="2589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Noise: 0.8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0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1807</Words>
  <Application>Microsoft Office PowerPoint</Application>
  <PresentationFormat>宽屏</PresentationFormat>
  <Paragraphs>298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-apple-system</vt:lpstr>
      <vt:lpstr>Söhne</vt:lpstr>
      <vt:lpstr>等线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老 甲鱼</cp:lastModifiedBy>
  <cp:revision>4676</cp:revision>
  <dcterms:created xsi:type="dcterms:W3CDTF">2023-07-30T03:21:28Z</dcterms:created>
  <dcterms:modified xsi:type="dcterms:W3CDTF">2023-08-20T16:27:18Z</dcterms:modified>
</cp:coreProperties>
</file>