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5"/>
  </p:notesMasterIdLst>
  <p:sldIdLst>
    <p:sldId id="256" r:id="rId2"/>
    <p:sldId id="257" r:id="rId3"/>
    <p:sldId id="258" r:id="rId4"/>
    <p:sldId id="345" r:id="rId5"/>
    <p:sldId id="349" r:id="rId6"/>
    <p:sldId id="350" r:id="rId7"/>
    <p:sldId id="346" r:id="rId8"/>
    <p:sldId id="263" r:id="rId9"/>
    <p:sldId id="361" r:id="rId10"/>
    <p:sldId id="347" r:id="rId11"/>
    <p:sldId id="269" r:id="rId12"/>
    <p:sldId id="352" r:id="rId13"/>
    <p:sldId id="353" r:id="rId14"/>
    <p:sldId id="354" r:id="rId15"/>
    <p:sldId id="355" r:id="rId16"/>
    <p:sldId id="356" r:id="rId17"/>
    <p:sldId id="348" r:id="rId18"/>
    <p:sldId id="357" r:id="rId19"/>
    <p:sldId id="358" r:id="rId20"/>
    <p:sldId id="359" r:id="rId21"/>
    <p:sldId id="360" r:id="rId22"/>
    <p:sldId id="277" r:id="rId23"/>
    <p:sldId id="279" r:id="rId24"/>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0" roundtripDataSignature="AMtx7mi7AOUiGfioVPTFrFzTi+gJGDXQ/w=="/>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甲鱼 老" initials="甲老" lastIdx="1" clrIdx="0">
    <p:extLst>
      <p:ext uri="{19B8F6BF-5375-455C-9EA6-DF929625EA0E}">
        <p15:presenceInfo xmlns:p15="http://schemas.microsoft.com/office/powerpoint/2012/main" userId="8e706fe32cce493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B4F9DF2-0438-42AD-B170-30067649D97E}">
  <a:tblStyle styleId="{AB4F9DF2-0438-42AD-B170-30067649D97E}" styleName="Table_0">
    <a:wholeTbl>
      <a:tcTxStyle b="off" i="off">
        <a:font>
          <a:latin typeface="Consolas"/>
          <a:ea typeface="Consolas"/>
          <a:cs typeface="Consolas"/>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BF5"/>
          </a:solidFill>
        </a:fill>
      </a:tcStyle>
    </a:wholeTbl>
    <a:band1H>
      <a:tcTxStyle/>
      <a:tcStyle>
        <a:tcBdr/>
        <a:fill>
          <a:solidFill>
            <a:srgbClr val="CDD4EA"/>
          </a:solidFill>
        </a:fill>
      </a:tcStyle>
    </a:band1H>
    <a:band2H>
      <a:tcTxStyle/>
      <a:tcStyle>
        <a:tcBdr/>
      </a:tcStyle>
    </a:band2H>
    <a:band1V>
      <a:tcTxStyle/>
      <a:tcStyle>
        <a:tcBdr/>
        <a:fill>
          <a:solidFill>
            <a:srgbClr val="CDD4EA"/>
          </a:solidFill>
        </a:fill>
      </a:tcStyle>
    </a:band1V>
    <a:band2V>
      <a:tcTxStyle/>
      <a:tcStyle>
        <a:tcBdr/>
      </a:tcStyle>
    </a:band2V>
    <a:lastCol>
      <a:tcTxStyle b="on" i="off">
        <a:font>
          <a:latin typeface="Consolas"/>
          <a:ea typeface="Consolas"/>
          <a:cs typeface="Consolas"/>
        </a:font>
        <a:schemeClr val="lt1"/>
      </a:tcTxStyle>
      <a:tcStyle>
        <a:tcBdr/>
        <a:fill>
          <a:solidFill>
            <a:schemeClr val="accent1"/>
          </a:solidFill>
        </a:fill>
      </a:tcStyle>
    </a:lastCol>
    <a:firstCol>
      <a:tcTxStyle b="on" i="off">
        <a:font>
          <a:latin typeface="Consolas"/>
          <a:ea typeface="Consolas"/>
          <a:cs typeface="Consolas"/>
        </a:font>
        <a:schemeClr val="lt1"/>
      </a:tcTxStyle>
      <a:tcStyle>
        <a:tcBdr/>
        <a:fill>
          <a:solidFill>
            <a:schemeClr val="accent1"/>
          </a:solidFill>
        </a:fill>
      </a:tcStyle>
    </a:firstCol>
    <a:lastRow>
      <a:tcTxStyle b="on" i="off">
        <a:font>
          <a:latin typeface="Consolas"/>
          <a:ea typeface="Consolas"/>
          <a:cs typeface="Consolas"/>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onsolas"/>
          <a:ea typeface="Consolas"/>
          <a:cs typeface="Consolas"/>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683" autoAdjust="0"/>
    <p:restoredTop sz="87745" autoAdjust="0"/>
  </p:normalViewPr>
  <p:slideViewPr>
    <p:cSldViewPr snapToGrid="0">
      <p:cViewPr>
        <p:scale>
          <a:sx n="25" d="100"/>
          <a:sy n="25" d="100"/>
        </p:scale>
        <p:origin x="2259" y="10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30" Type="http://customschemas.google.com/relationships/presentationmetadata" Target="metadata"/><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7" name="Google Shape;8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0" name="Google Shape;100;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a:t>
            </a:fld>
            <a:endParaRPr/>
          </a:p>
        </p:txBody>
      </p:sp>
    </p:spTree>
    <p:extLst>
      <p:ext uri="{BB962C8B-B14F-4D97-AF65-F5344CB8AC3E}">
        <p14:creationId xmlns:p14="http://schemas.microsoft.com/office/powerpoint/2010/main" val="37158026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5" name="Google Shape;305;p1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228600" lvl="0" indent="-152400" algn="l" rtl="0">
              <a:spcBef>
                <a:spcPts val="0"/>
              </a:spcBef>
              <a:spcAft>
                <a:spcPts val="0"/>
              </a:spcAft>
              <a:buClr>
                <a:schemeClr val="dk1"/>
              </a:buClr>
              <a:buSzPts val="1200"/>
              <a:buFont typeface="Arial"/>
              <a:buNone/>
            </a:pPr>
            <a:endParaRPr/>
          </a:p>
        </p:txBody>
      </p:sp>
      <p:sp>
        <p:nvSpPr>
          <p:cNvPr id="306" name="Google Shape;306;p1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11</a:t>
            </a:fld>
            <a:endParaRPr/>
          </a:p>
        </p:txBody>
      </p:sp>
    </p:spTree>
    <p:extLst>
      <p:ext uri="{BB962C8B-B14F-4D97-AF65-F5344CB8AC3E}">
        <p14:creationId xmlns:p14="http://schemas.microsoft.com/office/powerpoint/2010/main" val="4672778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5" name="Google Shape;305;p1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228600" lvl="0" indent="-152400" algn="l" rtl="0">
              <a:spcBef>
                <a:spcPts val="0"/>
              </a:spcBef>
              <a:spcAft>
                <a:spcPts val="0"/>
              </a:spcAft>
              <a:buClr>
                <a:schemeClr val="dk1"/>
              </a:buClr>
              <a:buSzPts val="1200"/>
              <a:buFont typeface="Arial"/>
              <a:buNone/>
            </a:pPr>
            <a:endParaRPr/>
          </a:p>
        </p:txBody>
      </p:sp>
      <p:sp>
        <p:nvSpPr>
          <p:cNvPr id="306" name="Google Shape;306;p1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12</a:t>
            </a:fld>
            <a:endParaRPr/>
          </a:p>
        </p:txBody>
      </p:sp>
    </p:spTree>
    <p:extLst>
      <p:ext uri="{BB962C8B-B14F-4D97-AF65-F5344CB8AC3E}">
        <p14:creationId xmlns:p14="http://schemas.microsoft.com/office/powerpoint/2010/main" val="32000531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5" name="Google Shape;305;p1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228600" lvl="0" indent="-152400" algn="l" rtl="0">
              <a:spcBef>
                <a:spcPts val="0"/>
              </a:spcBef>
              <a:spcAft>
                <a:spcPts val="0"/>
              </a:spcAft>
              <a:buClr>
                <a:schemeClr val="dk1"/>
              </a:buClr>
              <a:buSzPts val="1200"/>
              <a:buFont typeface="Arial"/>
              <a:buNone/>
            </a:pPr>
            <a:endParaRPr/>
          </a:p>
        </p:txBody>
      </p:sp>
      <p:sp>
        <p:nvSpPr>
          <p:cNvPr id="306" name="Google Shape;306;p1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13</a:t>
            </a:fld>
            <a:endParaRPr/>
          </a:p>
        </p:txBody>
      </p:sp>
    </p:spTree>
    <p:extLst>
      <p:ext uri="{BB962C8B-B14F-4D97-AF65-F5344CB8AC3E}">
        <p14:creationId xmlns:p14="http://schemas.microsoft.com/office/powerpoint/2010/main" val="10232040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5" name="Google Shape;305;p1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228600" lvl="0" indent="-152400" algn="l" rtl="0">
              <a:spcBef>
                <a:spcPts val="0"/>
              </a:spcBef>
              <a:spcAft>
                <a:spcPts val="0"/>
              </a:spcAft>
              <a:buClr>
                <a:schemeClr val="dk1"/>
              </a:buClr>
              <a:buSzPts val="1200"/>
              <a:buFont typeface="Arial"/>
              <a:buNone/>
            </a:pPr>
            <a:endParaRPr/>
          </a:p>
        </p:txBody>
      </p:sp>
      <p:sp>
        <p:nvSpPr>
          <p:cNvPr id="306" name="Google Shape;306;p1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14</a:t>
            </a:fld>
            <a:endParaRPr/>
          </a:p>
        </p:txBody>
      </p:sp>
    </p:spTree>
    <p:extLst>
      <p:ext uri="{BB962C8B-B14F-4D97-AF65-F5344CB8AC3E}">
        <p14:creationId xmlns:p14="http://schemas.microsoft.com/office/powerpoint/2010/main" val="1262333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5" name="Google Shape;305;p1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228600" lvl="0" indent="-152400" algn="l" rtl="0">
              <a:spcBef>
                <a:spcPts val="0"/>
              </a:spcBef>
              <a:spcAft>
                <a:spcPts val="0"/>
              </a:spcAft>
              <a:buClr>
                <a:schemeClr val="dk1"/>
              </a:buClr>
              <a:buSzPts val="1200"/>
              <a:buFont typeface="Arial"/>
              <a:buNone/>
            </a:pPr>
            <a:endParaRPr dirty="0"/>
          </a:p>
        </p:txBody>
      </p:sp>
      <p:sp>
        <p:nvSpPr>
          <p:cNvPr id="306" name="Google Shape;306;p1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15</a:t>
            </a:fld>
            <a:endParaRPr/>
          </a:p>
        </p:txBody>
      </p:sp>
    </p:spTree>
    <p:extLst>
      <p:ext uri="{BB962C8B-B14F-4D97-AF65-F5344CB8AC3E}">
        <p14:creationId xmlns:p14="http://schemas.microsoft.com/office/powerpoint/2010/main" val="2038668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5" name="Google Shape;305;p1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228600" lvl="0" indent="-152400" algn="l" rtl="0">
              <a:spcBef>
                <a:spcPts val="0"/>
              </a:spcBef>
              <a:spcAft>
                <a:spcPts val="0"/>
              </a:spcAft>
              <a:buClr>
                <a:schemeClr val="dk1"/>
              </a:buClr>
              <a:buSzPts val="1200"/>
              <a:buFont typeface="Arial"/>
              <a:buNone/>
            </a:pPr>
            <a:endParaRPr dirty="0"/>
          </a:p>
        </p:txBody>
      </p:sp>
      <p:sp>
        <p:nvSpPr>
          <p:cNvPr id="306" name="Google Shape;306;p1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16</a:t>
            </a:fld>
            <a:endParaRPr/>
          </a:p>
        </p:txBody>
      </p:sp>
    </p:spTree>
    <p:extLst>
      <p:ext uri="{BB962C8B-B14F-4D97-AF65-F5344CB8AC3E}">
        <p14:creationId xmlns:p14="http://schemas.microsoft.com/office/powerpoint/2010/main" val="6942895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0" name="Google Shape;100;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17</a:t>
            </a:fld>
            <a:endParaRPr/>
          </a:p>
        </p:txBody>
      </p:sp>
    </p:spTree>
    <p:extLst>
      <p:ext uri="{BB962C8B-B14F-4D97-AF65-F5344CB8AC3E}">
        <p14:creationId xmlns:p14="http://schemas.microsoft.com/office/powerpoint/2010/main" val="34483601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5" name="Google Shape;305;p1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228600" lvl="0" indent="-152400" algn="l" rtl="0">
              <a:spcBef>
                <a:spcPts val="0"/>
              </a:spcBef>
              <a:spcAft>
                <a:spcPts val="0"/>
              </a:spcAft>
              <a:buClr>
                <a:schemeClr val="dk1"/>
              </a:buClr>
              <a:buSzPts val="1200"/>
              <a:buFont typeface="Arial"/>
              <a:buNone/>
            </a:pPr>
            <a:endParaRPr dirty="0"/>
          </a:p>
        </p:txBody>
      </p:sp>
      <p:sp>
        <p:nvSpPr>
          <p:cNvPr id="306" name="Google Shape;306;p1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18</a:t>
            </a:fld>
            <a:endParaRPr/>
          </a:p>
        </p:txBody>
      </p:sp>
    </p:spTree>
    <p:extLst>
      <p:ext uri="{BB962C8B-B14F-4D97-AF65-F5344CB8AC3E}">
        <p14:creationId xmlns:p14="http://schemas.microsoft.com/office/powerpoint/2010/main" val="37854622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5" name="Google Shape;305;p1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228600" lvl="0" indent="-152400" algn="l" rtl="0">
              <a:spcBef>
                <a:spcPts val="0"/>
              </a:spcBef>
              <a:spcAft>
                <a:spcPts val="0"/>
              </a:spcAft>
              <a:buClr>
                <a:schemeClr val="dk1"/>
              </a:buClr>
              <a:buSzPts val="1200"/>
              <a:buFont typeface="Arial"/>
              <a:buNone/>
            </a:pPr>
            <a:endParaRPr dirty="0"/>
          </a:p>
        </p:txBody>
      </p:sp>
      <p:sp>
        <p:nvSpPr>
          <p:cNvPr id="306" name="Google Shape;306;p1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19</a:t>
            </a:fld>
            <a:endParaRPr/>
          </a:p>
        </p:txBody>
      </p:sp>
    </p:spTree>
    <p:extLst>
      <p:ext uri="{BB962C8B-B14F-4D97-AF65-F5344CB8AC3E}">
        <p14:creationId xmlns:p14="http://schemas.microsoft.com/office/powerpoint/2010/main" val="21610783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3" name="Google Shape;93;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5" name="Google Shape;305;p1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228600" lvl="0" indent="-152400" algn="l" rtl="0">
              <a:spcBef>
                <a:spcPts val="0"/>
              </a:spcBef>
              <a:spcAft>
                <a:spcPts val="0"/>
              </a:spcAft>
              <a:buClr>
                <a:schemeClr val="dk1"/>
              </a:buClr>
              <a:buSzPts val="1200"/>
              <a:buFont typeface="Arial"/>
              <a:buNone/>
            </a:pPr>
            <a:endParaRPr dirty="0"/>
          </a:p>
        </p:txBody>
      </p:sp>
      <p:sp>
        <p:nvSpPr>
          <p:cNvPr id="306" name="Google Shape;306;p1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20</a:t>
            </a:fld>
            <a:endParaRPr/>
          </a:p>
        </p:txBody>
      </p:sp>
    </p:spTree>
    <p:extLst>
      <p:ext uri="{BB962C8B-B14F-4D97-AF65-F5344CB8AC3E}">
        <p14:creationId xmlns:p14="http://schemas.microsoft.com/office/powerpoint/2010/main" val="355480587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5" name="Google Shape;305;p1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228600" lvl="0" indent="-152400" algn="l" rtl="0">
              <a:spcBef>
                <a:spcPts val="0"/>
              </a:spcBef>
              <a:spcAft>
                <a:spcPts val="0"/>
              </a:spcAft>
              <a:buClr>
                <a:schemeClr val="dk1"/>
              </a:buClr>
              <a:buSzPts val="1200"/>
              <a:buFont typeface="Arial"/>
              <a:buNone/>
            </a:pPr>
            <a:endParaRPr dirty="0"/>
          </a:p>
        </p:txBody>
      </p:sp>
      <p:sp>
        <p:nvSpPr>
          <p:cNvPr id="306" name="Google Shape;306;p1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21</a:t>
            </a:fld>
            <a:endParaRPr/>
          </a:p>
        </p:txBody>
      </p:sp>
    </p:spTree>
    <p:extLst>
      <p:ext uri="{BB962C8B-B14F-4D97-AF65-F5344CB8AC3E}">
        <p14:creationId xmlns:p14="http://schemas.microsoft.com/office/powerpoint/2010/main" val="227149716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82" name="Google Shape;382;p2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3" name="Google Shape;383;p2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22</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95" name="Google Shape;395;p2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6" name="Google Shape;396;p2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23</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0" name="Google Shape;100;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0" name="Google Shape;100;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extLst>
      <p:ext uri="{BB962C8B-B14F-4D97-AF65-F5344CB8AC3E}">
        <p14:creationId xmlns:p14="http://schemas.microsoft.com/office/powerpoint/2010/main" val="33530615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9" name="Google Shape;219;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228600" lvl="0" indent="-152400" algn="l" rtl="0">
              <a:spcBef>
                <a:spcPts val="0"/>
              </a:spcBef>
              <a:spcAft>
                <a:spcPts val="0"/>
              </a:spcAft>
              <a:buClr>
                <a:schemeClr val="dk1"/>
              </a:buClr>
              <a:buSzPts val="1200"/>
              <a:buFont typeface="Arial"/>
              <a:buNone/>
            </a:pPr>
            <a:endParaRPr/>
          </a:p>
        </p:txBody>
      </p:sp>
      <p:sp>
        <p:nvSpPr>
          <p:cNvPr id="220" name="Google Shape;220;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Tree>
    <p:extLst>
      <p:ext uri="{BB962C8B-B14F-4D97-AF65-F5344CB8AC3E}">
        <p14:creationId xmlns:p14="http://schemas.microsoft.com/office/powerpoint/2010/main" val="37287719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9" name="Google Shape;219;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228600" lvl="0" indent="-152400" algn="l" rtl="0">
              <a:spcBef>
                <a:spcPts val="0"/>
              </a:spcBef>
              <a:spcAft>
                <a:spcPts val="0"/>
              </a:spcAft>
              <a:buClr>
                <a:schemeClr val="dk1"/>
              </a:buClr>
              <a:buSzPts val="1200"/>
              <a:buFont typeface="Arial"/>
              <a:buNone/>
            </a:pPr>
            <a:endParaRPr dirty="0"/>
          </a:p>
        </p:txBody>
      </p:sp>
      <p:sp>
        <p:nvSpPr>
          <p:cNvPr id="220" name="Google Shape;220;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extLst>
      <p:ext uri="{BB962C8B-B14F-4D97-AF65-F5344CB8AC3E}">
        <p14:creationId xmlns:p14="http://schemas.microsoft.com/office/powerpoint/2010/main" val="11653391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0" name="Google Shape;100;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spTree>
    <p:extLst>
      <p:ext uri="{BB962C8B-B14F-4D97-AF65-F5344CB8AC3E}">
        <p14:creationId xmlns:p14="http://schemas.microsoft.com/office/powerpoint/2010/main" val="4724823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9" name="Google Shape;219;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228600" lvl="0" indent="-152400" algn="l" rtl="0">
              <a:spcBef>
                <a:spcPts val="0"/>
              </a:spcBef>
              <a:spcAft>
                <a:spcPts val="0"/>
              </a:spcAft>
              <a:buClr>
                <a:schemeClr val="dk1"/>
              </a:buClr>
              <a:buSzPts val="1200"/>
              <a:buFont typeface="Arial"/>
              <a:buNone/>
            </a:pPr>
            <a:endParaRPr/>
          </a:p>
        </p:txBody>
      </p:sp>
      <p:sp>
        <p:nvSpPr>
          <p:cNvPr id="220" name="Google Shape;220;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9" name="Google Shape;219;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228600" lvl="0" indent="-152400" algn="l" rtl="0">
              <a:spcBef>
                <a:spcPts val="0"/>
              </a:spcBef>
              <a:spcAft>
                <a:spcPts val="0"/>
              </a:spcAft>
              <a:buClr>
                <a:schemeClr val="dk1"/>
              </a:buClr>
              <a:buSzPts val="1200"/>
              <a:buFont typeface="Arial"/>
              <a:buNone/>
            </a:pPr>
            <a:endParaRPr dirty="0"/>
          </a:p>
        </p:txBody>
      </p:sp>
      <p:sp>
        <p:nvSpPr>
          <p:cNvPr id="220" name="Google Shape;220;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Tree>
    <p:extLst>
      <p:ext uri="{BB962C8B-B14F-4D97-AF65-F5344CB8AC3E}">
        <p14:creationId xmlns:p14="http://schemas.microsoft.com/office/powerpoint/2010/main" val="23145708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标题幻灯片" type="title">
  <p:cSld name="TITLE">
    <p:spTree>
      <p:nvGrpSpPr>
        <p:cNvPr id="1" name="Shape 15"/>
        <p:cNvGrpSpPr/>
        <p:nvPr/>
      </p:nvGrpSpPr>
      <p:grpSpPr>
        <a:xfrm>
          <a:off x="0" y="0"/>
          <a:ext cx="0" cy="0"/>
          <a:chOff x="0" y="0"/>
          <a:chExt cx="0" cy="0"/>
        </a:xfrm>
      </p:grpSpPr>
      <p:sp>
        <p:nvSpPr>
          <p:cNvPr id="16" name="Google Shape;16;p26"/>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onsolas"/>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6"/>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竖排标题与文本" type="vertTitleAndTx">
  <p:cSld name="VERTICAL_TITLE_AND_VERTICAL_TEXT">
    <p:spTree>
      <p:nvGrpSpPr>
        <p:cNvPr id="1" name="Shape 78"/>
        <p:cNvGrpSpPr/>
        <p:nvPr/>
      </p:nvGrpSpPr>
      <p:grpSpPr>
        <a:xfrm>
          <a:off x="0" y="0"/>
          <a:ext cx="0" cy="0"/>
          <a:chOff x="0" y="0"/>
          <a:chExt cx="0" cy="0"/>
        </a:xfrm>
      </p:grpSpPr>
      <p:sp>
        <p:nvSpPr>
          <p:cNvPr id="79" name="Google Shape;79;p36"/>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36"/>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3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3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3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节标题" type="secHead">
  <p:cSld name="SECTION_HEADER">
    <p:spTree>
      <p:nvGrpSpPr>
        <p:cNvPr id="1" name="Shape 27"/>
        <p:cNvGrpSpPr/>
        <p:nvPr/>
      </p:nvGrpSpPr>
      <p:grpSpPr>
        <a:xfrm>
          <a:off x="0" y="0"/>
          <a:ext cx="0" cy="0"/>
          <a:chOff x="0" y="0"/>
          <a:chExt cx="0" cy="0"/>
        </a:xfrm>
      </p:grpSpPr>
      <p:sp>
        <p:nvSpPr>
          <p:cNvPr id="28" name="Google Shape;28;p28"/>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onsolas"/>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28"/>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两栏内容" type="twoObj">
  <p:cSld name="TWO_OBJECTS">
    <p:spTree>
      <p:nvGrpSpPr>
        <p:cNvPr id="1" name="Shape 33"/>
        <p:cNvGrpSpPr/>
        <p:nvPr/>
      </p:nvGrpSpPr>
      <p:grpSpPr>
        <a:xfrm>
          <a:off x="0" y="0"/>
          <a:ext cx="0" cy="0"/>
          <a:chOff x="0" y="0"/>
          <a:chExt cx="0" cy="0"/>
        </a:xfrm>
      </p:grpSpPr>
      <p:sp>
        <p:nvSpPr>
          <p:cNvPr id="34" name="Google Shape;34;p2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29"/>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29"/>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比较" type="twoTxTwoObj">
  <p:cSld name="TWO_OBJECTS_WITH_TEXT">
    <p:spTree>
      <p:nvGrpSpPr>
        <p:cNvPr id="1" name="Shape 40"/>
        <p:cNvGrpSpPr/>
        <p:nvPr/>
      </p:nvGrpSpPr>
      <p:grpSpPr>
        <a:xfrm>
          <a:off x="0" y="0"/>
          <a:ext cx="0" cy="0"/>
          <a:chOff x="0" y="0"/>
          <a:chExt cx="0" cy="0"/>
        </a:xfrm>
      </p:grpSpPr>
      <p:sp>
        <p:nvSpPr>
          <p:cNvPr id="41" name="Google Shape;41;p30"/>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30"/>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30"/>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30"/>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30"/>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仅标题" type="titleOnly">
  <p:cSld name="TITLE_ONLY">
    <p:spTree>
      <p:nvGrpSpPr>
        <p:cNvPr id="1" name="Shape 49"/>
        <p:cNvGrpSpPr/>
        <p:nvPr/>
      </p:nvGrpSpPr>
      <p:grpSpPr>
        <a:xfrm>
          <a:off x="0" y="0"/>
          <a:ext cx="0" cy="0"/>
          <a:chOff x="0" y="0"/>
          <a:chExt cx="0" cy="0"/>
        </a:xfrm>
      </p:grpSpPr>
      <p:sp>
        <p:nvSpPr>
          <p:cNvPr id="50" name="Google Shape;50;p3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空白" type="blank">
  <p:cSld name="BLANK">
    <p:spTree>
      <p:nvGrpSpPr>
        <p:cNvPr id="1" name="Shape 54"/>
        <p:cNvGrpSpPr/>
        <p:nvPr/>
      </p:nvGrpSpPr>
      <p:grpSpPr>
        <a:xfrm>
          <a:off x="0" y="0"/>
          <a:ext cx="0" cy="0"/>
          <a:chOff x="0" y="0"/>
          <a:chExt cx="0" cy="0"/>
        </a:xfrm>
      </p:grpSpPr>
      <p:sp>
        <p:nvSpPr>
          <p:cNvPr id="55" name="Google Shape;55;p3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内容与标题" type="objTx">
  <p:cSld name="OBJECT_WITH_CAPTION_TEXT">
    <p:spTree>
      <p:nvGrpSpPr>
        <p:cNvPr id="1" name="Shape 58"/>
        <p:cNvGrpSpPr/>
        <p:nvPr/>
      </p:nvGrpSpPr>
      <p:grpSpPr>
        <a:xfrm>
          <a:off x="0" y="0"/>
          <a:ext cx="0" cy="0"/>
          <a:chOff x="0" y="0"/>
          <a:chExt cx="0" cy="0"/>
        </a:xfrm>
      </p:grpSpPr>
      <p:sp>
        <p:nvSpPr>
          <p:cNvPr id="59" name="Google Shape;59;p3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onsola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33"/>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33"/>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3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3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图片与标题" type="picTx">
  <p:cSld name="PICTURE_WITH_CAPTION_TEXT">
    <p:spTree>
      <p:nvGrpSpPr>
        <p:cNvPr id="1" name="Shape 65"/>
        <p:cNvGrpSpPr/>
        <p:nvPr/>
      </p:nvGrpSpPr>
      <p:grpSpPr>
        <a:xfrm>
          <a:off x="0" y="0"/>
          <a:ext cx="0" cy="0"/>
          <a:chOff x="0" y="0"/>
          <a:chExt cx="0" cy="0"/>
        </a:xfrm>
      </p:grpSpPr>
      <p:sp>
        <p:nvSpPr>
          <p:cNvPr id="66" name="Google Shape;66;p3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onsola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34"/>
          <p:cNvSpPr>
            <a:spLocks noGrp="1"/>
          </p:cNvSpPr>
          <p:nvPr>
            <p:ph type="pic" idx="2"/>
          </p:nvPr>
        </p:nvSpPr>
        <p:spPr>
          <a:xfrm>
            <a:off x="5183188" y="987425"/>
            <a:ext cx="6172200" cy="4873625"/>
          </a:xfrm>
          <a:prstGeom prst="rect">
            <a:avLst/>
          </a:prstGeom>
          <a:noFill/>
          <a:ln>
            <a:noFill/>
          </a:ln>
        </p:spPr>
      </p:sp>
      <p:sp>
        <p:nvSpPr>
          <p:cNvPr id="68" name="Google Shape;68;p34"/>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3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3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3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标题和竖排文字" type="vertTx">
  <p:cSld name="VERTICAL_TEXT">
    <p:spTree>
      <p:nvGrpSpPr>
        <p:cNvPr id="1" name="Shape 72"/>
        <p:cNvGrpSpPr/>
        <p:nvPr/>
      </p:nvGrpSpPr>
      <p:grpSpPr>
        <a:xfrm>
          <a:off x="0" y="0"/>
          <a:ext cx="0" cy="0"/>
          <a:chOff x="0" y="0"/>
          <a:chExt cx="0" cy="0"/>
        </a:xfrm>
      </p:grpSpPr>
      <p:sp>
        <p:nvSpPr>
          <p:cNvPr id="73" name="Google Shape;73;p3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35"/>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3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3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3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onsolas"/>
              <a:buNone/>
              <a:defRPr sz="4400" b="0" i="0" u="none" strike="noStrike" cap="none">
                <a:solidFill>
                  <a:schemeClr val="dk1"/>
                </a:solidFill>
                <a:latin typeface="Consolas"/>
                <a:ea typeface="Consolas"/>
                <a:cs typeface="Consolas"/>
                <a:sym typeface="Consola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2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onsolas"/>
                <a:ea typeface="Consolas"/>
                <a:cs typeface="Consolas"/>
                <a:sym typeface="Consolas"/>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onsolas"/>
                <a:ea typeface="Consolas"/>
                <a:cs typeface="Consolas"/>
                <a:sym typeface="Consolas"/>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onsolas"/>
                <a:ea typeface="Consolas"/>
                <a:cs typeface="Consolas"/>
                <a:sym typeface="Consolas"/>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onsolas"/>
                <a:ea typeface="Consolas"/>
                <a:cs typeface="Consolas"/>
                <a:sym typeface="Consolas"/>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onsolas"/>
                <a:ea typeface="Consolas"/>
                <a:cs typeface="Consolas"/>
                <a:sym typeface="Consolas"/>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onsolas"/>
                <a:ea typeface="Consolas"/>
                <a:cs typeface="Consolas"/>
                <a:sym typeface="Consolas"/>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onsolas"/>
                <a:ea typeface="Consolas"/>
                <a:cs typeface="Consolas"/>
                <a:sym typeface="Consolas"/>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onsolas"/>
                <a:ea typeface="Consolas"/>
                <a:cs typeface="Consolas"/>
                <a:sym typeface="Consolas"/>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onsolas"/>
                <a:ea typeface="Consolas"/>
                <a:cs typeface="Consolas"/>
                <a:sym typeface="Consolas"/>
              </a:defRPr>
            </a:lvl9pPr>
          </a:lstStyle>
          <a:p>
            <a:endParaRPr/>
          </a:p>
        </p:txBody>
      </p:sp>
      <p:sp>
        <p:nvSpPr>
          <p:cNvPr id="12" name="Google Shape;12;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onsolas"/>
                <a:ea typeface="Consolas"/>
                <a:cs typeface="Consolas"/>
                <a:sym typeface="Consolas"/>
              </a:defRPr>
            </a:lvl1pPr>
            <a:lvl2pPr marR="0" lvl="1" algn="l" rtl="0">
              <a:spcBef>
                <a:spcPts val="0"/>
              </a:spcBef>
              <a:spcAft>
                <a:spcPts val="0"/>
              </a:spcAft>
              <a:buSzPts val="1400"/>
              <a:buNone/>
              <a:defRPr sz="1800" b="0" i="0" u="none" strike="noStrike" cap="none">
                <a:solidFill>
                  <a:schemeClr val="dk1"/>
                </a:solidFill>
                <a:latin typeface="Consolas"/>
                <a:ea typeface="Consolas"/>
                <a:cs typeface="Consolas"/>
                <a:sym typeface="Consolas"/>
              </a:defRPr>
            </a:lvl2pPr>
            <a:lvl3pPr marR="0" lvl="2" algn="l" rtl="0">
              <a:spcBef>
                <a:spcPts val="0"/>
              </a:spcBef>
              <a:spcAft>
                <a:spcPts val="0"/>
              </a:spcAft>
              <a:buSzPts val="1400"/>
              <a:buNone/>
              <a:defRPr sz="1800" b="0" i="0" u="none" strike="noStrike" cap="none">
                <a:solidFill>
                  <a:schemeClr val="dk1"/>
                </a:solidFill>
                <a:latin typeface="Consolas"/>
                <a:ea typeface="Consolas"/>
                <a:cs typeface="Consolas"/>
                <a:sym typeface="Consolas"/>
              </a:defRPr>
            </a:lvl3pPr>
            <a:lvl4pPr marR="0" lvl="3" algn="l" rtl="0">
              <a:spcBef>
                <a:spcPts val="0"/>
              </a:spcBef>
              <a:spcAft>
                <a:spcPts val="0"/>
              </a:spcAft>
              <a:buSzPts val="1400"/>
              <a:buNone/>
              <a:defRPr sz="1800" b="0" i="0" u="none" strike="noStrike" cap="none">
                <a:solidFill>
                  <a:schemeClr val="dk1"/>
                </a:solidFill>
                <a:latin typeface="Consolas"/>
                <a:ea typeface="Consolas"/>
                <a:cs typeface="Consolas"/>
                <a:sym typeface="Consolas"/>
              </a:defRPr>
            </a:lvl4pPr>
            <a:lvl5pPr marR="0" lvl="4" algn="l" rtl="0">
              <a:spcBef>
                <a:spcPts val="0"/>
              </a:spcBef>
              <a:spcAft>
                <a:spcPts val="0"/>
              </a:spcAft>
              <a:buSzPts val="1400"/>
              <a:buNone/>
              <a:defRPr sz="1800" b="0" i="0" u="none" strike="noStrike" cap="none">
                <a:solidFill>
                  <a:schemeClr val="dk1"/>
                </a:solidFill>
                <a:latin typeface="Consolas"/>
                <a:ea typeface="Consolas"/>
                <a:cs typeface="Consolas"/>
                <a:sym typeface="Consolas"/>
              </a:defRPr>
            </a:lvl5pPr>
            <a:lvl6pPr marR="0" lvl="5" algn="l" rtl="0">
              <a:spcBef>
                <a:spcPts val="0"/>
              </a:spcBef>
              <a:spcAft>
                <a:spcPts val="0"/>
              </a:spcAft>
              <a:buSzPts val="1400"/>
              <a:buNone/>
              <a:defRPr sz="1800" b="0" i="0" u="none" strike="noStrike" cap="none">
                <a:solidFill>
                  <a:schemeClr val="dk1"/>
                </a:solidFill>
                <a:latin typeface="Consolas"/>
                <a:ea typeface="Consolas"/>
                <a:cs typeface="Consolas"/>
                <a:sym typeface="Consolas"/>
              </a:defRPr>
            </a:lvl6pPr>
            <a:lvl7pPr marR="0" lvl="6" algn="l" rtl="0">
              <a:spcBef>
                <a:spcPts val="0"/>
              </a:spcBef>
              <a:spcAft>
                <a:spcPts val="0"/>
              </a:spcAft>
              <a:buSzPts val="1400"/>
              <a:buNone/>
              <a:defRPr sz="1800" b="0" i="0" u="none" strike="noStrike" cap="none">
                <a:solidFill>
                  <a:schemeClr val="dk1"/>
                </a:solidFill>
                <a:latin typeface="Consolas"/>
                <a:ea typeface="Consolas"/>
                <a:cs typeface="Consolas"/>
                <a:sym typeface="Consolas"/>
              </a:defRPr>
            </a:lvl7pPr>
            <a:lvl8pPr marR="0" lvl="7" algn="l" rtl="0">
              <a:spcBef>
                <a:spcPts val="0"/>
              </a:spcBef>
              <a:spcAft>
                <a:spcPts val="0"/>
              </a:spcAft>
              <a:buSzPts val="1400"/>
              <a:buNone/>
              <a:defRPr sz="1800" b="0" i="0" u="none" strike="noStrike" cap="none">
                <a:solidFill>
                  <a:schemeClr val="dk1"/>
                </a:solidFill>
                <a:latin typeface="Consolas"/>
                <a:ea typeface="Consolas"/>
                <a:cs typeface="Consolas"/>
                <a:sym typeface="Consolas"/>
              </a:defRPr>
            </a:lvl8pPr>
            <a:lvl9pPr marR="0" lvl="8" algn="l" rtl="0">
              <a:spcBef>
                <a:spcPts val="0"/>
              </a:spcBef>
              <a:spcAft>
                <a:spcPts val="0"/>
              </a:spcAft>
              <a:buSzPts val="1400"/>
              <a:buNone/>
              <a:defRPr sz="1800" b="0" i="0" u="none" strike="noStrike" cap="none">
                <a:solidFill>
                  <a:schemeClr val="dk1"/>
                </a:solidFill>
                <a:latin typeface="Consolas"/>
                <a:ea typeface="Consolas"/>
                <a:cs typeface="Consolas"/>
                <a:sym typeface="Consolas"/>
              </a:defRPr>
            </a:lvl9pPr>
          </a:lstStyle>
          <a:p>
            <a:endParaRPr/>
          </a:p>
        </p:txBody>
      </p:sp>
      <p:sp>
        <p:nvSpPr>
          <p:cNvPr id="13" name="Google Shape;13;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onsolas"/>
                <a:ea typeface="Consolas"/>
                <a:cs typeface="Consolas"/>
                <a:sym typeface="Consolas"/>
              </a:defRPr>
            </a:lvl1pPr>
            <a:lvl2pPr marR="0" lvl="1" algn="l" rtl="0">
              <a:spcBef>
                <a:spcPts val="0"/>
              </a:spcBef>
              <a:spcAft>
                <a:spcPts val="0"/>
              </a:spcAft>
              <a:buSzPts val="1400"/>
              <a:buNone/>
              <a:defRPr sz="1800" b="0" i="0" u="none" strike="noStrike" cap="none">
                <a:solidFill>
                  <a:schemeClr val="dk1"/>
                </a:solidFill>
                <a:latin typeface="Consolas"/>
                <a:ea typeface="Consolas"/>
                <a:cs typeface="Consolas"/>
                <a:sym typeface="Consolas"/>
              </a:defRPr>
            </a:lvl2pPr>
            <a:lvl3pPr marR="0" lvl="2" algn="l" rtl="0">
              <a:spcBef>
                <a:spcPts val="0"/>
              </a:spcBef>
              <a:spcAft>
                <a:spcPts val="0"/>
              </a:spcAft>
              <a:buSzPts val="1400"/>
              <a:buNone/>
              <a:defRPr sz="1800" b="0" i="0" u="none" strike="noStrike" cap="none">
                <a:solidFill>
                  <a:schemeClr val="dk1"/>
                </a:solidFill>
                <a:latin typeface="Consolas"/>
                <a:ea typeface="Consolas"/>
                <a:cs typeface="Consolas"/>
                <a:sym typeface="Consolas"/>
              </a:defRPr>
            </a:lvl3pPr>
            <a:lvl4pPr marR="0" lvl="3" algn="l" rtl="0">
              <a:spcBef>
                <a:spcPts val="0"/>
              </a:spcBef>
              <a:spcAft>
                <a:spcPts val="0"/>
              </a:spcAft>
              <a:buSzPts val="1400"/>
              <a:buNone/>
              <a:defRPr sz="1800" b="0" i="0" u="none" strike="noStrike" cap="none">
                <a:solidFill>
                  <a:schemeClr val="dk1"/>
                </a:solidFill>
                <a:latin typeface="Consolas"/>
                <a:ea typeface="Consolas"/>
                <a:cs typeface="Consolas"/>
                <a:sym typeface="Consolas"/>
              </a:defRPr>
            </a:lvl4pPr>
            <a:lvl5pPr marR="0" lvl="4" algn="l" rtl="0">
              <a:spcBef>
                <a:spcPts val="0"/>
              </a:spcBef>
              <a:spcAft>
                <a:spcPts val="0"/>
              </a:spcAft>
              <a:buSzPts val="1400"/>
              <a:buNone/>
              <a:defRPr sz="1800" b="0" i="0" u="none" strike="noStrike" cap="none">
                <a:solidFill>
                  <a:schemeClr val="dk1"/>
                </a:solidFill>
                <a:latin typeface="Consolas"/>
                <a:ea typeface="Consolas"/>
                <a:cs typeface="Consolas"/>
                <a:sym typeface="Consolas"/>
              </a:defRPr>
            </a:lvl5pPr>
            <a:lvl6pPr marR="0" lvl="5" algn="l" rtl="0">
              <a:spcBef>
                <a:spcPts val="0"/>
              </a:spcBef>
              <a:spcAft>
                <a:spcPts val="0"/>
              </a:spcAft>
              <a:buSzPts val="1400"/>
              <a:buNone/>
              <a:defRPr sz="1800" b="0" i="0" u="none" strike="noStrike" cap="none">
                <a:solidFill>
                  <a:schemeClr val="dk1"/>
                </a:solidFill>
                <a:latin typeface="Consolas"/>
                <a:ea typeface="Consolas"/>
                <a:cs typeface="Consolas"/>
                <a:sym typeface="Consolas"/>
              </a:defRPr>
            </a:lvl6pPr>
            <a:lvl7pPr marR="0" lvl="6" algn="l" rtl="0">
              <a:spcBef>
                <a:spcPts val="0"/>
              </a:spcBef>
              <a:spcAft>
                <a:spcPts val="0"/>
              </a:spcAft>
              <a:buSzPts val="1400"/>
              <a:buNone/>
              <a:defRPr sz="1800" b="0" i="0" u="none" strike="noStrike" cap="none">
                <a:solidFill>
                  <a:schemeClr val="dk1"/>
                </a:solidFill>
                <a:latin typeface="Consolas"/>
                <a:ea typeface="Consolas"/>
                <a:cs typeface="Consolas"/>
                <a:sym typeface="Consolas"/>
              </a:defRPr>
            </a:lvl7pPr>
            <a:lvl8pPr marR="0" lvl="7" algn="l" rtl="0">
              <a:spcBef>
                <a:spcPts val="0"/>
              </a:spcBef>
              <a:spcAft>
                <a:spcPts val="0"/>
              </a:spcAft>
              <a:buSzPts val="1400"/>
              <a:buNone/>
              <a:defRPr sz="1800" b="0" i="0" u="none" strike="noStrike" cap="none">
                <a:solidFill>
                  <a:schemeClr val="dk1"/>
                </a:solidFill>
                <a:latin typeface="Consolas"/>
                <a:ea typeface="Consolas"/>
                <a:cs typeface="Consolas"/>
                <a:sym typeface="Consolas"/>
              </a:defRPr>
            </a:lvl8pPr>
            <a:lvl9pPr marR="0" lvl="8" algn="l" rtl="0">
              <a:spcBef>
                <a:spcPts val="0"/>
              </a:spcBef>
              <a:spcAft>
                <a:spcPts val="0"/>
              </a:spcAft>
              <a:buSzPts val="1400"/>
              <a:buNone/>
              <a:defRPr sz="1800" b="0" i="0" u="none" strike="noStrike" cap="none">
                <a:solidFill>
                  <a:schemeClr val="dk1"/>
                </a:solidFill>
                <a:latin typeface="Consolas"/>
                <a:ea typeface="Consolas"/>
                <a:cs typeface="Consolas"/>
                <a:sym typeface="Consolas"/>
              </a:defRPr>
            </a:lvl9pPr>
          </a:lstStyle>
          <a:p>
            <a:endParaRPr/>
          </a:p>
        </p:txBody>
      </p:sp>
      <p:sp>
        <p:nvSpPr>
          <p:cNvPr id="14" name="Google Shape;14;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onsolas"/>
                <a:ea typeface="Consolas"/>
                <a:cs typeface="Consolas"/>
                <a:sym typeface="Consolas"/>
              </a:defRPr>
            </a:lvl1pPr>
            <a:lvl2pPr marL="0" marR="0" lvl="1" indent="0" algn="r" rtl="0">
              <a:spcBef>
                <a:spcPts val="0"/>
              </a:spcBef>
              <a:buNone/>
              <a:defRPr sz="1200" b="0" i="0" u="none" strike="noStrike" cap="none">
                <a:solidFill>
                  <a:srgbClr val="888888"/>
                </a:solidFill>
                <a:latin typeface="Consolas"/>
                <a:ea typeface="Consolas"/>
                <a:cs typeface="Consolas"/>
                <a:sym typeface="Consolas"/>
              </a:defRPr>
            </a:lvl2pPr>
            <a:lvl3pPr marL="0" marR="0" lvl="2" indent="0" algn="r" rtl="0">
              <a:spcBef>
                <a:spcPts val="0"/>
              </a:spcBef>
              <a:buNone/>
              <a:defRPr sz="1200" b="0" i="0" u="none" strike="noStrike" cap="none">
                <a:solidFill>
                  <a:srgbClr val="888888"/>
                </a:solidFill>
                <a:latin typeface="Consolas"/>
                <a:ea typeface="Consolas"/>
                <a:cs typeface="Consolas"/>
                <a:sym typeface="Consolas"/>
              </a:defRPr>
            </a:lvl3pPr>
            <a:lvl4pPr marL="0" marR="0" lvl="3" indent="0" algn="r" rtl="0">
              <a:spcBef>
                <a:spcPts val="0"/>
              </a:spcBef>
              <a:buNone/>
              <a:defRPr sz="1200" b="0" i="0" u="none" strike="noStrike" cap="none">
                <a:solidFill>
                  <a:srgbClr val="888888"/>
                </a:solidFill>
                <a:latin typeface="Consolas"/>
                <a:ea typeface="Consolas"/>
                <a:cs typeface="Consolas"/>
                <a:sym typeface="Consolas"/>
              </a:defRPr>
            </a:lvl4pPr>
            <a:lvl5pPr marL="0" marR="0" lvl="4" indent="0" algn="r" rtl="0">
              <a:spcBef>
                <a:spcPts val="0"/>
              </a:spcBef>
              <a:buNone/>
              <a:defRPr sz="1200" b="0" i="0" u="none" strike="noStrike" cap="none">
                <a:solidFill>
                  <a:srgbClr val="888888"/>
                </a:solidFill>
                <a:latin typeface="Consolas"/>
                <a:ea typeface="Consolas"/>
                <a:cs typeface="Consolas"/>
                <a:sym typeface="Consolas"/>
              </a:defRPr>
            </a:lvl5pPr>
            <a:lvl6pPr marL="0" marR="0" lvl="5" indent="0" algn="r" rtl="0">
              <a:spcBef>
                <a:spcPts val="0"/>
              </a:spcBef>
              <a:buNone/>
              <a:defRPr sz="1200" b="0" i="0" u="none" strike="noStrike" cap="none">
                <a:solidFill>
                  <a:srgbClr val="888888"/>
                </a:solidFill>
                <a:latin typeface="Consolas"/>
                <a:ea typeface="Consolas"/>
                <a:cs typeface="Consolas"/>
                <a:sym typeface="Consolas"/>
              </a:defRPr>
            </a:lvl6pPr>
            <a:lvl7pPr marL="0" marR="0" lvl="6" indent="0" algn="r" rtl="0">
              <a:spcBef>
                <a:spcPts val="0"/>
              </a:spcBef>
              <a:buNone/>
              <a:defRPr sz="1200" b="0" i="0" u="none" strike="noStrike" cap="none">
                <a:solidFill>
                  <a:srgbClr val="888888"/>
                </a:solidFill>
                <a:latin typeface="Consolas"/>
                <a:ea typeface="Consolas"/>
                <a:cs typeface="Consolas"/>
                <a:sym typeface="Consolas"/>
              </a:defRPr>
            </a:lvl7pPr>
            <a:lvl8pPr marL="0" marR="0" lvl="7" indent="0" algn="r" rtl="0">
              <a:spcBef>
                <a:spcPts val="0"/>
              </a:spcBef>
              <a:buNone/>
              <a:defRPr sz="1200" b="0" i="0" u="none" strike="noStrike" cap="none">
                <a:solidFill>
                  <a:srgbClr val="888888"/>
                </a:solidFill>
                <a:latin typeface="Consolas"/>
                <a:ea typeface="Consolas"/>
                <a:cs typeface="Consolas"/>
                <a:sym typeface="Consolas"/>
              </a:defRPr>
            </a:lvl8pPr>
            <a:lvl9pPr marL="0" marR="0" lvl="8" indent="0" algn="r" rtl="0">
              <a:spcBef>
                <a:spcPts val="0"/>
              </a:spcBef>
              <a:buNone/>
              <a:defRPr sz="1200" b="0" i="0" u="none" strike="noStrike" cap="none">
                <a:solidFill>
                  <a:srgbClr val="888888"/>
                </a:solidFill>
                <a:latin typeface="Consolas"/>
                <a:ea typeface="Consolas"/>
                <a:cs typeface="Consolas"/>
                <a:sym typeface="Consolas"/>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10.jpg"/><Relationship Id="rId4" Type="http://schemas.openxmlformats.org/officeDocument/2006/relationships/image" Target="../media/image9.jp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4.jpg"/><Relationship Id="rId5" Type="http://schemas.openxmlformats.org/officeDocument/2006/relationships/image" Target="../media/image3.jpg"/><Relationship Id="rId4" Type="http://schemas.openxmlformats.org/officeDocument/2006/relationships/image" Target="../media/image2.jp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
          <p:cNvSpPr txBox="1"/>
          <p:nvPr/>
        </p:nvSpPr>
        <p:spPr>
          <a:xfrm>
            <a:off x="1574963" y="3105834"/>
            <a:ext cx="9042074"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b="0" i="0" u="none" strike="noStrike" cap="none" dirty="0">
                <a:solidFill>
                  <a:schemeClr val="dk1"/>
                </a:solidFill>
                <a:latin typeface="Consolas"/>
                <a:ea typeface="Consolas"/>
                <a:cs typeface="Consolas"/>
                <a:sym typeface="Consolas"/>
              </a:rPr>
              <a:t>Presentation</a:t>
            </a:r>
            <a:endParaRPr dirty="0"/>
          </a:p>
        </p:txBody>
      </p:sp>
      <p:sp>
        <p:nvSpPr>
          <p:cNvPr id="90" name="Google Shape;90;p1"/>
          <p:cNvSpPr txBox="1"/>
          <p:nvPr/>
        </p:nvSpPr>
        <p:spPr>
          <a:xfrm>
            <a:off x="5044440" y="5292959"/>
            <a:ext cx="2103120"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600" b="0" i="0" u="none" strike="noStrike" cap="none" dirty="0" err="1">
                <a:solidFill>
                  <a:schemeClr val="dk1"/>
                </a:solidFill>
                <a:latin typeface="Consolas"/>
                <a:ea typeface="Consolas"/>
                <a:cs typeface="Consolas"/>
                <a:sym typeface="Consolas"/>
              </a:rPr>
              <a:t>Jiayu</a:t>
            </a:r>
            <a:r>
              <a:rPr lang="en-US" sz="1600" b="0" i="0" u="none" strike="noStrike" cap="none" dirty="0">
                <a:solidFill>
                  <a:schemeClr val="dk1"/>
                </a:solidFill>
                <a:latin typeface="Consolas"/>
                <a:ea typeface="Consolas"/>
                <a:cs typeface="Consolas"/>
                <a:sym typeface="Consolas"/>
              </a:rPr>
              <a:t> Chen</a:t>
            </a:r>
            <a:endParaRPr dirty="0"/>
          </a:p>
          <a:p>
            <a:pPr marL="0" marR="0" lvl="0" indent="0" algn="ctr" rtl="0">
              <a:spcBef>
                <a:spcPts val="0"/>
              </a:spcBef>
              <a:spcAft>
                <a:spcPts val="0"/>
              </a:spcAft>
              <a:buNone/>
            </a:pPr>
            <a:r>
              <a:rPr lang="en-US" sz="1600" b="0" i="0" u="none" strike="noStrike" cap="none" dirty="0">
                <a:solidFill>
                  <a:schemeClr val="dk1"/>
                </a:solidFill>
                <a:latin typeface="Consolas"/>
                <a:ea typeface="Consolas"/>
                <a:cs typeface="Consolas"/>
                <a:sym typeface="Consolas"/>
              </a:rPr>
              <a:t>2023.12.12</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3"/>
          <p:cNvSpPr txBox="1"/>
          <p:nvPr/>
        </p:nvSpPr>
        <p:spPr>
          <a:xfrm>
            <a:off x="4913071" y="3105834"/>
            <a:ext cx="2365858"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dirty="0">
                <a:solidFill>
                  <a:schemeClr val="dk1"/>
                </a:solidFill>
                <a:latin typeface="Consolas"/>
                <a:ea typeface="Consolas"/>
                <a:cs typeface="Consolas"/>
                <a:sym typeface="Consolas"/>
              </a:rPr>
              <a:t>Part_4</a:t>
            </a:r>
            <a:endParaRPr dirty="0"/>
          </a:p>
        </p:txBody>
      </p:sp>
    </p:spTree>
    <p:extLst>
      <p:ext uri="{BB962C8B-B14F-4D97-AF65-F5344CB8AC3E}">
        <p14:creationId xmlns:p14="http://schemas.microsoft.com/office/powerpoint/2010/main" val="12831573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9" name="Google Shape;309;p14"/>
          <p:cNvSpPr txBox="1"/>
          <p:nvPr/>
        </p:nvSpPr>
        <p:spPr>
          <a:xfrm>
            <a:off x="-1" y="0"/>
            <a:ext cx="7008126" cy="36929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altLang="zh-CN" sz="1800" b="1" dirty="0">
                <a:solidFill>
                  <a:schemeClr val="dk1"/>
                </a:solidFill>
                <a:latin typeface="Consolas"/>
                <a:ea typeface="Consolas"/>
                <a:cs typeface="Consolas"/>
                <a:sym typeface="Consolas"/>
              </a:rPr>
              <a:t>Cut, realign, and extract templates from real signals.</a:t>
            </a:r>
          </a:p>
        </p:txBody>
      </p:sp>
      <p:sp>
        <p:nvSpPr>
          <p:cNvPr id="2" name="文本框 1">
            <a:extLst>
              <a:ext uri="{FF2B5EF4-FFF2-40B4-BE49-F238E27FC236}">
                <a16:creationId xmlns:a16="http://schemas.microsoft.com/office/drawing/2014/main" id="{74FB61CF-0D2F-98D6-0255-9DE41678C06F}"/>
              </a:ext>
            </a:extLst>
          </p:cNvPr>
          <p:cNvSpPr txBox="1"/>
          <p:nvPr/>
        </p:nvSpPr>
        <p:spPr>
          <a:xfrm>
            <a:off x="1037230" y="757451"/>
            <a:ext cx="5970895" cy="738664"/>
          </a:xfrm>
          <a:prstGeom prst="rect">
            <a:avLst/>
          </a:prstGeom>
          <a:noFill/>
        </p:spPr>
        <p:txBody>
          <a:bodyPr wrap="square" rtlCol="0">
            <a:spAutoFit/>
          </a:bodyPr>
          <a:lstStyle/>
          <a:p>
            <a:r>
              <a:rPr lang="en-US" altLang="zh-CN" dirty="0"/>
              <a:t>The idea of segmenting signals and extracting individual beat has already been employed in the processing of </a:t>
            </a:r>
            <a:r>
              <a:rPr lang="en-US" altLang="zh-CN" dirty="0" err="1"/>
              <a:t>biosignals</a:t>
            </a:r>
            <a:r>
              <a:rPr lang="en-US" altLang="zh-CN" dirty="0"/>
              <a:t>. </a:t>
            </a:r>
          </a:p>
          <a:p>
            <a:r>
              <a:rPr lang="en-US" altLang="zh-CN" dirty="0"/>
              <a:t>(The pictures are from the demo of Neurokit2)</a:t>
            </a:r>
            <a:endParaRPr lang="zh-CN" altLang="en-US" dirty="0"/>
          </a:p>
        </p:txBody>
      </p:sp>
      <p:pic>
        <p:nvPicPr>
          <p:cNvPr id="4" name="图片 3">
            <a:extLst>
              <a:ext uri="{FF2B5EF4-FFF2-40B4-BE49-F238E27FC236}">
                <a16:creationId xmlns:a16="http://schemas.microsoft.com/office/drawing/2014/main" id="{052799B5-3A6D-A30B-A02B-CD18F06ABCEE}"/>
              </a:ext>
            </a:extLst>
          </p:cNvPr>
          <p:cNvPicPr>
            <a:picLocks noChangeAspect="1"/>
          </p:cNvPicPr>
          <p:nvPr/>
        </p:nvPicPr>
        <p:blipFill>
          <a:blip r:embed="rId3"/>
          <a:stretch>
            <a:fillRect/>
          </a:stretch>
        </p:blipFill>
        <p:spPr>
          <a:xfrm>
            <a:off x="2466005" y="3476044"/>
            <a:ext cx="4928833" cy="3370193"/>
          </a:xfrm>
          <a:prstGeom prst="rect">
            <a:avLst/>
          </a:prstGeom>
        </p:spPr>
      </p:pic>
      <p:pic>
        <p:nvPicPr>
          <p:cNvPr id="6" name="图片 5">
            <a:extLst>
              <a:ext uri="{FF2B5EF4-FFF2-40B4-BE49-F238E27FC236}">
                <a16:creationId xmlns:a16="http://schemas.microsoft.com/office/drawing/2014/main" id="{87E890A0-60BB-4E4A-C980-6CD515A9FC15}"/>
              </a:ext>
            </a:extLst>
          </p:cNvPr>
          <p:cNvPicPr>
            <a:picLocks noChangeAspect="1"/>
          </p:cNvPicPr>
          <p:nvPr/>
        </p:nvPicPr>
        <p:blipFill>
          <a:blip r:embed="rId4"/>
          <a:stretch>
            <a:fillRect/>
          </a:stretch>
        </p:blipFill>
        <p:spPr>
          <a:xfrm>
            <a:off x="7392563" y="184645"/>
            <a:ext cx="4790445" cy="3370192"/>
          </a:xfrm>
          <a:prstGeom prst="rect">
            <a:avLst/>
          </a:prstGeom>
        </p:spPr>
      </p:pic>
      <p:pic>
        <p:nvPicPr>
          <p:cNvPr id="8" name="图片 7">
            <a:extLst>
              <a:ext uri="{FF2B5EF4-FFF2-40B4-BE49-F238E27FC236}">
                <a16:creationId xmlns:a16="http://schemas.microsoft.com/office/drawing/2014/main" id="{9516E05E-313D-F2E4-9415-B59930820C1D}"/>
              </a:ext>
            </a:extLst>
          </p:cNvPr>
          <p:cNvPicPr>
            <a:picLocks noChangeAspect="1"/>
          </p:cNvPicPr>
          <p:nvPr/>
        </p:nvPicPr>
        <p:blipFill>
          <a:blip r:embed="rId5"/>
          <a:stretch>
            <a:fillRect/>
          </a:stretch>
        </p:blipFill>
        <p:spPr>
          <a:xfrm>
            <a:off x="7392563" y="3487807"/>
            <a:ext cx="4799437" cy="3370193"/>
          </a:xfrm>
          <a:prstGeom prst="rect">
            <a:avLst/>
          </a:prstGeom>
        </p:spPr>
      </p:pic>
      <p:sp>
        <p:nvSpPr>
          <p:cNvPr id="9" name="文本框 8">
            <a:extLst>
              <a:ext uri="{FF2B5EF4-FFF2-40B4-BE49-F238E27FC236}">
                <a16:creationId xmlns:a16="http://schemas.microsoft.com/office/drawing/2014/main" id="{4E612D1D-B482-8D43-7C6E-28EDD2E09E01}"/>
              </a:ext>
            </a:extLst>
          </p:cNvPr>
          <p:cNvSpPr txBox="1"/>
          <p:nvPr/>
        </p:nvSpPr>
        <p:spPr>
          <a:xfrm>
            <a:off x="1037229" y="1922424"/>
            <a:ext cx="5970895" cy="1384995"/>
          </a:xfrm>
          <a:prstGeom prst="rect">
            <a:avLst/>
          </a:prstGeom>
          <a:noFill/>
        </p:spPr>
        <p:txBody>
          <a:bodyPr wrap="square" rtlCol="0">
            <a:spAutoFit/>
          </a:bodyPr>
          <a:lstStyle/>
          <a:p>
            <a:pPr marL="342900" indent="-342900">
              <a:buAutoNum type="arabicPeriod"/>
            </a:pPr>
            <a:r>
              <a:rPr lang="en-US" altLang="zh-CN" dirty="0"/>
              <a:t>They are all dealing with single-peak signals, which are often relatively easy to segment. </a:t>
            </a:r>
          </a:p>
          <a:p>
            <a:pPr marL="342900" indent="-342900">
              <a:buAutoNum type="arabicPeriod"/>
            </a:pPr>
            <a:r>
              <a:rPr lang="en-US" altLang="zh-CN" dirty="0"/>
              <a:t>The methods used are quite naive, such as calculate mean or median. </a:t>
            </a:r>
          </a:p>
          <a:p>
            <a:pPr marL="342900" indent="-342900">
              <a:buAutoNum type="arabicPeriod"/>
            </a:pPr>
            <a:r>
              <a:rPr lang="en-US" altLang="zh-CN" dirty="0"/>
              <a:t>After extraction, there isn't much utility; it's just observing what the resulting shape looks like.</a:t>
            </a:r>
            <a:endParaRPr lang="zh-CN" altLang="en-US" dirty="0"/>
          </a:p>
        </p:txBody>
      </p:sp>
    </p:spTree>
    <p:extLst>
      <p:ext uri="{BB962C8B-B14F-4D97-AF65-F5344CB8AC3E}">
        <p14:creationId xmlns:p14="http://schemas.microsoft.com/office/powerpoint/2010/main" val="19494896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9" name="Google Shape;309;p14"/>
          <p:cNvSpPr txBox="1"/>
          <p:nvPr/>
        </p:nvSpPr>
        <p:spPr>
          <a:xfrm>
            <a:off x="-1" y="0"/>
            <a:ext cx="7008126" cy="36929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altLang="zh-CN" sz="1800" b="1" dirty="0">
                <a:solidFill>
                  <a:schemeClr val="dk1"/>
                </a:solidFill>
                <a:latin typeface="Consolas"/>
                <a:ea typeface="Consolas"/>
                <a:cs typeface="Consolas"/>
                <a:sym typeface="Consolas"/>
              </a:rPr>
              <a:t>Cut, realign, and extract templates from real signals.</a:t>
            </a:r>
          </a:p>
        </p:txBody>
      </p:sp>
      <p:sp>
        <p:nvSpPr>
          <p:cNvPr id="3" name="文本框 2">
            <a:extLst>
              <a:ext uri="{FF2B5EF4-FFF2-40B4-BE49-F238E27FC236}">
                <a16:creationId xmlns:a16="http://schemas.microsoft.com/office/drawing/2014/main" id="{B339F4ED-A2A3-7231-8E11-1AF538A2DA2D}"/>
              </a:ext>
            </a:extLst>
          </p:cNvPr>
          <p:cNvSpPr txBox="1"/>
          <p:nvPr/>
        </p:nvSpPr>
        <p:spPr>
          <a:xfrm>
            <a:off x="452651" y="1005386"/>
            <a:ext cx="10495128" cy="738664"/>
          </a:xfrm>
          <a:prstGeom prst="rect">
            <a:avLst/>
          </a:prstGeom>
          <a:noFill/>
        </p:spPr>
        <p:txBody>
          <a:bodyPr wrap="square" rtlCol="0">
            <a:spAutoFit/>
          </a:bodyPr>
          <a:lstStyle/>
          <a:p>
            <a:r>
              <a:rPr lang="zh-CN" altLang="en-US" dirty="0"/>
              <a:t>真实信号中遇到的问题：</a:t>
            </a:r>
            <a:endParaRPr lang="en-US" altLang="zh-CN" dirty="0"/>
          </a:p>
          <a:p>
            <a:pPr marL="342900" indent="-342900">
              <a:buAutoNum type="arabicPeriod"/>
            </a:pPr>
            <a:r>
              <a:rPr lang="zh-CN" altLang="en-US" dirty="0"/>
              <a:t>真实信号是一个有噪声的多峰信号呢，尤其是多个峰的</a:t>
            </a:r>
            <a:r>
              <a:rPr lang="en-US" altLang="zh-CN" dirty="0"/>
              <a:t>amplitude</a:t>
            </a:r>
            <a:r>
              <a:rPr lang="zh-CN" altLang="en-US" dirty="0"/>
              <a:t>的相对大小并不固定。</a:t>
            </a:r>
            <a:endParaRPr lang="en-US" altLang="zh-CN" dirty="0"/>
          </a:p>
          <a:p>
            <a:pPr marL="342900" indent="-342900">
              <a:buAutoNum type="arabicPeriod"/>
            </a:pPr>
            <a:r>
              <a:rPr lang="zh-CN" altLang="en-US" dirty="0"/>
              <a:t>第一节信号往往是有问题的，周期残缺</a:t>
            </a:r>
            <a:endParaRPr lang="en-US" altLang="zh-CN" dirty="0"/>
          </a:p>
        </p:txBody>
      </p:sp>
      <p:sp>
        <p:nvSpPr>
          <p:cNvPr id="4" name="文本框 3">
            <a:extLst>
              <a:ext uri="{FF2B5EF4-FFF2-40B4-BE49-F238E27FC236}">
                <a16:creationId xmlns:a16="http://schemas.microsoft.com/office/drawing/2014/main" id="{B10B350A-D0D2-2938-8918-F2F5EFC52CA5}"/>
              </a:ext>
            </a:extLst>
          </p:cNvPr>
          <p:cNvSpPr txBox="1"/>
          <p:nvPr/>
        </p:nvSpPr>
        <p:spPr>
          <a:xfrm>
            <a:off x="452651" y="2577153"/>
            <a:ext cx="10495128" cy="1169551"/>
          </a:xfrm>
          <a:prstGeom prst="rect">
            <a:avLst/>
          </a:prstGeom>
          <a:noFill/>
        </p:spPr>
        <p:txBody>
          <a:bodyPr wrap="square" rtlCol="0">
            <a:spAutoFit/>
          </a:bodyPr>
          <a:lstStyle/>
          <a:p>
            <a:r>
              <a:rPr lang="zh-CN" altLang="en-US" dirty="0"/>
              <a:t>尝试了使用</a:t>
            </a:r>
            <a:r>
              <a:rPr lang="en-US" altLang="zh-CN" dirty="0" err="1"/>
              <a:t>Yingjian</a:t>
            </a:r>
            <a:r>
              <a:rPr lang="en-US" altLang="zh-CN" dirty="0"/>
              <a:t> Song</a:t>
            </a:r>
            <a:r>
              <a:rPr lang="zh-CN" altLang="en-US" dirty="0"/>
              <a:t>发表在</a:t>
            </a:r>
            <a:r>
              <a:rPr lang="en-US" altLang="zh-CN" dirty="0"/>
              <a:t>IoT2023</a:t>
            </a:r>
            <a:r>
              <a:rPr lang="zh-CN" altLang="en-US" dirty="0"/>
              <a:t>上的一个思路，即</a:t>
            </a:r>
            <a:r>
              <a:rPr lang="en-US" altLang="zh-CN" dirty="0" err="1"/>
              <a:t>xxxx</a:t>
            </a:r>
            <a:endParaRPr lang="en-US" altLang="zh-CN" dirty="0"/>
          </a:p>
          <a:p>
            <a:r>
              <a:rPr lang="zh-CN" altLang="en-US" dirty="0"/>
              <a:t>这个方法用于心率的估计已经足够了，但是对于准确的分隔并不足够，这种方法会造成以下的几种问题</a:t>
            </a:r>
            <a:endParaRPr lang="en-US" altLang="zh-CN" dirty="0"/>
          </a:p>
          <a:p>
            <a:pPr marL="342900" indent="-342900">
              <a:buAutoNum type="arabicPeriod"/>
            </a:pPr>
            <a:r>
              <a:rPr lang="zh-CN" altLang="en-US" dirty="0"/>
              <a:t>误差很大很大，无法对齐</a:t>
            </a:r>
            <a:endParaRPr lang="en-US" altLang="zh-CN" dirty="0"/>
          </a:p>
          <a:p>
            <a:pPr marL="342900" indent="-342900">
              <a:buAutoNum type="arabicPeriod"/>
            </a:pPr>
            <a:r>
              <a:rPr lang="zh-CN" altLang="en-US" dirty="0"/>
              <a:t>切分完以后，并不是我们想要的周期。</a:t>
            </a:r>
            <a:endParaRPr lang="en-US" altLang="zh-CN" dirty="0"/>
          </a:p>
          <a:p>
            <a:endParaRPr lang="en-US" altLang="zh-CN" dirty="0"/>
          </a:p>
        </p:txBody>
      </p:sp>
      <p:sp>
        <p:nvSpPr>
          <p:cNvPr id="5" name="文本框 4">
            <a:extLst>
              <a:ext uri="{FF2B5EF4-FFF2-40B4-BE49-F238E27FC236}">
                <a16:creationId xmlns:a16="http://schemas.microsoft.com/office/drawing/2014/main" id="{281F22CD-2FA4-4B08-5A30-C67F838266E4}"/>
              </a:ext>
            </a:extLst>
          </p:cNvPr>
          <p:cNvSpPr txBox="1"/>
          <p:nvPr/>
        </p:nvSpPr>
        <p:spPr>
          <a:xfrm>
            <a:off x="452651" y="4353636"/>
            <a:ext cx="10495128" cy="1169551"/>
          </a:xfrm>
          <a:prstGeom prst="rect">
            <a:avLst/>
          </a:prstGeom>
          <a:noFill/>
        </p:spPr>
        <p:txBody>
          <a:bodyPr wrap="square" rtlCol="0">
            <a:spAutoFit/>
          </a:bodyPr>
          <a:lstStyle/>
          <a:p>
            <a:r>
              <a:rPr lang="zh-CN" altLang="en-US" dirty="0"/>
              <a:t>解决思路：</a:t>
            </a:r>
            <a:endParaRPr lang="en-US" altLang="zh-CN" dirty="0"/>
          </a:p>
          <a:p>
            <a:r>
              <a:rPr lang="zh-CN" altLang="en-US" dirty="0"/>
              <a:t>能不能把一个时域上的多峰问题，变成其他域上的单峰问题，并且这个单峰在每个周期内的位置，要相对固定。</a:t>
            </a:r>
            <a:endParaRPr lang="en-US" altLang="zh-CN" dirty="0"/>
          </a:p>
          <a:p>
            <a:r>
              <a:rPr lang="zh-CN" altLang="en-US" dirty="0"/>
              <a:t>经过观察，信号的单个周期中，能量密度的分布往往比较稳定。</a:t>
            </a:r>
            <a:endParaRPr lang="en-US" altLang="zh-CN" dirty="0"/>
          </a:p>
          <a:p>
            <a:endParaRPr lang="en-US" altLang="zh-CN" dirty="0"/>
          </a:p>
          <a:p>
            <a:r>
              <a:rPr lang="zh-CN" altLang="en-US" dirty="0"/>
              <a:t>将时域上的多峰问题</a:t>
            </a:r>
            <a:r>
              <a:rPr lang="en-US" altLang="zh-CN" dirty="0"/>
              <a:t>-&gt;</a:t>
            </a:r>
            <a:r>
              <a:rPr lang="zh-CN" altLang="en-US" dirty="0"/>
              <a:t>能量密度上的单峰问题</a:t>
            </a:r>
            <a:endParaRPr lang="en-US" altLang="zh-CN" dirty="0"/>
          </a:p>
        </p:txBody>
      </p:sp>
    </p:spTree>
    <p:extLst>
      <p:ext uri="{BB962C8B-B14F-4D97-AF65-F5344CB8AC3E}">
        <p14:creationId xmlns:p14="http://schemas.microsoft.com/office/powerpoint/2010/main" val="40967974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9" name="Google Shape;309;p14"/>
          <p:cNvSpPr txBox="1"/>
          <p:nvPr/>
        </p:nvSpPr>
        <p:spPr>
          <a:xfrm>
            <a:off x="-1" y="0"/>
            <a:ext cx="7008126" cy="36929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altLang="zh-CN" sz="1800" b="1" dirty="0">
                <a:solidFill>
                  <a:schemeClr val="dk1"/>
                </a:solidFill>
                <a:latin typeface="Consolas"/>
                <a:ea typeface="Consolas"/>
                <a:cs typeface="Consolas"/>
                <a:sym typeface="Consolas"/>
              </a:rPr>
              <a:t>Cut, realign, and extract templates from real signals.</a:t>
            </a:r>
          </a:p>
        </p:txBody>
      </p:sp>
      <p:sp>
        <p:nvSpPr>
          <p:cNvPr id="5" name="文本框 4">
            <a:extLst>
              <a:ext uri="{FF2B5EF4-FFF2-40B4-BE49-F238E27FC236}">
                <a16:creationId xmlns:a16="http://schemas.microsoft.com/office/drawing/2014/main" id="{281F22CD-2FA4-4B08-5A30-C67F838266E4}"/>
              </a:ext>
            </a:extLst>
          </p:cNvPr>
          <p:cNvSpPr txBox="1"/>
          <p:nvPr/>
        </p:nvSpPr>
        <p:spPr>
          <a:xfrm>
            <a:off x="459475" y="1658203"/>
            <a:ext cx="10495128" cy="523220"/>
          </a:xfrm>
          <a:prstGeom prst="rect">
            <a:avLst/>
          </a:prstGeom>
          <a:noFill/>
        </p:spPr>
        <p:txBody>
          <a:bodyPr wrap="square" rtlCol="0">
            <a:spAutoFit/>
          </a:bodyPr>
          <a:lstStyle/>
          <a:p>
            <a:r>
              <a:rPr lang="zh-CN" altLang="en-US" dirty="0"/>
              <a:t>能量密度的分布往往比较稳定，但是也不是完全一模一样。</a:t>
            </a:r>
            <a:endParaRPr lang="en-US" altLang="zh-CN" dirty="0"/>
          </a:p>
          <a:p>
            <a:r>
              <a:rPr lang="zh-CN" altLang="en-US" dirty="0"/>
              <a:t>为了提升精度，那就需要对已经切分完成的信号进行重对齐。</a:t>
            </a:r>
            <a:endParaRPr lang="en-US" altLang="zh-CN" dirty="0"/>
          </a:p>
        </p:txBody>
      </p:sp>
      <p:sp>
        <p:nvSpPr>
          <p:cNvPr id="2" name="文本框 1">
            <a:extLst>
              <a:ext uri="{FF2B5EF4-FFF2-40B4-BE49-F238E27FC236}">
                <a16:creationId xmlns:a16="http://schemas.microsoft.com/office/drawing/2014/main" id="{BACB770F-FAFE-ED7B-6318-7D24BC648822}"/>
              </a:ext>
            </a:extLst>
          </p:cNvPr>
          <p:cNvSpPr txBox="1"/>
          <p:nvPr/>
        </p:nvSpPr>
        <p:spPr>
          <a:xfrm>
            <a:off x="459475" y="3739487"/>
            <a:ext cx="1719618" cy="307777"/>
          </a:xfrm>
          <a:prstGeom prst="rect">
            <a:avLst/>
          </a:prstGeom>
          <a:noFill/>
        </p:spPr>
        <p:txBody>
          <a:bodyPr wrap="square" rtlCol="0">
            <a:spAutoFit/>
          </a:bodyPr>
          <a:lstStyle/>
          <a:p>
            <a:r>
              <a:rPr lang="en-US" altLang="zh-CN" dirty="0"/>
              <a:t>One-circle pieces</a:t>
            </a:r>
            <a:endParaRPr lang="zh-CN" altLang="en-US" dirty="0"/>
          </a:p>
        </p:txBody>
      </p:sp>
      <p:sp>
        <p:nvSpPr>
          <p:cNvPr id="6" name="文本框 5">
            <a:extLst>
              <a:ext uri="{FF2B5EF4-FFF2-40B4-BE49-F238E27FC236}">
                <a16:creationId xmlns:a16="http://schemas.microsoft.com/office/drawing/2014/main" id="{548B1E44-2E7C-676E-84FB-027F6135AF29}"/>
              </a:ext>
            </a:extLst>
          </p:cNvPr>
          <p:cNvSpPr txBox="1"/>
          <p:nvPr/>
        </p:nvSpPr>
        <p:spPr>
          <a:xfrm>
            <a:off x="3916907" y="2688609"/>
            <a:ext cx="2913797" cy="307777"/>
          </a:xfrm>
          <a:prstGeom prst="rect">
            <a:avLst/>
          </a:prstGeom>
          <a:noFill/>
        </p:spPr>
        <p:txBody>
          <a:bodyPr wrap="square" rtlCol="0">
            <a:spAutoFit/>
          </a:bodyPr>
          <a:lstStyle/>
          <a:p>
            <a:r>
              <a:rPr lang="en-US" altLang="zh-CN" dirty="0"/>
              <a:t>Linear Realignment</a:t>
            </a:r>
            <a:endParaRPr lang="zh-CN" altLang="en-US" dirty="0"/>
          </a:p>
        </p:txBody>
      </p:sp>
      <p:sp>
        <p:nvSpPr>
          <p:cNvPr id="7" name="文本框 6">
            <a:extLst>
              <a:ext uri="{FF2B5EF4-FFF2-40B4-BE49-F238E27FC236}">
                <a16:creationId xmlns:a16="http://schemas.microsoft.com/office/drawing/2014/main" id="{3DD7D24F-EE9B-EA4A-ACDD-61A58E974B1D}"/>
              </a:ext>
            </a:extLst>
          </p:cNvPr>
          <p:cNvSpPr txBox="1"/>
          <p:nvPr/>
        </p:nvSpPr>
        <p:spPr>
          <a:xfrm>
            <a:off x="3916907" y="4676578"/>
            <a:ext cx="2913797" cy="307777"/>
          </a:xfrm>
          <a:prstGeom prst="rect">
            <a:avLst/>
          </a:prstGeom>
          <a:noFill/>
        </p:spPr>
        <p:txBody>
          <a:bodyPr wrap="square" rtlCol="0">
            <a:spAutoFit/>
          </a:bodyPr>
          <a:lstStyle/>
          <a:p>
            <a:r>
              <a:rPr lang="en-US" altLang="zh-CN" dirty="0"/>
              <a:t>Non-Linear Realignment</a:t>
            </a:r>
            <a:endParaRPr lang="zh-CN" altLang="en-US" dirty="0"/>
          </a:p>
        </p:txBody>
      </p:sp>
      <p:cxnSp>
        <p:nvCxnSpPr>
          <p:cNvPr id="9" name="直接箭头连接符 8">
            <a:extLst>
              <a:ext uri="{FF2B5EF4-FFF2-40B4-BE49-F238E27FC236}">
                <a16:creationId xmlns:a16="http://schemas.microsoft.com/office/drawing/2014/main" id="{6F3509E7-AFE7-AF53-70AE-594324CCCD7F}"/>
              </a:ext>
            </a:extLst>
          </p:cNvPr>
          <p:cNvCxnSpPr>
            <a:stCxn id="2" idx="3"/>
            <a:endCxn id="6" idx="1"/>
          </p:cNvCxnSpPr>
          <p:nvPr/>
        </p:nvCxnSpPr>
        <p:spPr>
          <a:xfrm flipV="1">
            <a:off x="2179093" y="2842498"/>
            <a:ext cx="1737814" cy="10508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a:extLst>
              <a:ext uri="{FF2B5EF4-FFF2-40B4-BE49-F238E27FC236}">
                <a16:creationId xmlns:a16="http://schemas.microsoft.com/office/drawing/2014/main" id="{12BBC77E-F24F-D724-D2BE-858E52C6EB47}"/>
              </a:ext>
            </a:extLst>
          </p:cNvPr>
          <p:cNvCxnSpPr>
            <a:stCxn id="2" idx="3"/>
            <a:endCxn id="7" idx="1"/>
          </p:cNvCxnSpPr>
          <p:nvPr/>
        </p:nvCxnSpPr>
        <p:spPr>
          <a:xfrm>
            <a:off x="2179093" y="3893376"/>
            <a:ext cx="1737814" cy="9370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359B090B-76C3-AAEA-8968-6C581460F3E1}"/>
              </a:ext>
            </a:extLst>
          </p:cNvPr>
          <p:cNvCxnSpPr/>
          <p:nvPr/>
        </p:nvCxnSpPr>
        <p:spPr>
          <a:xfrm>
            <a:off x="6830704" y="1262418"/>
            <a:ext cx="47768" cy="5595582"/>
          </a:xfrm>
          <a:prstGeom prst="line">
            <a:avLst/>
          </a:prstGeom>
          <a:ln w="285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14" name="Google Shape;226;p8">
            <a:extLst>
              <a:ext uri="{FF2B5EF4-FFF2-40B4-BE49-F238E27FC236}">
                <a16:creationId xmlns:a16="http://schemas.microsoft.com/office/drawing/2014/main" id="{DD611837-6A0D-C714-C1AF-02D483FF7207}"/>
              </a:ext>
            </a:extLst>
          </p:cNvPr>
          <p:cNvSpPr txBox="1"/>
          <p:nvPr/>
        </p:nvSpPr>
        <p:spPr>
          <a:xfrm>
            <a:off x="7477627" y="2135876"/>
            <a:ext cx="3404825"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b="1">
                <a:solidFill>
                  <a:schemeClr val="dk1"/>
                </a:solidFill>
                <a:latin typeface="Consolas"/>
                <a:ea typeface="Consolas"/>
                <a:cs typeface="Consolas"/>
                <a:sym typeface="Consolas"/>
              </a:rPr>
              <a:t>Linear Alignment -&gt; O(T)</a:t>
            </a:r>
            <a:endParaRPr/>
          </a:p>
        </p:txBody>
      </p:sp>
      <p:sp>
        <p:nvSpPr>
          <p:cNvPr id="15" name="Google Shape;227;p8">
            <a:extLst>
              <a:ext uri="{FF2B5EF4-FFF2-40B4-BE49-F238E27FC236}">
                <a16:creationId xmlns:a16="http://schemas.microsoft.com/office/drawing/2014/main" id="{697D1C1C-E816-6D3A-3E96-69BABF35278A}"/>
              </a:ext>
            </a:extLst>
          </p:cNvPr>
          <p:cNvSpPr txBox="1"/>
          <p:nvPr/>
        </p:nvSpPr>
        <p:spPr>
          <a:xfrm>
            <a:off x="7477627" y="3904075"/>
            <a:ext cx="3657071"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b="1">
                <a:solidFill>
                  <a:schemeClr val="dk1"/>
                </a:solidFill>
                <a:latin typeface="Consolas"/>
                <a:ea typeface="Consolas"/>
                <a:cs typeface="Consolas"/>
                <a:sym typeface="Consolas"/>
              </a:rPr>
              <a:t>Non-Linear Alignment -&gt; O(T^2)</a:t>
            </a:r>
            <a:endParaRPr/>
          </a:p>
        </p:txBody>
      </p:sp>
      <p:sp>
        <p:nvSpPr>
          <p:cNvPr id="16" name="Google Shape;228;p8">
            <a:extLst>
              <a:ext uri="{FF2B5EF4-FFF2-40B4-BE49-F238E27FC236}">
                <a16:creationId xmlns:a16="http://schemas.microsoft.com/office/drawing/2014/main" id="{FC139B8D-895D-F397-F6BA-E4D187B6B60B}"/>
              </a:ext>
            </a:extLst>
          </p:cNvPr>
          <p:cNvSpPr/>
          <p:nvPr/>
        </p:nvSpPr>
        <p:spPr>
          <a:xfrm>
            <a:off x="7573831" y="2671574"/>
            <a:ext cx="1845157" cy="572855"/>
          </a:xfrm>
          <a:custGeom>
            <a:avLst/>
            <a:gdLst/>
            <a:ahLst/>
            <a:cxnLst/>
            <a:rect l="l" t="t" r="r" b="b"/>
            <a:pathLst>
              <a:path w="1858297" h="1274790" extrusionOk="0">
                <a:moveTo>
                  <a:pt x="0" y="577693"/>
                </a:moveTo>
                <a:cubicBezTo>
                  <a:pt x="65139" y="650821"/>
                  <a:pt x="130278" y="723949"/>
                  <a:pt x="184355" y="695681"/>
                </a:cubicBezTo>
                <a:cubicBezTo>
                  <a:pt x="238433" y="667413"/>
                  <a:pt x="258097" y="368758"/>
                  <a:pt x="324465" y="408087"/>
                </a:cubicBezTo>
                <a:cubicBezTo>
                  <a:pt x="390833" y="447416"/>
                  <a:pt x="502674" y="999252"/>
                  <a:pt x="582561" y="931655"/>
                </a:cubicBezTo>
                <a:cubicBezTo>
                  <a:pt x="662448" y="864058"/>
                  <a:pt x="731274" y="-54029"/>
                  <a:pt x="803787" y="2506"/>
                </a:cubicBezTo>
                <a:cubicBezTo>
                  <a:pt x="876300" y="59041"/>
                  <a:pt x="935294" y="1203271"/>
                  <a:pt x="1017639" y="1270868"/>
                </a:cubicBezTo>
                <a:cubicBezTo>
                  <a:pt x="1099984" y="1338465"/>
                  <a:pt x="1204452" y="511326"/>
                  <a:pt x="1297858" y="408087"/>
                </a:cubicBezTo>
                <a:cubicBezTo>
                  <a:pt x="1391264" y="304848"/>
                  <a:pt x="1511709" y="640374"/>
                  <a:pt x="1578077" y="651435"/>
                </a:cubicBezTo>
                <a:cubicBezTo>
                  <a:pt x="1644445" y="662496"/>
                  <a:pt x="1649362" y="478142"/>
                  <a:pt x="1696065" y="474455"/>
                </a:cubicBezTo>
                <a:cubicBezTo>
                  <a:pt x="1742768" y="470768"/>
                  <a:pt x="1858297" y="629313"/>
                  <a:pt x="1858297" y="629313"/>
                </a:cubicBezTo>
                <a:lnTo>
                  <a:pt x="1858297" y="629313"/>
                </a:lnTo>
                <a:lnTo>
                  <a:pt x="1858297" y="621939"/>
                </a:lnTo>
              </a:path>
            </a:pathLst>
          </a:custGeom>
          <a:no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onsolas"/>
              <a:ea typeface="Consolas"/>
              <a:cs typeface="Consolas"/>
              <a:sym typeface="Consolas"/>
            </a:endParaRPr>
          </a:p>
        </p:txBody>
      </p:sp>
      <p:sp>
        <p:nvSpPr>
          <p:cNvPr id="17" name="Google Shape;229;p8">
            <a:extLst>
              <a:ext uri="{FF2B5EF4-FFF2-40B4-BE49-F238E27FC236}">
                <a16:creationId xmlns:a16="http://schemas.microsoft.com/office/drawing/2014/main" id="{91A3B7A6-5B8C-1ABE-2FD9-758EAD285DB0}"/>
              </a:ext>
            </a:extLst>
          </p:cNvPr>
          <p:cNvSpPr/>
          <p:nvPr/>
        </p:nvSpPr>
        <p:spPr>
          <a:xfrm>
            <a:off x="7560679" y="2671575"/>
            <a:ext cx="1701126" cy="572855"/>
          </a:xfrm>
          <a:custGeom>
            <a:avLst/>
            <a:gdLst/>
            <a:ahLst/>
            <a:cxnLst/>
            <a:rect l="l" t="t" r="r" b="b"/>
            <a:pathLst>
              <a:path w="1858297" h="1274790" extrusionOk="0">
                <a:moveTo>
                  <a:pt x="0" y="577693"/>
                </a:moveTo>
                <a:cubicBezTo>
                  <a:pt x="65139" y="650821"/>
                  <a:pt x="130278" y="723949"/>
                  <a:pt x="184355" y="695681"/>
                </a:cubicBezTo>
                <a:cubicBezTo>
                  <a:pt x="238433" y="667413"/>
                  <a:pt x="258097" y="368758"/>
                  <a:pt x="324465" y="408087"/>
                </a:cubicBezTo>
                <a:cubicBezTo>
                  <a:pt x="390833" y="447416"/>
                  <a:pt x="502674" y="999252"/>
                  <a:pt x="582561" y="931655"/>
                </a:cubicBezTo>
                <a:cubicBezTo>
                  <a:pt x="662448" y="864058"/>
                  <a:pt x="731274" y="-54029"/>
                  <a:pt x="803787" y="2506"/>
                </a:cubicBezTo>
                <a:cubicBezTo>
                  <a:pt x="876300" y="59041"/>
                  <a:pt x="935294" y="1203271"/>
                  <a:pt x="1017639" y="1270868"/>
                </a:cubicBezTo>
                <a:cubicBezTo>
                  <a:pt x="1099984" y="1338465"/>
                  <a:pt x="1204452" y="511326"/>
                  <a:pt x="1297858" y="408087"/>
                </a:cubicBezTo>
                <a:cubicBezTo>
                  <a:pt x="1391264" y="304848"/>
                  <a:pt x="1511709" y="640374"/>
                  <a:pt x="1578077" y="651435"/>
                </a:cubicBezTo>
                <a:cubicBezTo>
                  <a:pt x="1644445" y="662496"/>
                  <a:pt x="1649362" y="478142"/>
                  <a:pt x="1696065" y="474455"/>
                </a:cubicBezTo>
                <a:cubicBezTo>
                  <a:pt x="1742768" y="470768"/>
                  <a:pt x="1858297" y="629313"/>
                  <a:pt x="1858297" y="629313"/>
                </a:cubicBezTo>
                <a:lnTo>
                  <a:pt x="1858297" y="629313"/>
                </a:lnTo>
                <a:lnTo>
                  <a:pt x="1858297" y="621939"/>
                </a:lnTo>
              </a:path>
            </a:pathLst>
          </a:custGeom>
          <a:no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onsolas"/>
              <a:ea typeface="Consolas"/>
              <a:cs typeface="Consolas"/>
              <a:sym typeface="Consolas"/>
            </a:endParaRPr>
          </a:p>
        </p:txBody>
      </p:sp>
      <p:sp>
        <p:nvSpPr>
          <p:cNvPr id="18" name="Google Shape;230;p8">
            <a:extLst>
              <a:ext uri="{FF2B5EF4-FFF2-40B4-BE49-F238E27FC236}">
                <a16:creationId xmlns:a16="http://schemas.microsoft.com/office/drawing/2014/main" id="{BA94412B-FE22-98AB-39B0-B290B1D51905}"/>
              </a:ext>
            </a:extLst>
          </p:cNvPr>
          <p:cNvSpPr/>
          <p:nvPr/>
        </p:nvSpPr>
        <p:spPr>
          <a:xfrm>
            <a:off x="9831209" y="2671574"/>
            <a:ext cx="1845157" cy="572855"/>
          </a:xfrm>
          <a:custGeom>
            <a:avLst/>
            <a:gdLst/>
            <a:ahLst/>
            <a:cxnLst/>
            <a:rect l="l" t="t" r="r" b="b"/>
            <a:pathLst>
              <a:path w="1858297" h="1274790" extrusionOk="0">
                <a:moveTo>
                  <a:pt x="0" y="577693"/>
                </a:moveTo>
                <a:cubicBezTo>
                  <a:pt x="65139" y="650821"/>
                  <a:pt x="130278" y="723949"/>
                  <a:pt x="184355" y="695681"/>
                </a:cubicBezTo>
                <a:cubicBezTo>
                  <a:pt x="238433" y="667413"/>
                  <a:pt x="258097" y="368758"/>
                  <a:pt x="324465" y="408087"/>
                </a:cubicBezTo>
                <a:cubicBezTo>
                  <a:pt x="390833" y="447416"/>
                  <a:pt x="502674" y="999252"/>
                  <a:pt x="582561" y="931655"/>
                </a:cubicBezTo>
                <a:cubicBezTo>
                  <a:pt x="662448" y="864058"/>
                  <a:pt x="731274" y="-54029"/>
                  <a:pt x="803787" y="2506"/>
                </a:cubicBezTo>
                <a:cubicBezTo>
                  <a:pt x="876300" y="59041"/>
                  <a:pt x="935294" y="1203271"/>
                  <a:pt x="1017639" y="1270868"/>
                </a:cubicBezTo>
                <a:cubicBezTo>
                  <a:pt x="1099984" y="1338465"/>
                  <a:pt x="1204452" y="511326"/>
                  <a:pt x="1297858" y="408087"/>
                </a:cubicBezTo>
                <a:cubicBezTo>
                  <a:pt x="1391264" y="304848"/>
                  <a:pt x="1511709" y="640374"/>
                  <a:pt x="1578077" y="651435"/>
                </a:cubicBezTo>
                <a:cubicBezTo>
                  <a:pt x="1644445" y="662496"/>
                  <a:pt x="1649362" y="478142"/>
                  <a:pt x="1696065" y="474455"/>
                </a:cubicBezTo>
                <a:cubicBezTo>
                  <a:pt x="1742768" y="470768"/>
                  <a:pt x="1858297" y="629313"/>
                  <a:pt x="1858297" y="629313"/>
                </a:cubicBezTo>
                <a:lnTo>
                  <a:pt x="1858297" y="629313"/>
                </a:lnTo>
                <a:lnTo>
                  <a:pt x="1858297" y="621939"/>
                </a:lnTo>
              </a:path>
            </a:pathLst>
          </a:custGeom>
          <a:no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onsolas"/>
              <a:ea typeface="Consolas"/>
              <a:cs typeface="Consolas"/>
              <a:sym typeface="Consolas"/>
            </a:endParaRPr>
          </a:p>
        </p:txBody>
      </p:sp>
      <p:sp>
        <p:nvSpPr>
          <p:cNvPr id="19" name="Google Shape;231;p8">
            <a:extLst>
              <a:ext uri="{FF2B5EF4-FFF2-40B4-BE49-F238E27FC236}">
                <a16:creationId xmlns:a16="http://schemas.microsoft.com/office/drawing/2014/main" id="{9DE7051E-01E8-4450-EF3D-771E86C49C93}"/>
              </a:ext>
            </a:extLst>
          </p:cNvPr>
          <p:cNvSpPr/>
          <p:nvPr/>
        </p:nvSpPr>
        <p:spPr>
          <a:xfrm>
            <a:off x="9896394" y="2671574"/>
            <a:ext cx="1701126" cy="572855"/>
          </a:xfrm>
          <a:custGeom>
            <a:avLst/>
            <a:gdLst/>
            <a:ahLst/>
            <a:cxnLst/>
            <a:rect l="l" t="t" r="r" b="b"/>
            <a:pathLst>
              <a:path w="1858297" h="1274790" extrusionOk="0">
                <a:moveTo>
                  <a:pt x="0" y="577693"/>
                </a:moveTo>
                <a:cubicBezTo>
                  <a:pt x="65139" y="650821"/>
                  <a:pt x="130278" y="723949"/>
                  <a:pt x="184355" y="695681"/>
                </a:cubicBezTo>
                <a:cubicBezTo>
                  <a:pt x="238433" y="667413"/>
                  <a:pt x="258097" y="368758"/>
                  <a:pt x="324465" y="408087"/>
                </a:cubicBezTo>
                <a:cubicBezTo>
                  <a:pt x="390833" y="447416"/>
                  <a:pt x="502674" y="999252"/>
                  <a:pt x="582561" y="931655"/>
                </a:cubicBezTo>
                <a:cubicBezTo>
                  <a:pt x="662448" y="864058"/>
                  <a:pt x="731274" y="-54029"/>
                  <a:pt x="803787" y="2506"/>
                </a:cubicBezTo>
                <a:cubicBezTo>
                  <a:pt x="876300" y="59041"/>
                  <a:pt x="935294" y="1203271"/>
                  <a:pt x="1017639" y="1270868"/>
                </a:cubicBezTo>
                <a:cubicBezTo>
                  <a:pt x="1099984" y="1338465"/>
                  <a:pt x="1204452" y="511326"/>
                  <a:pt x="1297858" y="408087"/>
                </a:cubicBezTo>
                <a:cubicBezTo>
                  <a:pt x="1391264" y="304848"/>
                  <a:pt x="1511709" y="640374"/>
                  <a:pt x="1578077" y="651435"/>
                </a:cubicBezTo>
                <a:cubicBezTo>
                  <a:pt x="1644445" y="662496"/>
                  <a:pt x="1649362" y="478142"/>
                  <a:pt x="1696065" y="474455"/>
                </a:cubicBezTo>
                <a:cubicBezTo>
                  <a:pt x="1742768" y="470768"/>
                  <a:pt x="1858297" y="629313"/>
                  <a:pt x="1858297" y="629313"/>
                </a:cubicBezTo>
                <a:lnTo>
                  <a:pt x="1858297" y="629313"/>
                </a:lnTo>
                <a:lnTo>
                  <a:pt x="1858297" y="621939"/>
                </a:lnTo>
              </a:path>
            </a:pathLst>
          </a:custGeom>
          <a:no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onsolas"/>
              <a:ea typeface="Consolas"/>
              <a:cs typeface="Consolas"/>
              <a:sym typeface="Consolas"/>
            </a:endParaRPr>
          </a:p>
        </p:txBody>
      </p:sp>
      <p:sp>
        <p:nvSpPr>
          <p:cNvPr id="20" name="Google Shape;232;p8">
            <a:extLst>
              <a:ext uri="{FF2B5EF4-FFF2-40B4-BE49-F238E27FC236}">
                <a16:creationId xmlns:a16="http://schemas.microsoft.com/office/drawing/2014/main" id="{AC760201-3DF6-B6F5-BA8D-402CE32A0D07}"/>
              </a:ext>
            </a:extLst>
          </p:cNvPr>
          <p:cNvSpPr/>
          <p:nvPr/>
        </p:nvSpPr>
        <p:spPr>
          <a:xfrm>
            <a:off x="9443442" y="2877843"/>
            <a:ext cx="363312" cy="89775"/>
          </a:xfrm>
          <a:prstGeom prst="rightArrow">
            <a:avLst>
              <a:gd name="adj1" fmla="val 50000"/>
              <a:gd name="adj2" fmla="val 50000"/>
            </a:avLst>
          </a:prstGeom>
          <a:no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onsolas"/>
              <a:ea typeface="Consolas"/>
              <a:cs typeface="Consolas"/>
              <a:sym typeface="Consolas"/>
            </a:endParaRPr>
          </a:p>
        </p:txBody>
      </p:sp>
      <p:sp>
        <p:nvSpPr>
          <p:cNvPr id="21" name="Google Shape;233;p8">
            <a:extLst>
              <a:ext uri="{FF2B5EF4-FFF2-40B4-BE49-F238E27FC236}">
                <a16:creationId xmlns:a16="http://schemas.microsoft.com/office/drawing/2014/main" id="{B7558C67-4128-B600-5391-99CBFB7A537F}"/>
              </a:ext>
            </a:extLst>
          </p:cNvPr>
          <p:cNvSpPr/>
          <p:nvPr/>
        </p:nvSpPr>
        <p:spPr>
          <a:xfrm>
            <a:off x="7738222" y="4503626"/>
            <a:ext cx="1241182" cy="686702"/>
          </a:xfrm>
          <a:custGeom>
            <a:avLst/>
            <a:gdLst/>
            <a:ahLst/>
            <a:cxnLst/>
            <a:rect l="l" t="t" r="r" b="b"/>
            <a:pathLst>
              <a:path w="1858297" h="1274790" extrusionOk="0">
                <a:moveTo>
                  <a:pt x="0" y="577693"/>
                </a:moveTo>
                <a:cubicBezTo>
                  <a:pt x="65139" y="650821"/>
                  <a:pt x="130278" y="723949"/>
                  <a:pt x="184355" y="695681"/>
                </a:cubicBezTo>
                <a:cubicBezTo>
                  <a:pt x="238433" y="667413"/>
                  <a:pt x="258097" y="368758"/>
                  <a:pt x="324465" y="408087"/>
                </a:cubicBezTo>
                <a:cubicBezTo>
                  <a:pt x="390833" y="447416"/>
                  <a:pt x="502674" y="999252"/>
                  <a:pt x="582561" y="931655"/>
                </a:cubicBezTo>
                <a:cubicBezTo>
                  <a:pt x="662448" y="864058"/>
                  <a:pt x="731274" y="-54029"/>
                  <a:pt x="803787" y="2506"/>
                </a:cubicBezTo>
                <a:cubicBezTo>
                  <a:pt x="876300" y="59041"/>
                  <a:pt x="935294" y="1203271"/>
                  <a:pt x="1017639" y="1270868"/>
                </a:cubicBezTo>
                <a:cubicBezTo>
                  <a:pt x="1099984" y="1338465"/>
                  <a:pt x="1204452" y="511326"/>
                  <a:pt x="1297858" y="408087"/>
                </a:cubicBezTo>
                <a:cubicBezTo>
                  <a:pt x="1391264" y="304848"/>
                  <a:pt x="1511709" y="640374"/>
                  <a:pt x="1578077" y="651435"/>
                </a:cubicBezTo>
                <a:cubicBezTo>
                  <a:pt x="1644445" y="662496"/>
                  <a:pt x="1649362" y="478142"/>
                  <a:pt x="1696065" y="474455"/>
                </a:cubicBezTo>
                <a:cubicBezTo>
                  <a:pt x="1742768" y="470768"/>
                  <a:pt x="1858297" y="629313"/>
                  <a:pt x="1858297" y="629313"/>
                </a:cubicBezTo>
                <a:lnTo>
                  <a:pt x="1858297" y="629313"/>
                </a:lnTo>
                <a:lnTo>
                  <a:pt x="1858297" y="621939"/>
                </a:lnTo>
              </a:path>
            </a:pathLst>
          </a:custGeom>
          <a:no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onsolas"/>
              <a:ea typeface="Consolas"/>
              <a:cs typeface="Consolas"/>
              <a:sym typeface="Consolas"/>
            </a:endParaRPr>
          </a:p>
        </p:txBody>
      </p:sp>
      <p:sp>
        <p:nvSpPr>
          <p:cNvPr id="22" name="Google Shape;234;p8">
            <a:extLst>
              <a:ext uri="{FF2B5EF4-FFF2-40B4-BE49-F238E27FC236}">
                <a16:creationId xmlns:a16="http://schemas.microsoft.com/office/drawing/2014/main" id="{F4318AC3-CEFC-42DE-B237-7B1E4AE16E05}"/>
              </a:ext>
            </a:extLst>
          </p:cNvPr>
          <p:cNvSpPr/>
          <p:nvPr/>
        </p:nvSpPr>
        <p:spPr>
          <a:xfrm>
            <a:off x="7477628" y="4560549"/>
            <a:ext cx="1701126" cy="572855"/>
          </a:xfrm>
          <a:custGeom>
            <a:avLst/>
            <a:gdLst/>
            <a:ahLst/>
            <a:cxnLst/>
            <a:rect l="l" t="t" r="r" b="b"/>
            <a:pathLst>
              <a:path w="1858297" h="1274790" extrusionOk="0">
                <a:moveTo>
                  <a:pt x="0" y="577693"/>
                </a:moveTo>
                <a:cubicBezTo>
                  <a:pt x="65139" y="650821"/>
                  <a:pt x="130278" y="723949"/>
                  <a:pt x="184355" y="695681"/>
                </a:cubicBezTo>
                <a:cubicBezTo>
                  <a:pt x="238433" y="667413"/>
                  <a:pt x="258097" y="368758"/>
                  <a:pt x="324465" y="408087"/>
                </a:cubicBezTo>
                <a:cubicBezTo>
                  <a:pt x="390833" y="447416"/>
                  <a:pt x="502674" y="999252"/>
                  <a:pt x="582561" y="931655"/>
                </a:cubicBezTo>
                <a:cubicBezTo>
                  <a:pt x="662448" y="864058"/>
                  <a:pt x="731274" y="-54029"/>
                  <a:pt x="803787" y="2506"/>
                </a:cubicBezTo>
                <a:cubicBezTo>
                  <a:pt x="876300" y="59041"/>
                  <a:pt x="935294" y="1203271"/>
                  <a:pt x="1017639" y="1270868"/>
                </a:cubicBezTo>
                <a:cubicBezTo>
                  <a:pt x="1099984" y="1338465"/>
                  <a:pt x="1204452" y="511326"/>
                  <a:pt x="1297858" y="408087"/>
                </a:cubicBezTo>
                <a:cubicBezTo>
                  <a:pt x="1391264" y="304848"/>
                  <a:pt x="1511709" y="640374"/>
                  <a:pt x="1578077" y="651435"/>
                </a:cubicBezTo>
                <a:cubicBezTo>
                  <a:pt x="1644445" y="662496"/>
                  <a:pt x="1649362" y="478142"/>
                  <a:pt x="1696065" y="474455"/>
                </a:cubicBezTo>
                <a:cubicBezTo>
                  <a:pt x="1742768" y="470768"/>
                  <a:pt x="1858297" y="629313"/>
                  <a:pt x="1858297" y="629313"/>
                </a:cubicBezTo>
                <a:lnTo>
                  <a:pt x="1858297" y="629313"/>
                </a:lnTo>
                <a:lnTo>
                  <a:pt x="1858297" y="621939"/>
                </a:lnTo>
              </a:path>
            </a:pathLst>
          </a:custGeom>
          <a:no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onsolas"/>
              <a:ea typeface="Consolas"/>
              <a:cs typeface="Consolas"/>
              <a:sym typeface="Consolas"/>
            </a:endParaRPr>
          </a:p>
        </p:txBody>
      </p:sp>
      <p:sp>
        <p:nvSpPr>
          <p:cNvPr id="23" name="Google Shape;235;p8">
            <a:extLst>
              <a:ext uri="{FF2B5EF4-FFF2-40B4-BE49-F238E27FC236}">
                <a16:creationId xmlns:a16="http://schemas.microsoft.com/office/drawing/2014/main" id="{45B1CD44-BBE2-A56E-A766-25E9713BD214}"/>
              </a:ext>
            </a:extLst>
          </p:cNvPr>
          <p:cNvSpPr/>
          <p:nvPr/>
        </p:nvSpPr>
        <p:spPr>
          <a:xfrm>
            <a:off x="9219913" y="4770091"/>
            <a:ext cx="576855" cy="94262"/>
          </a:xfrm>
          <a:prstGeom prst="rightArrow">
            <a:avLst>
              <a:gd name="adj1" fmla="val 50000"/>
              <a:gd name="adj2" fmla="val 50000"/>
            </a:avLst>
          </a:prstGeom>
          <a:no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onsolas"/>
              <a:ea typeface="Consolas"/>
              <a:cs typeface="Consolas"/>
              <a:sym typeface="Consolas"/>
            </a:endParaRPr>
          </a:p>
        </p:txBody>
      </p:sp>
      <p:sp>
        <p:nvSpPr>
          <p:cNvPr id="24" name="Google Shape;236;p8">
            <a:extLst>
              <a:ext uri="{FF2B5EF4-FFF2-40B4-BE49-F238E27FC236}">
                <a16:creationId xmlns:a16="http://schemas.microsoft.com/office/drawing/2014/main" id="{E454B294-E5A2-91FE-33C8-A066F3AC9CE2}"/>
              </a:ext>
            </a:extLst>
          </p:cNvPr>
          <p:cNvSpPr/>
          <p:nvPr/>
        </p:nvSpPr>
        <p:spPr>
          <a:xfrm>
            <a:off x="10083031" y="4487515"/>
            <a:ext cx="1241182" cy="686702"/>
          </a:xfrm>
          <a:custGeom>
            <a:avLst/>
            <a:gdLst/>
            <a:ahLst/>
            <a:cxnLst/>
            <a:rect l="l" t="t" r="r" b="b"/>
            <a:pathLst>
              <a:path w="1858297" h="1274790" extrusionOk="0">
                <a:moveTo>
                  <a:pt x="0" y="577693"/>
                </a:moveTo>
                <a:cubicBezTo>
                  <a:pt x="65139" y="650821"/>
                  <a:pt x="130278" y="723949"/>
                  <a:pt x="184355" y="695681"/>
                </a:cubicBezTo>
                <a:cubicBezTo>
                  <a:pt x="238433" y="667413"/>
                  <a:pt x="258097" y="368758"/>
                  <a:pt x="324465" y="408087"/>
                </a:cubicBezTo>
                <a:cubicBezTo>
                  <a:pt x="390833" y="447416"/>
                  <a:pt x="502674" y="999252"/>
                  <a:pt x="582561" y="931655"/>
                </a:cubicBezTo>
                <a:cubicBezTo>
                  <a:pt x="662448" y="864058"/>
                  <a:pt x="731274" y="-54029"/>
                  <a:pt x="803787" y="2506"/>
                </a:cubicBezTo>
                <a:cubicBezTo>
                  <a:pt x="876300" y="59041"/>
                  <a:pt x="935294" y="1203271"/>
                  <a:pt x="1017639" y="1270868"/>
                </a:cubicBezTo>
                <a:cubicBezTo>
                  <a:pt x="1099984" y="1338465"/>
                  <a:pt x="1204452" y="511326"/>
                  <a:pt x="1297858" y="408087"/>
                </a:cubicBezTo>
                <a:cubicBezTo>
                  <a:pt x="1391264" y="304848"/>
                  <a:pt x="1511709" y="640374"/>
                  <a:pt x="1578077" y="651435"/>
                </a:cubicBezTo>
                <a:cubicBezTo>
                  <a:pt x="1644445" y="662496"/>
                  <a:pt x="1649362" y="478142"/>
                  <a:pt x="1696065" y="474455"/>
                </a:cubicBezTo>
                <a:cubicBezTo>
                  <a:pt x="1742768" y="470768"/>
                  <a:pt x="1858297" y="629313"/>
                  <a:pt x="1858297" y="629313"/>
                </a:cubicBezTo>
                <a:lnTo>
                  <a:pt x="1858297" y="629313"/>
                </a:lnTo>
                <a:lnTo>
                  <a:pt x="1858297" y="621939"/>
                </a:lnTo>
              </a:path>
            </a:pathLst>
          </a:custGeom>
          <a:no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onsolas"/>
              <a:ea typeface="Consolas"/>
              <a:cs typeface="Consolas"/>
              <a:sym typeface="Consolas"/>
            </a:endParaRPr>
          </a:p>
        </p:txBody>
      </p:sp>
      <p:sp>
        <p:nvSpPr>
          <p:cNvPr id="25" name="Google Shape;237;p8">
            <a:extLst>
              <a:ext uri="{FF2B5EF4-FFF2-40B4-BE49-F238E27FC236}">
                <a16:creationId xmlns:a16="http://schemas.microsoft.com/office/drawing/2014/main" id="{9D70FA35-2C72-B3DC-7F45-7582A7C21FE9}"/>
              </a:ext>
            </a:extLst>
          </p:cNvPr>
          <p:cNvSpPr/>
          <p:nvPr/>
        </p:nvSpPr>
        <p:spPr>
          <a:xfrm>
            <a:off x="9892189" y="4544438"/>
            <a:ext cx="1701126" cy="572855"/>
          </a:xfrm>
          <a:custGeom>
            <a:avLst/>
            <a:gdLst/>
            <a:ahLst/>
            <a:cxnLst/>
            <a:rect l="l" t="t" r="r" b="b"/>
            <a:pathLst>
              <a:path w="1858297" h="1274790" extrusionOk="0">
                <a:moveTo>
                  <a:pt x="0" y="577693"/>
                </a:moveTo>
                <a:cubicBezTo>
                  <a:pt x="65139" y="650821"/>
                  <a:pt x="130278" y="723949"/>
                  <a:pt x="184355" y="695681"/>
                </a:cubicBezTo>
                <a:cubicBezTo>
                  <a:pt x="238433" y="667413"/>
                  <a:pt x="258097" y="368758"/>
                  <a:pt x="324465" y="408087"/>
                </a:cubicBezTo>
                <a:cubicBezTo>
                  <a:pt x="390833" y="447416"/>
                  <a:pt x="502674" y="999252"/>
                  <a:pt x="582561" y="931655"/>
                </a:cubicBezTo>
                <a:cubicBezTo>
                  <a:pt x="662448" y="864058"/>
                  <a:pt x="731274" y="-54029"/>
                  <a:pt x="803787" y="2506"/>
                </a:cubicBezTo>
                <a:cubicBezTo>
                  <a:pt x="876300" y="59041"/>
                  <a:pt x="935294" y="1203271"/>
                  <a:pt x="1017639" y="1270868"/>
                </a:cubicBezTo>
                <a:cubicBezTo>
                  <a:pt x="1099984" y="1338465"/>
                  <a:pt x="1204452" y="511326"/>
                  <a:pt x="1297858" y="408087"/>
                </a:cubicBezTo>
                <a:cubicBezTo>
                  <a:pt x="1391264" y="304848"/>
                  <a:pt x="1511709" y="640374"/>
                  <a:pt x="1578077" y="651435"/>
                </a:cubicBezTo>
                <a:cubicBezTo>
                  <a:pt x="1644445" y="662496"/>
                  <a:pt x="1649362" y="478142"/>
                  <a:pt x="1696065" y="474455"/>
                </a:cubicBezTo>
                <a:cubicBezTo>
                  <a:pt x="1742768" y="470768"/>
                  <a:pt x="1858297" y="629313"/>
                  <a:pt x="1858297" y="629313"/>
                </a:cubicBezTo>
                <a:lnTo>
                  <a:pt x="1858297" y="629313"/>
                </a:lnTo>
                <a:lnTo>
                  <a:pt x="1858297" y="621939"/>
                </a:lnTo>
              </a:path>
            </a:pathLst>
          </a:custGeom>
          <a:no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onsolas"/>
              <a:ea typeface="Consolas"/>
              <a:cs typeface="Consolas"/>
              <a:sym typeface="Consolas"/>
            </a:endParaRPr>
          </a:p>
        </p:txBody>
      </p:sp>
      <p:sp>
        <p:nvSpPr>
          <p:cNvPr id="26" name="Google Shape;238;p8">
            <a:extLst>
              <a:ext uri="{FF2B5EF4-FFF2-40B4-BE49-F238E27FC236}">
                <a16:creationId xmlns:a16="http://schemas.microsoft.com/office/drawing/2014/main" id="{CB27CEE6-B81D-09C5-9180-8FB0A2C072FA}"/>
              </a:ext>
            </a:extLst>
          </p:cNvPr>
          <p:cNvSpPr txBox="1"/>
          <p:nvPr/>
        </p:nvSpPr>
        <p:spPr>
          <a:xfrm>
            <a:off x="10012907" y="3263711"/>
            <a:ext cx="1481760" cy="30777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400">
                <a:solidFill>
                  <a:schemeClr val="dk1"/>
                </a:solidFill>
                <a:latin typeface="Consolas"/>
                <a:ea typeface="Consolas"/>
                <a:cs typeface="Consolas"/>
                <a:sym typeface="Consolas"/>
              </a:rPr>
              <a:t>Acceptable</a:t>
            </a:r>
            <a:endParaRPr sz="1400">
              <a:solidFill>
                <a:schemeClr val="dk1"/>
              </a:solidFill>
              <a:latin typeface="Consolas"/>
              <a:ea typeface="Consolas"/>
              <a:cs typeface="Consolas"/>
              <a:sym typeface="Consolas"/>
            </a:endParaRPr>
          </a:p>
        </p:txBody>
      </p:sp>
      <p:sp>
        <p:nvSpPr>
          <p:cNvPr id="27" name="Google Shape;239;p8">
            <a:extLst>
              <a:ext uri="{FF2B5EF4-FFF2-40B4-BE49-F238E27FC236}">
                <a16:creationId xmlns:a16="http://schemas.microsoft.com/office/drawing/2014/main" id="{D5DA24D8-ABD6-83B0-9DD3-893535B5137A}"/>
              </a:ext>
            </a:extLst>
          </p:cNvPr>
          <p:cNvSpPr txBox="1"/>
          <p:nvPr/>
        </p:nvSpPr>
        <p:spPr>
          <a:xfrm>
            <a:off x="9723875" y="5190328"/>
            <a:ext cx="2037754" cy="30777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400">
                <a:solidFill>
                  <a:schemeClr val="dk1"/>
                </a:solidFill>
                <a:latin typeface="Consolas"/>
                <a:ea typeface="Consolas"/>
                <a:cs typeface="Consolas"/>
                <a:sym typeface="Consolas"/>
              </a:rPr>
              <a:t>Unacceptable</a:t>
            </a:r>
            <a:endParaRPr sz="1400">
              <a:solidFill>
                <a:schemeClr val="dk1"/>
              </a:solidFill>
              <a:latin typeface="Consolas"/>
              <a:ea typeface="Consolas"/>
              <a:cs typeface="Consolas"/>
              <a:sym typeface="Consolas"/>
            </a:endParaRPr>
          </a:p>
        </p:txBody>
      </p:sp>
    </p:spTree>
    <p:extLst>
      <p:ext uri="{BB962C8B-B14F-4D97-AF65-F5344CB8AC3E}">
        <p14:creationId xmlns:p14="http://schemas.microsoft.com/office/powerpoint/2010/main" val="24736721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9" name="Google Shape;309;p14"/>
          <p:cNvSpPr txBox="1"/>
          <p:nvPr/>
        </p:nvSpPr>
        <p:spPr>
          <a:xfrm>
            <a:off x="-1" y="0"/>
            <a:ext cx="7008126" cy="36929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altLang="zh-CN" sz="1800" b="1" dirty="0">
                <a:solidFill>
                  <a:schemeClr val="dk1"/>
                </a:solidFill>
                <a:latin typeface="Consolas"/>
                <a:ea typeface="Consolas"/>
                <a:cs typeface="Consolas"/>
                <a:sym typeface="Consolas"/>
              </a:rPr>
              <a:t>Cut, realign, and extract templates from real signals.</a:t>
            </a:r>
          </a:p>
        </p:txBody>
      </p:sp>
      <p:sp>
        <p:nvSpPr>
          <p:cNvPr id="3" name="矩形 2">
            <a:extLst>
              <a:ext uri="{FF2B5EF4-FFF2-40B4-BE49-F238E27FC236}">
                <a16:creationId xmlns:a16="http://schemas.microsoft.com/office/drawing/2014/main" id="{FC0651A2-4F0F-98FD-A8FC-B1043EF38195}"/>
              </a:ext>
            </a:extLst>
          </p:cNvPr>
          <p:cNvSpPr/>
          <p:nvPr/>
        </p:nvSpPr>
        <p:spPr>
          <a:xfrm>
            <a:off x="4801003" y="1132410"/>
            <a:ext cx="2589996" cy="597803"/>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Consolas" panose="020B0609020204030204" pitchFamily="49" charset="0"/>
                <a:cs typeface="Times New Roman" panose="02020603050405020304" pitchFamily="18" charset="0"/>
              </a:rPr>
              <a:t>Choose one piece x from N pieces X</a:t>
            </a:r>
            <a:endParaRPr lang="zh-CN" altLang="en-US" dirty="0">
              <a:solidFill>
                <a:schemeClr val="tx1"/>
              </a:solidFill>
              <a:latin typeface="Consolas" panose="020B0609020204030204" pitchFamily="49" charset="0"/>
              <a:cs typeface="Times New Roman" panose="02020603050405020304" pitchFamily="18" charset="0"/>
            </a:endParaRPr>
          </a:p>
        </p:txBody>
      </p:sp>
      <p:sp>
        <p:nvSpPr>
          <p:cNvPr id="4" name="矩形 3">
            <a:extLst>
              <a:ext uri="{FF2B5EF4-FFF2-40B4-BE49-F238E27FC236}">
                <a16:creationId xmlns:a16="http://schemas.microsoft.com/office/drawing/2014/main" id="{8CEEEE2C-22C2-E119-D8E1-D899E1A40708}"/>
              </a:ext>
            </a:extLst>
          </p:cNvPr>
          <p:cNvSpPr/>
          <p:nvPr/>
        </p:nvSpPr>
        <p:spPr>
          <a:xfrm>
            <a:off x="2325470" y="2061700"/>
            <a:ext cx="2589996" cy="597803"/>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Consolas" panose="020B0609020204030204" pitchFamily="49" charset="0"/>
                <a:cs typeface="Times New Roman" panose="02020603050405020304" pitchFamily="18" charset="0"/>
              </a:rPr>
              <a:t>Calculate the ACF between x and X[1]</a:t>
            </a:r>
            <a:endParaRPr lang="zh-CN" altLang="en-US" dirty="0">
              <a:solidFill>
                <a:schemeClr val="tx1"/>
              </a:solidFill>
              <a:latin typeface="Consolas" panose="020B0609020204030204" pitchFamily="49" charset="0"/>
              <a:cs typeface="Times New Roman" panose="02020603050405020304" pitchFamily="18" charset="0"/>
            </a:endParaRPr>
          </a:p>
        </p:txBody>
      </p:sp>
      <p:sp>
        <p:nvSpPr>
          <p:cNvPr id="8" name="矩形 7">
            <a:extLst>
              <a:ext uri="{FF2B5EF4-FFF2-40B4-BE49-F238E27FC236}">
                <a16:creationId xmlns:a16="http://schemas.microsoft.com/office/drawing/2014/main" id="{1383406E-D575-641F-634C-804D4FCB0F50}"/>
              </a:ext>
            </a:extLst>
          </p:cNvPr>
          <p:cNvSpPr/>
          <p:nvPr/>
        </p:nvSpPr>
        <p:spPr>
          <a:xfrm>
            <a:off x="4800999" y="2979594"/>
            <a:ext cx="2589997" cy="627223"/>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Consolas" panose="020B0609020204030204" pitchFamily="49" charset="0"/>
                <a:cs typeface="Times New Roman" panose="02020603050405020304" pitchFamily="18" charset="0"/>
              </a:rPr>
              <a:t>Add ACF results from N-1 times</a:t>
            </a:r>
            <a:endParaRPr lang="zh-CN" altLang="en-US" dirty="0">
              <a:solidFill>
                <a:schemeClr val="tx1"/>
              </a:solidFill>
              <a:latin typeface="Consolas" panose="020B0609020204030204" pitchFamily="49" charset="0"/>
              <a:cs typeface="Times New Roman" panose="02020603050405020304" pitchFamily="18" charset="0"/>
            </a:endParaRPr>
          </a:p>
        </p:txBody>
      </p:sp>
      <p:sp>
        <p:nvSpPr>
          <p:cNvPr id="10" name="矩形 9">
            <a:extLst>
              <a:ext uri="{FF2B5EF4-FFF2-40B4-BE49-F238E27FC236}">
                <a16:creationId xmlns:a16="http://schemas.microsoft.com/office/drawing/2014/main" id="{182A76E3-930A-6B5C-A8E0-7D5DAB7D56A4}"/>
              </a:ext>
            </a:extLst>
          </p:cNvPr>
          <p:cNvSpPr/>
          <p:nvPr/>
        </p:nvSpPr>
        <p:spPr>
          <a:xfrm>
            <a:off x="4800999" y="3938304"/>
            <a:ext cx="2589998" cy="605597"/>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Consolas" panose="020B0609020204030204" pitchFamily="49" charset="0"/>
                <a:cs typeface="Times New Roman" panose="02020603050405020304" pitchFamily="18" charset="0"/>
              </a:rPr>
              <a:t>Find the appropriate time unit for lag.</a:t>
            </a:r>
            <a:endParaRPr lang="zh-CN" altLang="en-US" dirty="0">
              <a:solidFill>
                <a:schemeClr val="tx1"/>
              </a:solidFill>
              <a:latin typeface="Consolas" panose="020B0609020204030204" pitchFamily="49" charset="0"/>
              <a:cs typeface="Times New Roman" panose="02020603050405020304" pitchFamily="18" charset="0"/>
            </a:endParaRPr>
          </a:p>
        </p:txBody>
      </p:sp>
      <p:sp>
        <p:nvSpPr>
          <p:cNvPr id="12" name="矩形 11">
            <a:extLst>
              <a:ext uri="{FF2B5EF4-FFF2-40B4-BE49-F238E27FC236}">
                <a16:creationId xmlns:a16="http://schemas.microsoft.com/office/drawing/2014/main" id="{3E780A2F-2567-DE88-E48A-72F0F68C9E63}"/>
              </a:ext>
            </a:extLst>
          </p:cNvPr>
          <p:cNvSpPr/>
          <p:nvPr/>
        </p:nvSpPr>
        <p:spPr>
          <a:xfrm>
            <a:off x="4801000" y="4875388"/>
            <a:ext cx="2589999" cy="60234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Consolas" panose="020B0609020204030204" pitchFamily="49" charset="0"/>
                <a:cs typeface="Times New Roman" panose="02020603050405020304" pitchFamily="18" charset="0"/>
              </a:rPr>
              <a:t>Realign piece x.</a:t>
            </a:r>
            <a:endParaRPr lang="zh-CN" altLang="en-US" dirty="0">
              <a:solidFill>
                <a:schemeClr val="tx1"/>
              </a:solidFill>
              <a:latin typeface="Consolas" panose="020B0609020204030204" pitchFamily="49" charset="0"/>
              <a:cs typeface="Times New Roman" panose="02020603050405020304" pitchFamily="18" charset="0"/>
            </a:endParaRPr>
          </a:p>
        </p:txBody>
      </p:sp>
      <p:sp>
        <p:nvSpPr>
          <p:cNvPr id="14" name="矩形 13">
            <a:extLst>
              <a:ext uri="{FF2B5EF4-FFF2-40B4-BE49-F238E27FC236}">
                <a16:creationId xmlns:a16="http://schemas.microsoft.com/office/drawing/2014/main" id="{ED51C1DC-2C62-6BC9-DD89-074F7EB59D3B}"/>
              </a:ext>
            </a:extLst>
          </p:cNvPr>
          <p:cNvSpPr/>
          <p:nvPr/>
        </p:nvSpPr>
        <p:spPr>
          <a:xfrm>
            <a:off x="4800999" y="5829961"/>
            <a:ext cx="2590001" cy="604089"/>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Consolas" panose="020B0609020204030204" pitchFamily="49" charset="0"/>
                <a:cs typeface="Times New Roman" panose="02020603050405020304" pitchFamily="18" charset="0"/>
              </a:rPr>
              <a:t>Get re-aligned pieces</a:t>
            </a:r>
            <a:endParaRPr lang="zh-CN" altLang="en-US" dirty="0">
              <a:solidFill>
                <a:schemeClr val="tx1"/>
              </a:solidFill>
              <a:latin typeface="Consolas" panose="020B0609020204030204" pitchFamily="49" charset="0"/>
              <a:cs typeface="Times New Roman" panose="02020603050405020304" pitchFamily="18" charset="0"/>
            </a:endParaRPr>
          </a:p>
        </p:txBody>
      </p:sp>
      <p:cxnSp>
        <p:nvCxnSpPr>
          <p:cNvPr id="15" name="直接箭头连接符 14">
            <a:extLst>
              <a:ext uri="{FF2B5EF4-FFF2-40B4-BE49-F238E27FC236}">
                <a16:creationId xmlns:a16="http://schemas.microsoft.com/office/drawing/2014/main" id="{F7EF53E9-EC24-0E74-D752-83181C9641CC}"/>
              </a:ext>
            </a:extLst>
          </p:cNvPr>
          <p:cNvCxnSpPr>
            <a:cxnSpLocks/>
            <a:stCxn id="3" idx="2"/>
            <a:endCxn id="4" idx="0"/>
          </p:cNvCxnSpPr>
          <p:nvPr/>
        </p:nvCxnSpPr>
        <p:spPr>
          <a:xfrm flipH="1">
            <a:off x="3620468" y="1730213"/>
            <a:ext cx="2475533" cy="33148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a:extLst>
              <a:ext uri="{FF2B5EF4-FFF2-40B4-BE49-F238E27FC236}">
                <a16:creationId xmlns:a16="http://schemas.microsoft.com/office/drawing/2014/main" id="{1A4AB7BC-A9D1-F719-BAEF-7E6290106E4F}"/>
              </a:ext>
            </a:extLst>
          </p:cNvPr>
          <p:cNvCxnSpPr>
            <a:cxnSpLocks/>
            <a:stCxn id="4" idx="2"/>
            <a:endCxn id="8" idx="0"/>
          </p:cNvCxnSpPr>
          <p:nvPr/>
        </p:nvCxnSpPr>
        <p:spPr>
          <a:xfrm>
            <a:off x="3620468" y="2659503"/>
            <a:ext cx="2475530" cy="32009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a:extLst>
              <a:ext uri="{FF2B5EF4-FFF2-40B4-BE49-F238E27FC236}">
                <a16:creationId xmlns:a16="http://schemas.microsoft.com/office/drawing/2014/main" id="{8935951C-3626-727B-BF7B-F018CF99AA13}"/>
              </a:ext>
            </a:extLst>
          </p:cNvPr>
          <p:cNvCxnSpPr>
            <a:cxnSpLocks/>
            <a:stCxn id="8" idx="2"/>
            <a:endCxn id="10" idx="0"/>
          </p:cNvCxnSpPr>
          <p:nvPr/>
        </p:nvCxnSpPr>
        <p:spPr>
          <a:xfrm>
            <a:off x="6095998" y="3606817"/>
            <a:ext cx="0" cy="33148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id="{8427D6A8-F601-29F2-E40A-AE356C45D424}"/>
              </a:ext>
            </a:extLst>
          </p:cNvPr>
          <p:cNvCxnSpPr>
            <a:cxnSpLocks/>
            <a:stCxn id="10" idx="2"/>
            <a:endCxn id="12" idx="0"/>
          </p:cNvCxnSpPr>
          <p:nvPr/>
        </p:nvCxnSpPr>
        <p:spPr>
          <a:xfrm>
            <a:off x="6095998" y="4543901"/>
            <a:ext cx="2" cy="33148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a:extLst>
              <a:ext uri="{FF2B5EF4-FFF2-40B4-BE49-F238E27FC236}">
                <a16:creationId xmlns:a16="http://schemas.microsoft.com/office/drawing/2014/main" id="{E1818836-230F-4324-AC43-C80F7E667726}"/>
              </a:ext>
            </a:extLst>
          </p:cNvPr>
          <p:cNvCxnSpPr>
            <a:cxnSpLocks/>
            <a:stCxn id="12" idx="2"/>
            <a:endCxn id="14" idx="0"/>
          </p:cNvCxnSpPr>
          <p:nvPr/>
        </p:nvCxnSpPr>
        <p:spPr>
          <a:xfrm>
            <a:off x="6096000" y="5477728"/>
            <a:ext cx="0" cy="35223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矩形 19">
            <a:extLst>
              <a:ext uri="{FF2B5EF4-FFF2-40B4-BE49-F238E27FC236}">
                <a16:creationId xmlns:a16="http://schemas.microsoft.com/office/drawing/2014/main" id="{A2ED592A-7D88-8B7F-8153-B3AA6C03B638}"/>
              </a:ext>
            </a:extLst>
          </p:cNvPr>
          <p:cNvSpPr/>
          <p:nvPr/>
        </p:nvSpPr>
        <p:spPr>
          <a:xfrm>
            <a:off x="7276533" y="2067958"/>
            <a:ext cx="2589996" cy="597803"/>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Consolas" panose="020B0609020204030204" pitchFamily="49" charset="0"/>
                <a:cs typeface="Times New Roman" panose="02020603050405020304" pitchFamily="18" charset="0"/>
              </a:rPr>
              <a:t>Calculate the ACF between x and X[N-1]</a:t>
            </a:r>
            <a:endParaRPr lang="zh-CN" altLang="en-US" dirty="0">
              <a:solidFill>
                <a:schemeClr val="tx1"/>
              </a:solidFill>
              <a:latin typeface="Consolas" panose="020B0609020204030204" pitchFamily="49" charset="0"/>
              <a:cs typeface="Times New Roman" panose="02020603050405020304" pitchFamily="18" charset="0"/>
            </a:endParaRPr>
          </a:p>
        </p:txBody>
      </p:sp>
      <p:cxnSp>
        <p:nvCxnSpPr>
          <p:cNvPr id="22" name="连接符: 肘形 21">
            <a:extLst>
              <a:ext uri="{FF2B5EF4-FFF2-40B4-BE49-F238E27FC236}">
                <a16:creationId xmlns:a16="http://schemas.microsoft.com/office/drawing/2014/main" id="{255618E3-9B95-8C92-FC72-55A1B20E7334}"/>
              </a:ext>
            </a:extLst>
          </p:cNvPr>
          <p:cNvCxnSpPr>
            <a:stCxn id="12" idx="2"/>
            <a:endCxn id="3" idx="1"/>
          </p:cNvCxnSpPr>
          <p:nvPr/>
        </p:nvCxnSpPr>
        <p:spPr>
          <a:xfrm rot="5400000" flipH="1">
            <a:off x="3425294" y="2807022"/>
            <a:ext cx="4046416" cy="1294997"/>
          </a:xfrm>
          <a:prstGeom prst="bentConnector4">
            <a:avLst>
              <a:gd name="adj1" fmla="val -4300"/>
              <a:gd name="adj2" fmla="val 366369"/>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a:extLst>
              <a:ext uri="{FF2B5EF4-FFF2-40B4-BE49-F238E27FC236}">
                <a16:creationId xmlns:a16="http://schemas.microsoft.com/office/drawing/2014/main" id="{39F07581-0862-A7D3-72DA-19E5E0C5C988}"/>
              </a:ext>
            </a:extLst>
          </p:cNvPr>
          <p:cNvCxnSpPr>
            <a:cxnSpLocks/>
            <a:stCxn id="3" idx="2"/>
            <a:endCxn id="20" idx="0"/>
          </p:cNvCxnSpPr>
          <p:nvPr/>
        </p:nvCxnSpPr>
        <p:spPr>
          <a:xfrm>
            <a:off x="6096001" y="1730213"/>
            <a:ext cx="2475530" cy="33774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a:extLst>
              <a:ext uri="{FF2B5EF4-FFF2-40B4-BE49-F238E27FC236}">
                <a16:creationId xmlns:a16="http://schemas.microsoft.com/office/drawing/2014/main" id="{35B077B6-7BA2-03F2-2AA9-C8FBF6ECAD56}"/>
              </a:ext>
            </a:extLst>
          </p:cNvPr>
          <p:cNvCxnSpPr>
            <a:cxnSpLocks/>
            <a:stCxn id="20" idx="2"/>
            <a:endCxn id="8" idx="0"/>
          </p:cNvCxnSpPr>
          <p:nvPr/>
        </p:nvCxnSpPr>
        <p:spPr>
          <a:xfrm flipH="1">
            <a:off x="6095998" y="2665761"/>
            <a:ext cx="2475533" cy="31383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矩形 37">
            <a:extLst>
              <a:ext uri="{FF2B5EF4-FFF2-40B4-BE49-F238E27FC236}">
                <a16:creationId xmlns:a16="http://schemas.microsoft.com/office/drawing/2014/main" id="{6A97156E-9437-1AB2-0B01-8117382D1078}"/>
              </a:ext>
            </a:extLst>
          </p:cNvPr>
          <p:cNvSpPr/>
          <p:nvPr/>
        </p:nvSpPr>
        <p:spPr>
          <a:xfrm>
            <a:off x="4800999" y="325377"/>
            <a:ext cx="2590001" cy="604089"/>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Consolas" panose="020B0609020204030204" pitchFamily="49" charset="0"/>
                <a:cs typeface="Times New Roman" panose="02020603050405020304" pitchFamily="18" charset="0"/>
              </a:rPr>
              <a:t>Start</a:t>
            </a:r>
            <a:endParaRPr lang="zh-CN" altLang="en-US" dirty="0">
              <a:solidFill>
                <a:schemeClr val="tx1"/>
              </a:solidFill>
              <a:latin typeface="Consolas" panose="020B0609020204030204" pitchFamily="49" charset="0"/>
              <a:cs typeface="Times New Roman" panose="02020603050405020304" pitchFamily="18" charset="0"/>
            </a:endParaRPr>
          </a:p>
        </p:txBody>
      </p:sp>
      <p:cxnSp>
        <p:nvCxnSpPr>
          <p:cNvPr id="39" name="直接箭头连接符 38">
            <a:extLst>
              <a:ext uri="{FF2B5EF4-FFF2-40B4-BE49-F238E27FC236}">
                <a16:creationId xmlns:a16="http://schemas.microsoft.com/office/drawing/2014/main" id="{08962B33-7303-2561-8B6B-AAA5B5C9D7CD}"/>
              </a:ext>
            </a:extLst>
          </p:cNvPr>
          <p:cNvCxnSpPr>
            <a:cxnSpLocks/>
            <a:stCxn id="38" idx="2"/>
            <a:endCxn id="3" idx="0"/>
          </p:cNvCxnSpPr>
          <p:nvPr/>
        </p:nvCxnSpPr>
        <p:spPr>
          <a:xfrm>
            <a:off x="6096000" y="929466"/>
            <a:ext cx="1" cy="20294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文本框 42">
            <a:extLst>
              <a:ext uri="{FF2B5EF4-FFF2-40B4-BE49-F238E27FC236}">
                <a16:creationId xmlns:a16="http://schemas.microsoft.com/office/drawing/2014/main" id="{9BC0AA3F-F266-69A0-7B0A-86BB8EFD1FA1}"/>
              </a:ext>
            </a:extLst>
          </p:cNvPr>
          <p:cNvSpPr txBox="1"/>
          <p:nvPr/>
        </p:nvSpPr>
        <p:spPr>
          <a:xfrm>
            <a:off x="7850875" y="4353636"/>
            <a:ext cx="4043149" cy="523220"/>
          </a:xfrm>
          <a:prstGeom prst="rect">
            <a:avLst/>
          </a:prstGeom>
          <a:noFill/>
        </p:spPr>
        <p:txBody>
          <a:bodyPr wrap="square">
            <a:spAutoFit/>
          </a:bodyPr>
          <a:lstStyle/>
          <a:p>
            <a:r>
              <a:rPr lang="zh-CN" altLang="en-US" dirty="0"/>
              <a:t>时间复杂度</a:t>
            </a:r>
            <a:r>
              <a:rPr lang="en-US" altLang="zh-CN" dirty="0"/>
              <a:t>O(N^3), N</a:t>
            </a:r>
            <a:r>
              <a:rPr lang="zh-CN" altLang="en-US" dirty="0"/>
              <a:t>表示单个周期的平均长度</a:t>
            </a:r>
            <a:endParaRPr lang="en-US" altLang="zh-CN" dirty="0"/>
          </a:p>
          <a:p>
            <a:r>
              <a:rPr lang="zh-CN" altLang="en-US" dirty="0"/>
              <a:t>这个算法是一定能够收敛的</a:t>
            </a:r>
          </a:p>
        </p:txBody>
      </p:sp>
    </p:spTree>
    <p:extLst>
      <p:ext uri="{BB962C8B-B14F-4D97-AF65-F5344CB8AC3E}">
        <p14:creationId xmlns:p14="http://schemas.microsoft.com/office/powerpoint/2010/main" val="12853144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9" name="Google Shape;309;p14"/>
          <p:cNvSpPr txBox="1"/>
          <p:nvPr/>
        </p:nvSpPr>
        <p:spPr>
          <a:xfrm>
            <a:off x="-1" y="0"/>
            <a:ext cx="7008126" cy="36929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altLang="zh-CN" sz="1800" b="1" dirty="0">
                <a:solidFill>
                  <a:schemeClr val="dk1"/>
                </a:solidFill>
                <a:latin typeface="Consolas"/>
                <a:ea typeface="Consolas"/>
                <a:cs typeface="Consolas"/>
                <a:sym typeface="Consolas"/>
              </a:rPr>
              <a:t>Cut, realign, and extract templates from real signals.</a:t>
            </a:r>
          </a:p>
        </p:txBody>
      </p:sp>
      <p:sp>
        <p:nvSpPr>
          <p:cNvPr id="2" name="文本框 1">
            <a:extLst>
              <a:ext uri="{FF2B5EF4-FFF2-40B4-BE49-F238E27FC236}">
                <a16:creationId xmlns:a16="http://schemas.microsoft.com/office/drawing/2014/main" id="{113EC9C3-9CE6-0824-08C5-932AFCF2D9BF}"/>
              </a:ext>
            </a:extLst>
          </p:cNvPr>
          <p:cNvSpPr txBox="1"/>
          <p:nvPr/>
        </p:nvSpPr>
        <p:spPr>
          <a:xfrm>
            <a:off x="1160060" y="818866"/>
            <a:ext cx="6530453" cy="1384995"/>
          </a:xfrm>
          <a:prstGeom prst="rect">
            <a:avLst/>
          </a:prstGeom>
          <a:noFill/>
        </p:spPr>
        <p:txBody>
          <a:bodyPr wrap="square" rtlCol="0">
            <a:spAutoFit/>
          </a:bodyPr>
          <a:lstStyle/>
          <a:p>
            <a:r>
              <a:rPr lang="zh-CN" altLang="en-US" dirty="0"/>
              <a:t>获得模板的方法：</a:t>
            </a:r>
            <a:endParaRPr lang="en-US" altLang="zh-CN" dirty="0"/>
          </a:p>
          <a:p>
            <a:r>
              <a:rPr lang="en-US" altLang="zh-CN" dirty="0"/>
              <a:t>1. </a:t>
            </a:r>
            <a:r>
              <a:rPr lang="zh-CN" altLang="en-US" dirty="0"/>
              <a:t>用</a:t>
            </a:r>
            <a:r>
              <a:rPr lang="en-US" altLang="zh-CN" dirty="0"/>
              <a:t>DBA</a:t>
            </a:r>
            <a:r>
              <a:rPr lang="zh-CN" altLang="en-US" dirty="0"/>
              <a:t>求取平均值的方法，会出现非常尖锐的尖峰。虽然特征能够保留，但是信号的形状被破坏了，不够平滑。</a:t>
            </a:r>
            <a:endParaRPr lang="en-US" altLang="zh-CN" dirty="0"/>
          </a:p>
          <a:p>
            <a:r>
              <a:rPr lang="en-US" altLang="zh-CN" dirty="0"/>
              <a:t>2. </a:t>
            </a:r>
            <a:r>
              <a:rPr lang="zh-CN" altLang="en-US" dirty="0"/>
              <a:t>直接求取平均值的方法获得的</a:t>
            </a:r>
            <a:r>
              <a:rPr lang="en-US" altLang="zh-CN" dirty="0"/>
              <a:t>template</a:t>
            </a:r>
            <a:r>
              <a:rPr lang="zh-CN" altLang="en-US" dirty="0"/>
              <a:t>会比较平滑，峰值的有效获取，不如</a:t>
            </a:r>
            <a:r>
              <a:rPr lang="en-US" altLang="zh-CN" dirty="0"/>
              <a:t>DBA</a:t>
            </a:r>
            <a:r>
              <a:rPr lang="zh-CN" altLang="en-US" dirty="0"/>
              <a:t>等算法。</a:t>
            </a:r>
            <a:endParaRPr lang="en-US" altLang="zh-CN" dirty="0"/>
          </a:p>
          <a:p>
            <a:r>
              <a:rPr lang="en-US" altLang="zh-CN" dirty="0"/>
              <a:t>3. </a:t>
            </a:r>
            <a:r>
              <a:rPr lang="zh-CN" altLang="en-US" dirty="0"/>
              <a:t>我们目前没有办法去衡量生成模板的质量。我们需要开发一种指标进行求取。</a:t>
            </a:r>
          </a:p>
        </p:txBody>
      </p:sp>
    </p:spTree>
    <p:extLst>
      <p:ext uri="{BB962C8B-B14F-4D97-AF65-F5344CB8AC3E}">
        <p14:creationId xmlns:p14="http://schemas.microsoft.com/office/powerpoint/2010/main" val="21274059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9" name="Google Shape;309;p14"/>
          <p:cNvSpPr txBox="1"/>
          <p:nvPr/>
        </p:nvSpPr>
        <p:spPr>
          <a:xfrm>
            <a:off x="-1" y="0"/>
            <a:ext cx="7008126" cy="36929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altLang="zh-CN" sz="1800" b="1" dirty="0">
                <a:solidFill>
                  <a:schemeClr val="dk1"/>
                </a:solidFill>
                <a:latin typeface="Consolas"/>
                <a:ea typeface="Consolas"/>
                <a:cs typeface="Consolas"/>
                <a:sym typeface="Consolas"/>
              </a:rPr>
              <a:t>Cut, realign, and extract templates from real signals.</a:t>
            </a:r>
          </a:p>
        </p:txBody>
      </p:sp>
      <p:sp>
        <p:nvSpPr>
          <p:cNvPr id="2" name="文本框 1">
            <a:extLst>
              <a:ext uri="{FF2B5EF4-FFF2-40B4-BE49-F238E27FC236}">
                <a16:creationId xmlns:a16="http://schemas.microsoft.com/office/drawing/2014/main" id="{113EC9C3-9CE6-0824-08C5-932AFCF2D9BF}"/>
              </a:ext>
            </a:extLst>
          </p:cNvPr>
          <p:cNvSpPr txBox="1"/>
          <p:nvPr/>
        </p:nvSpPr>
        <p:spPr>
          <a:xfrm>
            <a:off x="1160060" y="818866"/>
            <a:ext cx="6530453" cy="1815882"/>
          </a:xfrm>
          <a:prstGeom prst="rect">
            <a:avLst/>
          </a:prstGeom>
          <a:noFill/>
        </p:spPr>
        <p:txBody>
          <a:bodyPr wrap="square" rtlCol="0">
            <a:spAutoFit/>
          </a:bodyPr>
          <a:lstStyle/>
          <a:p>
            <a:endParaRPr lang="en-US" altLang="zh-CN" dirty="0"/>
          </a:p>
          <a:p>
            <a:pPr marL="342900" indent="-342900">
              <a:buAutoNum type="arabicPeriod"/>
            </a:pPr>
            <a:r>
              <a:rPr lang="zh-CN" altLang="en-US" dirty="0"/>
              <a:t>信号质量</a:t>
            </a:r>
            <a:endParaRPr lang="en-US" altLang="zh-CN" dirty="0"/>
          </a:p>
          <a:p>
            <a:pPr lvl="1"/>
            <a:r>
              <a:rPr lang="zh-CN" altLang="en-US" dirty="0"/>
              <a:t>对于心率的计算，之前的过滤算法已经表现的非常优秀了。但是用于提取模板，并分析特征，还不太够，需要再加一层过滤。</a:t>
            </a:r>
            <a:endParaRPr lang="en-US" altLang="zh-CN" dirty="0"/>
          </a:p>
          <a:p>
            <a:pPr marL="342900" indent="-342900">
              <a:buAutoNum type="arabicPeriod"/>
            </a:pPr>
            <a:endParaRPr lang="en-US" altLang="zh-CN" dirty="0"/>
          </a:p>
          <a:p>
            <a:pPr marL="342900" indent="-342900">
              <a:buAutoNum type="arabicPeriod"/>
            </a:pPr>
            <a:r>
              <a:rPr lang="zh-CN" altLang="en-US" dirty="0"/>
              <a:t>真实数据的观察</a:t>
            </a:r>
            <a:endParaRPr lang="en-US" altLang="zh-CN" dirty="0"/>
          </a:p>
          <a:p>
            <a:r>
              <a:rPr lang="zh-CN" altLang="en-US" dirty="0"/>
              <a:t>各个周期里峰的</a:t>
            </a:r>
            <a:r>
              <a:rPr lang="en-US" altLang="zh-CN" dirty="0"/>
              <a:t>amplitude</a:t>
            </a:r>
            <a:r>
              <a:rPr lang="zh-CN" altLang="en-US" dirty="0"/>
              <a:t>并不一致</a:t>
            </a:r>
            <a:endParaRPr lang="en-US" altLang="zh-CN" dirty="0"/>
          </a:p>
          <a:p>
            <a:r>
              <a:rPr lang="zh-CN" altLang="en-US" dirty="0"/>
              <a:t>波形时而接近</a:t>
            </a:r>
            <a:r>
              <a:rPr lang="en-US" altLang="zh-CN" dirty="0" err="1"/>
              <a:t>scg</a:t>
            </a:r>
            <a:r>
              <a:rPr lang="zh-CN" altLang="en-US" dirty="0"/>
              <a:t>，时而接近</a:t>
            </a:r>
            <a:r>
              <a:rPr lang="en-US" altLang="zh-CN" dirty="0" err="1"/>
              <a:t>bcg</a:t>
            </a:r>
            <a:r>
              <a:rPr lang="zh-CN" altLang="en-US" dirty="0"/>
              <a:t>，时而介于两者之间</a:t>
            </a:r>
            <a:endParaRPr lang="en-US" altLang="zh-CN" dirty="0"/>
          </a:p>
        </p:txBody>
      </p:sp>
    </p:spTree>
    <p:extLst>
      <p:ext uri="{BB962C8B-B14F-4D97-AF65-F5344CB8AC3E}">
        <p14:creationId xmlns:p14="http://schemas.microsoft.com/office/powerpoint/2010/main" val="29490032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3"/>
          <p:cNvSpPr txBox="1"/>
          <p:nvPr/>
        </p:nvSpPr>
        <p:spPr>
          <a:xfrm>
            <a:off x="4913071" y="3105834"/>
            <a:ext cx="2365858"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dirty="0">
                <a:solidFill>
                  <a:schemeClr val="dk1"/>
                </a:solidFill>
                <a:latin typeface="Consolas"/>
                <a:ea typeface="Consolas"/>
                <a:cs typeface="Consolas"/>
                <a:sym typeface="Consolas"/>
              </a:rPr>
              <a:t>Part_5</a:t>
            </a:r>
            <a:endParaRPr dirty="0"/>
          </a:p>
        </p:txBody>
      </p:sp>
    </p:spTree>
    <p:extLst>
      <p:ext uri="{BB962C8B-B14F-4D97-AF65-F5344CB8AC3E}">
        <p14:creationId xmlns:p14="http://schemas.microsoft.com/office/powerpoint/2010/main" val="21245613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9" name="Google Shape;309;p14"/>
          <p:cNvSpPr txBox="1"/>
          <p:nvPr/>
        </p:nvSpPr>
        <p:spPr>
          <a:xfrm>
            <a:off x="-1" y="0"/>
            <a:ext cx="7008126" cy="369291"/>
          </a:xfrm>
          <a:prstGeom prst="rect">
            <a:avLst/>
          </a:prstGeom>
          <a:noFill/>
          <a:ln>
            <a:noFill/>
          </a:ln>
        </p:spPr>
        <p:txBody>
          <a:bodyPr spcFirstLastPara="1" wrap="square" lIns="91425" tIns="45700" rIns="91425" bIns="45700" anchor="t" anchorCtr="0">
            <a:spAutoFit/>
          </a:bodyPr>
          <a:lstStyle/>
          <a:p>
            <a:r>
              <a:rPr lang="en-US" altLang="zh-CN" sz="1800" b="1" dirty="0">
                <a:solidFill>
                  <a:schemeClr val="dk1"/>
                </a:solidFill>
                <a:latin typeface="Consolas"/>
              </a:rPr>
              <a:t>The possible research directions for the next step.</a:t>
            </a:r>
          </a:p>
        </p:txBody>
      </p:sp>
      <p:sp>
        <p:nvSpPr>
          <p:cNvPr id="4" name="文本框 3">
            <a:extLst>
              <a:ext uri="{FF2B5EF4-FFF2-40B4-BE49-F238E27FC236}">
                <a16:creationId xmlns:a16="http://schemas.microsoft.com/office/drawing/2014/main" id="{F5A5622C-D581-CAD0-706E-D90AF50AF202}"/>
              </a:ext>
            </a:extLst>
          </p:cNvPr>
          <p:cNvSpPr txBox="1"/>
          <p:nvPr/>
        </p:nvSpPr>
        <p:spPr>
          <a:xfrm>
            <a:off x="443552" y="682038"/>
            <a:ext cx="6121020" cy="307777"/>
          </a:xfrm>
          <a:prstGeom prst="rect">
            <a:avLst/>
          </a:prstGeom>
          <a:noFill/>
        </p:spPr>
        <p:txBody>
          <a:bodyPr wrap="square">
            <a:spAutoFit/>
          </a:bodyPr>
          <a:lstStyle/>
          <a:p>
            <a:r>
              <a:rPr lang="en-US" altLang="zh-CN" b="1" dirty="0">
                <a:solidFill>
                  <a:schemeClr val="dk1"/>
                </a:solidFill>
                <a:latin typeface="Consolas"/>
              </a:rPr>
              <a:t>D</a:t>
            </a:r>
            <a:r>
              <a:rPr lang="en-US" altLang="zh-CN" sz="1400" b="1" dirty="0">
                <a:solidFill>
                  <a:schemeClr val="dk1"/>
                </a:solidFill>
                <a:latin typeface="Consolas"/>
              </a:rPr>
              <a:t>irection 1</a:t>
            </a:r>
            <a:endParaRPr lang="zh-CN" altLang="en-US" dirty="0"/>
          </a:p>
        </p:txBody>
      </p:sp>
      <p:sp>
        <p:nvSpPr>
          <p:cNvPr id="5" name="文本框 4">
            <a:extLst>
              <a:ext uri="{FF2B5EF4-FFF2-40B4-BE49-F238E27FC236}">
                <a16:creationId xmlns:a16="http://schemas.microsoft.com/office/drawing/2014/main" id="{34EB3053-53EE-70F9-B848-A21600AB0119}"/>
              </a:ext>
            </a:extLst>
          </p:cNvPr>
          <p:cNvSpPr txBox="1"/>
          <p:nvPr/>
        </p:nvSpPr>
        <p:spPr>
          <a:xfrm>
            <a:off x="539087" y="1323833"/>
            <a:ext cx="10140286" cy="2893100"/>
          </a:xfrm>
          <a:prstGeom prst="rect">
            <a:avLst/>
          </a:prstGeom>
          <a:noFill/>
        </p:spPr>
        <p:txBody>
          <a:bodyPr wrap="square" rtlCol="0">
            <a:spAutoFit/>
          </a:bodyPr>
          <a:lstStyle/>
          <a:p>
            <a:r>
              <a:rPr lang="zh-CN" altLang="en-US" dirty="0"/>
              <a:t>如何进行对照实验？</a:t>
            </a:r>
            <a:endParaRPr lang="en-US" altLang="zh-CN" dirty="0"/>
          </a:p>
          <a:p>
            <a:endParaRPr lang="en-US" altLang="zh-CN" dirty="0"/>
          </a:p>
          <a:p>
            <a:r>
              <a:rPr lang="zh-CN" altLang="en-US" dirty="0"/>
              <a:t>在什么数据集上？ </a:t>
            </a:r>
            <a:endParaRPr lang="en-US" altLang="zh-CN" dirty="0"/>
          </a:p>
          <a:p>
            <a:r>
              <a:rPr lang="en-US" altLang="zh-CN" dirty="0"/>
              <a:t>	</a:t>
            </a:r>
            <a:r>
              <a:rPr lang="zh-CN" altLang="en-US" dirty="0"/>
              <a:t>模拟数据集：</a:t>
            </a:r>
            <a:r>
              <a:rPr lang="en-US" altLang="zh-CN" dirty="0"/>
              <a:t>NK2</a:t>
            </a:r>
            <a:r>
              <a:rPr lang="zh-CN" altLang="en-US" dirty="0"/>
              <a:t>， </a:t>
            </a:r>
            <a:r>
              <a:rPr lang="en-US" altLang="zh-CN" dirty="0"/>
              <a:t>ECG</a:t>
            </a:r>
            <a:r>
              <a:rPr lang="zh-CN" altLang="en-US" dirty="0"/>
              <a:t>，</a:t>
            </a:r>
            <a:r>
              <a:rPr lang="en-US" altLang="zh-CN" dirty="0"/>
              <a:t>PPG</a:t>
            </a:r>
            <a:r>
              <a:rPr lang="zh-CN" altLang="en-US" dirty="0"/>
              <a:t>，</a:t>
            </a:r>
            <a:r>
              <a:rPr lang="en-US" altLang="zh-CN" dirty="0"/>
              <a:t>EDA</a:t>
            </a:r>
            <a:r>
              <a:rPr lang="zh-CN" altLang="en-US" dirty="0"/>
              <a:t>等信号</a:t>
            </a:r>
            <a:endParaRPr lang="en-US" altLang="zh-CN" dirty="0"/>
          </a:p>
          <a:p>
            <a:r>
              <a:rPr lang="en-US" altLang="zh-CN" dirty="0"/>
              <a:t>	</a:t>
            </a:r>
            <a:r>
              <a:rPr lang="zh-CN" altLang="en-US" dirty="0"/>
              <a:t>真实数据集：</a:t>
            </a:r>
            <a:r>
              <a:rPr lang="en-US" altLang="zh-CN" dirty="0"/>
              <a:t>NK2</a:t>
            </a:r>
            <a:r>
              <a:rPr lang="zh-CN" altLang="en-US" dirty="0"/>
              <a:t>，</a:t>
            </a:r>
            <a:r>
              <a:rPr lang="en-US" altLang="zh-CN" dirty="0"/>
              <a:t> </a:t>
            </a:r>
            <a:r>
              <a:rPr lang="en-US" altLang="zh-CN" dirty="0" err="1"/>
              <a:t>PhysicalNet</a:t>
            </a:r>
            <a:r>
              <a:rPr lang="zh-CN" altLang="en-US" dirty="0"/>
              <a:t>等</a:t>
            </a:r>
            <a:endParaRPr lang="en-US" altLang="zh-CN" dirty="0"/>
          </a:p>
          <a:p>
            <a:r>
              <a:rPr lang="en-US" altLang="zh-CN" dirty="0"/>
              <a:t>	</a:t>
            </a:r>
            <a:r>
              <a:rPr lang="zh-CN" altLang="en-US" dirty="0"/>
              <a:t>问题在于，一般都是直接一大段信号，缺少足够的标签，没有办法去探索特定特征和指标之间的相关性</a:t>
            </a:r>
            <a:endParaRPr lang="en-US" altLang="zh-CN" dirty="0"/>
          </a:p>
          <a:p>
            <a:r>
              <a:rPr lang="zh-CN" altLang="en-US" dirty="0"/>
              <a:t>采用什么指标？</a:t>
            </a:r>
            <a:endParaRPr lang="en-US" altLang="zh-CN" dirty="0"/>
          </a:p>
          <a:p>
            <a:r>
              <a:rPr lang="en-US" altLang="zh-CN" dirty="0"/>
              <a:t>	</a:t>
            </a:r>
            <a:r>
              <a:rPr lang="zh-CN" altLang="en-US" dirty="0"/>
              <a:t>对于 </a:t>
            </a:r>
            <a:r>
              <a:rPr lang="en-US" altLang="zh-CN" dirty="0"/>
              <a:t>Template4Prediction</a:t>
            </a:r>
            <a:r>
              <a:rPr lang="zh-CN" altLang="en-US" dirty="0"/>
              <a:t>的任务，目前仍然没有给出有效的指标</a:t>
            </a:r>
            <a:endParaRPr lang="en-US" altLang="zh-CN" dirty="0"/>
          </a:p>
          <a:p>
            <a:r>
              <a:rPr lang="en-US" altLang="zh-CN" dirty="0"/>
              <a:t>	</a:t>
            </a:r>
            <a:r>
              <a:rPr lang="zh-CN" altLang="en-US" dirty="0"/>
              <a:t>常见的</a:t>
            </a:r>
            <a:r>
              <a:rPr lang="en-US" altLang="zh-CN" dirty="0"/>
              <a:t>1. within group squared sum WGSS</a:t>
            </a:r>
          </a:p>
          <a:p>
            <a:r>
              <a:rPr lang="en-US" altLang="zh-CN" dirty="0"/>
              <a:t>	           2. </a:t>
            </a:r>
            <a:r>
              <a:rPr lang="zh-CN" altLang="en-US" dirty="0"/>
              <a:t>把计算出来的</a:t>
            </a:r>
            <a:r>
              <a:rPr lang="en-US" altLang="zh-CN" dirty="0"/>
              <a:t>template</a:t>
            </a:r>
            <a:r>
              <a:rPr lang="zh-CN" altLang="en-US" dirty="0"/>
              <a:t>用于</a:t>
            </a:r>
            <a:r>
              <a:rPr lang="en-US" altLang="zh-CN" dirty="0"/>
              <a:t>nearest centroid classification in UCR dataset.</a:t>
            </a:r>
          </a:p>
          <a:p>
            <a:r>
              <a:rPr lang="en-US" altLang="zh-CN" dirty="0"/>
              <a:t>	</a:t>
            </a:r>
            <a:r>
              <a:rPr lang="zh-CN" altLang="en-US" dirty="0"/>
              <a:t>对于</a:t>
            </a:r>
            <a:r>
              <a:rPr lang="en-US" altLang="zh-CN" dirty="0"/>
              <a:t>1. WGSS</a:t>
            </a:r>
            <a:r>
              <a:rPr lang="zh-CN" altLang="en-US" dirty="0"/>
              <a:t>的计算，是一个</a:t>
            </a:r>
            <a:r>
              <a:rPr lang="en-US" altLang="zh-CN" dirty="0"/>
              <a:t>NP</a:t>
            </a:r>
            <a:r>
              <a:rPr lang="zh-CN" altLang="en-US" dirty="0"/>
              <a:t> </a:t>
            </a:r>
            <a:r>
              <a:rPr lang="en-US" altLang="zh-CN" dirty="0"/>
              <a:t>Complete</a:t>
            </a:r>
            <a:r>
              <a:rPr lang="zh-CN" altLang="en-US" dirty="0"/>
              <a:t>问题，有一些比较优秀的</a:t>
            </a:r>
            <a:r>
              <a:rPr lang="en-US" altLang="zh-CN" dirty="0"/>
              <a:t>DTW</a:t>
            </a:r>
            <a:r>
              <a:rPr lang="zh-CN" altLang="en-US" dirty="0"/>
              <a:t>算法可以得到很不错的梯度上的局部最优，但是用于</a:t>
            </a:r>
            <a:r>
              <a:rPr lang="en-US" altLang="zh-CN" dirty="0"/>
              <a:t>SCG</a:t>
            </a:r>
            <a:r>
              <a:rPr lang="zh-CN" altLang="en-US" dirty="0"/>
              <a:t>信号的预测，精度很差</a:t>
            </a:r>
            <a:endParaRPr lang="en-US" altLang="zh-CN" dirty="0"/>
          </a:p>
          <a:p>
            <a:r>
              <a:rPr lang="en-US" altLang="zh-CN" dirty="0"/>
              <a:t>                          2. </a:t>
            </a:r>
            <a:r>
              <a:rPr lang="zh-CN" altLang="en-US" dirty="0"/>
              <a:t>这个一般是</a:t>
            </a:r>
            <a:r>
              <a:rPr lang="en-US" altLang="zh-CN" dirty="0"/>
              <a:t>Template4Classification</a:t>
            </a:r>
            <a:r>
              <a:rPr lang="zh-CN" altLang="en-US" dirty="0"/>
              <a:t>问题用的，我们使用不合适</a:t>
            </a:r>
            <a:endParaRPr lang="en-US" altLang="zh-CN" dirty="0"/>
          </a:p>
        </p:txBody>
      </p:sp>
    </p:spTree>
    <p:extLst>
      <p:ext uri="{BB962C8B-B14F-4D97-AF65-F5344CB8AC3E}">
        <p14:creationId xmlns:p14="http://schemas.microsoft.com/office/powerpoint/2010/main" val="34564376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9" name="Google Shape;309;p14"/>
          <p:cNvSpPr txBox="1"/>
          <p:nvPr/>
        </p:nvSpPr>
        <p:spPr>
          <a:xfrm>
            <a:off x="-1" y="0"/>
            <a:ext cx="7008126" cy="369291"/>
          </a:xfrm>
          <a:prstGeom prst="rect">
            <a:avLst/>
          </a:prstGeom>
          <a:noFill/>
          <a:ln>
            <a:noFill/>
          </a:ln>
        </p:spPr>
        <p:txBody>
          <a:bodyPr spcFirstLastPara="1" wrap="square" lIns="91425" tIns="45700" rIns="91425" bIns="45700" anchor="t" anchorCtr="0">
            <a:spAutoFit/>
          </a:bodyPr>
          <a:lstStyle/>
          <a:p>
            <a:r>
              <a:rPr lang="en-US" altLang="zh-CN" sz="1800" b="1" dirty="0">
                <a:solidFill>
                  <a:schemeClr val="dk1"/>
                </a:solidFill>
                <a:latin typeface="Consolas"/>
              </a:rPr>
              <a:t>The possible research directions for the next step.</a:t>
            </a:r>
          </a:p>
        </p:txBody>
      </p:sp>
      <p:sp>
        <p:nvSpPr>
          <p:cNvPr id="4" name="文本框 3">
            <a:extLst>
              <a:ext uri="{FF2B5EF4-FFF2-40B4-BE49-F238E27FC236}">
                <a16:creationId xmlns:a16="http://schemas.microsoft.com/office/drawing/2014/main" id="{F5A5622C-D581-CAD0-706E-D90AF50AF202}"/>
              </a:ext>
            </a:extLst>
          </p:cNvPr>
          <p:cNvSpPr txBox="1"/>
          <p:nvPr/>
        </p:nvSpPr>
        <p:spPr>
          <a:xfrm>
            <a:off x="526762" y="544491"/>
            <a:ext cx="6121020" cy="307777"/>
          </a:xfrm>
          <a:prstGeom prst="rect">
            <a:avLst/>
          </a:prstGeom>
          <a:noFill/>
        </p:spPr>
        <p:txBody>
          <a:bodyPr wrap="square">
            <a:spAutoFit/>
          </a:bodyPr>
          <a:lstStyle/>
          <a:p>
            <a:r>
              <a:rPr lang="en-US" altLang="zh-CN" b="1" dirty="0">
                <a:solidFill>
                  <a:schemeClr val="dk1"/>
                </a:solidFill>
                <a:latin typeface="Consolas"/>
              </a:rPr>
              <a:t>D</a:t>
            </a:r>
            <a:r>
              <a:rPr lang="en-US" altLang="zh-CN" sz="1400" b="1" dirty="0">
                <a:solidFill>
                  <a:schemeClr val="dk1"/>
                </a:solidFill>
                <a:latin typeface="Consolas"/>
              </a:rPr>
              <a:t>irection 2</a:t>
            </a:r>
            <a:endParaRPr lang="zh-CN" altLang="en-US" dirty="0"/>
          </a:p>
        </p:txBody>
      </p:sp>
      <p:sp>
        <p:nvSpPr>
          <p:cNvPr id="5" name="文本框 4">
            <a:extLst>
              <a:ext uri="{FF2B5EF4-FFF2-40B4-BE49-F238E27FC236}">
                <a16:creationId xmlns:a16="http://schemas.microsoft.com/office/drawing/2014/main" id="{34EB3053-53EE-70F9-B848-A21600AB0119}"/>
              </a:ext>
            </a:extLst>
          </p:cNvPr>
          <p:cNvSpPr txBox="1"/>
          <p:nvPr/>
        </p:nvSpPr>
        <p:spPr>
          <a:xfrm>
            <a:off x="1937982" y="546100"/>
            <a:ext cx="10140286" cy="523220"/>
          </a:xfrm>
          <a:prstGeom prst="rect">
            <a:avLst/>
          </a:prstGeom>
          <a:noFill/>
        </p:spPr>
        <p:txBody>
          <a:bodyPr wrap="square" rtlCol="0">
            <a:spAutoFit/>
          </a:bodyPr>
          <a:lstStyle/>
          <a:p>
            <a:r>
              <a:rPr lang="zh-CN" altLang="en-US" dirty="0"/>
              <a:t>同一段信号中，每个周期多个峰的相对高度都不一样。</a:t>
            </a:r>
            <a:endParaRPr lang="en-US" altLang="zh-CN" dirty="0"/>
          </a:p>
          <a:p>
            <a:r>
              <a:rPr lang="zh-CN" altLang="en-US" dirty="0"/>
              <a:t>用这个东西，去提取出一段完美的信号，可能不太靠谱。</a:t>
            </a:r>
            <a:endParaRPr lang="en-US" altLang="zh-CN" dirty="0"/>
          </a:p>
        </p:txBody>
      </p:sp>
      <p:cxnSp>
        <p:nvCxnSpPr>
          <p:cNvPr id="6" name="直接连接符 5">
            <a:extLst>
              <a:ext uri="{FF2B5EF4-FFF2-40B4-BE49-F238E27FC236}">
                <a16:creationId xmlns:a16="http://schemas.microsoft.com/office/drawing/2014/main" id="{A24AF1C0-7261-F183-F0A3-94C8855D694F}"/>
              </a:ext>
            </a:extLst>
          </p:cNvPr>
          <p:cNvCxnSpPr>
            <a:cxnSpLocks/>
          </p:cNvCxnSpPr>
          <p:nvPr/>
        </p:nvCxnSpPr>
        <p:spPr>
          <a:xfrm flipV="1">
            <a:off x="2268359" y="1383900"/>
            <a:ext cx="417110" cy="3236997"/>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直接连接符 6">
            <a:extLst>
              <a:ext uri="{FF2B5EF4-FFF2-40B4-BE49-F238E27FC236}">
                <a16:creationId xmlns:a16="http://schemas.microsoft.com/office/drawing/2014/main" id="{497322A7-48B2-706F-E209-287D8B5BA0FE}"/>
              </a:ext>
            </a:extLst>
          </p:cNvPr>
          <p:cNvCxnSpPr>
            <a:cxnSpLocks/>
          </p:cNvCxnSpPr>
          <p:nvPr/>
        </p:nvCxnSpPr>
        <p:spPr>
          <a:xfrm flipH="1" flipV="1">
            <a:off x="2685469" y="1383900"/>
            <a:ext cx="484495" cy="3241344"/>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3F58FF6B-F55D-B3C6-36F5-7A9534AA533F}"/>
              </a:ext>
            </a:extLst>
          </p:cNvPr>
          <p:cNvCxnSpPr/>
          <p:nvPr/>
        </p:nvCxnSpPr>
        <p:spPr>
          <a:xfrm flipV="1">
            <a:off x="3176788" y="3744963"/>
            <a:ext cx="286603" cy="880281"/>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97721EDA-853A-E927-27F7-0C501B46A7D7}"/>
              </a:ext>
            </a:extLst>
          </p:cNvPr>
          <p:cNvCxnSpPr>
            <a:cxnSpLocks/>
          </p:cNvCxnSpPr>
          <p:nvPr/>
        </p:nvCxnSpPr>
        <p:spPr>
          <a:xfrm>
            <a:off x="3463391" y="3744963"/>
            <a:ext cx="150125" cy="627797"/>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8D8416EA-15E2-67CA-E4FB-E38D5F09BB51}"/>
              </a:ext>
            </a:extLst>
          </p:cNvPr>
          <p:cNvCxnSpPr>
            <a:cxnSpLocks/>
          </p:cNvCxnSpPr>
          <p:nvPr/>
        </p:nvCxnSpPr>
        <p:spPr>
          <a:xfrm flipH="1">
            <a:off x="3613516" y="4140748"/>
            <a:ext cx="122830" cy="232012"/>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5F66C69B-B36F-6639-F904-7E0A14333470}"/>
              </a:ext>
            </a:extLst>
          </p:cNvPr>
          <p:cNvCxnSpPr/>
          <p:nvPr/>
        </p:nvCxnSpPr>
        <p:spPr>
          <a:xfrm>
            <a:off x="3736346" y="4140748"/>
            <a:ext cx="2770496"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011A79E1-808C-AA0A-A1A6-F70DB2E23DC5}"/>
              </a:ext>
            </a:extLst>
          </p:cNvPr>
          <p:cNvCxnSpPr/>
          <p:nvPr/>
        </p:nvCxnSpPr>
        <p:spPr>
          <a:xfrm flipV="1">
            <a:off x="6506842" y="3360551"/>
            <a:ext cx="200167" cy="780197"/>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E30D929F-CD89-82F6-8B0F-FB7BBEE93687}"/>
              </a:ext>
            </a:extLst>
          </p:cNvPr>
          <p:cNvCxnSpPr/>
          <p:nvPr/>
        </p:nvCxnSpPr>
        <p:spPr>
          <a:xfrm>
            <a:off x="6707009" y="3373251"/>
            <a:ext cx="139700" cy="767497"/>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A236180D-AD7D-631C-4C58-B787806EE495}"/>
              </a:ext>
            </a:extLst>
          </p:cNvPr>
          <p:cNvCxnSpPr/>
          <p:nvPr/>
        </p:nvCxnSpPr>
        <p:spPr>
          <a:xfrm>
            <a:off x="6846709" y="4140748"/>
            <a:ext cx="175895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7" name="直接连接符 26">
            <a:extLst>
              <a:ext uri="{FF2B5EF4-FFF2-40B4-BE49-F238E27FC236}">
                <a16:creationId xmlns:a16="http://schemas.microsoft.com/office/drawing/2014/main" id="{25AEC0BD-B9D3-2A4D-3FC1-28CF0074BB9D}"/>
              </a:ext>
            </a:extLst>
          </p:cNvPr>
          <p:cNvCxnSpPr>
            <a:cxnSpLocks/>
          </p:cNvCxnSpPr>
          <p:nvPr/>
        </p:nvCxnSpPr>
        <p:spPr>
          <a:xfrm flipV="1">
            <a:off x="2312809" y="2084201"/>
            <a:ext cx="372660" cy="2536696"/>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id="{E380393B-1C50-82EA-476C-FAB7B921B11B}"/>
              </a:ext>
            </a:extLst>
          </p:cNvPr>
          <p:cNvCxnSpPr>
            <a:cxnSpLocks/>
          </p:cNvCxnSpPr>
          <p:nvPr/>
        </p:nvCxnSpPr>
        <p:spPr>
          <a:xfrm flipH="1" flipV="1">
            <a:off x="2678645" y="2092377"/>
            <a:ext cx="474260" cy="28321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id="{61C38B55-2BC2-0936-AED6-366709330C86}"/>
              </a:ext>
            </a:extLst>
          </p:cNvPr>
          <p:cNvCxnSpPr>
            <a:cxnSpLocks/>
          </p:cNvCxnSpPr>
          <p:nvPr/>
        </p:nvCxnSpPr>
        <p:spPr>
          <a:xfrm flipV="1">
            <a:off x="3169018" y="3923180"/>
            <a:ext cx="295133" cy="99695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接连接符 29">
            <a:extLst>
              <a:ext uri="{FF2B5EF4-FFF2-40B4-BE49-F238E27FC236}">
                <a16:creationId xmlns:a16="http://schemas.microsoft.com/office/drawing/2014/main" id="{2B3EC3A0-C8A8-4289-14B4-600DDB06EF54}"/>
              </a:ext>
            </a:extLst>
          </p:cNvPr>
          <p:cNvCxnSpPr>
            <a:cxnSpLocks/>
          </p:cNvCxnSpPr>
          <p:nvPr/>
        </p:nvCxnSpPr>
        <p:spPr>
          <a:xfrm>
            <a:off x="3458179" y="3893951"/>
            <a:ext cx="161166" cy="726946"/>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接连接符 30">
            <a:extLst>
              <a:ext uri="{FF2B5EF4-FFF2-40B4-BE49-F238E27FC236}">
                <a16:creationId xmlns:a16="http://schemas.microsoft.com/office/drawing/2014/main" id="{2DE64AC7-71F7-8D00-87B0-CC67E80A0795}"/>
              </a:ext>
            </a:extLst>
          </p:cNvPr>
          <p:cNvCxnSpPr>
            <a:cxnSpLocks/>
          </p:cNvCxnSpPr>
          <p:nvPr/>
        </p:nvCxnSpPr>
        <p:spPr>
          <a:xfrm flipH="1">
            <a:off x="3613516" y="4168341"/>
            <a:ext cx="139700" cy="452556"/>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接连接符 31">
            <a:extLst>
              <a:ext uri="{FF2B5EF4-FFF2-40B4-BE49-F238E27FC236}">
                <a16:creationId xmlns:a16="http://schemas.microsoft.com/office/drawing/2014/main" id="{AF212460-C86A-F7F3-AC26-217EF037899D}"/>
              </a:ext>
            </a:extLst>
          </p:cNvPr>
          <p:cNvCxnSpPr>
            <a:cxnSpLocks/>
          </p:cNvCxnSpPr>
          <p:nvPr/>
        </p:nvCxnSpPr>
        <p:spPr>
          <a:xfrm>
            <a:off x="3744782" y="4168341"/>
            <a:ext cx="277049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接连接符 32">
            <a:extLst>
              <a:ext uri="{FF2B5EF4-FFF2-40B4-BE49-F238E27FC236}">
                <a16:creationId xmlns:a16="http://schemas.microsoft.com/office/drawing/2014/main" id="{C1743FB8-BC77-5FB0-85CC-D8AD0B499AAF}"/>
              </a:ext>
            </a:extLst>
          </p:cNvPr>
          <p:cNvCxnSpPr>
            <a:cxnSpLocks/>
          </p:cNvCxnSpPr>
          <p:nvPr/>
        </p:nvCxnSpPr>
        <p:spPr>
          <a:xfrm flipV="1">
            <a:off x="6511059" y="3624929"/>
            <a:ext cx="195950" cy="543412"/>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接连接符 33">
            <a:extLst>
              <a:ext uri="{FF2B5EF4-FFF2-40B4-BE49-F238E27FC236}">
                <a16:creationId xmlns:a16="http://schemas.microsoft.com/office/drawing/2014/main" id="{AEADFA4B-2C5E-F3A7-E21D-E3F4B9FF0CE2}"/>
              </a:ext>
            </a:extLst>
          </p:cNvPr>
          <p:cNvCxnSpPr>
            <a:cxnSpLocks/>
          </p:cNvCxnSpPr>
          <p:nvPr/>
        </p:nvCxnSpPr>
        <p:spPr>
          <a:xfrm>
            <a:off x="6707009" y="3624929"/>
            <a:ext cx="125016" cy="543412"/>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接连接符 34">
            <a:extLst>
              <a:ext uri="{FF2B5EF4-FFF2-40B4-BE49-F238E27FC236}">
                <a16:creationId xmlns:a16="http://schemas.microsoft.com/office/drawing/2014/main" id="{71EA6215-E17F-8604-936C-563E9999D9F2}"/>
              </a:ext>
            </a:extLst>
          </p:cNvPr>
          <p:cNvCxnSpPr>
            <a:cxnSpLocks/>
          </p:cNvCxnSpPr>
          <p:nvPr/>
        </p:nvCxnSpPr>
        <p:spPr>
          <a:xfrm>
            <a:off x="6832025" y="4168341"/>
            <a:ext cx="177363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5" name="直接连接符 264">
            <a:extLst>
              <a:ext uri="{FF2B5EF4-FFF2-40B4-BE49-F238E27FC236}">
                <a16:creationId xmlns:a16="http://schemas.microsoft.com/office/drawing/2014/main" id="{E0A1FC37-DAC9-2B12-A188-C782C2BFF285}"/>
              </a:ext>
            </a:extLst>
          </p:cNvPr>
          <p:cNvCxnSpPr>
            <a:cxnSpLocks/>
          </p:cNvCxnSpPr>
          <p:nvPr/>
        </p:nvCxnSpPr>
        <p:spPr>
          <a:xfrm flipV="1">
            <a:off x="2251489" y="941201"/>
            <a:ext cx="423745" cy="3533917"/>
          </a:xfrm>
          <a:prstGeom prst="line">
            <a:avLst/>
          </a:prstGeom>
        </p:spPr>
        <p:style>
          <a:lnRef idx="1">
            <a:schemeClr val="accent1"/>
          </a:lnRef>
          <a:fillRef idx="0">
            <a:schemeClr val="accent1"/>
          </a:fillRef>
          <a:effectRef idx="0">
            <a:schemeClr val="accent1"/>
          </a:effectRef>
          <a:fontRef idx="minor">
            <a:schemeClr val="tx1"/>
          </a:fontRef>
        </p:style>
      </p:cxnSp>
      <p:cxnSp>
        <p:nvCxnSpPr>
          <p:cNvPr id="269" name="直接连接符 268">
            <a:extLst>
              <a:ext uri="{FF2B5EF4-FFF2-40B4-BE49-F238E27FC236}">
                <a16:creationId xmlns:a16="http://schemas.microsoft.com/office/drawing/2014/main" id="{7173E1EE-5978-33DB-94CF-AD56BFF9F2DC}"/>
              </a:ext>
            </a:extLst>
          </p:cNvPr>
          <p:cNvCxnSpPr>
            <a:cxnSpLocks/>
          </p:cNvCxnSpPr>
          <p:nvPr/>
        </p:nvCxnSpPr>
        <p:spPr>
          <a:xfrm flipH="1" flipV="1">
            <a:off x="2675234" y="936854"/>
            <a:ext cx="501554" cy="3357092"/>
          </a:xfrm>
          <a:prstGeom prst="line">
            <a:avLst/>
          </a:prstGeom>
        </p:spPr>
        <p:style>
          <a:lnRef idx="1">
            <a:schemeClr val="accent1"/>
          </a:lnRef>
          <a:fillRef idx="0">
            <a:schemeClr val="accent1"/>
          </a:fillRef>
          <a:effectRef idx="0">
            <a:schemeClr val="accent1"/>
          </a:effectRef>
          <a:fontRef idx="minor">
            <a:schemeClr val="tx1"/>
          </a:fontRef>
        </p:style>
      </p:cxnSp>
      <p:cxnSp>
        <p:nvCxnSpPr>
          <p:cNvPr id="275" name="直接连接符 274">
            <a:extLst>
              <a:ext uri="{FF2B5EF4-FFF2-40B4-BE49-F238E27FC236}">
                <a16:creationId xmlns:a16="http://schemas.microsoft.com/office/drawing/2014/main" id="{3217ECB1-C86A-E4EE-6BFC-76B88D90DFC0}"/>
              </a:ext>
            </a:extLst>
          </p:cNvPr>
          <p:cNvCxnSpPr>
            <a:cxnSpLocks/>
          </p:cNvCxnSpPr>
          <p:nvPr/>
        </p:nvCxnSpPr>
        <p:spPr>
          <a:xfrm flipV="1">
            <a:off x="3197876" y="3596113"/>
            <a:ext cx="286676" cy="697833"/>
          </a:xfrm>
          <a:prstGeom prst="line">
            <a:avLst/>
          </a:prstGeom>
        </p:spPr>
        <p:style>
          <a:lnRef idx="1">
            <a:schemeClr val="accent1"/>
          </a:lnRef>
          <a:fillRef idx="0">
            <a:schemeClr val="accent1"/>
          </a:fillRef>
          <a:effectRef idx="0">
            <a:schemeClr val="accent1"/>
          </a:effectRef>
          <a:fontRef idx="minor">
            <a:schemeClr val="tx1"/>
          </a:fontRef>
        </p:style>
      </p:cxnSp>
      <p:cxnSp>
        <p:nvCxnSpPr>
          <p:cNvPr id="277" name="直接连接符 276">
            <a:extLst>
              <a:ext uri="{FF2B5EF4-FFF2-40B4-BE49-F238E27FC236}">
                <a16:creationId xmlns:a16="http://schemas.microsoft.com/office/drawing/2014/main" id="{AEC6A67F-884B-FCBC-3F0E-A50DE068BD84}"/>
              </a:ext>
            </a:extLst>
          </p:cNvPr>
          <p:cNvCxnSpPr>
            <a:cxnSpLocks/>
          </p:cNvCxnSpPr>
          <p:nvPr/>
        </p:nvCxnSpPr>
        <p:spPr>
          <a:xfrm flipH="1" flipV="1">
            <a:off x="3483705" y="3593482"/>
            <a:ext cx="143544" cy="607225"/>
          </a:xfrm>
          <a:prstGeom prst="line">
            <a:avLst/>
          </a:prstGeom>
        </p:spPr>
        <p:style>
          <a:lnRef idx="1">
            <a:schemeClr val="accent1"/>
          </a:lnRef>
          <a:fillRef idx="0">
            <a:schemeClr val="accent1"/>
          </a:fillRef>
          <a:effectRef idx="0">
            <a:schemeClr val="accent1"/>
          </a:effectRef>
          <a:fontRef idx="minor">
            <a:schemeClr val="tx1"/>
          </a:fontRef>
        </p:style>
      </p:cxnSp>
      <p:cxnSp>
        <p:nvCxnSpPr>
          <p:cNvPr id="283" name="直接连接符 282">
            <a:extLst>
              <a:ext uri="{FF2B5EF4-FFF2-40B4-BE49-F238E27FC236}">
                <a16:creationId xmlns:a16="http://schemas.microsoft.com/office/drawing/2014/main" id="{CE4ACAF9-3274-F99A-280C-C2594F9A0B9D}"/>
              </a:ext>
            </a:extLst>
          </p:cNvPr>
          <p:cNvCxnSpPr>
            <a:cxnSpLocks/>
          </p:cNvCxnSpPr>
          <p:nvPr/>
        </p:nvCxnSpPr>
        <p:spPr>
          <a:xfrm flipH="1">
            <a:off x="3628770" y="4108091"/>
            <a:ext cx="106055" cy="92907"/>
          </a:xfrm>
          <a:prstGeom prst="line">
            <a:avLst/>
          </a:prstGeom>
        </p:spPr>
        <p:style>
          <a:lnRef idx="1">
            <a:schemeClr val="accent1"/>
          </a:lnRef>
          <a:fillRef idx="0">
            <a:schemeClr val="accent1"/>
          </a:fillRef>
          <a:effectRef idx="0">
            <a:schemeClr val="accent1"/>
          </a:effectRef>
          <a:fontRef idx="minor">
            <a:schemeClr val="tx1"/>
          </a:fontRef>
        </p:style>
      </p:cxnSp>
      <p:cxnSp>
        <p:nvCxnSpPr>
          <p:cNvPr id="287" name="直接连接符 286">
            <a:extLst>
              <a:ext uri="{FF2B5EF4-FFF2-40B4-BE49-F238E27FC236}">
                <a16:creationId xmlns:a16="http://schemas.microsoft.com/office/drawing/2014/main" id="{223CA27D-9620-79F9-CC99-8B8647FAFB32}"/>
              </a:ext>
            </a:extLst>
          </p:cNvPr>
          <p:cNvCxnSpPr>
            <a:cxnSpLocks/>
          </p:cNvCxnSpPr>
          <p:nvPr/>
        </p:nvCxnSpPr>
        <p:spPr>
          <a:xfrm>
            <a:off x="3734825" y="4108091"/>
            <a:ext cx="27420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1" name="直接连接符 290">
            <a:extLst>
              <a:ext uri="{FF2B5EF4-FFF2-40B4-BE49-F238E27FC236}">
                <a16:creationId xmlns:a16="http://schemas.microsoft.com/office/drawing/2014/main" id="{0063F43D-181C-2258-8B14-19B0DEAE2732}"/>
              </a:ext>
            </a:extLst>
          </p:cNvPr>
          <p:cNvCxnSpPr>
            <a:cxnSpLocks/>
          </p:cNvCxnSpPr>
          <p:nvPr/>
        </p:nvCxnSpPr>
        <p:spPr>
          <a:xfrm flipV="1">
            <a:off x="6476888" y="3179576"/>
            <a:ext cx="230121" cy="9315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4" name="直接连接符 293">
            <a:extLst>
              <a:ext uri="{FF2B5EF4-FFF2-40B4-BE49-F238E27FC236}">
                <a16:creationId xmlns:a16="http://schemas.microsoft.com/office/drawing/2014/main" id="{956FDFCC-CD24-983F-39AA-6F32C3E3D99C}"/>
              </a:ext>
            </a:extLst>
          </p:cNvPr>
          <p:cNvCxnSpPr>
            <a:cxnSpLocks/>
          </p:cNvCxnSpPr>
          <p:nvPr/>
        </p:nvCxnSpPr>
        <p:spPr>
          <a:xfrm>
            <a:off x="6707009" y="3179576"/>
            <a:ext cx="159544" cy="928515"/>
          </a:xfrm>
          <a:prstGeom prst="line">
            <a:avLst/>
          </a:prstGeom>
        </p:spPr>
        <p:style>
          <a:lnRef idx="1">
            <a:schemeClr val="accent1"/>
          </a:lnRef>
          <a:fillRef idx="0">
            <a:schemeClr val="accent1"/>
          </a:fillRef>
          <a:effectRef idx="0">
            <a:schemeClr val="accent1"/>
          </a:effectRef>
          <a:fontRef idx="minor">
            <a:schemeClr val="tx1"/>
          </a:fontRef>
        </p:style>
      </p:cxnSp>
      <p:cxnSp>
        <p:nvCxnSpPr>
          <p:cNvPr id="298" name="直接连接符 297">
            <a:extLst>
              <a:ext uri="{FF2B5EF4-FFF2-40B4-BE49-F238E27FC236}">
                <a16:creationId xmlns:a16="http://schemas.microsoft.com/office/drawing/2014/main" id="{2C49359F-9DEE-BF99-857B-ACAAC290C757}"/>
              </a:ext>
            </a:extLst>
          </p:cNvPr>
          <p:cNvCxnSpPr>
            <a:cxnSpLocks/>
          </p:cNvCxnSpPr>
          <p:nvPr/>
        </p:nvCxnSpPr>
        <p:spPr>
          <a:xfrm>
            <a:off x="6863087" y="4108091"/>
            <a:ext cx="177363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9" name="直接连接符 298">
            <a:extLst>
              <a:ext uri="{FF2B5EF4-FFF2-40B4-BE49-F238E27FC236}">
                <a16:creationId xmlns:a16="http://schemas.microsoft.com/office/drawing/2014/main" id="{5A1DD6CF-A5AE-16CE-3940-BE91A0021B6A}"/>
              </a:ext>
            </a:extLst>
          </p:cNvPr>
          <p:cNvCxnSpPr>
            <a:cxnSpLocks/>
          </p:cNvCxnSpPr>
          <p:nvPr/>
        </p:nvCxnSpPr>
        <p:spPr>
          <a:xfrm>
            <a:off x="7726184" y="1840785"/>
            <a:ext cx="46771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1" name="直接连接符 300">
            <a:extLst>
              <a:ext uri="{FF2B5EF4-FFF2-40B4-BE49-F238E27FC236}">
                <a16:creationId xmlns:a16="http://schemas.microsoft.com/office/drawing/2014/main" id="{3FAD2F59-CC60-1B34-A75C-82A753B35CD2}"/>
              </a:ext>
            </a:extLst>
          </p:cNvPr>
          <p:cNvCxnSpPr>
            <a:cxnSpLocks/>
          </p:cNvCxnSpPr>
          <p:nvPr/>
        </p:nvCxnSpPr>
        <p:spPr>
          <a:xfrm>
            <a:off x="7726184" y="2084201"/>
            <a:ext cx="467717"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305" name="文本框 304">
            <a:extLst>
              <a:ext uri="{FF2B5EF4-FFF2-40B4-BE49-F238E27FC236}">
                <a16:creationId xmlns:a16="http://schemas.microsoft.com/office/drawing/2014/main" id="{48A46DC4-5390-BBCE-8AA9-EB9338A2C3A6}"/>
              </a:ext>
            </a:extLst>
          </p:cNvPr>
          <p:cNvSpPr txBox="1"/>
          <p:nvPr/>
        </p:nvSpPr>
        <p:spPr>
          <a:xfrm>
            <a:off x="8193901" y="1686896"/>
            <a:ext cx="1229720" cy="307777"/>
          </a:xfrm>
          <a:prstGeom prst="rect">
            <a:avLst/>
          </a:prstGeom>
          <a:noFill/>
        </p:spPr>
        <p:txBody>
          <a:bodyPr wrap="square">
            <a:spAutoFit/>
          </a:bodyPr>
          <a:lstStyle/>
          <a:p>
            <a:r>
              <a:rPr lang="en-US" altLang="zh-CN" b="0" i="0" dirty="0">
                <a:solidFill>
                  <a:srgbClr val="D1D5DB"/>
                </a:solidFill>
                <a:effectLst/>
                <a:latin typeface="Söhne"/>
              </a:rPr>
              <a:t>Error Interval</a:t>
            </a:r>
            <a:endParaRPr lang="zh-CN" altLang="en-US" dirty="0"/>
          </a:p>
        </p:txBody>
      </p:sp>
      <p:sp>
        <p:nvSpPr>
          <p:cNvPr id="306" name="文本框 305">
            <a:extLst>
              <a:ext uri="{FF2B5EF4-FFF2-40B4-BE49-F238E27FC236}">
                <a16:creationId xmlns:a16="http://schemas.microsoft.com/office/drawing/2014/main" id="{90C5C1BD-AE93-34BC-EAD4-C63DEB5CED82}"/>
              </a:ext>
            </a:extLst>
          </p:cNvPr>
          <p:cNvSpPr txBox="1"/>
          <p:nvPr/>
        </p:nvSpPr>
        <p:spPr>
          <a:xfrm>
            <a:off x="8193901" y="1917728"/>
            <a:ext cx="1229720" cy="307777"/>
          </a:xfrm>
          <a:prstGeom prst="rect">
            <a:avLst/>
          </a:prstGeom>
          <a:noFill/>
        </p:spPr>
        <p:txBody>
          <a:bodyPr wrap="square">
            <a:spAutoFit/>
          </a:bodyPr>
          <a:lstStyle/>
          <a:p>
            <a:r>
              <a:rPr lang="en-US" altLang="zh-CN" dirty="0">
                <a:solidFill>
                  <a:srgbClr val="D1D5DB"/>
                </a:solidFill>
                <a:latin typeface="Söhne"/>
              </a:rPr>
              <a:t>Template</a:t>
            </a:r>
            <a:endParaRPr lang="zh-CN" altLang="en-US" dirty="0"/>
          </a:p>
        </p:txBody>
      </p:sp>
      <p:sp>
        <p:nvSpPr>
          <p:cNvPr id="307" name="矩形 306">
            <a:extLst>
              <a:ext uri="{FF2B5EF4-FFF2-40B4-BE49-F238E27FC236}">
                <a16:creationId xmlns:a16="http://schemas.microsoft.com/office/drawing/2014/main" id="{B25126BD-F7E9-41FF-5F48-5C0C2DE91BB4}"/>
              </a:ext>
            </a:extLst>
          </p:cNvPr>
          <p:cNvSpPr/>
          <p:nvPr/>
        </p:nvSpPr>
        <p:spPr>
          <a:xfrm>
            <a:off x="6647782" y="2870440"/>
            <a:ext cx="115709" cy="1174750"/>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8" name="椭圆 307">
            <a:extLst>
              <a:ext uri="{FF2B5EF4-FFF2-40B4-BE49-F238E27FC236}">
                <a16:creationId xmlns:a16="http://schemas.microsoft.com/office/drawing/2014/main" id="{99966BD2-B47A-83DA-0BBA-A13FA03BFDAA}"/>
              </a:ext>
            </a:extLst>
          </p:cNvPr>
          <p:cNvSpPr/>
          <p:nvPr/>
        </p:nvSpPr>
        <p:spPr>
          <a:xfrm>
            <a:off x="9501009" y="3352549"/>
            <a:ext cx="55639" cy="45719"/>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0" name="椭圆 309">
            <a:extLst>
              <a:ext uri="{FF2B5EF4-FFF2-40B4-BE49-F238E27FC236}">
                <a16:creationId xmlns:a16="http://schemas.microsoft.com/office/drawing/2014/main" id="{C12F1100-71F1-CFB5-B390-92174C7B80D9}"/>
              </a:ext>
            </a:extLst>
          </p:cNvPr>
          <p:cNvSpPr/>
          <p:nvPr/>
        </p:nvSpPr>
        <p:spPr>
          <a:xfrm>
            <a:off x="9507359" y="3761589"/>
            <a:ext cx="55639" cy="45719"/>
          </a:xfrm>
          <a:prstGeom prst="ellipse">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1" name="椭圆 310">
            <a:extLst>
              <a:ext uri="{FF2B5EF4-FFF2-40B4-BE49-F238E27FC236}">
                <a16:creationId xmlns:a16="http://schemas.microsoft.com/office/drawing/2014/main" id="{C08DF6A3-DB79-3408-6535-0080A07802E3}"/>
              </a:ext>
            </a:extLst>
          </p:cNvPr>
          <p:cNvSpPr/>
          <p:nvPr/>
        </p:nvSpPr>
        <p:spPr>
          <a:xfrm>
            <a:off x="9507359" y="4094189"/>
            <a:ext cx="55639" cy="45719"/>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3" name="任意多边形: 形状 312">
            <a:extLst>
              <a:ext uri="{FF2B5EF4-FFF2-40B4-BE49-F238E27FC236}">
                <a16:creationId xmlns:a16="http://schemas.microsoft.com/office/drawing/2014/main" id="{A632DD01-C636-0076-550E-E6294D82CDAD}"/>
              </a:ext>
            </a:extLst>
          </p:cNvPr>
          <p:cNvSpPr/>
          <p:nvPr/>
        </p:nvSpPr>
        <p:spPr>
          <a:xfrm>
            <a:off x="9699669" y="3184339"/>
            <a:ext cx="388743" cy="1147762"/>
          </a:xfrm>
          <a:custGeom>
            <a:avLst/>
            <a:gdLst>
              <a:gd name="connsiteX0" fmla="*/ 26765 w 388743"/>
              <a:gd name="connsiteY0" fmla="*/ 0 h 1147762"/>
              <a:gd name="connsiteX1" fmla="*/ 69628 w 388743"/>
              <a:gd name="connsiteY1" fmla="*/ 366712 h 1147762"/>
              <a:gd name="connsiteX2" fmla="*/ 388715 w 388743"/>
              <a:gd name="connsiteY2" fmla="*/ 571500 h 1147762"/>
              <a:gd name="connsiteX3" fmla="*/ 50578 w 388743"/>
              <a:gd name="connsiteY3" fmla="*/ 809625 h 1147762"/>
              <a:gd name="connsiteX4" fmla="*/ 7715 w 388743"/>
              <a:gd name="connsiteY4" fmla="*/ 1147762 h 1147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8743" h="1147762">
                <a:moveTo>
                  <a:pt x="26765" y="0"/>
                </a:moveTo>
                <a:cubicBezTo>
                  <a:pt x="18034" y="135731"/>
                  <a:pt x="9303" y="271462"/>
                  <a:pt x="69628" y="366712"/>
                </a:cubicBezTo>
                <a:cubicBezTo>
                  <a:pt x="129953" y="461962"/>
                  <a:pt x="391890" y="497681"/>
                  <a:pt x="388715" y="571500"/>
                </a:cubicBezTo>
                <a:cubicBezTo>
                  <a:pt x="385540" y="645319"/>
                  <a:pt x="114078" y="713581"/>
                  <a:pt x="50578" y="809625"/>
                </a:cubicBezTo>
                <a:cubicBezTo>
                  <a:pt x="-12922" y="905669"/>
                  <a:pt x="-2604" y="1026715"/>
                  <a:pt x="7715" y="1147762"/>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15" name="直接箭头连接符 314">
            <a:extLst>
              <a:ext uri="{FF2B5EF4-FFF2-40B4-BE49-F238E27FC236}">
                <a16:creationId xmlns:a16="http://schemas.microsoft.com/office/drawing/2014/main" id="{691C864C-73AB-7A86-B684-B236BC787FC2}"/>
              </a:ext>
            </a:extLst>
          </p:cNvPr>
          <p:cNvCxnSpPr>
            <a:cxnSpLocks/>
            <a:stCxn id="307" idx="3"/>
          </p:cNvCxnSpPr>
          <p:nvPr/>
        </p:nvCxnSpPr>
        <p:spPr>
          <a:xfrm>
            <a:off x="6763491" y="3457815"/>
            <a:ext cx="253908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0" name="文本框 319">
            <a:extLst>
              <a:ext uri="{FF2B5EF4-FFF2-40B4-BE49-F238E27FC236}">
                <a16:creationId xmlns:a16="http://schemas.microsoft.com/office/drawing/2014/main" id="{CDBD13F4-2529-C794-3535-AE682D956573}"/>
              </a:ext>
            </a:extLst>
          </p:cNvPr>
          <p:cNvSpPr txBox="1"/>
          <p:nvPr/>
        </p:nvSpPr>
        <p:spPr>
          <a:xfrm>
            <a:off x="10132356" y="3437976"/>
            <a:ext cx="1952737" cy="738664"/>
          </a:xfrm>
          <a:prstGeom prst="rect">
            <a:avLst/>
          </a:prstGeom>
          <a:noFill/>
        </p:spPr>
        <p:txBody>
          <a:bodyPr wrap="square">
            <a:spAutoFit/>
          </a:bodyPr>
          <a:lstStyle/>
          <a:p>
            <a:r>
              <a:rPr lang="en-US" altLang="zh-CN" dirty="0"/>
              <a:t>A Normal Distribution with Known Mean and Std.</a:t>
            </a:r>
            <a:endParaRPr lang="zh-CN" altLang="en-US" dirty="0"/>
          </a:p>
        </p:txBody>
      </p:sp>
      <p:cxnSp>
        <p:nvCxnSpPr>
          <p:cNvPr id="321" name="直接箭头连接符 320">
            <a:extLst>
              <a:ext uri="{FF2B5EF4-FFF2-40B4-BE49-F238E27FC236}">
                <a16:creationId xmlns:a16="http://schemas.microsoft.com/office/drawing/2014/main" id="{BB4340DC-BD27-9CBB-8864-4A2AF56C0CCD}"/>
              </a:ext>
            </a:extLst>
          </p:cNvPr>
          <p:cNvCxnSpPr>
            <a:cxnSpLocks/>
          </p:cNvCxnSpPr>
          <p:nvPr/>
        </p:nvCxnSpPr>
        <p:spPr>
          <a:xfrm>
            <a:off x="7152629" y="6677728"/>
            <a:ext cx="253908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2" name="直接箭头连接符 321">
            <a:extLst>
              <a:ext uri="{FF2B5EF4-FFF2-40B4-BE49-F238E27FC236}">
                <a16:creationId xmlns:a16="http://schemas.microsoft.com/office/drawing/2014/main" id="{E82BB55F-D9E7-2CBA-482C-1E8C78EB4E1B}"/>
              </a:ext>
            </a:extLst>
          </p:cNvPr>
          <p:cNvCxnSpPr>
            <a:cxnSpLocks/>
          </p:cNvCxnSpPr>
          <p:nvPr/>
        </p:nvCxnSpPr>
        <p:spPr>
          <a:xfrm flipV="1">
            <a:off x="7305029" y="4945210"/>
            <a:ext cx="0" cy="188491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4" name="任意多边形: 形状 323">
            <a:extLst>
              <a:ext uri="{FF2B5EF4-FFF2-40B4-BE49-F238E27FC236}">
                <a16:creationId xmlns:a16="http://schemas.microsoft.com/office/drawing/2014/main" id="{488EC7CD-47F4-366C-CF26-F6131C9A059B}"/>
              </a:ext>
            </a:extLst>
          </p:cNvPr>
          <p:cNvSpPr/>
          <p:nvPr/>
        </p:nvSpPr>
        <p:spPr>
          <a:xfrm>
            <a:off x="7579234" y="5471912"/>
            <a:ext cx="1856096" cy="975052"/>
          </a:xfrm>
          <a:custGeom>
            <a:avLst/>
            <a:gdLst>
              <a:gd name="connsiteX0" fmla="*/ 0 w 1856096"/>
              <a:gd name="connsiteY0" fmla="*/ 975052 h 975052"/>
              <a:gd name="connsiteX1" fmla="*/ 163773 w 1856096"/>
              <a:gd name="connsiteY1" fmla="*/ 6061 h 975052"/>
              <a:gd name="connsiteX2" fmla="*/ 348018 w 1856096"/>
              <a:gd name="connsiteY2" fmla="*/ 572443 h 975052"/>
              <a:gd name="connsiteX3" fmla="*/ 682388 w 1856096"/>
              <a:gd name="connsiteY3" fmla="*/ 749864 h 975052"/>
              <a:gd name="connsiteX4" fmla="*/ 1856096 w 1856096"/>
              <a:gd name="connsiteY4" fmla="*/ 954580 h 9750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56096" h="975052">
                <a:moveTo>
                  <a:pt x="0" y="975052"/>
                </a:moveTo>
                <a:cubicBezTo>
                  <a:pt x="52885" y="524107"/>
                  <a:pt x="105770" y="73162"/>
                  <a:pt x="163773" y="6061"/>
                </a:cubicBezTo>
                <a:cubicBezTo>
                  <a:pt x="221776" y="-61041"/>
                  <a:pt x="261582" y="448476"/>
                  <a:pt x="348018" y="572443"/>
                </a:cubicBezTo>
                <a:cubicBezTo>
                  <a:pt x="434454" y="696410"/>
                  <a:pt x="431042" y="686175"/>
                  <a:pt x="682388" y="749864"/>
                </a:cubicBezTo>
                <a:cubicBezTo>
                  <a:pt x="933734" y="813553"/>
                  <a:pt x="1394915" y="884066"/>
                  <a:pt x="1856096" y="954580"/>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5" name="文本框 324">
            <a:extLst>
              <a:ext uri="{FF2B5EF4-FFF2-40B4-BE49-F238E27FC236}">
                <a16:creationId xmlns:a16="http://schemas.microsoft.com/office/drawing/2014/main" id="{32EEBBAF-45A6-C5F4-1466-5AE4BAAC27D4}"/>
              </a:ext>
            </a:extLst>
          </p:cNvPr>
          <p:cNvSpPr txBox="1"/>
          <p:nvPr/>
        </p:nvSpPr>
        <p:spPr>
          <a:xfrm>
            <a:off x="9728546" y="6547077"/>
            <a:ext cx="802904" cy="307777"/>
          </a:xfrm>
          <a:prstGeom prst="rect">
            <a:avLst/>
          </a:prstGeom>
          <a:noFill/>
        </p:spPr>
        <p:txBody>
          <a:bodyPr wrap="square" rtlCol="0">
            <a:spAutoFit/>
          </a:bodyPr>
          <a:lstStyle/>
          <a:p>
            <a:r>
              <a:rPr lang="en-US" altLang="zh-CN" dirty="0"/>
              <a:t>A0 / A1</a:t>
            </a:r>
            <a:endParaRPr lang="zh-CN" altLang="en-US" dirty="0"/>
          </a:p>
        </p:txBody>
      </p:sp>
      <p:sp>
        <p:nvSpPr>
          <p:cNvPr id="326" name="文本框 325">
            <a:extLst>
              <a:ext uri="{FF2B5EF4-FFF2-40B4-BE49-F238E27FC236}">
                <a16:creationId xmlns:a16="http://schemas.microsoft.com/office/drawing/2014/main" id="{5C93C028-CC39-9CD7-8B68-F3A35C61695B}"/>
              </a:ext>
            </a:extLst>
          </p:cNvPr>
          <p:cNvSpPr txBox="1"/>
          <p:nvPr/>
        </p:nvSpPr>
        <p:spPr>
          <a:xfrm>
            <a:off x="6241078" y="5076040"/>
            <a:ext cx="1063951" cy="307777"/>
          </a:xfrm>
          <a:prstGeom prst="rect">
            <a:avLst/>
          </a:prstGeom>
          <a:noFill/>
        </p:spPr>
        <p:txBody>
          <a:bodyPr wrap="square" rtlCol="0">
            <a:spAutoFit/>
          </a:bodyPr>
          <a:lstStyle/>
          <a:p>
            <a:r>
              <a:rPr lang="en-US" altLang="zh-CN" dirty="0"/>
              <a:t>Probability</a:t>
            </a:r>
            <a:endParaRPr lang="zh-CN" altLang="en-US" dirty="0"/>
          </a:p>
        </p:txBody>
      </p:sp>
      <p:sp>
        <p:nvSpPr>
          <p:cNvPr id="327" name="文本框 326">
            <a:extLst>
              <a:ext uri="{FF2B5EF4-FFF2-40B4-BE49-F238E27FC236}">
                <a16:creationId xmlns:a16="http://schemas.microsoft.com/office/drawing/2014/main" id="{3CC4CF21-6CE2-BACB-4167-BB2A04AA0615}"/>
              </a:ext>
            </a:extLst>
          </p:cNvPr>
          <p:cNvSpPr txBox="1"/>
          <p:nvPr/>
        </p:nvSpPr>
        <p:spPr>
          <a:xfrm>
            <a:off x="2251489" y="5647038"/>
            <a:ext cx="4078973" cy="523220"/>
          </a:xfrm>
          <a:prstGeom prst="rect">
            <a:avLst/>
          </a:prstGeom>
          <a:noFill/>
        </p:spPr>
        <p:txBody>
          <a:bodyPr wrap="square">
            <a:spAutoFit/>
          </a:bodyPr>
          <a:lstStyle/>
          <a:p>
            <a:r>
              <a:rPr lang="en-US" altLang="zh-CN" dirty="0"/>
              <a:t>The computed features may not necessarily be specific values but rather a probability distribution.</a:t>
            </a:r>
            <a:endParaRPr lang="zh-CN" altLang="en-US" dirty="0"/>
          </a:p>
        </p:txBody>
      </p:sp>
      <p:cxnSp>
        <p:nvCxnSpPr>
          <p:cNvPr id="328" name="直接连接符 327">
            <a:extLst>
              <a:ext uri="{FF2B5EF4-FFF2-40B4-BE49-F238E27FC236}">
                <a16:creationId xmlns:a16="http://schemas.microsoft.com/office/drawing/2014/main" id="{6600163F-71BA-20D3-8388-DBF388DFD5B0}"/>
              </a:ext>
            </a:extLst>
          </p:cNvPr>
          <p:cNvCxnSpPr>
            <a:cxnSpLocks/>
          </p:cNvCxnSpPr>
          <p:nvPr/>
        </p:nvCxnSpPr>
        <p:spPr>
          <a:xfrm>
            <a:off x="0" y="4920130"/>
            <a:ext cx="12192000" cy="0"/>
          </a:xfrm>
          <a:prstGeom prst="line">
            <a:avLst/>
          </a:prstGeom>
          <a:ln w="285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90031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
          <p:cNvSpPr txBox="1"/>
          <p:nvPr/>
        </p:nvSpPr>
        <p:spPr>
          <a:xfrm>
            <a:off x="1574963" y="537330"/>
            <a:ext cx="9042074"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0" i="0" u="none" strike="noStrike" cap="none">
                <a:solidFill>
                  <a:schemeClr val="dk1"/>
                </a:solidFill>
                <a:latin typeface="Consolas"/>
                <a:ea typeface="Consolas"/>
                <a:cs typeface="Consolas"/>
                <a:sym typeface="Consolas"/>
              </a:rPr>
              <a:t>Work Description</a:t>
            </a:r>
            <a:endParaRPr/>
          </a:p>
        </p:txBody>
      </p:sp>
      <p:sp>
        <p:nvSpPr>
          <p:cNvPr id="97" name="Google Shape;97;p2"/>
          <p:cNvSpPr txBox="1"/>
          <p:nvPr/>
        </p:nvSpPr>
        <p:spPr>
          <a:xfrm>
            <a:off x="2051696" y="1859359"/>
            <a:ext cx="8088608" cy="313928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i="0" u="none" strike="noStrike" cap="none" dirty="0">
                <a:solidFill>
                  <a:schemeClr val="dk1"/>
                </a:solidFill>
                <a:latin typeface="Consolas"/>
                <a:ea typeface="Consolas"/>
                <a:cs typeface="Consolas"/>
                <a:sym typeface="Consolas"/>
              </a:rPr>
              <a:t>Part_1: Take a look at the tutorial first.</a:t>
            </a:r>
          </a:p>
          <a:p>
            <a:pPr marL="0" marR="0" lvl="0" indent="0" algn="l" rtl="0">
              <a:spcBef>
                <a:spcPts val="0"/>
              </a:spcBef>
              <a:spcAft>
                <a:spcPts val="0"/>
              </a:spcAft>
              <a:buNone/>
            </a:pPr>
            <a:endParaRPr lang="en-US" sz="1800" b="1" i="0" u="none" strike="noStrike" cap="none" dirty="0">
              <a:solidFill>
                <a:schemeClr val="dk1"/>
              </a:solidFill>
              <a:latin typeface="Consolas"/>
              <a:ea typeface="Consolas"/>
              <a:cs typeface="Consolas"/>
              <a:sym typeface="Consolas"/>
            </a:endParaRPr>
          </a:p>
          <a:p>
            <a:pPr marL="0" marR="0" lvl="0" indent="0" algn="l" rtl="0">
              <a:spcBef>
                <a:spcPts val="0"/>
              </a:spcBef>
              <a:spcAft>
                <a:spcPts val="0"/>
              </a:spcAft>
              <a:buNone/>
            </a:pPr>
            <a:r>
              <a:rPr lang="en-US" sz="1800" b="1" i="0" u="none" strike="noStrike" cap="none" dirty="0">
                <a:solidFill>
                  <a:schemeClr val="dk1"/>
                </a:solidFill>
                <a:latin typeface="Consolas"/>
                <a:ea typeface="Consolas"/>
                <a:cs typeface="Consolas"/>
                <a:sym typeface="Consolas"/>
              </a:rPr>
              <a:t>Part_2: </a:t>
            </a:r>
            <a:r>
              <a:rPr lang="en-US" sz="1800" b="1" dirty="0">
                <a:solidFill>
                  <a:schemeClr val="dk1"/>
                </a:solidFill>
                <a:latin typeface="Consolas"/>
                <a:ea typeface="Consolas"/>
                <a:cs typeface="Consolas"/>
                <a:sym typeface="Consolas"/>
              </a:rPr>
              <a:t>Why </a:t>
            </a:r>
            <a:r>
              <a:rPr lang="en-US" altLang="zh-CN" sz="1800" b="1" dirty="0">
                <a:solidFill>
                  <a:schemeClr val="dk1"/>
                </a:solidFill>
                <a:latin typeface="Consolas"/>
                <a:ea typeface="Consolas"/>
                <a:cs typeface="Consolas"/>
                <a:sym typeface="Consolas"/>
              </a:rPr>
              <a:t>doesn’t </a:t>
            </a:r>
            <a:r>
              <a:rPr lang="en-US" sz="1800" b="1" dirty="0">
                <a:solidFill>
                  <a:schemeClr val="dk1"/>
                </a:solidFill>
                <a:latin typeface="Consolas"/>
                <a:ea typeface="Consolas"/>
                <a:cs typeface="Consolas"/>
                <a:sym typeface="Consolas"/>
              </a:rPr>
              <a:t>FMM work?</a:t>
            </a:r>
            <a:endParaRPr lang="en-US" sz="1800" dirty="0">
              <a:solidFill>
                <a:schemeClr val="dk1"/>
              </a:solidFill>
              <a:latin typeface="Consolas"/>
              <a:ea typeface="Consolas"/>
              <a:cs typeface="Consolas"/>
              <a:sym typeface="Consolas"/>
            </a:endParaRPr>
          </a:p>
          <a:p>
            <a:pPr marL="0" marR="0" lvl="0" indent="0" algn="l" rtl="0">
              <a:spcBef>
                <a:spcPts val="0"/>
              </a:spcBef>
              <a:spcAft>
                <a:spcPts val="0"/>
              </a:spcAft>
              <a:buNone/>
            </a:pPr>
            <a:endParaRPr lang="en-US" sz="1800" b="0" i="0" u="none" strike="noStrike" cap="none" dirty="0">
              <a:solidFill>
                <a:schemeClr val="dk1"/>
              </a:solidFill>
              <a:latin typeface="Consolas"/>
              <a:ea typeface="Consolas"/>
              <a:cs typeface="Consolas"/>
              <a:sym typeface="Consolas"/>
            </a:endParaRPr>
          </a:p>
          <a:p>
            <a:pPr marL="0" marR="0" lvl="0" indent="0" algn="l" rtl="0">
              <a:spcBef>
                <a:spcPts val="0"/>
              </a:spcBef>
              <a:spcAft>
                <a:spcPts val="0"/>
              </a:spcAft>
              <a:buNone/>
            </a:pPr>
            <a:r>
              <a:rPr lang="en-US" sz="1800" b="1" dirty="0">
                <a:solidFill>
                  <a:schemeClr val="dk1"/>
                </a:solidFill>
                <a:latin typeface="Consolas"/>
                <a:ea typeface="Consolas"/>
                <a:cs typeface="Consolas"/>
                <a:sym typeface="Consolas"/>
              </a:rPr>
              <a:t>Part_3: An easy experiment about sampling rate.</a:t>
            </a:r>
            <a:endParaRPr lang="en-US" b="1" dirty="0"/>
          </a:p>
          <a:p>
            <a:pPr marL="0" marR="0" lvl="0" indent="0" algn="l" rtl="0">
              <a:spcBef>
                <a:spcPts val="0"/>
              </a:spcBef>
              <a:spcAft>
                <a:spcPts val="0"/>
              </a:spcAft>
              <a:buNone/>
            </a:pPr>
            <a:endParaRPr sz="1800" dirty="0">
              <a:solidFill>
                <a:schemeClr val="dk1"/>
              </a:solidFill>
              <a:latin typeface="Consolas"/>
              <a:ea typeface="Consolas"/>
              <a:cs typeface="Consolas"/>
              <a:sym typeface="Consolas"/>
            </a:endParaRPr>
          </a:p>
          <a:p>
            <a:pPr marL="0" marR="0" lvl="0" indent="0" algn="l" rtl="0">
              <a:spcBef>
                <a:spcPts val="0"/>
              </a:spcBef>
              <a:spcAft>
                <a:spcPts val="0"/>
              </a:spcAft>
              <a:buNone/>
            </a:pPr>
            <a:r>
              <a:rPr lang="en-US" sz="1800" b="1" dirty="0">
                <a:solidFill>
                  <a:schemeClr val="dk1"/>
                </a:solidFill>
                <a:latin typeface="Consolas"/>
                <a:ea typeface="Consolas"/>
                <a:cs typeface="Consolas"/>
                <a:sym typeface="Consolas"/>
              </a:rPr>
              <a:t>Part_4: </a:t>
            </a:r>
            <a:r>
              <a:rPr lang="en-US" altLang="zh-CN" sz="1800" b="1" dirty="0">
                <a:solidFill>
                  <a:schemeClr val="dk1"/>
                </a:solidFill>
                <a:latin typeface="Consolas"/>
                <a:ea typeface="Consolas"/>
                <a:cs typeface="Consolas"/>
                <a:sym typeface="Consolas"/>
              </a:rPr>
              <a:t>Cut, realign, and extract templates from real signals.</a:t>
            </a:r>
          </a:p>
          <a:p>
            <a:pPr marL="0" marR="0" lvl="0" indent="0" algn="l" rtl="0">
              <a:spcBef>
                <a:spcPts val="0"/>
              </a:spcBef>
              <a:spcAft>
                <a:spcPts val="0"/>
              </a:spcAft>
              <a:buNone/>
            </a:pPr>
            <a:endParaRPr sz="1800" dirty="0">
              <a:solidFill>
                <a:schemeClr val="dk1"/>
              </a:solidFill>
              <a:latin typeface="Consolas"/>
              <a:ea typeface="Consolas"/>
              <a:cs typeface="Consolas"/>
              <a:sym typeface="Consolas"/>
            </a:endParaRPr>
          </a:p>
          <a:p>
            <a:r>
              <a:rPr lang="en-US" sz="1800" b="1" dirty="0">
                <a:solidFill>
                  <a:schemeClr val="dk1"/>
                </a:solidFill>
                <a:latin typeface="Consolas"/>
                <a:sym typeface="Consolas"/>
              </a:rPr>
              <a:t>Part_5: </a:t>
            </a:r>
            <a:r>
              <a:rPr lang="en-US" altLang="zh-CN" sz="1800" b="1" dirty="0">
                <a:solidFill>
                  <a:schemeClr val="dk1"/>
                </a:solidFill>
                <a:latin typeface="Consolas"/>
              </a:rPr>
              <a:t>The possible research directions for the next step.</a:t>
            </a:r>
          </a:p>
          <a:p>
            <a:endParaRPr lang="en-US" sz="1800" b="1" dirty="0">
              <a:solidFill>
                <a:schemeClr val="dk1"/>
              </a:solidFill>
              <a:latin typeface="Consolas"/>
              <a:sym typeface="Consolas"/>
            </a:endParaRPr>
          </a:p>
          <a:p>
            <a:pPr marL="0" marR="0" lvl="0" indent="0" algn="l" rtl="0">
              <a:spcBef>
                <a:spcPts val="0"/>
              </a:spcBef>
              <a:spcAft>
                <a:spcPts val="0"/>
              </a:spcAft>
              <a:buNone/>
            </a:pPr>
            <a:r>
              <a:rPr lang="en-US" altLang="zh-CN" sz="1800" b="1" dirty="0">
                <a:solidFill>
                  <a:schemeClr val="dk1"/>
                </a:solidFill>
                <a:latin typeface="Consolas"/>
                <a:sym typeface="Consolas"/>
              </a:rPr>
              <a:t>Part_6: Questions</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9" name="Google Shape;309;p14"/>
          <p:cNvSpPr txBox="1"/>
          <p:nvPr/>
        </p:nvSpPr>
        <p:spPr>
          <a:xfrm>
            <a:off x="-1" y="0"/>
            <a:ext cx="7008126" cy="369291"/>
          </a:xfrm>
          <a:prstGeom prst="rect">
            <a:avLst/>
          </a:prstGeom>
          <a:noFill/>
          <a:ln>
            <a:noFill/>
          </a:ln>
        </p:spPr>
        <p:txBody>
          <a:bodyPr spcFirstLastPara="1" wrap="square" lIns="91425" tIns="45700" rIns="91425" bIns="45700" anchor="t" anchorCtr="0">
            <a:spAutoFit/>
          </a:bodyPr>
          <a:lstStyle/>
          <a:p>
            <a:r>
              <a:rPr lang="en-US" altLang="zh-CN" sz="1800" b="1" dirty="0">
                <a:solidFill>
                  <a:schemeClr val="dk1"/>
                </a:solidFill>
                <a:latin typeface="Consolas"/>
              </a:rPr>
              <a:t>The possible research directions for the next step.</a:t>
            </a:r>
          </a:p>
        </p:txBody>
      </p:sp>
      <p:sp>
        <p:nvSpPr>
          <p:cNvPr id="4" name="文本框 3">
            <a:extLst>
              <a:ext uri="{FF2B5EF4-FFF2-40B4-BE49-F238E27FC236}">
                <a16:creationId xmlns:a16="http://schemas.microsoft.com/office/drawing/2014/main" id="{F5A5622C-D581-CAD0-706E-D90AF50AF202}"/>
              </a:ext>
            </a:extLst>
          </p:cNvPr>
          <p:cNvSpPr txBox="1"/>
          <p:nvPr/>
        </p:nvSpPr>
        <p:spPr>
          <a:xfrm>
            <a:off x="526762" y="544491"/>
            <a:ext cx="6121020" cy="307777"/>
          </a:xfrm>
          <a:prstGeom prst="rect">
            <a:avLst/>
          </a:prstGeom>
          <a:noFill/>
        </p:spPr>
        <p:txBody>
          <a:bodyPr wrap="square">
            <a:spAutoFit/>
          </a:bodyPr>
          <a:lstStyle/>
          <a:p>
            <a:r>
              <a:rPr lang="en-US" altLang="zh-CN" b="1" dirty="0">
                <a:solidFill>
                  <a:schemeClr val="dk1"/>
                </a:solidFill>
                <a:latin typeface="Consolas"/>
              </a:rPr>
              <a:t>D</a:t>
            </a:r>
            <a:r>
              <a:rPr lang="en-US" altLang="zh-CN" sz="1400" b="1" dirty="0">
                <a:solidFill>
                  <a:schemeClr val="dk1"/>
                </a:solidFill>
                <a:latin typeface="Consolas"/>
              </a:rPr>
              <a:t>irection 2</a:t>
            </a:r>
            <a:endParaRPr lang="zh-CN" altLang="en-US" dirty="0"/>
          </a:p>
        </p:txBody>
      </p:sp>
      <p:sp>
        <p:nvSpPr>
          <p:cNvPr id="5" name="文本框 4">
            <a:extLst>
              <a:ext uri="{FF2B5EF4-FFF2-40B4-BE49-F238E27FC236}">
                <a16:creationId xmlns:a16="http://schemas.microsoft.com/office/drawing/2014/main" id="{34EB3053-53EE-70F9-B848-A21600AB0119}"/>
              </a:ext>
            </a:extLst>
          </p:cNvPr>
          <p:cNvSpPr txBox="1"/>
          <p:nvPr/>
        </p:nvSpPr>
        <p:spPr>
          <a:xfrm>
            <a:off x="1937982" y="546100"/>
            <a:ext cx="10140286" cy="523220"/>
          </a:xfrm>
          <a:prstGeom prst="rect">
            <a:avLst/>
          </a:prstGeom>
          <a:noFill/>
        </p:spPr>
        <p:txBody>
          <a:bodyPr wrap="square" rtlCol="0">
            <a:spAutoFit/>
          </a:bodyPr>
          <a:lstStyle/>
          <a:p>
            <a:r>
              <a:rPr lang="zh-CN" altLang="en-US" dirty="0"/>
              <a:t>同一段信号中，每个周期多个峰的相对高度都不一样。</a:t>
            </a:r>
            <a:endParaRPr lang="en-US" altLang="zh-CN" dirty="0"/>
          </a:p>
          <a:p>
            <a:r>
              <a:rPr lang="zh-CN" altLang="en-US" dirty="0"/>
              <a:t>用这个东西，去提取出一段完美的信号，可能不太靠谱。</a:t>
            </a:r>
            <a:endParaRPr lang="en-US" altLang="zh-CN" dirty="0"/>
          </a:p>
        </p:txBody>
      </p:sp>
      <p:cxnSp>
        <p:nvCxnSpPr>
          <p:cNvPr id="6" name="直接连接符 5">
            <a:extLst>
              <a:ext uri="{FF2B5EF4-FFF2-40B4-BE49-F238E27FC236}">
                <a16:creationId xmlns:a16="http://schemas.microsoft.com/office/drawing/2014/main" id="{A24AF1C0-7261-F183-F0A3-94C8855D694F}"/>
              </a:ext>
            </a:extLst>
          </p:cNvPr>
          <p:cNvCxnSpPr>
            <a:cxnSpLocks/>
          </p:cNvCxnSpPr>
          <p:nvPr/>
        </p:nvCxnSpPr>
        <p:spPr>
          <a:xfrm flipV="1">
            <a:off x="2268359" y="1383900"/>
            <a:ext cx="417110" cy="3236997"/>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直接连接符 6">
            <a:extLst>
              <a:ext uri="{FF2B5EF4-FFF2-40B4-BE49-F238E27FC236}">
                <a16:creationId xmlns:a16="http://schemas.microsoft.com/office/drawing/2014/main" id="{497322A7-48B2-706F-E209-287D8B5BA0FE}"/>
              </a:ext>
            </a:extLst>
          </p:cNvPr>
          <p:cNvCxnSpPr>
            <a:cxnSpLocks/>
          </p:cNvCxnSpPr>
          <p:nvPr/>
        </p:nvCxnSpPr>
        <p:spPr>
          <a:xfrm flipH="1" flipV="1">
            <a:off x="2685469" y="1383900"/>
            <a:ext cx="484495" cy="3241344"/>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3F58FF6B-F55D-B3C6-36F5-7A9534AA533F}"/>
              </a:ext>
            </a:extLst>
          </p:cNvPr>
          <p:cNvCxnSpPr/>
          <p:nvPr/>
        </p:nvCxnSpPr>
        <p:spPr>
          <a:xfrm flipV="1">
            <a:off x="3176788" y="3744963"/>
            <a:ext cx="286603" cy="880281"/>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97721EDA-853A-E927-27F7-0C501B46A7D7}"/>
              </a:ext>
            </a:extLst>
          </p:cNvPr>
          <p:cNvCxnSpPr>
            <a:cxnSpLocks/>
          </p:cNvCxnSpPr>
          <p:nvPr/>
        </p:nvCxnSpPr>
        <p:spPr>
          <a:xfrm>
            <a:off x="3463391" y="3744963"/>
            <a:ext cx="150125" cy="627797"/>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8D8416EA-15E2-67CA-E4FB-E38D5F09BB51}"/>
              </a:ext>
            </a:extLst>
          </p:cNvPr>
          <p:cNvCxnSpPr>
            <a:cxnSpLocks/>
          </p:cNvCxnSpPr>
          <p:nvPr/>
        </p:nvCxnSpPr>
        <p:spPr>
          <a:xfrm flipH="1">
            <a:off x="3613516" y="4140748"/>
            <a:ext cx="122830" cy="232012"/>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5F66C69B-B36F-6639-F904-7E0A14333470}"/>
              </a:ext>
            </a:extLst>
          </p:cNvPr>
          <p:cNvCxnSpPr/>
          <p:nvPr/>
        </p:nvCxnSpPr>
        <p:spPr>
          <a:xfrm>
            <a:off x="3736346" y="4140748"/>
            <a:ext cx="2770496"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011A79E1-808C-AA0A-A1A6-F70DB2E23DC5}"/>
              </a:ext>
            </a:extLst>
          </p:cNvPr>
          <p:cNvCxnSpPr/>
          <p:nvPr/>
        </p:nvCxnSpPr>
        <p:spPr>
          <a:xfrm flipV="1">
            <a:off x="6506842" y="3360551"/>
            <a:ext cx="200167" cy="780197"/>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E30D929F-CD89-82F6-8B0F-FB7BBEE93687}"/>
              </a:ext>
            </a:extLst>
          </p:cNvPr>
          <p:cNvCxnSpPr/>
          <p:nvPr/>
        </p:nvCxnSpPr>
        <p:spPr>
          <a:xfrm>
            <a:off x="6707009" y="3373251"/>
            <a:ext cx="139700" cy="767497"/>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A236180D-AD7D-631C-4C58-B787806EE495}"/>
              </a:ext>
            </a:extLst>
          </p:cNvPr>
          <p:cNvCxnSpPr/>
          <p:nvPr/>
        </p:nvCxnSpPr>
        <p:spPr>
          <a:xfrm>
            <a:off x="6846709" y="4140748"/>
            <a:ext cx="175895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7" name="直接连接符 26">
            <a:extLst>
              <a:ext uri="{FF2B5EF4-FFF2-40B4-BE49-F238E27FC236}">
                <a16:creationId xmlns:a16="http://schemas.microsoft.com/office/drawing/2014/main" id="{25AEC0BD-B9D3-2A4D-3FC1-28CF0074BB9D}"/>
              </a:ext>
            </a:extLst>
          </p:cNvPr>
          <p:cNvCxnSpPr>
            <a:cxnSpLocks/>
          </p:cNvCxnSpPr>
          <p:nvPr/>
        </p:nvCxnSpPr>
        <p:spPr>
          <a:xfrm flipV="1">
            <a:off x="2312809" y="2084201"/>
            <a:ext cx="372660" cy="2536696"/>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id="{E380393B-1C50-82EA-476C-FAB7B921B11B}"/>
              </a:ext>
            </a:extLst>
          </p:cNvPr>
          <p:cNvCxnSpPr>
            <a:cxnSpLocks/>
          </p:cNvCxnSpPr>
          <p:nvPr/>
        </p:nvCxnSpPr>
        <p:spPr>
          <a:xfrm flipH="1" flipV="1">
            <a:off x="2678645" y="2092377"/>
            <a:ext cx="474260" cy="28321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id="{61C38B55-2BC2-0936-AED6-366709330C86}"/>
              </a:ext>
            </a:extLst>
          </p:cNvPr>
          <p:cNvCxnSpPr>
            <a:cxnSpLocks/>
          </p:cNvCxnSpPr>
          <p:nvPr/>
        </p:nvCxnSpPr>
        <p:spPr>
          <a:xfrm flipV="1">
            <a:off x="3169018" y="3923180"/>
            <a:ext cx="295133" cy="99695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接连接符 29">
            <a:extLst>
              <a:ext uri="{FF2B5EF4-FFF2-40B4-BE49-F238E27FC236}">
                <a16:creationId xmlns:a16="http://schemas.microsoft.com/office/drawing/2014/main" id="{2B3EC3A0-C8A8-4289-14B4-600DDB06EF54}"/>
              </a:ext>
            </a:extLst>
          </p:cNvPr>
          <p:cNvCxnSpPr>
            <a:cxnSpLocks/>
          </p:cNvCxnSpPr>
          <p:nvPr/>
        </p:nvCxnSpPr>
        <p:spPr>
          <a:xfrm>
            <a:off x="3458179" y="3893951"/>
            <a:ext cx="161166" cy="726946"/>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接连接符 30">
            <a:extLst>
              <a:ext uri="{FF2B5EF4-FFF2-40B4-BE49-F238E27FC236}">
                <a16:creationId xmlns:a16="http://schemas.microsoft.com/office/drawing/2014/main" id="{2DE64AC7-71F7-8D00-87B0-CC67E80A0795}"/>
              </a:ext>
            </a:extLst>
          </p:cNvPr>
          <p:cNvCxnSpPr>
            <a:cxnSpLocks/>
          </p:cNvCxnSpPr>
          <p:nvPr/>
        </p:nvCxnSpPr>
        <p:spPr>
          <a:xfrm flipH="1">
            <a:off x="3613516" y="4168341"/>
            <a:ext cx="139700" cy="452556"/>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接连接符 31">
            <a:extLst>
              <a:ext uri="{FF2B5EF4-FFF2-40B4-BE49-F238E27FC236}">
                <a16:creationId xmlns:a16="http://schemas.microsoft.com/office/drawing/2014/main" id="{AF212460-C86A-F7F3-AC26-217EF037899D}"/>
              </a:ext>
            </a:extLst>
          </p:cNvPr>
          <p:cNvCxnSpPr>
            <a:cxnSpLocks/>
          </p:cNvCxnSpPr>
          <p:nvPr/>
        </p:nvCxnSpPr>
        <p:spPr>
          <a:xfrm>
            <a:off x="3744782" y="4168341"/>
            <a:ext cx="277049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接连接符 32">
            <a:extLst>
              <a:ext uri="{FF2B5EF4-FFF2-40B4-BE49-F238E27FC236}">
                <a16:creationId xmlns:a16="http://schemas.microsoft.com/office/drawing/2014/main" id="{C1743FB8-BC77-5FB0-85CC-D8AD0B499AAF}"/>
              </a:ext>
            </a:extLst>
          </p:cNvPr>
          <p:cNvCxnSpPr>
            <a:cxnSpLocks/>
          </p:cNvCxnSpPr>
          <p:nvPr/>
        </p:nvCxnSpPr>
        <p:spPr>
          <a:xfrm flipV="1">
            <a:off x="6511059" y="3624929"/>
            <a:ext cx="195950" cy="543412"/>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接连接符 33">
            <a:extLst>
              <a:ext uri="{FF2B5EF4-FFF2-40B4-BE49-F238E27FC236}">
                <a16:creationId xmlns:a16="http://schemas.microsoft.com/office/drawing/2014/main" id="{AEADFA4B-2C5E-F3A7-E21D-E3F4B9FF0CE2}"/>
              </a:ext>
            </a:extLst>
          </p:cNvPr>
          <p:cNvCxnSpPr>
            <a:cxnSpLocks/>
          </p:cNvCxnSpPr>
          <p:nvPr/>
        </p:nvCxnSpPr>
        <p:spPr>
          <a:xfrm>
            <a:off x="6707009" y="3624929"/>
            <a:ext cx="125016" cy="543412"/>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接连接符 34">
            <a:extLst>
              <a:ext uri="{FF2B5EF4-FFF2-40B4-BE49-F238E27FC236}">
                <a16:creationId xmlns:a16="http://schemas.microsoft.com/office/drawing/2014/main" id="{71EA6215-E17F-8604-936C-563E9999D9F2}"/>
              </a:ext>
            </a:extLst>
          </p:cNvPr>
          <p:cNvCxnSpPr>
            <a:cxnSpLocks/>
          </p:cNvCxnSpPr>
          <p:nvPr/>
        </p:nvCxnSpPr>
        <p:spPr>
          <a:xfrm>
            <a:off x="6832025" y="4168341"/>
            <a:ext cx="177363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5" name="直接连接符 264">
            <a:extLst>
              <a:ext uri="{FF2B5EF4-FFF2-40B4-BE49-F238E27FC236}">
                <a16:creationId xmlns:a16="http://schemas.microsoft.com/office/drawing/2014/main" id="{E0A1FC37-DAC9-2B12-A188-C782C2BFF285}"/>
              </a:ext>
            </a:extLst>
          </p:cNvPr>
          <p:cNvCxnSpPr>
            <a:cxnSpLocks/>
          </p:cNvCxnSpPr>
          <p:nvPr/>
        </p:nvCxnSpPr>
        <p:spPr>
          <a:xfrm flipV="1">
            <a:off x="2251489" y="941201"/>
            <a:ext cx="423745" cy="3533917"/>
          </a:xfrm>
          <a:prstGeom prst="line">
            <a:avLst/>
          </a:prstGeom>
        </p:spPr>
        <p:style>
          <a:lnRef idx="1">
            <a:schemeClr val="accent1"/>
          </a:lnRef>
          <a:fillRef idx="0">
            <a:schemeClr val="accent1"/>
          </a:fillRef>
          <a:effectRef idx="0">
            <a:schemeClr val="accent1"/>
          </a:effectRef>
          <a:fontRef idx="minor">
            <a:schemeClr val="tx1"/>
          </a:fontRef>
        </p:style>
      </p:cxnSp>
      <p:cxnSp>
        <p:nvCxnSpPr>
          <p:cNvPr id="269" name="直接连接符 268">
            <a:extLst>
              <a:ext uri="{FF2B5EF4-FFF2-40B4-BE49-F238E27FC236}">
                <a16:creationId xmlns:a16="http://schemas.microsoft.com/office/drawing/2014/main" id="{7173E1EE-5978-33DB-94CF-AD56BFF9F2DC}"/>
              </a:ext>
            </a:extLst>
          </p:cNvPr>
          <p:cNvCxnSpPr>
            <a:cxnSpLocks/>
          </p:cNvCxnSpPr>
          <p:nvPr/>
        </p:nvCxnSpPr>
        <p:spPr>
          <a:xfrm flipH="1" flipV="1">
            <a:off x="2675234" y="936854"/>
            <a:ext cx="501554" cy="3357092"/>
          </a:xfrm>
          <a:prstGeom prst="line">
            <a:avLst/>
          </a:prstGeom>
        </p:spPr>
        <p:style>
          <a:lnRef idx="1">
            <a:schemeClr val="accent1"/>
          </a:lnRef>
          <a:fillRef idx="0">
            <a:schemeClr val="accent1"/>
          </a:fillRef>
          <a:effectRef idx="0">
            <a:schemeClr val="accent1"/>
          </a:effectRef>
          <a:fontRef idx="minor">
            <a:schemeClr val="tx1"/>
          </a:fontRef>
        </p:style>
      </p:cxnSp>
      <p:cxnSp>
        <p:nvCxnSpPr>
          <p:cNvPr id="275" name="直接连接符 274">
            <a:extLst>
              <a:ext uri="{FF2B5EF4-FFF2-40B4-BE49-F238E27FC236}">
                <a16:creationId xmlns:a16="http://schemas.microsoft.com/office/drawing/2014/main" id="{3217ECB1-C86A-E4EE-6BFC-76B88D90DFC0}"/>
              </a:ext>
            </a:extLst>
          </p:cNvPr>
          <p:cNvCxnSpPr>
            <a:cxnSpLocks/>
          </p:cNvCxnSpPr>
          <p:nvPr/>
        </p:nvCxnSpPr>
        <p:spPr>
          <a:xfrm flipV="1">
            <a:off x="3197876" y="3596113"/>
            <a:ext cx="286676" cy="697833"/>
          </a:xfrm>
          <a:prstGeom prst="line">
            <a:avLst/>
          </a:prstGeom>
        </p:spPr>
        <p:style>
          <a:lnRef idx="1">
            <a:schemeClr val="accent1"/>
          </a:lnRef>
          <a:fillRef idx="0">
            <a:schemeClr val="accent1"/>
          </a:fillRef>
          <a:effectRef idx="0">
            <a:schemeClr val="accent1"/>
          </a:effectRef>
          <a:fontRef idx="minor">
            <a:schemeClr val="tx1"/>
          </a:fontRef>
        </p:style>
      </p:cxnSp>
      <p:cxnSp>
        <p:nvCxnSpPr>
          <p:cNvPr id="277" name="直接连接符 276">
            <a:extLst>
              <a:ext uri="{FF2B5EF4-FFF2-40B4-BE49-F238E27FC236}">
                <a16:creationId xmlns:a16="http://schemas.microsoft.com/office/drawing/2014/main" id="{AEC6A67F-884B-FCBC-3F0E-A50DE068BD84}"/>
              </a:ext>
            </a:extLst>
          </p:cNvPr>
          <p:cNvCxnSpPr>
            <a:cxnSpLocks/>
          </p:cNvCxnSpPr>
          <p:nvPr/>
        </p:nvCxnSpPr>
        <p:spPr>
          <a:xfrm flipH="1" flipV="1">
            <a:off x="3483705" y="3593482"/>
            <a:ext cx="143544" cy="607225"/>
          </a:xfrm>
          <a:prstGeom prst="line">
            <a:avLst/>
          </a:prstGeom>
        </p:spPr>
        <p:style>
          <a:lnRef idx="1">
            <a:schemeClr val="accent1"/>
          </a:lnRef>
          <a:fillRef idx="0">
            <a:schemeClr val="accent1"/>
          </a:fillRef>
          <a:effectRef idx="0">
            <a:schemeClr val="accent1"/>
          </a:effectRef>
          <a:fontRef idx="minor">
            <a:schemeClr val="tx1"/>
          </a:fontRef>
        </p:style>
      </p:cxnSp>
      <p:cxnSp>
        <p:nvCxnSpPr>
          <p:cNvPr id="283" name="直接连接符 282">
            <a:extLst>
              <a:ext uri="{FF2B5EF4-FFF2-40B4-BE49-F238E27FC236}">
                <a16:creationId xmlns:a16="http://schemas.microsoft.com/office/drawing/2014/main" id="{CE4ACAF9-3274-F99A-280C-C2594F9A0B9D}"/>
              </a:ext>
            </a:extLst>
          </p:cNvPr>
          <p:cNvCxnSpPr>
            <a:cxnSpLocks/>
          </p:cNvCxnSpPr>
          <p:nvPr/>
        </p:nvCxnSpPr>
        <p:spPr>
          <a:xfrm flipH="1">
            <a:off x="3628770" y="4108091"/>
            <a:ext cx="106055" cy="92907"/>
          </a:xfrm>
          <a:prstGeom prst="line">
            <a:avLst/>
          </a:prstGeom>
        </p:spPr>
        <p:style>
          <a:lnRef idx="1">
            <a:schemeClr val="accent1"/>
          </a:lnRef>
          <a:fillRef idx="0">
            <a:schemeClr val="accent1"/>
          </a:fillRef>
          <a:effectRef idx="0">
            <a:schemeClr val="accent1"/>
          </a:effectRef>
          <a:fontRef idx="minor">
            <a:schemeClr val="tx1"/>
          </a:fontRef>
        </p:style>
      </p:cxnSp>
      <p:cxnSp>
        <p:nvCxnSpPr>
          <p:cNvPr id="287" name="直接连接符 286">
            <a:extLst>
              <a:ext uri="{FF2B5EF4-FFF2-40B4-BE49-F238E27FC236}">
                <a16:creationId xmlns:a16="http://schemas.microsoft.com/office/drawing/2014/main" id="{223CA27D-9620-79F9-CC99-8B8647FAFB32}"/>
              </a:ext>
            </a:extLst>
          </p:cNvPr>
          <p:cNvCxnSpPr>
            <a:cxnSpLocks/>
          </p:cNvCxnSpPr>
          <p:nvPr/>
        </p:nvCxnSpPr>
        <p:spPr>
          <a:xfrm>
            <a:off x="3734825" y="4108091"/>
            <a:ext cx="27420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1" name="直接连接符 290">
            <a:extLst>
              <a:ext uri="{FF2B5EF4-FFF2-40B4-BE49-F238E27FC236}">
                <a16:creationId xmlns:a16="http://schemas.microsoft.com/office/drawing/2014/main" id="{0063F43D-181C-2258-8B14-19B0DEAE2732}"/>
              </a:ext>
            </a:extLst>
          </p:cNvPr>
          <p:cNvCxnSpPr>
            <a:cxnSpLocks/>
          </p:cNvCxnSpPr>
          <p:nvPr/>
        </p:nvCxnSpPr>
        <p:spPr>
          <a:xfrm flipV="1">
            <a:off x="6476888" y="3179576"/>
            <a:ext cx="230121" cy="9315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4" name="直接连接符 293">
            <a:extLst>
              <a:ext uri="{FF2B5EF4-FFF2-40B4-BE49-F238E27FC236}">
                <a16:creationId xmlns:a16="http://schemas.microsoft.com/office/drawing/2014/main" id="{956FDFCC-CD24-983F-39AA-6F32C3E3D99C}"/>
              </a:ext>
            </a:extLst>
          </p:cNvPr>
          <p:cNvCxnSpPr>
            <a:cxnSpLocks/>
          </p:cNvCxnSpPr>
          <p:nvPr/>
        </p:nvCxnSpPr>
        <p:spPr>
          <a:xfrm>
            <a:off x="6707009" y="3179576"/>
            <a:ext cx="159544" cy="928515"/>
          </a:xfrm>
          <a:prstGeom prst="line">
            <a:avLst/>
          </a:prstGeom>
        </p:spPr>
        <p:style>
          <a:lnRef idx="1">
            <a:schemeClr val="accent1"/>
          </a:lnRef>
          <a:fillRef idx="0">
            <a:schemeClr val="accent1"/>
          </a:fillRef>
          <a:effectRef idx="0">
            <a:schemeClr val="accent1"/>
          </a:effectRef>
          <a:fontRef idx="minor">
            <a:schemeClr val="tx1"/>
          </a:fontRef>
        </p:style>
      </p:cxnSp>
      <p:cxnSp>
        <p:nvCxnSpPr>
          <p:cNvPr id="298" name="直接连接符 297">
            <a:extLst>
              <a:ext uri="{FF2B5EF4-FFF2-40B4-BE49-F238E27FC236}">
                <a16:creationId xmlns:a16="http://schemas.microsoft.com/office/drawing/2014/main" id="{2C49359F-9DEE-BF99-857B-ACAAC290C757}"/>
              </a:ext>
            </a:extLst>
          </p:cNvPr>
          <p:cNvCxnSpPr>
            <a:cxnSpLocks/>
          </p:cNvCxnSpPr>
          <p:nvPr/>
        </p:nvCxnSpPr>
        <p:spPr>
          <a:xfrm>
            <a:off x="6863087" y="4108091"/>
            <a:ext cx="177363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9" name="直接连接符 298">
            <a:extLst>
              <a:ext uri="{FF2B5EF4-FFF2-40B4-BE49-F238E27FC236}">
                <a16:creationId xmlns:a16="http://schemas.microsoft.com/office/drawing/2014/main" id="{5A1DD6CF-A5AE-16CE-3940-BE91A0021B6A}"/>
              </a:ext>
            </a:extLst>
          </p:cNvPr>
          <p:cNvCxnSpPr>
            <a:cxnSpLocks/>
          </p:cNvCxnSpPr>
          <p:nvPr/>
        </p:nvCxnSpPr>
        <p:spPr>
          <a:xfrm>
            <a:off x="7726184" y="1840785"/>
            <a:ext cx="46771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1" name="直接连接符 300">
            <a:extLst>
              <a:ext uri="{FF2B5EF4-FFF2-40B4-BE49-F238E27FC236}">
                <a16:creationId xmlns:a16="http://schemas.microsoft.com/office/drawing/2014/main" id="{3FAD2F59-CC60-1B34-A75C-82A753B35CD2}"/>
              </a:ext>
            </a:extLst>
          </p:cNvPr>
          <p:cNvCxnSpPr>
            <a:cxnSpLocks/>
          </p:cNvCxnSpPr>
          <p:nvPr/>
        </p:nvCxnSpPr>
        <p:spPr>
          <a:xfrm>
            <a:off x="7726184" y="2084201"/>
            <a:ext cx="467717"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305" name="文本框 304">
            <a:extLst>
              <a:ext uri="{FF2B5EF4-FFF2-40B4-BE49-F238E27FC236}">
                <a16:creationId xmlns:a16="http://schemas.microsoft.com/office/drawing/2014/main" id="{48A46DC4-5390-BBCE-8AA9-EB9338A2C3A6}"/>
              </a:ext>
            </a:extLst>
          </p:cNvPr>
          <p:cNvSpPr txBox="1"/>
          <p:nvPr/>
        </p:nvSpPr>
        <p:spPr>
          <a:xfrm>
            <a:off x="8193901" y="1686896"/>
            <a:ext cx="1229720" cy="307777"/>
          </a:xfrm>
          <a:prstGeom prst="rect">
            <a:avLst/>
          </a:prstGeom>
          <a:noFill/>
        </p:spPr>
        <p:txBody>
          <a:bodyPr wrap="square">
            <a:spAutoFit/>
          </a:bodyPr>
          <a:lstStyle/>
          <a:p>
            <a:r>
              <a:rPr lang="en-US" altLang="zh-CN" b="0" i="0" dirty="0">
                <a:solidFill>
                  <a:srgbClr val="D1D5DB"/>
                </a:solidFill>
                <a:effectLst/>
                <a:latin typeface="Söhne"/>
              </a:rPr>
              <a:t>Error Interval</a:t>
            </a:r>
            <a:endParaRPr lang="zh-CN" altLang="en-US" dirty="0"/>
          </a:p>
        </p:txBody>
      </p:sp>
      <p:sp>
        <p:nvSpPr>
          <p:cNvPr id="306" name="文本框 305">
            <a:extLst>
              <a:ext uri="{FF2B5EF4-FFF2-40B4-BE49-F238E27FC236}">
                <a16:creationId xmlns:a16="http://schemas.microsoft.com/office/drawing/2014/main" id="{90C5C1BD-AE93-34BC-EAD4-C63DEB5CED82}"/>
              </a:ext>
            </a:extLst>
          </p:cNvPr>
          <p:cNvSpPr txBox="1"/>
          <p:nvPr/>
        </p:nvSpPr>
        <p:spPr>
          <a:xfrm>
            <a:off x="8193901" y="1917728"/>
            <a:ext cx="1229720" cy="307777"/>
          </a:xfrm>
          <a:prstGeom prst="rect">
            <a:avLst/>
          </a:prstGeom>
          <a:noFill/>
        </p:spPr>
        <p:txBody>
          <a:bodyPr wrap="square">
            <a:spAutoFit/>
          </a:bodyPr>
          <a:lstStyle/>
          <a:p>
            <a:r>
              <a:rPr lang="en-US" altLang="zh-CN" dirty="0">
                <a:solidFill>
                  <a:srgbClr val="D1D5DB"/>
                </a:solidFill>
                <a:latin typeface="Söhne"/>
              </a:rPr>
              <a:t>Template</a:t>
            </a:r>
            <a:endParaRPr lang="zh-CN" altLang="en-US" dirty="0"/>
          </a:p>
        </p:txBody>
      </p:sp>
      <p:sp>
        <p:nvSpPr>
          <p:cNvPr id="307" name="矩形 306">
            <a:extLst>
              <a:ext uri="{FF2B5EF4-FFF2-40B4-BE49-F238E27FC236}">
                <a16:creationId xmlns:a16="http://schemas.microsoft.com/office/drawing/2014/main" id="{B25126BD-F7E9-41FF-5F48-5C0C2DE91BB4}"/>
              </a:ext>
            </a:extLst>
          </p:cNvPr>
          <p:cNvSpPr/>
          <p:nvPr/>
        </p:nvSpPr>
        <p:spPr>
          <a:xfrm>
            <a:off x="6647782" y="2870440"/>
            <a:ext cx="115709" cy="1174750"/>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8" name="椭圆 307">
            <a:extLst>
              <a:ext uri="{FF2B5EF4-FFF2-40B4-BE49-F238E27FC236}">
                <a16:creationId xmlns:a16="http://schemas.microsoft.com/office/drawing/2014/main" id="{99966BD2-B47A-83DA-0BBA-A13FA03BFDAA}"/>
              </a:ext>
            </a:extLst>
          </p:cNvPr>
          <p:cNvSpPr/>
          <p:nvPr/>
        </p:nvSpPr>
        <p:spPr>
          <a:xfrm>
            <a:off x="9501009" y="3352549"/>
            <a:ext cx="55639" cy="45719"/>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0" name="椭圆 309">
            <a:extLst>
              <a:ext uri="{FF2B5EF4-FFF2-40B4-BE49-F238E27FC236}">
                <a16:creationId xmlns:a16="http://schemas.microsoft.com/office/drawing/2014/main" id="{C12F1100-71F1-CFB5-B390-92174C7B80D9}"/>
              </a:ext>
            </a:extLst>
          </p:cNvPr>
          <p:cNvSpPr/>
          <p:nvPr/>
        </p:nvSpPr>
        <p:spPr>
          <a:xfrm>
            <a:off x="9507359" y="3761589"/>
            <a:ext cx="55639" cy="45719"/>
          </a:xfrm>
          <a:prstGeom prst="ellipse">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1" name="椭圆 310">
            <a:extLst>
              <a:ext uri="{FF2B5EF4-FFF2-40B4-BE49-F238E27FC236}">
                <a16:creationId xmlns:a16="http://schemas.microsoft.com/office/drawing/2014/main" id="{C08DF6A3-DB79-3408-6535-0080A07802E3}"/>
              </a:ext>
            </a:extLst>
          </p:cNvPr>
          <p:cNvSpPr/>
          <p:nvPr/>
        </p:nvSpPr>
        <p:spPr>
          <a:xfrm>
            <a:off x="9507359" y="4094189"/>
            <a:ext cx="55639" cy="45719"/>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3" name="任意多边形: 形状 312">
            <a:extLst>
              <a:ext uri="{FF2B5EF4-FFF2-40B4-BE49-F238E27FC236}">
                <a16:creationId xmlns:a16="http://schemas.microsoft.com/office/drawing/2014/main" id="{A632DD01-C636-0076-550E-E6294D82CDAD}"/>
              </a:ext>
            </a:extLst>
          </p:cNvPr>
          <p:cNvSpPr/>
          <p:nvPr/>
        </p:nvSpPr>
        <p:spPr>
          <a:xfrm>
            <a:off x="9699669" y="3184339"/>
            <a:ext cx="388743" cy="1147762"/>
          </a:xfrm>
          <a:custGeom>
            <a:avLst/>
            <a:gdLst>
              <a:gd name="connsiteX0" fmla="*/ 26765 w 388743"/>
              <a:gd name="connsiteY0" fmla="*/ 0 h 1147762"/>
              <a:gd name="connsiteX1" fmla="*/ 69628 w 388743"/>
              <a:gd name="connsiteY1" fmla="*/ 366712 h 1147762"/>
              <a:gd name="connsiteX2" fmla="*/ 388715 w 388743"/>
              <a:gd name="connsiteY2" fmla="*/ 571500 h 1147762"/>
              <a:gd name="connsiteX3" fmla="*/ 50578 w 388743"/>
              <a:gd name="connsiteY3" fmla="*/ 809625 h 1147762"/>
              <a:gd name="connsiteX4" fmla="*/ 7715 w 388743"/>
              <a:gd name="connsiteY4" fmla="*/ 1147762 h 1147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8743" h="1147762">
                <a:moveTo>
                  <a:pt x="26765" y="0"/>
                </a:moveTo>
                <a:cubicBezTo>
                  <a:pt x="18034" y="135731"/>
                  <a:pt x="9303" y="271462"/>
                  <a:pt x="69628" y="366712"/>
                </a:cubicBezTo>
                <a:cubicBezTo>
                  <a:pt x="129953" y="461962"/>
                  <a:pt x="391890" y="497681"/>
                  <a:pt x="388715" y="571500"/>
                </a:cubicBezTo>
                <a:cubicBezTo>
                  <a:pt x="385540" y="645319"/>
                  <a:pt x="114078" y="713581"/>
                  <a:pt x="50578" y="809625"/>
                </a:cubicBezTo>
                <a:cubicBezTo>
                  <a:pt x="-12922" y="905669"/>
                  <a:pt x="-2604" y="1026715"/>
                  <a:pt x="7715" y="1147762"/>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15" name="直接箭头连接符 314">
            <a:extLst>
              <a:ext uri="{FF2B5EF4-FFF2-40B4-BE49-F238E27FC236}">
                <a16:creationId xmlns:a16="http://schemas.microsoft.com/office/drawing/2014/main" id="{691C864C-73AB-7A86-B684-B236BC787FC2}"/>
              </a:ext>
            </a:extLst>
          </p:cNvPr>
          <p:cNvCxnSpPr>
            <a:cxnSpLocks/>
            <a:stCxn id="307" idx="3"/>
          </p:cNvCxnSpPr>
          <p:nvPr/>
        </p:nvCxnSpPr>
        <p:spPr>
          <a:xfrm>
            <a:off x="6763491" y="3457815"/>
            <a:ext cx="253908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0" name="文本框 319">
            <a:extLst>
              <a:ext uri="{FF2B5EF4-FFF2-40B4-BE49-F238E27FC236}">
                <a16:creationId xmlns:a16="http://schemas.microsoft.com/office/drawing/2014/main" id="{CDBD13F4-2529-C794-3535-AE682D956573}"/>
              </a:ext>
            </a:extLst>
          </p:cNvPr>
          <p:cNvSpPr txBox="1"/>
          <p:nvPr/>
        </p:nvSpPr>
        <p:spPr>
          <a:xfrm>
            <a:off x="10132356" y="3437976"/>
            <a:ext cx="1952737" cy="738664"/>
          </a:xfrm>
          <a:prstGeom prst="rect">
            <a:avLst/>
          </a:prstGeom>
          <a:noFill/>
        </p:spPr>
        <p:txBody>
          <a:bodyPr wrap="square">
            <a:spAutoFit/>
          </a:bodyPr>
          <a:lstStyle/>
          <a:p>
            <a:r>
              <a:rPr lang="en-US" altLang="zh-CN" dirty="0"/>
              <a:t>A Normal Distribution with Known Mean and Std.</a:t>
            </a:r>
            <a:endParaRPr lang="zh-CN" altLang="en-US" dirty="0"/>
          </a:p>
        </p:txBody>
      </p:sp>
      <p:cxnSp>
        <p:nvCxnSpPr>
          <p:cNvPr id="328" name="直接连接符 327">
            <a:extLst>
              <a:ext uri="{FF2B5EF4-FFF2-40B4-BE49-F238E27FC236}">
                <a16:creationId xmlns:a16="http://schemas.microsoft.com/office/drawing/2014/main" id="{6600163F-71BA-20D3-8388-DBF388DFD5B0}"/>
              </a:ext>
            </a:extLst>
          </p:cNvPr>
          <p:cNvCxnSpPr>
            <a:cxnSpLocks/>
          </p:cNvCxnSpPr>
          <p:nvPr/>
        </p:nvCxnSpPr>
        <p:spPr>
          <a:xfrm>
            <a:off x="0" y="4920130"/>
            <a:ext cx="12192000" cy="0"/>
          </a:xfrm>
          <a:prstGeom prst="line">
            <a:avLst/>
          </a:prstGeom>
          <a:ln w="285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2" name="文本框 1">
            <a:extLst>
              <a:ext uri="{FF2B5EF4-FFF2-40B4-BE49-F238E27FC236}">
                <a16:creationId xmlns:a16="http://schemas.microsoft.com/office/drawing/2014/main" id="{34794DE8-117D-ADF8-AB6A-B3CE8DDF90B0}"/>
              </a:ext>
            </a:extLst>
          </p:cNvPr>
          <p:cNvSpPr txBox="1"/>
          <p:nvPr/>
        </p:nvSpPr>
        <p:spPr>
          <a:xfrm>
            <a:off x="1624085" y="5499262"/>
            <a:ext cx="5985864" cy="738664"/>
          </a:xfrm>
          <a:prstGeom prst="rect">
            <a:avLst/>
          </a:prstGeom>
          <a:noFill/>
        </p:spPr>
        <p:txBody>
          <a:bodyPr wrap="square" rtlCol="0">
            <a:spAutoFit/>
          </a:bodyPr>
          <a:lstStyle/>
          <a:p>
            <a:r>
              <a:rPr lang="zh-CN" altLang="en-US" dirty="0"/>
              <a:t>比起</a:t>
            </a:r>
            <a:r>
              <a:rPr lang="en-US" altLang="zh-CN" dirty="0"/>
              <a:t>template</a:t>
            </a:r>
            <a:r>
              <a:rPr lang="zh-CN" altLang="en-US" dirty="0"/>
              <a:t>，也更加需要注意</a:t>
            </a:r>
            <a:endParaRPr lang="en-US" altLang="zh-CN" dirty="0"/>
          </a:p>
          <a:p>
            <a:pPr marL="342900" indent="-342900">
              <a:buAutoNum type="arabicPeriod"/>
            </a:pPr>
            <a:r>
              <a:rPr lang="en-US" altLang="zh-CN" dirty="0"/>
              <a:t>Error Interval</a:t>
            </a:r>
            <a:r>
              <a:rPr lang="zh-CN" altLang="en-US" dirty="0"/>
              <a:t>该如何生成</a:t>
            </a:r>
            <a:endParaRPr lang="en-US" altLang="zh-CN" dirty="0"/>
          </a:p>
          <a:p>
            <a:pPr marL="342900" indent="-342900">
              <a:buAutoNum type="arabicPeriod"/>
            </a:pPr>
            <a:r>
              <a:rPr lang="zh-CN" altLang="en-US" dirty="0"/>
              <a:t>该如何去采样从而得到一个特征的概率分布</a:t>
            </a:r>
            <a:endParaRPr lang="en-US" altLang="zh-CN" dirty="0"/>
          </a:p>
        </p:txBody>
      </p:sp>
    </p:spTree>
    <p:extLst>
      <p:ext uri="{BB962C8B-B14F-4D97-AF65-F5344CB8AC3E}">
        <p14:creationId xmlns:p14="http://schemas.microsoft.com/office/powerpoint/2010/main" val="5467552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9" name="Google Shape;309;p14"/>
          <p:cNvSpPr txBox="1"/>
          <p:nvPr/>
        </p:nvSpPr>
        <p:spPr>
          <a:xfrm>
            <a:off x="-1" y="0"/>
            <a:ext cx="7008126" cy="369291"/>
          </a:xfrm>
          <a:prstGeom prst="rect">
            <a:avLst/>
          </a:prstGeom>
          <a:noFill/>
          <a:ln>
            <a:noFill/>
          </a:ln>
        </p:spPr>
        <p:txBody>
          <a:bodyPr spcFirstLastPara="1" wrap="square" lIns="91425" tIns="45700" rIns="91425" bIns="45700" anchor="t" anchorCtr="0">
            <a:spAutoFit/>
          </a:bodyPr>
          <a:lstStyle/>
          <a:p>
            <a:r>
              <a:rPr lang="en-US" altLang="zh-CN" sz="1800" b="1" dirty="0">
                <a:solidFill>
                  <a:schemeClr val="dk1"/>
                </a:solidFill>
                <a:latin typeface="Consolas"/>
              </a:rPr>
              <a:t>The possible research directions for the next step.</a:t>
            </a:r>
          </a:p>
        </p:txBody>
      </p:sp>
      <p:sp>
        <p:nvSpPr>
          <p:cNvPr id="4" name="文本框 3">
            <a:extLst>
              <a:ext uri="{FF2B5EF4-FFF2-40B4-BE49-F238E27FC236}">
                <a16:creationId xmlns:a16="http://schemas.microsoft.com/office/drawing/2014/main" id="{F5A5622C-D581-CAD0-706E-D90AF50AF202}"/>
              </a:ext>
            </a:extLst>
          </p:cNvPr>
          <p:cNvSpPr txBox="1"/>
          <p:nvPr/>
        </p:nvSpPr>
        <p:spPr>
          <a:xfrm>
            <a:off x="526762" y="544491"/>
            <a:ext cx="6121020" cy="307777"/>
          </a:xfrm>
          <a:prstGeom prst="rect">
            <a:avLst/>
          </a:prstGeom>
          <a:noFill/>
        </p:spPr>
        <p:txBody>
          <a:bodyPr wrap="square">
            <a:spAutoFit/>
          </a:bodyPr>
          <a:lstStyle/>
          <a:p>
            <a:r>
              <a:rPr lang="en-US" altLang="zh-CN" b="1" dirty="0">
                <a:solidFill>
                  <a:schemeClr val="dk1"/>
                </a:solidFill>
                <a:latin typeface="Consolas"/>
              </a:rPr>
              <a:t>D</a:t>
            </a:r>
            <a:r>
              <a:rPr lang="en-US" altLang="zh-CN" sz="1400" b="1" dirty="0">
                <a:solidFill>
                  <a:schemeClr val="dk1"/>
                </a:solidFill>
                <a:latin typeface="Consolas"/>
              </a:rPr>
              <a:t>irection 3</a:t>
            </a:r>
            <a:endParaRPr lang="zh-CN" altLang="en-US" dirty="0"/>
          </a:p>
        </p:txBody>
      </p:sp>
      <p:sp>
        <p:nvSpPr>
          <p:cNvPr id="20" name="文本框 19">
            <a:extLst>
              <a:ext uri="{FF2B5EF4-FFF2-40B4-BE49-F238E27FC236}">
                <a16:creationId xmlns:a16="http://schemas.microsoft.com/office/drawing/2014/main" id="{467642D8-2997-D2AE-CF61-688A4BD9B30F}"/>
              </a:ext>
            </a:extLst>
          </p:cNvPr>
          <p:cNvSpPr txBox="1"/>
          <p:nvPr/>
        </p:nvSpPr>
        <p:spPr>
          <a:xfrm>
            <a:off x="1937982" y="546100"/>
            <a:ext cx="10140286" cy="523220"/>
          </a:xfrm>
          <a:prstGeom prst="rect">
            <a:avLst/>
          </a:prstGeom>
          <a:noFill/>
        </p:spPr>
        <p:txBody>
          <a:bodyPr wrap="square" rtlCol="0">
            <a:spAutoFit/>
          </a:bodyPr>
          <a:lstStyle/>
          <a:p>
            <a:r>
              <a:rPr lang="zh-CN" altLang="en-US" dirty="0"/>
              <a:t>卡尔曼滤波有许多非常非常棒的性质，但是卡尔曼滤波只能时间单元之间一一对应的进行滤波</a:t>
            </a:r>
            <a:endParaRPr lang="en-US" altLang="zh-CN" dirty="0"/>
          </a:p>
          <a:p>
            <a:r>
              <a:rPr lang="zh-CN" altLang="en-US" dirty="0"/>
              <a:t>如果能将卡尔曼滤波扩展到</a:t>
            </a:r>
            <a:r>
              <a:rPr lang="en-US" altLang="zh-CN" dirty="0"/>
              <a:t>DTW</a:t>
            </a:r>
            <a:r>
              <a:rPr lang="zh-CN" altLang="en-US" dirty="0"/>
              <a:t>域中，那应该能够大大的提升卡尔曼滤波的对于我们这个问题的效果。</a:t>
            </a:r>
            <a:endParaRPr lang="en-US" altLang="zh-CN" dirty="0"/>
          </a:p>
        </p:txBody>
      </p:sp>
      <p:sp>
        <p:nvSpPr>
          <p:cNvPr id="36" name="任意多边形: 形状 35">
            <a:extLst>
              <a:ext uri="{FF2B5EF4-FFF2-40B4-BE49-F238E27FC236}">
                <a16:creationId xmlns:a16="http://schemas.microsoft.com/office/drawing/2014/main" id="{E0BC5A4A-A3D2-16D2-9A69-9BC02252AB89}"/>
              </a:ext>
            </a:extLst>
          </p:cNvPr>
          <p:cNvSpPr/>
          <p:nvPr/>
        </p:nvSpPr>
        <p:spPr>
          <a:xfrm>
            <a:off x="2337229" y="2318408"/>
            <a:ext cx="2514600" cy="2057214"/>
          </a:xfrm>
          <a:custGeom>
            <a:avLst/>
            <a:gdLst>
              <a:gd name="connsiteX0" fmla="*/ 0 w 2514600"/>
              <a:gd name="connsiteY0" fmla="*/ 1332262 h 2057214"/>
              <a:gd name="connsiteX1" fmla="*/ 533400 w 2514600"/>
              <a:gd name="connsiteY1" fmla="*/ 11462 h 2057214"/>
              <a:gd name="connsiteX2" fmla="*/ 1663700 w 2514600"/>
              <a:gd name="connsiteY2" fmla="*/ 1999012 h 2057214"/>
              <a:gd name="connsiteX3" fmla="*/ 2514600 w 2514600"/>
              <a:gd name="connsiteY3" fmla="*/ 1567212 h 2057214"/>
              <a:gd name="connsiteX4" fmla="*/ 2514600 w 2514600"/>
              <a:gd name="connsiteY4" fmla="*/ 1567212 h 20572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14600" h="2057214">
                <a:moveTo>
                  <a:pt x="0" y="1332262"/>
                </a:moveTo>
                <a:cubicBezTo>
                  <a:pt x="128058" y="616299"/>
                  <a:pt x="256117" y="-99663"/>
                  <a:pt x="533400" y="11462"/>
                </a:cubicBezTo>
                <a:cubicBezTo>
                  <a:pt x="810683" y="122587"/>
                  <a:pt x="1333500" y="1739720"/>
                  <a:pt x="1663700" y="1999012"/>
                </a:cubicBezTo>
                <a:cubicBezTo>
                  <a:pt x="1993900" y="2258304"/>
                  <a:pt x="2514600" y="1567212"/>
                  <a:pt x="2514600" y="1567212"/>
                </a:cubicBezTo>
                <a:lnTo>
                  <a:pt x="2514600" y="1567212"/>
                </a:ln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任意多边形: 形状 36">
            <a:extLst>
              <a:ext uri="{FF2B5EF4-FFF2-40B4-BE49-F238E27FC236}">
                <a16:creationId xmlns:a16="http://schemas.microsoft.com/office/drawing/2014/main" id="{BDEEE8C6-44C0-6D48-3726-8D3F20A3EFFE}"/>
              </a:ext>
            </a:extLst>
          </p:cNvPr>
          <p:cNvSpPr/>
          <p:nvPr/>
        </p:nvSpPr>
        <p:spPr>
          <a:xfrm>
            <a:off x="2337229" y="2985521"/>
            <a:ext cx="2514600" cy="2057214"/>
          </a:xfrm>
          <a:custGeom>
            <a:avLst/>
            <a:gdLst>
              <a:gd name="connsiteX0" fmla="*/ 0 w 2514600"/>
              <a:gd name="connsiteY0" fmla="*/ 1332262 h 2057214"/>
              <a:gd name="connsiteX1" fmla="*/ 533400 w 2514600"/>
              <a:gd name="connsiteY1" fmla="*/ 11462 h 2057214"/>
              <a:gd name="connsiteX2" fmla="*/ 1663700 w 2514600"/>
              <a:gd name="connsiteY2" fmla="*/ 1999012 h 2057214"/>
              <a:gd name="connsiteX3" fmla="*/ 2514600 w 2514600"/>
              <a:gd name="connsiteY3" fmla="*/ 1567212 h 2057214"/>
              <a:gd name="connsiteX4" fmla="*/ 2514600 w 2514600"/>
              <a:gd name="connsiteY4" fmla="*/ 1567212 h 20572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14600" h="2057214">
                <a:moveTo>
                  <a:pt x="0" y="1332262"/>
                </a:moveTo>
                <a:cubicBezTo>
                  <a:pt x="128058" y="616299"/>
                  <a:pt x="256117" y="-99663"/>
                  <a:pt x="533400" y="11462"/>
                </a:cubicBezTo>
                <a:cubicBezTo>
                  <a:pt x="810683" y="122587"/>
                  <a:pt x="1333500" y="1739720"/>
                  <a:pt x="1663700" y="1999012"/>
                </a:cubicBezTo>
                <a:cubicBezTo>
                  <a:pt x="1993900" y="2258304"/>
                  <a:pt x="2514600" y="1567212"/>
                  <a:pt x="2514600" y="1567212"/>
                </a:cubicBezTo>
                <a:lnTo>
                  <a:pt x="2514600" y="1567212"/>
                </a:ln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 name="直接连接符 38">
            <a:extLst>
              <a:ext uri="{FF2B5EF4-FFF2-40B4-BE49-F238E27FC236}">
                <a16:creationId xmlns:a16="http://schemas.microsoft.com/office/drawing/2014/main" id="{E2E8C9CA-E23D-0F70-000B-664AA6895E65}"/>
              </a:ext>
            </a:extLst>
          </p:cNvPr>
          <p:cNvCxnSpPr>
            <a:cxnSpLocks/>
          </p:cNvCxnSpPr>
          <p:nvPr/>
        </p:nvCxnSpPr>
        <p:spPr>
          <a:xfrm>
            <a:off x="2497249" y="2859460"/>
            <a:ext cx="0" cy="59690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1" name="直接连接符 40">
            <a:extLst>
              <a:ext uri="{FF2B5EF4-FFF2-40B4-BE49-F238E27FC236}">
                <a16:creationId xmlns:a16="http://schemas.microsoft.com/office/drawing/2014/main" id="{874AF320-C45B-82FE-F0CC-0BA9E5A1EEBE}"/>
              </a:ext>
            </a:extLst>
          </p:cNvPr>
          <p:cNvCxnSpPr>
            <a:cxnSpLocks/>
          </p:cNvCxnSpPr>
          <p:nvPr/>
        </p:nvCxnSpPr>
        <p:spPr>
          <a:xfrm>
            <a:off x="2642029" y="2463220"/>
            <a:ext cx="0" cy="62357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3" name="直接连接符 42">
            <a:extLst>
              <a:ext uri="{FF2B5EF4-FFF2-40B4-BE49-F238E27FC236}">
                <a16:creationId xmlns:a16="http://schemas.microsoft.com/office/drawing/2014/main" id="{CC59C11A-5D60-8417-1FD7-8B4A11B78D49}"/>
              </a:ext>
            </a:extLst>
          </p:cNvPr>
          <p:cNvCxnSpPr>
            <a:cxnSpLocks/>
            <a:endCxn id="37" idx="1"/>
          </p:cNvCxnSpPr>
          <p:nvPr/>
        </p:nvCxnSpPr>
        <p:spPr>
          <a:xfrm>
            <a:off x="2863009" y="2318408"/>
            <a:ext cx="7620" cy="678575"/>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5" name="直接连接符 44">
            <a:extLst>
              <a:ext uri="{FF2B5EF4-FFF2-40B4-BE49-F238E27FC236}">
                <a16:creationId xmlns:a16="http://schemas.microsoft.com/office/drawing/2014/main" id="{0075CDD8-4CC2-BD82-3990-358213A9A5D6}"/>
              </a:ext>
            </a:extLst>
          </p:cNvPr>
          <p:cNvCxnSpPr>
            <a:cxnSpLocks/>
          </p:cNvCxnSpPr>
          <p:nvPr/>
        </p:nvCxnSpPr>
        <p:spPr>
          <a:xfrm>
            <a:off x="3087554" y="2583203"/>
            <a:ext cx="7620" cy="678575"/>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6" name="直接连接符 45">
            <a:extLst>
              <a:ext uri="{FF2B5EF4-FFF2-40B4-BE49-F238E27FC236}">
                <a16:creationId xmlns:a16="http://schemas.microsoft.com/office/drawing/2014/main" id="{2FF3B15A-362C-0F4B-3EE1-08DDEAFFEA9D}"/>
              </a:ext>
            </a:extLst>
          </p:cNvPr>
          <p:cNvCxnSpPr>
            <a:cxnSpLocks/>
          </p:cNvCxnSpPr>
          <p:nvPr/>
        </p:nvCxnSpPr>
        <p:spPr>
          <a:xfrm>
            <a:off x="3240979" y="2922490"/>
            <a:ext cx="7620" cy="678575"/>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7" name="直接连接符 46">
            <a:extLst>
              <a:ext uri="{FF2B5EF4-FFF2-40B4-BE49-F238E27FC236}">
                <a16:creationId xmlns:a16="http://schemas.microsoft.com/office/drawing/2014/main" id="{B447201D-8DF1-ED65-C1E0-459246690974}"/>
              </a:ext>
            </a:extLst>
          </p:cNvPr>
          <p:cNvCxnSpPr>
            <a:cxnSpLocks/>
          </p:cNvCxnSpPr>
          <p:nvPr/>
        </p:nvCxnSpPr>
        <p:spPr>
          <a:xfrm>
            <a:off x="3401000" y="3261777"/>
            <a:ext cx="7620" cy="678575"/>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8" name="直接连接符 47">
            <a:extLst>
              <a:ext uri="{FF2B5EF4-FFF2-40B4-BE49-F238E27FC236}">
                <a16:creationId xmlns:a16="http://schemas.microsoft.com/office/drawing/2014/main" id="{6A2AEF64-342C-BBCF-7742-DD5B5AE9D953}"/>
              </a:ext>
            </a:extLst>
          </p:cNvPr>
          <p:cNvCxnSpPr>
            <a:cxnSpLocks/>
          </p:cNvCxnSpPr>
          <p:nvPr/>
        </p:nvCxnSpPr>
        <p:spPr>
          <a:xfrm>
            <a:off x="3594529" y="3647325"/>
            <a:ext cx="7620" cy="678575"/>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9" name="直接连接符 48">
            <a:extLst>
              <a:ext uri="{FF2B5EF4-FFF2-40B4-BE49-F238E27FC236}">
                <a16:creationId xmlns:a16="http://schemas.microsoft.com/office/drawing/2014/main" id="{98E7028C-AB64-613E-0817-F57E135B0323}"/>
              </a:ext>
            </a:extLst>
          </p:cNvPr>
          <p:cNvCxnSpPr>
            <a:cxnSpLocks/>
          </p:cNvCxnSpPr>
          <p:nvPr/>
        </p:nvCxnSpPr>
        <p:spPr>
          <a:xfrm>
            <a:off x="3780438" y="4024872"/>
            <a:ext cx="7620" cy="678575"/>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0" name="直接连接符 49">
            <a:extLst>
              <a:ext uri="{FF2B5EF4-FFF2-40B4-BE49-F238E27FC236}">
                <a16:creationId xmlns:a16="http://schemas.microsoft.com/office/drawing/2014/main" id="{629EF61D-E7C4-F750-6CB3-86849EAA324E}"/>
              </a:ext>
            </a:extLst>
          </p:cNvPr>
          <p:cNvCxnSpPr>
            <a:cxnSpLocks/>
          </p:cNvCxnSpPr>
          <p:nvPr/>
        </p:nvCxnSpPr>
        <p:spPr>
          <a:xfrm>
            <a:off x="3966347" y="4294701"/>
            <a:ext cx="7620" cy="678575"/>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1" name="直接连接符 50">
            <a:extLst>
              <a:ext uri="{FF2B5EF4-FFF2-40B4-BE49-F238E27FC236}">
                <a16:creationId xmlns:a16="http://schemas.microsoft.com/office/drawing/2014/main" id="{B33F7B45-5888-2FEC-9409-A7037F6BFBA0}"/>
              </a:ext>
            </a:extLst>
          </p:cNvPr>
          <p:cNvCxnSpPr>
            <a:cxnSpLocks/>
          </p:cNvCxnSpPr>
          <p:nvPr/>
        </p:nvCxnSpPr>
        <p:spPr>
          <a:xfrm>
            <a:off x="4152256" y="4375622"/>
            <a:ext cx="7620" cy="678575"/>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2" name="直接连接符 51">
            <a:extLst>
              <a:ext uri="{FF2B5EF4-FFF2-40B4-BE49-F238E27FC236}">
                <a16:creationId xmlns:a16="http://schemas.microsoft.com/office/drawing/2014/main" id="{AB96918A-7C3D-7962-88C0-C00C71C1DA3F}"/>
              </a:ext>
            </a:extLst>
          </p:cNvPr>
          <p:cNvCxnSpPr>
            <a:cxnSpLocks/>
          </p:cNvCxnSpPr>
          <p:nvPr/>
        </p:nvCxnSpPr>
        <p:spPr>
          <a:xfrm>
            <a:off x="4338165" y="4314438"/>
            <a:ext cx="7620" cy="678575"/>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3" name="直接连接符 52">
            <a:extLst>
              <a:ext uri="{FF2B5EF4-FFF2-40B4-BE49-F238E27FC236}">
                <a16:creationId xmlns:a16="http://schemas.microsoft.com/office/drawing/2014/main" id="{1B84F5EB-3A06-EF42-5E08-D903E44A88CF}"/>
              </a:ext>
            </a:extLst>
          </p:cNvPr>
          <p:cNvCxnSpPr>
            <a:cxnSpLocks/>
          </p:cNvCxnSpPr>
          <p:nvPr/>
        </p:nvCxnSpPr>
        <p:spPr>
          <a:xfrm>
            <a:off x="4524074" y="4220405"/>
            <a:ext cx="7620" cy="678575"/>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4" name="直接连接符 53">
            <a:extLst>
              <a:ext uri="{FF2B5EF4-FFF2-40B4-BE49-F238E27FC236}">
                <a16:creationId xmlns:a16="http://schemas.microsoft.com/office/drawing/2014/main" id="{414108E2-00C8-5246-682D-A7FCE53444BA}"/>
              </a:ext>
            </a:extLst>
          </p:cNvPr>
          <p:cNvCxnSpPr>
            <a:cxnSpLocks/>
          </p:cNvCxnSpPr>
          <p:nvPr/>
        </p:nvCxnSpPr>
        <p:spPr>
          <a:xfrm>
            <a:off x="4687951" y="4075619"/>
            <a:ext cx="7620" cy="678575"/>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5" name="直接连接符 54">
            <a:extLst>
              <a:ext uri="{FF2B5EF4-FFF2-40B4-BE49-F238E27FC236}">
                <a16:creationId xmlns:a16="http://schemas.microsoft.com/office/drawing/2014/main" id="{73821F75-D81A-E443-8AD9-648793A69061}"/>
              </a:ext>
            </a:extLst>
          </p:cNvPr>
          <p:cNvCxnSpPr>
            <a:cxnSpLocks/>
          </p:cNvCxnSpPr>
          <p:nvPr/>
        </p:nvCxnSpPr>
        <p:spPr>
          <a:xfrm>
            <a:off x="2365169" y="3436444"/>
            <a:ext cx="7620" cy="678575"/>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56" name="任意多边形: 形状 55">
            <a:extLst>
              <a:ext uri="{FF2B5EF4-FFF2-40B4-BE49-F238E27FC236}">
                <a16:creationId xmlns:a16="http://schemas.microsoft.com/office/drawing/2014/main" id="{B28446C1-F311-86CD-D771-60D7DD6AAB2D}"/>
              </a:ext>
            </a:extLst>
          </p:cNvPr>
          <p:cNvSpPr/>
          <p:nvPr/>
        </p:nvSpPr>
        <p:spPr>
          <a:xfrm>
            <a:off x="7172491" y="2307664"/>
            <a:ext cx="2514600" cy="2057214"/>
          </a:xfrm>
          <a:custGeom>
            <a:avLst/>
            <a:gdLst>
              <a:gd name="connsiteX0" fmla="*/ 0 w 2514600"/>
              <a:gd name="connsiteY0" fmla="*/ 1332262 h 2057214"/>
              <a:gd name="connsiteX1" fmla="*/ 533400 w 2514600"/>
              <a:gd name="connsiteY1" fmla="*/ 11462 h 2057214"/>
              <a:gd name="connsiteX2" fmla="*/ 1663700 w 2514600"/>
              <a:gd name="connsiteY2" fmla="*/ 1999012 h 2057214"/>
              <a:gd name="connsiteX3" fmla="*/ 2514600 w 2514600"/>
              <a:gd name="connsiteY3" fmla="*/ 1567212 h 2057214"/>
              <a:gd name="connsiteX4" fmla="*/ 2514600 w 2514600"/>
              <a:gd name="connsiteY4" fmla="*/ 1567212 h 20572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14600" h="2057214">
                <a:moveTo>
                  <a:pt x="0" y="1332262"/>
                </a:moveTo>
                <a:cubicBezTo>
                  <a:pt x="128058" y="616299"/>
                  <a:pt x="256117" y="-99663"/>
                  <a:pt x="533400" y="11462"/>
                </a:cubicBezTo>
                <a:cubicBezTo>
                  <a:pt x="810683" y="122587"/>
                  <a:pt x="1333500" y="1739720"/>
                  <a:pt x="1663700" y="1999012"/>
                </a:cubicBezTo>
                <a:cubicBezTo>
                  <a:pt x="1993900" y="2258304"/>
                  <a:pt x="2514600" y="1567212"/>
                  <a:pt x="2514600" y="1567212"/>
                </a:cubicBezTo>
                <a:lnTo>
                  <a:pt x="2514600" y="1567212"/>
                </a:ln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任意多边形: 形状 56">
            <a:extLst>
              <a:ext uri="{FF2B5EF4-FFF2-40B4-BE49-F238E27FC236}">
                <a16:creationId xmlns:a16="http://schemas.microsoft.com/office/drawing/2014/main" id="{E43EBACA-3A6B-5918-993A-38BD7B7BBC4B}"/>
              </a:ext>
            </a:extLst>
          </p:cNvPr>
          <p:cNvSpPr/>
          <p:nvPr/>
        </p:nvSpPr>
        <p:spPr>
          <a:xfrm>
            <a:off x="7332511" y="3138699"/>
            <a:ext cx="2040824" cy="2057214"/>
          </a:xfrm>
          <a:custGeom>
            <a:avLst/>
            <a:gdLst>
              <a:gd name="connsiteX0" fmla="*/ 0 w 2514600"/>
              <a:gd name="connsiteY0" fmla="*/ 1332262 h 2057214"/>
              <a:gd name="connsiteX1" fmla="*/ 533400 w 2514600"/>
              <a:gd name="connsiteY1" fmla="*/ 11462 h 2057214"/>
              <a:gd name="connsiteX2" fmla="*/ 1663700 w 2514600"/>
              <a:gd name="connsiteY2" fmla="*/ 1999012 h 2057214"/>
              <a:gd name="connsiteX3" fmla="*/ 2514600 w 2514600"/>
              <a:gd name="connsiteY3" fmla="*/ 1567212 h 2057214"/>
              <a:gd name="connsiteX4" fmla="*/ 2514600 w 2514600"/>
              <a:gd name="connsiteY4" fmla="*/ 1567212 h 20572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14600" h="2057214">
                <a:moveTo>
                  <a:pt x="0" y="1332262"/>
                </a:moveTo>
                <a:cubicBezTo>
                  <a:pt x="128058" y="616299"/>
                  <a:pt x="256117" y="-99663"/>
                  <a:pt x="533400" y="11462"/>
                </a:cubicBezTo>
                <a:cubicBezTo>
                  <a:pt x="810683" y="122587"/>
                  <a:pt x="1333500" y="1739720"/>
                  <a:pt x="1663700" y="1999012"/>
                </a:cubicBezTo>
                <a:cubicBezTo>
                  <a:pt x="1993900" y="2258304"/>
                  <a:pt x="2514600" y="1567212"/>
                  <a:pt x="2514600" y="1567212"/>
                </a:cubicBezTo>
                <a:lnTo>
                  <a:pt x="2514600" y="1567212"/>
                </a:ln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8" name="直接连接符 57">
            <a:extLst>
              <a:ext uri="{FF2B5EF4-FFF2-40B4-BE49-F238E27FC236}">
                <a16:creationId xmlns:a16="http://schemas.microsoft.com/office/drawing/2014/main" id="{AA946E9C-B7D6-D3EC-944D-3365CA778F14}"/>
              </a:ext>
            </a:extLst>
          </p:cNvPr>
          <p:cNvCxnSpPr>
            <a:cxnSpLocks/>
          </p:cNvCxnSpPr>
          <p:nvPr/>
        </p:nvCxnSpPr>
        <p:spPr>
          <a:xfrm>
            <a:off x="7477291" y="2478843"/>
            <a:ext cx="0" cy="1111477"/>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9" name="直接连接符 58">
            <a:extLst>
              <a:ext uri="{FF2B5EF4-FFF2-40B4-BE49-F238E27FC236}">
                <a16:creationId xmlns:a16="http://schemas.microsoft.com/office/drawing/2014/main" id="{CE7073A9-1E5D-3978-C6B7-471F1BA5753F}"/>
              </a:ext>
            </a:extLst>
          </p:cNvPr>
          <p:cNvCxnSpPr>
            <a:cxnSpLocks/>
            <a:endCxn id="57" idx="0"/>
          </p:cNvCxnSpPr>
          <p:nvPr/>
        </p:nvCxnSpPr>
        <p:spPr>
          <a:xfrm>
            <a:off x="7296316" y="3053060"/>
            <a:ext cx="36195" cy="1417901"/>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0" name="直接连接符 59">
            <a:extLst>
              <a:ext uri="{FF2B5EF4-FFF2-40B4-BE49-F238E27FC236}">
                <a16:creationId xmlns:a16="http://schemas.microsoft.com/office/drawing/2014/main" id="{6A03671C-1E2A-5117-F5A3-71BEC9093E27}"/>
              </a:ext>
            </a:extLst>
          </p:cNvPr>
          <p:cNvCxnSpPr>
            <a:cxnSpLocks/>
          </p:cNvCxnSpPr>
          <p:nvPr/>
        </p:nvCxnSpPr>
        <p:spPr>
          <a:xfrm>
            <a:off x="7477291" y="2478843"/>
            <a:ext cx="211922" cy="678575"/>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1" name="直接连接符 60">
            <a:extLst>
              <a:ext uri="{FF2B5EF4-FFF2-40B4-BE49-F238E27FC236}">
                <a16:creationId xmlns:a16="http://schemas.microsoft.com/office/drawing/2014/main" id="{A9BCB2DE-5811-AE10-25EF-5A8CF84BA00D}"/>
              </a:ext>
            </a:extLst>
          </p:cNvPr>
          <p:cNvCxnSpPr>
            <a:cxnSpLocks/>
            <a:stCxn id="56" idx="1"/>
          </p:cNvCxnSpPr>
          <p:nvPr/>
        </p:nvCxnSpPr>
        <p:spPr>
          <a:xfrm flipH="1">
            <a:off x="7704376" y="2319126"/>
            <a:ext cx="1515" cy="827472"/>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2" name="直接连接符 61">
            <a:extLst>
              <a:ext uri="{FF2B5EF4-FFF2-40B4-BE49-F238E27FC236}">
                <a16:creationId xmlns:a16="http://schemas.microsoft.com/office/drawing/2014/main" id="{3582FC58-C5E5-D12D-3744-198FF87E68D3}"/>
              </a:ext>
            </a:extLst>
          </p:cNvPr>
          <p:cNvCxnSpPr>
            <a:cxnSpLocks/>
          </p:cNvCxnSpPr>
          <p:nvPr/>
        </p:nvCxnSpPr>
        <p:spPr>
          <a:xfrm flipH="1">
            <a:off x="7693024" y="2635490"/>
            <a:ext cx="239951" cy="503235"/>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3" name="直接连接符 62">
            <a:extLst>
              <a:ext uri="{FF2B5EF4-FFF2-40B4-BE49-F238E27FC236}">
                <a16:creationId xmlns:a16="http://schemas.microsoft.com/office/drawing/2014/main" id="{53D9F5D3-9695-A374-94C5-902655698842}"/>
              </a:ext>
            </a:extLst>
          </p:cNvPr>
          <p:cNvCxnSpPr>
            <a:cxnSpLocks/>
          </p:cNvCxnSpPr>
          <p:nvPr/>
        </p:nvCxnSpPr>
        <p:spPr>
          <a:xfrm>
            <a:off x="8074932" y="2887107"/>
            <a:ext cx="0" cy="864504"/>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6" name="直接连接符 255">
            <a:extLst>
              <a:ext uri="{FF2B5EF4-FFF2-40B4-BE49-F238E27FC236}">
                <a16:creationId xmlns:a16="http://schemas.microsoft.com/office/drawing/2014/main" id="{333A97F8-FD5A-2ECD-5806-11DBEBACC818}"/>
              </a:ext>
            </a:extLst>
          </p:cNvPr>
          <p:cNvCxnSpPr>
            <a:cxnSpLocks/>
          </p:cNvCxnSpPr>
          <p:nvPr/>
        </p:nvCxnSpPr>
        <p:spPr>
          <a:xfrm flipH="1">
            <a:off x="8385129" y="3554169"/>
            <a:ext cx="20988" cy="981276"/>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7" name="直接连接符 256">
            <a:extLst>
              <a:ext uri="{FF2B5EF4-FFF2-40B4-BE49-F238E27FC236}">
                <a16:creationId xmlns:a16="http://schemas.microsoft.com/office/drawing/2014/main" id="{68F1D6D6-05CB-27CD-2F5F-5E326F9AB82C}"/>
              </a:ext>
            </a:extLst>
          </p:cNvPr>
          <p:cNvCxnSpPr>
            <a:cxnSpLocks/>
          </p:cNvCxnSpPr>
          <p:nvPr/>
        </p:nvCxnSpPr>
        <p:spPr>
          <a:xfrm flipH="1">
            <a:off x="8579081" y="4014128"/>
            <a:ext cx="36619" cy="937139"/>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8" name="直接连接符 257">
            <a:extLst>
              <a:ext uri="{FF2B5EF4-FFF2-40B4-BE49-F238E27FC236}">
                <a16:creationId xmlns:a16="http://schemas.microsoft.com/office/drawing/2014/main" id="{AC5E22F5-9E74-9E74-0290-0D5128FD8CE7}"/>
              </a:ext>
            </a:extLst>
          </p:cNvPr>
          <p:cNvCxnSpPr>
            <a:cxnSpLocks/>
          </p:cNvCxnSpPr>
          <p:nvPr/>
        </p:nvCxnSpPr>
        <p:spPr>
          <a:xfrm>
            <a:off x="8620794" y="4038899"/>
            <a:ext cx="188435" cy="1157014"/>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9" name="直接连接符 258">
            <a:extLst>
              <a:ext uri="{FF2B5EF4-FFF2-40B4-BE49-F238E27FC236}">
                <a16:creationId xmlns:a16="http://schemas.microsoft.com/office/drawing/2014/main" id="{8C36F6DB-EF02-0AE2-EB5C-F4A4ED897085}"/>
              </a:ext>
            </a:extLst>
          </p:cNvPr>
          <p:cNvCxnSpPr>
            <a:cxnSpLocks/>
            <a:stCxn id="56" idx="2"/>
          </p:cNvCxnSpPr>
          <p:nvPr/>
        </p:nvCxnSpPr>
        <p:spPr>
          <a:xfrm flipH="1">
            <a:off x="8827179" y="4306676"/>
            <a:ext cx="9012" cy="874765"/>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0" name="直接连接符 259">
            <a:extLst>
              <a:ext uri="{FF2B5EF4-FFF2-40B4-BE49-F238E27FC236}">
                <a16:creationId xmlns:a16="http://schemas.microsoft.com/office/drawing/2014/main" id="{83666AF0-5CA7-1E8D-D8D2-DEC402379DE9}"/>
              </a:ext>
            </a:extLst>
          </p:cNvPr>
          <p:cNvCxnSpPr>
            <a:cxnSpLocks/>
          </p:cNvCxnSpPr>
          <p:nvPr/>
        </p:nvCxnSpPr>
        <p:spPr>
          <a:xfrm flipH="1">
            <a:off x="8827179" y="4357265"/>
            <a:ext cx="246294" cy="824176"/>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1" name="直接连接符 260">
            <a:extLst>
              <a:ext uri="{FF2B5EF4-FFF2-40B4-BE49-F238E27FC236}">
                <a16:creationId xmlns:a16="http://schemas.microsoft.com/office/drawing/2014/main" id="{EF503B4B-B020-34C5-6999-9A0BF8726F91}"/>
              </a:ext>
            </a:extLst>
          </p:cNvPr>
          <p:cNvCxnSpPr>
            <a:cxnSpLocks/>
          </p:cNvCxnSpPr>
          <p:nvPr/>
        </p:nvCxnSpPr>
        <p:spPr>
          <a:xfrm flipH="1">
            <a:off x="9359336" y="4200906"/>
            <a:ext cx="8905" cy="542544"/>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2" name="直接连接符 261">
            <a:extLst>
              <a:ext uri="{FF2B5EF4-FFF2-40B4-BE49-F238E27FC236}">
                <a16:creationId xmlns:a16="http://schemas.microsoft.com/office/drawing/2014/main" id="{AC7AC2BC-422C-E5E1-F1D6-8B84C1761488}"/>
              </a:ext>
            </a:extLst>
          </p:cNvPr>
          <p:cNvCxnSpPr>
            <a:cxnSpLocks/>
            <a:endCxn id="57" idx="3"/>
          </p:cNvCxnSpPr>
          <p:nvPr/>
        </p:nvCxnSpPr>
        <p:spPr>
          <a:xfrm flipH="1">
            <a:off x="9373335" y="4064875"/>
            <a:ext cx="149878" cy="641036"/>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3" name="直接连接符 262">
            <a:extLst>
              <a:ext uri="{FF2B5EF4-FFF2-40B4-BE49-F238E27FC236}">
                <a16:creationId xmlns:a16="http://schemas.microsoft.com/office/drawing/2014/main" id="{9974B7DB-A972-9C7D-EAFE-8194FC9802E4}"/>
              </a:ext>
            </a:extLst>
          </p:cNvPr>
          <p:cNvCxnSpPr>
            <a:cxnSpLocks/>
            <a:stCxn id="56" idx="0"/>
          </p:cNvCxnSpPr>
          <p:nvPr/>
        </p:nvCxnSpPr>
        <p:spPr>
          <a:xfrm>
            <a:off x="7172491" y="3639926"/>
            <a:ext cx="165114" cy="842771"/>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5" name="直接连接符 284">
            <a:extLst>
              <a:ext uri="{FF2B5EF4-FFF2-40B4-BE49-F238E27FC236}">
                <a16:creationId xmlns:a16="http://schemas.microsoft.com/office/drawing/2014/main" id="{D48B06EF-8C2F-8AB5-9786-DF8C06155E3F}"/>
              </a:ext>
            </a:extLst>
          </p:cNvPr>
          <p:cNvCxnSpPr>
            <a:cxnSpLocks/>
          </p:cNvCxnSpPr>
          <p:nvPr/>
        </p:nvCxnSpPr>
        <p:spPr>
          <a:xfrm flipH="1">
            <a:off x="8074932" y="3263402"/>
            <a:ext cx="185737" cy="43621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0" name="直接连接符 299">
            <a:extLst>
              <a:ext uri="{FF2B5EF4-FFF2-40B4-BE49-F238E27FC236}">
                <a16:creationId xmlns:a16="http://schemas.microsoft.com/office/drawing/2014/main" id="{79F0A97D-3706-76CF-5ACF-CA38AB40093D}"/>
              </a:ext>
            </a:extLst>
          </p:cNvPr>
          <p:cNvCxnSpPr>
            <a:cxnSpLocks/>
          </p:cNvCxnSpPr>
          <p:nvPr/>
        </p:nvCxnSpPr>
        <p:spPr>
          <a:xfrm flipH="1">
            <a:off x="9179806" y="4306676"/>
            <a:ext cx="29651" cy="644591"/>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317" name="文本框 316">
            <a:extLst>
              <a:ext uri="{FF2B5EF4-FFF2-40B4-BE49-F238E27FC236}">
                <a16:creationId xmlns:a16="http://schemas.microsoft.com/office/drawing/2014/main" id="{40E1C6FD-93EB-DEC0-EB5D-A86385105C4E}"/>
              </a:ext>
            </a:extLst>
          </p:cNvPr>
          <p:cNvSpPr txBox="1"/>
          <p:nvPr/>
        </p:nvSpPr>
        <p:spPr>
          <a:xfrm>
            <a:off x="2169886" y="5334000"/>
            <a:ext cx="2742474" cy="307777"/>
          </a:xfrm>
          <a:prstGeom prst="rect">
            <a:avLst/>
          </a:prstGeom>
          <a:noFill/>
        </p:spPr>
        <p:txBody>
          <a:bodyPr wrap="square" rtlCol="0">
            <a:spAutoFit/>
          </a:bodyPr>
          <a:lstStyle/>
          <a:p>
            <a:r>
              <a:rPr lang="en-US" altLang="zh-CN" dirty="0"/>
              <a:t>Time Domain</a:t>
            </a:r>
            <a:endParaRPr lang="zh-CN" altLang="en-US" dirty="0"/>
          </a:p>
        </p:txBody>
      </p:sp>
      <p:sp>
        <p:nvSpPr>
          <p:cNvPr id="318" name="文本框 317">
            <a:extLst>
              <a:ext uri="{FF2B5EF4-FFF2-40B4-BE49-F238E27FC236}">
                <a16:creationId xmlns:a16="http://schemas.microsoft.com/office/drawing/2014/main" id="{145CA91C-EA6B-73DE-4A9B-B4BF1FDD09F4}"/>
              </a:ext>
            </a:extLst>
          </p:cNvPr>
          <p:cNvSpPr txBox="1"/>
          <p:nvPr/>
        </p:nvSpPr>
        <p:spPr>
          <a:xfrm>
            <a:off x="7808569" y="5334236"/>
            <a:ext cx="2742474" cy="307777"/>
          </a:xfrm>
          <a:prstGeom prst="rect">
            <a:avLst/>
          </a:prstGeom>
          <a:noFill/>
        </p:spPr>
        <p:txBody>
          <a:bodyPr wrap="square" rtlCol="0">
            <a:spAutoFit/>
          </a:bodyPr>
          <a:lstStyle/>
          <a:p>
            <a:r>
              <a:rPr lang="en-US" altLang="zh-CN" dirty="0"/>
              <a:t>DTW Domain</a:t>
            </a:r>
          </a:p>
        </p:txBody>
      </p:sp>
    </p:spTree>
    <p:extLst>
      <p:ext uri="{BB962C8B-B14F-4D97-AF65-F5344CB8AC3E}">
        <p14:creationId xmlns:p14="http://schemas.microsoft.com/office/powerpoint/2010/main" val="29290291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p22"/>
          <p:cNvSpPr txBox="1"/>
          <p:nvPr/>
        </p:nvSpPr>
        <p:spPr>
          <a:xfrm>
            <a:off x="1122219" y="92845"/>
            <a:ext cx="593172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onsolas"/>
                <a:ea typeface="Consolas"/>
                <a:cs typeface="Consolas"/>
                <a:sym typeface="Consolas"/>
              </a:rPr>
              <a:t>Questions</a:t>
            </a:r>
            <a:endParaRPr sz="1400">
              <a:solidFill>
                <a:schemeClr val="dk1"/>
              </a:solidFill>
              <a:latin typeface="Consolas"/>
              <a:ea typeface="Consolas"/>
              <a:cs typeface="Consolas"/>
              <a:sym typeface="Consolas"/>
            </a:endParaRPr>
          </a:p>
        </p:txBody>
      </p:sp>
      <p:sp>
        <p:nvSpPr>
          <p:cNvPr id="386" name="Google Shape;386;p22"/>
          <p:cNvSpPr txBox="1"/>
          <p:nvPr/>
        </p:nvSpPr>
        <p:spPr>
          <a:xfrm>
            <a:off x="1122219" y="1443841"/>
            <a:ext cx="10111839" cy="397031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dirty="0">
              <a:solidFill>
                <a:schemeClr val="dk1"/>
              </a:solidFill>
              <a:latin typeface="Consolas"/>
              <a:ea typeface="Consolas"/>
              <a:cs typeface="Consolas"/>
              <a:sym typeface="Consolas"/>
            </a:endParaRPr>
          </a:p>
          <a:p>
            <a:pPr marL="342900" marR="0" lvl="0" indent="-342900" algn="l" rtl="0">
              <a:spcBef>
                <a:spcPts val="0"/>
              </a:spcBef>
              <a:spcAft>
                <a:spcPts val="0"/>
              </a:spcAft>
              <a:buClr>
                <a:schemeClr val="dk1"/>
              </a:buClr>
              <a:buSzPts val="1800"/>
              <a:buFont typeface="Consolas"/>
              <a:buAutoNum type="arabicPeriod"/>
            </a:pPr>
            <a:r>
              <a:rPr lang="en-US" sz="1800" dirty="0">
                <a:solidFill>
                  <a:schemeClr val="dk1"/>
                </a:solidFill>
                <a:latin typeface="Consolas"/>
                <a:ea typeface="Consolas"/>
                <a:cs typeface="Consolas"/>
                <a:sym typeface="Consolas"/>
              </a:rPr>
              <a:t>To what extent should my research reach? What will the results be compared against? Will testing be done on publicly available datasets of real signals? Currently, even if we extract templates from our mixed signals, we can't find corresponding indicators for S and D.</a:t>
            </a:r>
            <a:endParaRPr dirty="0"/>
          </a:p>
          <a:p>
            <a:pPr marL="342900" marR="0" lvl="0" indent="-228600" algn="l" rtl="0">
              <a:spcBef>
                <a:spcPts val="0"/>
              </a:spcBef>
              <a:spcAft>
                <a:spcPts val="0"/>
              </a:spcAft>
              <a:buClr>
                <a:schemeClr val="dk1"/>
              </a:buClr>
              <a:buSzPts val="1800"/>
              <a:buFont typeface="Consolas"/>
              <a:buNone/>
            </a:pPr>
            <a:endParaRPr sz="1800" dirty="0">
              <a:solidFill>
                <a:schemeClr val="dk1"/>
              </a:solidFill>
              <a:latin typeface="Consolas"/>
              <a:ea typeface="Consolas"/>
              <a:cs typeface="Consolas"/>
              <a:sym typeface="Consolas"/>
            </a:endParaRPr>
          </a:p>
          <a:p>
            <a:pPr marL="342900" marR="0" lvl="0" indent="-228600" algn="l" rtl="0">
              <a:spcBef>
                <a:spcPts val="0"/>
              </a:spcBef>
              <a:spcAft>
                <a:spcPts val="0"/>
              </a:spcAft>
              <a:buClr>
                <a:schemeClr val="dk1"/>
              </a:buClr>
              <a:buSzPts val="1800"/>
              <a:buFont typeface="Consolas"/>
              <a:buNone/>
            </a:pPr>
            <a:endParaRPr sz="1800" dirty="0">
              <a:solidFill>
                <a:schemeClr val="dk1"/>
              </a:solidFill>
              <a:latin typeface="Consolas"/>
              <a:ea typeface="Consolas"/>
              <a:cs typeface="Consolas"/>
              <a:sym typeface="Consolas"/>
            </a:endParaRPr>
          </a:p>
          <a:p>
            <a:pPr marL="342900" marR="0" lvl="0" indent="-342900" algn="l" rtl="0">
              <a:spcBef>
                <a:spcPts val="0"/>
              </a:spcBef>
              <a:spcAft>
                <a:spcPts val="0"/>
              </a:spcAft>
              <a:buClr>
                <a:schemeClr val="dk1"/>
              </a:buClr>
              <a:buSzPts val="1800"/>
              <a:buFont typeface="Consolas"/>
              <a:buAutoNum type="arabicPeriod"/>
            </a:pPr>
            <a:r>
              <a:rPr lang="en-US" sz="1800" dirty="0">
                <a:solidFill>
                  <a:schemeClr val="dk1"/>
                </a:solidFill>
                <a:latin typeface="Consolas"/>
                <a:ea typeface="Consolas"/>
                <a:cs typeface="Consolas"/>
                <a:sym typeface="Consolas"/>
              </a:rPr>
              <a:t>Regarding the TS-LLM project, is it already decided to proceed, or are we still in the observation stage? What level of knowledge should be acquired for the foundation?</a:t>
            </a:r>
            <a:endParaRPr dirty="0"/>
          </a:p>
          <a:p>
            <a:pPr marL="342900" marR="0" lvl="0" indent="-228600" algn="l" rtl="0">
              <a:spcBef>
                <a:spcPts val="0"/>
              </a:spcBef>
              <a:spcAft>
                <a:spcPts val="0"/>
              </a:spcAft>
              <a:buClr>
                <a:schemeClr val="dk1"/>
              </a:buClr>
              <a:buSzPts val="1800"/>
              <a:buFont typeface="Consolas"/>
              <a:buNone/>
            </a:pPr>
            <a:endParaRPr sz="1800" dirty="0">
              <a:solidFill>
                <a:schemeClr val="dk1"/>
              </a:solidFill>
              <a:latin typeface="Consolas"/>
              <a:ea typeface="Consolas"/>
              <a:cs typeface="Consolas"/>
              <a:sym typeface="Consolas"/>
            </a:endParaRPr>
          </a:p>
          <a:p>
            <a:pPr marL="342900" marR="0" lvl="0" indent="-228600" algn="l" rtl="0">
              <a:spcBef>
                <a:spcPts val="0"/>
              </a:spcBef>
              <a:spcAft>
                <a:spcPts val="0"/>
              </a:spcAft>
              <a:buClr>
                <a:schemeClr val="dk1"/>
              </a:buClr>
              <a:buSzPts val="1800"/>
              <a:buFont typeface="Consolas"/>
              <a:buNone/>
            </a:pPr>
            <a:endParaRPr sz="1800" dirty="0">
              <a:solidFill>
                <a:schemeClr val="dk1"/>
              </a:solidFill>
              <a:latin typeface="Consolas"/>
              <a:ea typeface="Consolas"/>
              <a:cs typeface="Consolas"/>
              <a:sym typeface="Consolas"/>
            </a:endParaRPr>
          </a:p>
          <a:p>
            <a:pPr marL="342900" marR="0" lvl="0" indent="-342900" algn="l" rtl="0">
              <a:spcBef>
                <a:spcPts val="0"/>
              </a:spcBef>
              <a:spcAft>
                <a:spcPts val="0"/>
              </a:spcAft>
              <a:buClr>
                <a:schemeClr val="dk1"/>
              </a:buClr>
              <a:buSzPts val="1800"/>
              <a:buFont typeface="Consolas"/>
              <a:buAutoNum type="arabicPeriod"/>
            </a:pPr>
            <a:r>
              <a:rPr lang="en-US" sz="1800" dirty="0">
                <a:solidFill>
                  <a:schemeClr val="dk1"/>
                </a:solidFill>
                <a:latin typeface="Consolas"/>
                <a:ea typeface="Consolas"/>
                <a:cs typeface="Consolas"/>
                <a:sym typeface="Consolas"/>
              </a:rPr>
              <a:t>Do we have the latest real data? I noticed many signals in IOT2023 are 30 seconds long.</a:t>
            </a:r>
            <a:endParaRPr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8" name="Google Shape;398;p24"/>
          <p:cNvSpPr txBox="1"/>
          <p:nvPr/>
        </p:nvSpPr>
        <p:spPr>
          <a:xfrm>
            <a:off x="5114486" y="3105834"/>
            <a:ext cx="1963028"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a:solidFill>
                  <a:schemeClr val="dk1"/>
                </a:solidFill>
                <a:latin typeface="Consolas"/>
                <a:ea typeface="Consolas"/>
                <a:cs typeface="Consolas"/>
                <a:sym typeface="Consolas"/>
              </a:rPr>
              <a:t>Thanks!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3"/>
          <p:cNvSpPr txBox="1"/>
          <p:nvPr/>
        </p:nvSpPr>
        <p:spPr>
          <a:xfrm>
            <a:off x="4913071" y="3105834"/>
            <a:ext cx="2365858"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a:solidFill>
                  <a:schemeClr val="dk1"/>
                </a:solidFill>
                <a:latin typeface="Consolas"/>
                <a:ea typeface="Consolas"/>
                <a:cs typeface="Consolas"/>
                <a:sym typeface="Consolas"/>
              </a:rPr>
              <a:t>Part_1</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3"/>
          <p:cNvSpPr txBox="1"/>
          <p:nvPr/>
        </p:nvSpPr>
        <p:spPr>
          <a:xfrm>
            <a:off x="4913071" y="3105834"/>
            <a:ext cx="2365858"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dirty="0">
                <a:solidFill>
                  <a:schemeClr val="dk1"/>
                </a:solidFill>
                <a:latin typeface="Consolas"/>
                <a:ea typeface="Consolas"/>
                <a:cs typeface="Consolas"/>
                <a:sym typeface="Consolas"/>
              </a:rPr>
              <a:t>Part_2</a:t>
            </a:r>
            <a:endParaRPr dirty="0"/>
          </a:p>
        </p:txBody>
      </p:sp>
    </p:spTree>
    <p:extLst>
      <p:ext uri="{BB962C8B-B14F-4D97-AF65-F5344CB8AC3E}">
        <p14:creationId xmlns:p14="http://schemas.microsoft.com/office/powerpoint/2010/main" val="6925771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8"/>
          <p:cNvSpPr txBox="1"/>
          <p:nvPr/>
        </p:nvSpPr>
        <p:spPr>
          <a:xfrm>
            <a:off x="0" y="-7579"/>
            <a:ext cx="4584920" cy="40006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altLang="zh-CN" sz="2000" b="1" dirty="0">
                <a:solidFill>
                  <a:schemeClr val="dk1"/>
                </a:solidFill>
                <a:latin typeface="Consolas"/>
                <a:ea typeface="Consolas"/>
                <a:cs typeface="Consolas"/>
                <a:sym typeface="Consolas"/>
              </a:rPr>
              <a:t>Why doesn’t FMM work</a:t>
            </a:r>
            <a:endParaRPr lang="en-US" sz="1200" b="1" dirty="0">
              <a:solidFill>
                <a:schemeClr val="dk1"/>
              </a:solidFill>
              <a:latin typeface="Consolas"/>
              <a:ea typeface="Consolas"/>
              <a:cs typeface="Consolas"/>
              <a:sym typeface="Consolas"/>
            </a:endParaRPr>
          </a:p>
        </p:txBody>
      </p:sp>
      <p:sp>
        <p:nvSpPr>
          <p:cNvPr id="224" name="Google Shape;224;p8"/>
          <p:cNvSpPr txBox="1"/>
          <p:nvPr/>
        </p:nvSpPr>
        <p:spPr>
          <a:xfrm>
            <a:off x="1103086" y="605438"/>
            <a:ext cx="9861030" cy="181584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altLang="zh-CN" sz="2000" b="1" dirty="0">
                <a:solidFill>
                  <a:schemeClr val="dk1"/>
                </a:solidFill>
                <a:latin typeface="Consolas"/>
                <a:ea typeface="Consolas"/>
                <a:cs typeface="Consolas"/>
                <a:sym typeface="Consolas"/>
              </a:rPr>
              <a:t>Advantages of FMM (from emails):</a:t>
            </a:r>
          </a:p>
          <a:p>
            <a:pPr marL="0" marR="0" lvl="0" indent="0" algn="l" rtl="0">
              <a:spcBef>
                <a:spcPts val="0"/>
              </a:spcBef>
              <a:spcAft>
                <a:spcPts val="0"/>
              </a:spcAft>
              <a:buNone/>
            </a:pPr>
            <a:endParaRPr lang="en-US" altLang="zh-CN" sz="2000" b="1" dirty="0">
              <a:solidFill>
                <a:schemeClr val="dk1"/>
              </a:solidFill>
              <a:latin typeface="Consolas"/>
              <a:ea typeface="Consolas"/>
              <a:cs typeface="Consolas"/>
              <a:sym typeface="Consolas"/>
            </a:endParaRPr>
          </a:p>
          <a:p>
            <a:pPr marL="342900" marR="0" lvl="0" indent="-342900" algn="l" rtl="0">
              <a:spcBef>
                <a:spcPts val="0"/>
              </a:spcBef>
              <a:spcAft>
                <a:spcPts val="0"/>
              </a:spcAft>
              <a:buAutoNum type="arabicPeriod"/>
            </a:pPr>
            <a:r>
              <a:rPr lang="en-US" sz="1800" dirty="0">
                <a:solidFill>
                  <a:schemeClr val="dk1"/>
                </a:solidFill>
                <a:latin typeface="Consolas"/>
                <a:ea typeface="Consolas"/>
                <a:cs typeface="Consolas"/>
                <a:sym typeface="Consolas"/>
              </a:rPr>
              <a:t>“particularly when dealing with </a:t>
            </a:r>
            <a:r>
              <a:rPr lang="en-US" sz="1800" u="sng" dirty="0">
                <a:solidFill>
                  <a:schemeClr val="dk1"/>
                </a:solidFill>
                <a:latin typeface="Consolas"/>
                <a:ea typeface="Consolas"/>
                <a:cs typeface="Consolas"/>
                <a:sym typeface="Consolas"/>
              </a:rPr>
              <a:t>pronounced spike waves</a:t>
            </a:r>
            <a:r>
              <a:rPr lang="en-US" sz="1800" dirty="0">
                <a:solidFill>
                  <a:schemeClr val="dk1"/>
                </a:solidFill>
                <a:latin typeface="Consolas"/>
                <a:ea typeface="Consolas"/>
                <a:cs typeface="Consolas"/>
                <a:sym typeface="Consolas"/>
              </a:rPr>
              <a:t>”</a:t>
            </a:r>
          </a:p>
          <a:p>
            <a:pPr marL="342900" marR="0" lvl="0" indent="-342900" algn="l" rtl="0">
              <a:spcBef>
                <a:spcPts val="0"/>
              </a:spcBef>
              <a:spcAft>
                <a:spcPts val="0"/>
              </a:spcAft>
              <a:buAutoNum type="arabicPeriod"/>
            </a:pPr>
            <a:r>
              <a:rPr lang="en-US" sz="1800" dirty="0">
                <a:solidFill>
                  <a:schemeClr val="dk1"/>
                </a:solidFill>
                <a:latin typeface="Consolas"/>
                <a:ea typeface="Consolas"/>
                <a:cs typeface="Consolas"/>
                <a:sym typeface="Consolas"/>
              </a:rPr>
              <a:t>“The FMM model is specifically effective at </a:t>
            </a:r>
            <a:r>
              <a:rPr lang="en-US" sz="1800" u="sng" dirty="0">
                <a:solidFill>
                  <a:schemeClr val="dk1"/>
                </a:solidFill>
                <a:latin typeface="Consolas"/>
                <a:ea typeface="Consolas"/>
                <a:cs typeface="Consolas"/>
                <a:sym typeface="Consolas"/>
              </a:rPr>
              <a:t>identifying high peaks </a:t>
            </a:r>
            <a:r>
              <a:rPr lang="en-US" sz="1800" dirty="0">
                <a:solidFill>
                  <a:schemeClr val="dk1"/>
                </a:solidFill>
                <a:latin typeface="Consolas"/>
                <a:ea typeface="Consolas"/>
                <a:cs typeface="Consolas"/>
                <a:sym typeface="Consolas"/>
              </a:rPr>
              <a:t>against the background noise”</a:t>
            </a:r>
          </a:p>
          <a:p>
            <a:pPr marL="342900" marR="0" lvl="0" indent="-342900" algn="l" rtl="0">
              <a:spcBef>
                <a:spcPts val="0"/>
              </a:spcBef>
              <a:spcAft>
                <a:spcPts val="0"/>
              </a:spcAft>
              <a:buAutoNum type="arabicPeriod"/>
            </a:pPr>
            <a:r>
              <a:rPr lang="en-US" sz="1800" dirty="0">
                <a:solidFill>
                  <a:schemeClr val="dk1"/>
                </a:solidFill>
                <a:latin typeface="Consolas"/>
                <a:ea typeface="Consolas"/>
                <a:cs typeface="Consolas"/>
                <a:sym typeface="Consolas"/>
              </a:rPr>
              <a:t>“to detect other less prominent  peaks more components could be added.”</a:t>
            </a:r>
            <a:endParaRPr sz="1800" dirty="0">
              <a:solidFill>
                <a:schemeClr val="dk1"/>
              </a:solidFill>
              <a:latin typeface="Consolas"/>
              <a:ea typeface="Consolas"/>
              <a:cs typeface="Consolas"/>
              <a:sym typeface="Consolas"/>
            </a:endParaRPr>
          </a:p>
        </p:txBody>
      </p:sp>
      <p:sp>
        <p:nvSpPr>
          <p:cNvPr id="2" name="Google Shape;224;p8">
            <a:extLst>
              <a:ext uri="{FF2B5EF4-FFF2-40B4-BE49-F238E27FC236}">
                <a16:creationId xmlns:a16="http://schemas.microsoft.com/office/drawing/2014/main" id="{F9FC8074-AC14-0497-BD8A-C133F369523E}"/>
              </a:ext>
            </a:extLst>
          </p:cNvPr>
          <p:cNvSpPr txBox="1"/>
          <p:nvPr/>
        </p:nvSpPr>
        <p:spPr>
          <a:xfrm>
            <a:off x="1103086" y="2967222"/>
            <a:ext cx="10977350" cy="252372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altLang="zh-CN" sz="2000" b="1" dirty="0">
                <a:solidFill>
                  <a:schemeClr val="dk1"/>
                </a:solidFill>
                <a:latin typeface="Consolas"/>
                <a:ea typeface="Consolas"/>
                <a:cs typeface="Consolas"/>
                <a:sym typeface="Consolas"/>
              </a:rPr>
              <a:t>Disadvantages of FMM (from the demo code):</a:t>
            </a:r>
          </a:p>
          <a:p>
            <a:pPr marL="0" marR="0" lvl="0" indent="0" algn="l" rtl="0">
              <a:spcBef>
                <a:spcPts val="0"/>
              </a:spcBef>
              <a:spcAft>
                <a:spcPts val="0"/>
              </a:spcAft>
              <a:buNone/>
            </a:pPr>
            <a:endParaRPr lang="en-US" altLang="zh-CN" sz="2000" b="1" dirty="0">
              <a:solidFill>
                <a:schemeClr val="dk1"/>
              </a:solidFill>
              <a:latin typeface="Consolas"/>
              <a:ea typeface="Consolas"/>
              <a:cs typeface="Consolas"/>
              <a:sym typeface="Consolas"/>
            </a:endParaRPr>
          </a:p>
          <a:p>
            <a:pPr marL="457200" marR="0" lvl="0" indent="-457200" algn="l" rtl="0">
              <a:spcBef>
                <a:spcPts val="0"/>
              </a:spcBef>
              <a:spcAft>
                <a:spcPts val="0"/>
              </a:spcAft>
              <a:buAutoNum type="arabicPeriod"/>
            </a:pPr>
            <a:r>
              <a:rPr lang="en-US" altLang="zh-CN" sz="2000" b="1" dirty="0">
                <a:solidFill>
                  <a:schemeClr val="dk1"/>
                </a:solidFill>
                <a:latin typeface="Consolas"/>
                <a:ea typeface="Consolas"/>
                <a:cs typeface="Consolas"/>
                <a:sym typeface="Consolas"/>
              </a:rPr>
              <a:t>It is necessary to decompose a single-cycle signal into a sufficient number of components, if we want to focus on smaller peaks.</a:t>
            </a:r>
          </a:p>
          <a:p>
            <a:pPr marR="0" lvl="0" algn="l" rtl="0">
              <a:spcBef>
                <a:spcPts val="0"/>
              </a:spcBef>
              <a:spcAft>
                <a:spcPts val="0"/>
              </a:spcAft>
            </a:pPr>
            <a:endParaRPr lang="en-US" altLang="zh-CN" sz="2000" b="1" dirty="0">
              <a:solidFill>
                <a:schemeClr val="dk1"/>
              </a:solidFill>
              <a:latin typeface="Consolas"/>
              <a:ea typeface="Consolas"/>
              <a:cs typeface="Consolas"/>
              <a:sym typeface="Consolas"/>
            </a:endParaRPr>
          </a:p>
          <a:p>
            <a:pPr marL="0" marR="0" lvl="0" indent="0" algn="l" rtl="0">
              <a:spcBef>
                <a:spcPts val="0"/>
              </a:spcBef>
              <a:spcAft>
                <a:spcPts val="0"/>
              </a:spcAft>
              <a:buNone/>
            </a:pPr>
            <a:r>
              <a:rPr lang="en-US" altLang="zh-CN" sz="2000" b="1" dirty="0">
                <a:solidFill>
                  <a:schemeClr val="dk1"/>
                </a:solidFill>
                <a:latin typeface="Consolas"/>
                <a:ea typeface="Consolas"/>
                <a:cs typeface="Consolas"/>
                <a:sym typeface="Consolas"/>
              </a:rPr>
              <a:t>2. After decomposition, the relationship between various components becomes chaotic. There is a loss of interpretability in decomposed components.</a:t>
            </a:r>
            <a:endParaRPr lang="en-US" altLang="zh-CN" sz="1800" dirty="0">
              <a:solidFill>
                <a:schemeClr val="dk1"/>
              </a:solidFill>
              <a:latin typeface="Consolas"/>
              <a:ea typeface="Consolas"/>
              <a:cs typeface="Consolas"/>
              <a:sym typeface="Consolas"/>
            </a:endParaRPr>
          </a:p>
          <a:p>
            <a:pPr marL="342900" marR="0" lvl="0" indent="-342900" algn="l" rtl="0">
              <a:spcBef>
                <a:spcPts val="0"/>
              </a:spcBef>
              <a:spcAft>
                <a:spcPts val="0"/>
              </a:spcAft>
              <a:buAutoNum type="arabicPeriod"/>
            </a:pPr>
            <a:endParaRPr sz="1800" dirty="0">
              <a:solidFill>
                <a:schemeClr val="dk1"/>
              </a:solidFill>
              <a:latin typeface="Consolas"/>
              <a:ea typeface="Consolas"/>
              <a:cs typeface="Consolas"/>
              <a:sym typeface="Consolas"/>
            </a:endParaRPr>
          </a:p>
        </p:txBody>
      </p:sp>
    </p:spTree>
    <p:extLst>
      <p:ext uri="{BB962C8B-B14F-4D97-AF65-F5344CB8AC3E}">
        <p14:creationId xmlns:p14="http://schemas.microsoft.com/office/powerpoint/2010/main" val="33465743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8"/>
          <p:cNvSpPr txBox="1"/>
          <p:nvPr/>
        </p:nvSpPr>
        <p:spPr>
          <a:xfrm>
            <a:off x="0" y="-7579"/>
            <a:ext cx="4584920" cy="40006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altLang="zh-CN" sz="2000" b="1" dirty="0">
                <a:solidFill>
                  <a:schemeClr val="dk1"/>
                </a:solidFill>
                <a:latin typeface="Consolas"/>
                <a:ea typeface="Consolas"/>
                <a:cs typeface="Consolas"/>
                <a:sym typeface="Consolas"/>
              </a:rPr>
              <a:t>Why doesn’t FMM work</a:t>
            </a:r>
            <a:endParaRPr lang="en-US" sz="1200" b="1" dirty="0">
              <a:solidFill>
                <a:schemeClr val="dk1"/>
              </a:solidFill>
              <a:latin typeface="Consolas"/>
              <a:ea typeface="Consolas"/>
              <a:cs typeface="Consolas"/>
              <a:sym typeface="Consolas"/>
            </a:endParaRPr>
          </a:p>
        </p:txBody>
      </p:sp>
      <p:pic>
        <p:nvPicPr>
          <p:cNvPr id="3" name="图片 2">
            <a:extLst>
              <a:ext uri="{FF2B5EF4-FFF2-40B4-BE49-F238E27FC236}">
                <a16:creationId xmlns:a16="http://schemas.microsoft.com/office/drawing/2014/main" id="{65F3FB5C-7647-2E11-799E-E8A897B027D8}"/>
              </a:ext>
            </a:extLst>
          </p:cNvPr>
          <p:cNvPicPr>
            <a:picLocks noChangeAspect="1"/>
          </p:cNvPicPr>
          <p:nvPr/>
        </p:nvPicPr>
        <p:blipFill rotWithShape="1">
          <a:blip r:embed="rId3"/>
          <a:srcRect t="1092"/>
          <a:stretch/>
        </p:blipFill>
        <p:spPr>
          <a:xfrm>
            <a:off x="2517860" y="810674"/>
            <a:ext cx="4021952" cy="2595285"/>
          </a:xfrm>
          <a:prstGeom prst="rect">
            <a:avLst/>
          </a:prstGeom>
        </p:spPr>
      </p:pic>
      <p:pic>
        <p:nvPicPr>
          <p:cNvPr id="5" name="图片 4">
            <a:extLst>
              <a:ext uri="{FF2B5EF4-FFF2-40B4-BE49-F238E27FC236}">
                <a16:creationId xmlns:a16="http://schemas.microsoft.com/office/drawing/2014/main" id="{F3DE8524-0DF2-D4B0-C537-D383018B52AC}"/>
              </a:ext>
            </a:extLst>
          </p:cNvPr>
          <p:cNvPicPr>
            <a:picLocks noChangeAspect="1"/>
          </p:cNvPicPr>
          <p:nvPr/>
        </p:nvPicPr>
        <p:blipFill rotWithShape="1">
          <a:blip r:embed="rId4"/>
          <a:srcRect t="-235" r="20810"/>
          <a:stretch/>
        </p:blipFill>
        <p:spPr>
          <a:xfrm>
            <a:off x="6778181" y="810674"/>
            <a:ext cx="4682510" cy="3092263"/>
          </a:xfrm>
          <a:prstGeom prst="rect">
            <a:avLst/>
          </a:prstGeom>
        </p:spPr>
      </p:pic>
      <p:pic>
        <p:nvPicPr>
          <p:cNvPr id="7" name="图片 6">
            <a:extLst>
              <a:ext uri="{FF2B5EF4-FFF2-40B4-BE49-F238E27FC236}">
                <a16:creationId xmlns:a16="http://schemas.microsoft.com/office/drawing/2014/main" id="{B239EBEF-50B5-E376-632D-9463DAEA86AF}"/>
              </a:ext>
            </a:extLst>
          </p:cNvPr>
          <p:cNvPicPr>
            <a:picLocks noChangeAspect="1"/>
          </p:cNvPicPr>
          <p:nvPr/>
        </p:nvPicPr>
        <p:blipFill>
          <a:blip r:embed="rId5"/>
          <a:stretch>
            <a:fillRect/>
          </a:stretch>
        </p:blipFill>
        <p:spPr>
          <a:xfrm>
            <a:off x="2618167" y="3855157"/>
            <a:ext cx="3952189" cy="2643065"/>
          </a:xfrm>
          <a:prstGeom prst="rect">
            <a:avLst/>
          </a:prstGeom>
        </p:spPr>
      </p:pic>
      <p:pic>
        <p:nvPicPr>
          <p:cNvPr id="9" name="图片 8">
            <a:extLst>
              <a:ext uri="{FF2B5EF4-FFF2-40B4-BE49-F238E27FC236}">
                <a16:creationId xmlns:a16="http://schemas.microsoft.com/office/drawing/2014/main" id="{124A94D5-772E-FE6D-2958-6D64836E3E17}"/>
              </a:ext>
            </a:extLst>
          </p:cNvPr>
          <p:cNvPicPr>
            <a:picLocks noChangeAspect="1"/>
          </p:cNvPicPr>
          <p:nvPr/>
        </p:nvPicPr>
        <p:blipFill rotWithShape="1">
          <a:blip r:embed="rId6"/>
          <a:srcRect b="4437"/>
          <a:stretch/>
        </p:blipFill>
        <p:spPr>
          <a:xfrm>
            <a:off x="6778181" y="3902938"/>
            <a:ext cx="4602270" cy="2955062"/>
          </a:xfrm>
          <a:prstGeom prst="rect">
            <a:avLst/>
          </a:prstGeom>
        </p:spPr>
      </p:pic>
      <p:sp>
        <p:nvSpPr>
          <p:cNvPr id="2" name="矩形 1">
            <a:extLst>
              <a:ext uri="{FF2B5EF4-FFF2-40B4-BE49-F238E27FC236}">
                <a16:creationId xmlns:a16="http://schemas.microsoft.com/office/drawing/2014/main" id="{C916C7DA-3F70-01AA-43A7-B5314A206A76}"/>
              </a:ext>
            </a:extLst>
          </p:cNvPr>
          <p:cNvSpPr/>
          <p:nvPr/>
        </p:nvSpPr>
        <p:spPr>
          <a:xfrm>
            <a:off x="5528349" y="1386114"/>
            <a:ext cx="320909" cy="4659085"/>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DE909AD9-58B6-D724-7AAA-3D5F0486A738}"/>
              </a:ext>
            </a:extLst>
          </p:cNvPr>
          <p:cNvSpPr txBox="1"/>
          <p:nvPr/>
        </p:nvSpPr>
        <p:spPr>
          <a:xfrm>
            <a:off x="67322" y="2654592"/>
            <a:ext cx="2670624" cy="1169551"/>
          </a:xfrm>
          <a:prstGeom prst="rect">
            <a:avLst/>
          </a:prstGeom>
          <a:noFill/>
        </p:spPr>
        <p:txBody>
          <a:bodyPr wrap="square">
            <a:spAutoFit/>
          </a:bodyPr>
          <a:lstStyle/>
          <a:p>
            <a:r>
              <a:rPr lang="en-US" altLang="zh-CN" sz="1400" dirty="0">
                <a:solidFill>
                  <a:schemeClr val="dk1"/>
                </a:solidFill>
                <a:latin typeface="Consolas"/>
                <a:ea typeface="Consolas"/>
                <a:cs typeface="Consolas"/>
                <a:sym typeface="Consolas"/>
              </a:rPr>
              <a:t>We need to decompose a single-cycle signal into a sufficient number of components, if we want to focus on smaller peaks</a:t>
            </a:r>
            <a:endParaRPr lang="zh-CN" altLang="en-US" dirty="0"/>
          </a:p>
        </p:txBody>
      </p:sp>
      <p:sp>
        <p:nvSpPr>
          <p:cNvPr id="10" name="文本框 9">
            <a:extLst>
              <a:ext uri="{FF2B5EF4-FFF2-40B4-BE49-F238E27FC236}">
                <a16:creationId xmlns:a16="http://schemas.microsoft.com/office/drawing/2014/main" id="{77329212-6ABE-DBE6-8B4D-9BEB36BC28E9}"/>
              </a:ext>
            </a:extLst>
          </p:cNvPr>
          <p:cNvSpPr txBox="1"/>
          <p:nvPr/>
        </p:nvSpPr>
        <p:spPr>
          <a:xfrm>
            <a:off x="7258960" y="130880"/>
            <a:ext cx="4374242" cy="523220"/>
          </a:xfrm>
          <a:prstGeom prst="rect">
            <a:avLst/>
          </a:prstGeom>
          <a:noFill/>
        </p:spPr>
        <p:txBody>
          <a:bodyPr wrap="square">
            <a:spAutoFit/>
          </a:bodyPr>
          <a:lstStyle>
            <a:defPPr marR="0" lvl="0" algn="l" rtl="0">
              <a:lnSpc>
                <a:spcPct val="100000"/>
              </a:lnSpc>
              <a:spcBef>
                <a:spcPts val="0"/>
              </a:spcBef>
              <a:spcAft>
                <a:spcPts val="0"/>
              </a:spcAft>
            </a:defPPr>
            <a:lvl1pPr>
              <a:defRPr>
                <a:solidFill>
                  <a:schemeClr val="dk1"/>
                </a:solidFill>
                <a:latin typeface="Consolas"/>
                <a:ea typeface="Consolas"/>
                <a:cs typeface="Consolas"/>
              </a:defRPr>
            </a:lvl1pPr>
          </a:lstStyle>
          <a:p>
            <a:r>
              <a:rPr lang="en-US" altLang="zh-CN" dirty="0">
                <a:sym typeface="Consolas"/>
              </a:rPr>
              <a:t>There is almost no interpretability in decomposed components.</a:t>
            </a:r>
          </a:p>
        </p:txBody>
      </p:sp>
    </p:spTree>
    <p:extLst>
      <p:ext uri="{BB962C8B-B14F-4D97-AF65-F5344CB8AC3E}">
        <p14:creationId xmlns:p14="http://schemas.microsoft.com/office/powerpoint/2010/main" val="739658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3"/>
          <p:cNvSpPr txBox="1"/>
          <p:nvPr/>
        </p:nvSpPr>
        <p:spPr>
          <a:xfrm>
            <a:off x="4913071" y="3105834"/>
            <a:ext cx="2365858"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dirty="0">
                <a:solidFill>
                  <a:schemeClr val="dk1"/>
                </a:solidFill>
                <a:latin typeface="Consolas"/>
                <a:ea typeface="Consolas"/>
                <a:cs typeface="Consolas"/>
                <a:sym typeface="Consolas"/>
              </a:rPr>
              <a:t>Part_3</a:t>
            </a:r>
            <a:endParaRPr dirty="0"/>
          </a:p>
        </p:txBody>
      </p:sp>
    </p:spTree>
    <p:extLst>
      <p:ext uri="{BB962C8B-B14F-4D97-AF65-F5344CB8AC3E}">
        <p14:creationId xmlns:p14="http://schemas.microsoft.com/office/powerpoint/2010/main" val="38819194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8"/>
          <p:cNvSpPr txBox="1"/>
          <p:nvPr/>
        </p:nvSpPr>
        <p:spPr>
          <a:xfrm>
            <a:off x="0" y="0"/>
            <a:ext cx="5141119" cy="36929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altLang="zh-CN" sz="1800" b="1" dirty="0">
                <a:solidFill>
                  <a:schemeClr val="dk1"/>
                </a:solidFill>
                <a:latin typeface="Consolas"/>
                <a:ea typeface="Consolas"/>
                <a:cs typeface="Consolas"/>
                <a:sym typeface="Consolas"/>
              </a:rPr>
              <a:t>An easy experiment about sampling rate.</a:t>
            </a:r>
            <a:endParaRPr lang="en-US" altLang="zh-CN" sz="1800" b="1" dirty="0"/>
          </a:p>
        </p:txBody>
      </p:sp>
      <p:graphicFrame>
        <p:nvGraphicFramePr>
          <p:cNvPr id="223" name="Google Shape;223;p8"/>
          <p:cNvGraphicFramePr/>
          <p:nvPr>
            <p:extLst>
              <p:ext uri="{D42A27DB-BD31-4B8C-83A1-F6EECF244321}">
                <p14:modId xmlns:p14="http://schemas.microsoft.com/office/powerpoint/2010/main" val="752457277"/>
              </p:ext>
            </p:extLst>
          </p:nvPr>
        </p:nvGraphicFramePr>
        <p:xfrm>
          <a:off x="1109315" y="3317813"/>
          <a:ext cx="9369899" cy="1849170"/>
        </p:xfrm>
        <a:graphic>
          <a:graphicData uri="http://schemas.openxmlformats.org/drawingml/2006/table">
            <a:tbl>
              <a:tblPr firstRow="1" bandRow="1">
                <a:noFill/>
                <a:tableStyleId>{AB4F9DF2-0438-42AD-B170-30067649D97E}</a:tableStyleId>
              </a:tblPr>
              <a:tblGrid>
                <a:gridCol w="2064087">
                  <a:extLst>
                    <a:ext uri="{9D8B030D-6E8A-4147-A177-3AD203B41FA5}">
                      <a16:colId xmlns:a16="http://schemas.microsoft.com/office/drawing/2014/main" val="20000"/>
                    </a:ext>
                  </a:extLst>
                </a:gridCol>
                <a:gridCol w="1562437">
                  <a:extLst>
                    <a:ext uri="{9D8B030D-6E8A-4147-A177-3AD203B41FA5}">
                      <a16:colId xmlns:a16="http://schemas.microsoft.com/office/drawing/2014/main" val="2274870688"/>
                    </a:ext>
                  </a:extLst>
                </a:gridCol>
                <a:gridCol w="1938675">
                  <a:extLst>
                    <a:ext uri="{9D8B030D-6E8A-4147-A177-3AD203B41FA5}">
                      <a16:colId xmlns:a16="http://schemas.microsoft.com/office/drawing/2014/main" val="20001"/>
                    </a:ext>
                  </a:extLst>
                </a:gridCol>
                <a:gridCol w="2189500">
                  <a:extLst>
                    <a:ext uri="{9D8B030D-6E8A-4147-A177-3AD203B41FA5}">
                      <a16:colId xmlns:a16="http://schemas.microsoft.com/office/drawing/2014/main" val="3073676540"/>
                    </a:ext>
                  </a:extLst>
                </a:gridCol>
                <a:gridCol w="805237">
                  <a:extLst>
                    <a:ext uri="{9D8B030D-6E8A-4147-A177-3AD203B41FA5}">
                      <a16:colId xmlns:a16="http://schemas.microsoft.com/office/drawing/2014/main" val="20002"/>
                    </a:ext>
                  </a:extLst>
                </a:gridCol>
                <a:gridCol w="809963">
                  <a:extLst>
                    <a:ext uri="{9D8B030D-6E8A-4147-A177-3AD203B41FA5}">
                      <a16:colId xmlns:a16="http://schemas.microsoft.com/office/drawing/2014/main" val="20003"/>
                    </a:ext>
                  </a:extLst>
                </a:gridCol>
              </a:tblGrid>
              <a:tr h="370850">
                <a:tc>
                  <a:txBody>
                    <a:bodyPr/>
                    <a:lstStyle/>
                    <a:p>
                      <a:pPr marL="0" marR="0" lvl="0" indent="0" algn="ctr" rtl="0">
                        <a:spcBef>
                          <a:spcPts val="0"/>
                        </a:spcBef>
                        <a:spcAft>
                          <a:spcPts val="0"/>
                        </a:spcAft>
                        <a:buNone/>
                      </a:pPr>
                      <a:r>
                        <a:rPr lang="en-US" sz="1800" u="none" strike="noStrike" cap="none" dirty="0"/>
                        <a:t>Model</a:t>
                      </a:r>
                      <a:endParaRPr sz="1800" u="none" strike="noStrike" cap="none" dirty="0"/>
                    </a:p>
                  </a:txBody>
                  <a:tcPr marL="91450" marR="91450" marT="45725" marB="45725"/>
                </a:tc>
                <a:tc>
                  <a:txBody>
                    <a:bodyPr/>
                    <a:lstStyle/>
                    <a:p>
                      <a:pPr marL="0" marR="0" lvl="0" indent="0" algn="ctr" rtl="0">
                        <a:spcBef>
                          <a:spcPts val="0"/>
                        </a:spcBef>
                        <a:spcAft>
                          <a:spcPts val="0"/>
                        </a:spcAft>
                        <a:buNone/>
                      </a:pPr>
                      <a:r>
                        <a:rPr lang="en-US" sz="1800" u="none" strike="noStrike" cap="none" dirty="0"/>
                        <a:t>Data</a:t>
                      </a:r>
                      <a:endParaRPr sz="1800" u="none" strike="noStrike" cap="none" dirty="0"/>
                    </a:p>
                  </a:txBody>
                  <a:tcPr marL="91450" marR="91450" marT="45725" marB="45725"/>
                </a:tc>
                <a:tc>
                  <a:txBody>
                    <a:bodyPr/>
                    <a:lstStyle/>
                    <a:p>
                      <a:pPr marL="0" marR="0" lvl="0" indent="0" algn="ctr" rtl="0">
                        <a:spcBef>
                          <a:spcPts val="0"/>
                        </a:spcBef>
                        <a:spcAft>
                          <a:spcPts val="0"/>
                        </a:spcAft>
                        <a:buNone/>
                      </a:pPr>
                      <a:r>
                        <a:rPr lang="en-US" sz="1800" u="none" strike="noStrike" cap="none" dirty="0"/>
                        <a:t>Sampling Rate</a:t>
                      </a:r>
                      <a:endParaRPr sz="1800" u="none" strike="noStrike" cap="none" dirty="0"/>
                    </a:p>
                  </a:txBody>
                  <a:tcPr marL="91450" marR="91450" marT="45725" marB="45725"/>
                </a:tc>
                <a:tc>
                  <a:txBody>
                    <a:bodyPr/>
                    <a:lstStyle/>
                    <a:p>
                      <a:pPr marL="0" marR="0" lvl="0" indent="0" algn="ctr" rtl="0">
                        <a:spcBef>
                          <a:spcPts val="0"/>
                        </a:spcBef>
                        <a:spcAft>
                          <a:spcPts val="0"/>
                        </a:spcAft>
                        <a:buNone/>
                      </a:pPr>
                      <a:r>
                        <a:rPr lang="en-US" sz="1800" u="none" strike="noStrike" cap="none" dirty="0"/>
                        <a:t>Resample </a:t>
                      </a:r>
                      <a:r>
                        <a:rPr lang="en-US" altLang="zh-CN" sz="1800" u="none" strike="noStrike" cap="none" dirty="0"/>
                        <a:t>Method</a:t>
                      </a:r>
                      <a:endParaRPr sz="1800" u="none" strike="noStrike" cap="none" dirty="0"/>
                    </a:p>
                  </a:txBody>
                  <a:tcPr marL="91450" marR="91450" marT="45725" marB="45725"/>
                </a:tc>
                <a:tc>
                  <a:txBody>
                    <a:bodyPr/>
                    <a:lstStyle/>
                    <a:p>
                      <a:pPr marL="0" marR="0" lvl="0" indent="0" algn="ctr" rtl="0">
                        <a:spcBef>
                          <a:spcPts val="0"/>
                        </a:spcBef>
                        <a:spcAft>
                          <a:spcPts val="0"/>
                        </a:spcAft>
                        <a:buNone/>
                      </a:pPr>
                      <a:r>
                        <a:rPr lang="en-US" sz="1800" u="none" strike="noStrike" cap="none" dirty="0"/>
                        <a:t>S</a:t>
                      </a:r>
                      <a:endParaRPr sz="1800" u="none" strike="noStrike" cap="none" dirty="0"/>
                    </a:p>
                  </a:txBody>
                  <a:tcPr marL="91450" marR="91450" marT="45725" marB="45725"/>
                </a:tc>
                <a:tc>
                  <a:txBody>
                    <a:bodyPr/>
                    <a:lstStyle/>
                    <a:p>
                      <a:pPr marL="0" marR="0" lvl="0" indent="0" algn="ctr" rtl="0">
                        <a:spcBef>
                          <a:spcPts val="0"/>
                        </a:spcBef>
                        <a:spcAft>
                          <a:spcPts val="0"/>
                        </a:spcAft>
                        <a:buNone/>
                      </a:pPr>
                      <a:r>
                        <a:rPr lang="en-US" sz="1800" u="none" strike="noStrike" cap="none" dirty="0"/>
                        <a:t>D</a:t>
                      </a:r>
                      <a:endParaRPr sz="1800" u="none" strike="noStrike" cap="none" dirty="0"/>
                    </a:p>
                  </a:txBody>
                  <a:tcPr marL="91450" marR="91450" marT="45725" marB="45725"/>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dirty="0"/>
                        <a:t>Template: Mean</a:t>
                      </a:r>
                      <a:endParaRPr dirty="0"/>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Consolas"/>
                        <a:buNone/>
                      </a:pPr>
                      <a:r>
                        <a:rPr lang="en-US" sz="1800" u="none" strike="noStrike" cap="none" dirty="0"/>
                        <a:t>Simulation</a:t>
                      </a:r>
                      <a:endParaRPr sz="1800" u="none" strike="noStrike" cap="none" dirty="0"/>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Consolas"/>
                        <a:buNone/>
                      </a:pPr>
                      <a:r>
                        <a:rPr lang="en-US" sz="1800" u="none" strike="noStrike" cap="none"/>
                        <a:t>100</a:t>
                      </a: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Consolas"/>
                        <a:buNone/>
                      </a:pPr>
                      <a:r>
                        <a:rPr lang="en-US" sz="1800" u="none" strike="noStrike" cap="none" dirty="0"/>
                        <a:t>-</a:t>
                      </a:r>
                      <a:endParaRPr sz="1800" u="none" strike="noStrike" cap="none" dirty="0"/>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Consolas"/>
                        <a:buNone/>
                      </a:pPr>
                      <a:r>
                        <a:rPr lang="en-US" sz="1800" u="none" strike="noStrike" cap="none" dirty="0"/>
                        <a:t>1.35</a:t>
                      </a:r>
                      <a:endParaRPr sz="1800" u="none" strike="noStrike" cap="none" dirty="0"/>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Consolas"/>
                        <a:buNone/>
                      </a:pPr>
                      <a:r>
                        <a:rPr lang="en-US" sz="1800" u="none" strike="noStrike" cap="none" dirty="0"/>
                        <a:t>4.53</a:t>
                      </a:r>
                      <a:endParaRPr sz="1800" u="none" strike="noStrike" cap="none" dirty="0"/>
                    </a:p>
                  </a:txBody>
                  <a:tcPr marL="91450" marR="91450" marT="45725" marB="45725"/>
                </a:tc>
                <a:extLst>
                  <a:ext uri="{0D108BD9-81ED-4DB2-BD59-A6C34878D82A}">
                    <a16:rowId xmlns:a16="http://schemas.microsoft.com/office/drawing/2014/main" val="10001"/>
                  </a:ext>
                </a:extLst>
              </a:tr>
              <a:tr h="370850">
                <a:tc>
                  <a:txBody>
                    <a:bodyPr/>
                    <a:lstStyle/>
                    <a:p>
                      <a:pPr marL="0" marR="0" lvl="0" indent="0" algn="ctr" rtl="0">
                        <a:spcBef>
                          <a:spcPts val="0"/>
                        </a:spcBef>
                        <a:spcAft>
                          <a:spcPts val="0"/>
                        </a:spcAft>
                        <a:buNone/>
                      </a:pPr>
                      <a:r>
                        <a:rPr lang="en-US" sz="1800" u="none" strike="noStrike" cap="none" dirty="0"/>
                        <a:t>Template: Mean</a:t>
                      </a:r>
                      <a:endParaRPr dirty="0"/>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Consolas"/>
                        <a:buNone/>
                      </a:pPr>
                      <a:r>
                        <a:rPr lang="en-US" sz="1800" u="none" strike="noStrike" cap="none" dirty="0"/>
                        <a:t>Simulation</a:t>
                      </a:r>
                      <a:endParaRPr sz="1800" u="none" strike="noStrike" cap="none" dirty="0"/>
                    </a:p>
                  </a:txBody>
                  <a:tcPr marL="91450" marR="91450" marT="45725" marB="45725"/>
                </a:tc>
                <a:tc>
                  <a:txBody>
                    <a:bodyPr/>
                    <a:lstStyle/>
                    <a:p>
                      <a:pPr marL="0" marR="0" lvl="0" indent="0" algn="ctr" defTabSz="914400" rtl="0" eaLnBrk="1" fontAlgn="auto" latinLnBrk="0" hangingPunct="1">
                        <a:lnSpc>
                          <a:spcPct val="100000"/>
                        </a:lnSpc>
                        <a:spcBef>
                          <a:spcPts val="0"/>
                        </a:spcBef>
                        <a:spcAft>
                          <a:spcPts val="0"/>
                        </a:spcAft>
                        <a:buClr>
                          <a:schemeClr val="dk1"/>
                        </a:buClr>
                        <a:buSzPts val="1800"/>
                        <a:buFont typeface="Consolas"/>
                        <a:buNone/>
                        <a:tabLst/>
                        <a:defRPr/>
                      </a:pPr>
                      <a:r>
                        <a:rPr lang="en-US" altLang="zh-CN" sz="1800" u="none" strike="noStrike" cap="none" dirty="0"/>
                        <a:t>100-&gt;200</a:t>
                      </a:r>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Consolas"/>
                        <a:buNone/>
                      </a:pPr>
                      <a:r>
                        <a:rPr lang="en-US" sz="1800" u="none" strike="noStrike" cap="none" dirty="0"/>
                        <a:t>FFT</a:t>
                      </a:r>
                      <a:endParaRPr sz="1800" u="none" strike="noStrike" cap="none" dirty="0"/>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Consolas"/>
                        <a:buNone/>
                      </a:pPr>
                      <a:r>
                        <a:rPr lang="en-US" sz="1800" u="none" strike="noStrike" cap="none" dirty="0"/>
                        <a:t>0.70</a:t>
                      </a:r>
                      <a:endParaRPr sz="1800" u="none" strike="noStrike" cap="none" dirty="0"/>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Consolas"/>
                        <a:buNone/>
                      </a:pPr>
                      <a:r>
                        <a:rPr lang="en-US" sz="1800" u="none" strike="noStrike" cap="none" dirty="0"/>
                        <a:t>2.47</a:t>
                      </a:r>
                      <a:endParaRPr sz="1800" u="none" strike="noStrike" cap="none" dirty="0"/>
                    </a:p>
                  </a:txBody>
                  <a:tcPr marL="91450" marR="91450" marT="45725" marB="45725"/>
                </a:tc>
                <a:extLst>
                  <a:ext uri="{0D108BD9-81ED-4DB2-BD59-A6C34878D82A}">
                    <a16:rowId xmlns:a16="http://schemas.microsoft.com/office/drawing/2014/main" val="2956886552"/>
                  </a:ext>
                </a:extLst>
              </a:tr>
              <a:tr h="370850">
                <a:tc>
                  <a:txBody>
                    <a:bodyPr/>
                    <a:lstStyle/>
                    <a:p>
                      <a:pPr marL="0" marR="0" lvl="0" indent="0" algn="ctr" rtl="0">
                        <a:spcBef>
                          <a:spcPts val="0"/>
                        </a:spcBef>
                        <a:spcAft>
                          <a:spcPts val="0"/>
                        </a:spcAft>
                        <a:buNone/>
                      </a:pPr>
                      <a:r>
                        <a:rPr lang="en-US" sz="1800" u="none" strike="noStrike" cap="none" dirty="0"/>
                        <a:t>Template: Mean</a:t>
                      </a:r>
                      <a:endParaRPr dirty="0"/>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Consolas"/>
                        <a:buNone/>
                      </a:pPr>
                      <a:r>
                        <a:rPr lang="en-US" sz="1800" u="none" strike="noStrike" cap="none" dirty="0"/>
                        <a:t>Simulation</a:t>
                      </a:r>
                      <a:endParaRPr sz="1800" u="none" strike="noStrike" cap="none" dirty="0"/>
                    </a:p>
                  </a:txBody>
                  <a:tcPr marL="91450" marR="91450" marT="45725" marB="45725"/>
                </a:tc>
                <a:tc>
                  <a:txBody>
                    <a:bodyPr/>
                    <a:lstStyle/>
                    <a:p>
                      <a:pPr marL="0" marR="0" lvl="0" indent="0" algn="ctr" defTabSz="914400" rtl="0" eaLnBrk="1" fontAlgn="auto" latinLnBrk="0" hangingPunct="1">
                        <a:lnSpc>
                          <a:spcPct val="100000"/>
                        </a:lnSpc>
                        <a:spcBef>
                          <a:spcPts val="0"/>
                        </a:spcBef>
                        <a:spcAft>
                          <a:spcPts val="0"/>
                        </a:spcAft>
                        <a:buClr>
                          <a:schemeClr val="dk1"/>
                        </a:buClr>
                        <a:buSzPts val="1800"/>
                        <a:buFont typeface="Consolas"/>
                        <a:buNone/>
                        <a:tabLst/>
                        <a:defRPr/>
                      </a:pPr>
                      <a:r>
                        <a:rPr lang="en-US" altLang="zh-CN" sz="1800" u="none" strike="noStrike" cap="none" dirty="0"/>
                        <a:t>100-&gt;200</a:t>
                      </a:r>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Consolas"/>
                        <a:buNone/>
                      </a:pPr>
                      <a:r>
                        <a:rPr lang="en-US" sz="1800" u="none" strike="noStrike" cap="none" dirty="0"/>
                        <a:t>POLY</a:t>
                      </a:r>
                      <a:endParaRPr sz="1800" u="none" strike="noStrike" cap="none" dirty="0"/>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Consolas"/>
                        <a:buNone/>
                      </a:pPr>
                      <a:r>
                        <a:rPr lang="en-US" sz="1800" b="1" u="sng" strike="noStrike" cap="none" dirty="0"/>
                        <a:t>0.64</a:t>
                      </a:r>
                      <a:endParaRPr sz="1800" b="1" u="sng" strike="noStrike" cap="none" dirty="0"/>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Consolas"/>
                        <a:buNone/>
                      </a:pPr>
                      <a:r>
                        <a:rPr lang="en-US" sz="1800" u="none" strike="noStrike" cap="none" dirty="0"/>
                        <a:t>2.07</a:t>
                      </a:r>
                      <a:endParaRPr sz="1800" u="none" strike="noStrike" cap="none" dirty="0"/>
                    </a:p>
                  </a:txBody>
                  <a:tcPr marL="91450" marR="91450" marT="45725" marB="45725"/>
                </a:tc>
                <a:extLst>
                  <a:ext uri="{0D108BD9-81ED-4DB2-BD59-A6C34878D82A}">
                    <a16:rowId xmlns:a16="http://schemas.microsoft.com/office/drawing/2014/main" val="4028608685"/>
                  </a:ext>
                </a:extLst>
              </a:tr>
              <a:tr h="231823">
                <a:tc>
                  <a:txBody>
                    <a:bodyPr/>
                    <a:lstStyle/>
                    <a:p>
                      <a:pPr marL="0" marR="0" lvl="0" indent="0" algn="ctr" rtl="0">
                        <a:spcBef>
                          <a:spcPts val="0"/>
                        </a:spcBef>
                        <a:spcAft>
                          <a:spcPts val="0"/>
                        </a:spcAft>
                        <a:buNone/>
                      </a:pPr>
                      <a:r>
                        <a:rPr lang="en-US" sz="1800" u="none" strike="noStrike" cap="none" dirty="0"/>
                        <a:t>Template: Mean</a:t>
                      </a:r>
                      <a:endParaRPr dirty="0"/>
                    </a:p>
                  </a:txBody>
                  <a:tcPr marL="91450" marR="91450" marT="45725" marB="45725"/>
                </a:tc>
                <a:tc>
                  <a:txBody>
                    <a:bodyPr/>
                    <a:lstStyle/>
                    <a:p>
                      <a:pPr marL="0" marR="0" lvl="0" indent="0" algn="ctr" rtl="0">
                        <a:spcBef>
                          <a:spcPts val="0"/>
                        </a:spcBef>
                        <a:spcAft>
                          <a:spcPts val="0"/>
                        </a:spcAft>
                        <a:buNone/>
                      </a:pPr>
                      <a:r>
                        <a:rPr lang="en-US" altLang="zh-CN" sz="1800" u="none" strike="noStrike" cap="none" dirty="0"/>
                        <a:t>Simulation</a:t>
                      </a:r>
                      <a:endParaRPr sz="1800" u="none" strike="noStrike" cap="none" dirty="0"/>
                    </a:p>
                  </a:txBody>
                  <a:tcPr marL="91450" marR="91450" marT="45725" marB="45725"/>
                </a:tc>
                <a:tc>
                  <a:txBody>
                    <a:bodyPr/>
                    <a:lstStyle/>
                    <a:p>
                      <a:pPr marL="0" marR="0" lvl="0" indent="0" algn="ctr" rtl="0">
                        <a:spcBef>
                          <a:spcPts val="0"/>
                        </a:spcBef>
                        <a:spcAft>
                          <a:spcPts val="0"/>
                        </a:spcAft>
                        <a:buNone/>
                      </a:pPr>
                      <a:r>
                        <a:rPr lang="en-US" sz="1800" u="none" strike="noStrike" cap="none" dirty="0"/>
                        <a:t>200</a:t>
                      </a:r>
                      <a:endParaRPr sz="1800" u="none" strike="noStrike" cap="none" dirty="0"/>
                    </a:p>
                  </a:txBody>
                  <a:tcPr marL="91450" marR="91450" marT="45725" marB="45725"/>
                </a:tc>
                <a:tc>
                  <a:txBody>
                    <a:bodyPr/>
                    <a:lstStyle/>
                    <a:p>
                      <a:pPr marL="0" marR="0" lvl="0" indent="0" algn="ctr" rtl="0">
                        <a:spcBef>
                          <a:spcPts val="0"/>
                        </a:spcBef>
                        <a:spcAft>
                          <a:spcPts val="0"/>
                        </a:spcAft>
                        <a:buNone/>
                      </a:pPr>
                      <a:r>
                        <a:rPr lang="en-US" sz="1800" u="none" strike="noStrike" cap="none" dirty="0"/>
                        <a:t>-</a:t>
                      </a:r>
                      <a:endParaRPr sz="1800" u="none" strike="noStrike" cap="none" dirty="0"/>
                    </a:p>
                  </a:txBody>
                  <a:tcPr marL="91450" marR="91450" marT="45725" marB="45725"/>
                </a:tc>
                <a:tc>
                  <a:txBody>
                    <a:bodyPr/>
                    <a:lstStyle/>
                    <a:p>
                      <a:pPr marL="0" marR="0" lvl="0" indent="0" algn="ctr" rtl="0">
                        <a:spcBef>
                          <a:spcPts val="0"/>
                        </a:spcBef>
                        <a:spcAft>
                          <a:spcPts val="0"/>
                        </a:spcAft>
                        <a:buNone/>
                      </a:pPr>
                      <a:r>
                        <a:rPr lang="en-US" sz="1800" u="none" strike="noStrike" cap="none" dirty="0"/>
                        <a:t>0.65</a:t>
                      </a:r>
                      <a:endParaRPr sz="1800" u="none" strike="noStrike" cap="none" dirty="0"/>
                    </a:p>
                  </a:txBody>
                  <a:tcPr marL="91450" marR="91450" marT="45725" marB="45725"/>
                </a:tc>
                <a:tc>
                  <a:txBody>
                    <a:bodyPr/>
                    <a:lstStyle/>
                    <a:p>
                      <a:pPr marL="0" marR="0" lvl="0" indent="0" algn="ctr" rtl="0">
                        <a:spcBef>
                          <a:spcPts val="0"/>
                        </a:spcBef>
                        <a:spcAft>
                          <a:spcPts val="0"/>
                        </a:spcAft>
                        <a:buNone/>
                      </a:pPr>
                      <a:r>
                        <a:rPr lang="en-US" sz="1800" b="1" i="0" u="sng" strike="noStrike" cap="none" dirty="0"/>
                        <a:t>1.75</a:t>
                      </a:r>
                      <a:endParaRPr sz="1800" b="1" i="0" u="sng" strike="noStrike" cap="none" dirty="0"/>
                    </a:p>
                  </a:txBody>
                  <a:tcPr marL="91450" marR="91450" marT="45725" marB="45725"/>
                </a:tc>
                <a:extLst>
                  <a:ext uri="{0D108BD9-81ED-4DB2-BD59-A6C34878D82A}">
                    <a16:rowId xmlns:a16="http://schemas.microsoft.com/office/drawing/2014/main" val="10003"/>
                  </a:ext>
                </a:extLst>
              </a:tr>
            </a:tbl>
          </a:graphicData>
        </a:graphic>
      </p:graphicFrame>
      <p:sp>
        <p:nvSpPr>
          <p:cNvPr id="224" name="Google Shape;224;p8"/>
          <p:cNvSpPr txBox="1"/>
          <p:nvPr/>
        </p:nvSpPr>
        <p:spPr>
          <a:xfrm>
            <a:off x="1023938" y="593330"/>
            <a:ext cx="8420100" cy="36929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Consolas"/>
                <a:ea typeface="Consolas"/>
                <a:cs typeface="Consolas"/>
                <a:sym typeface="Consolas"/>
              </a:rPr>
              <a:t>The impact of different sampling rates on time series alignment.</a:t>
            </a:r>
            <a:endParaRPr sz="1800" dirty="0">
              <a:solidFill>
                <a:schemeClr val="dk1"/>
              </a:solidFill>
              <a:latin typeface="Consolas"/>
              <a:ea typeface="Consolas"/>
              <a:cs typeface="Consolas"/>
              <a:sym typeface="Consolas"/>
            </a:endParaRPr>
          </a:p>
        </p:txBody>
      </p:sp>
      <p:graphicFrame>
        <p:nvGraphicFramePr>
          <p:cNvPr id="2" name="Google Shape;223;p8">
            <a:extLst>
              <a:ext uri="{FF2B5EF4-FFF2-40B4-BE49-F238E27FC236}">
                <a16:creationId xmlns:a16="http://schemas.microsoft.com/office/drawing/2014/main" id="{7DBDC2FF-7D04-9901-C96A-228E909B5F0D}"/>
              </a:ext>
            </a:extLst>
          </p:cNvPr>
          <p:cNvGraphicFramePr/>
          <p:nvPr>
            <p:extLst>
              <p:ext uri="{D42A27DB-BD31-4B8C-83A1-F6EECF244321}">
                <p14:modId xmlns:p14="http://schemas.microsoft.com/office/powerpoint/2010/main" val="541158630"/>
              </p:ext>
            </p:extLst>
          </p:nvPr>
        </p:nvGraphicFramePr>
        <p:xfrm>
          <a:off x="1109315" y="1269242"/>
          <a:ext cx="9369899" cy="1864486"/>
        </p:xfrm>
        <a:graphic>
          <a:graphicData uri="http://schemas.openxmlformats.org/drawingml/2006/table">
            <a:tbl>
              <a:tblPr firstRow="1" bandRow="1">
                <a:noFill/>
                <a:tableStyleId>{AB4F9DF2-0438-42AD-B170-30067649D97E}</a:tableStyleId>
              </a:tblPr>
              <a:tblGrid>
                <a:gridCol w="2064087">
                  <a:extLst>
                    <a:ext uri="{9D8B030D-6E8A-4147-A177-3AD203B41FA5}">
                      <a16:colId xmlns:a16="http://schemas.microsoft.com/office/drawing/2014/main" val="20000"/>
                    </a:ext>
                  </a:extLst>
                </a:gridCol>
                <a:gridCol w="1562437">
                  <a:extLst>
                    <a:ext uri="{9D8B030D-6E8A-4147-A177-3AD203B41FA5}">
                      <a16:colId xmlns:a16="http://schemas.microsoft.com/office/drawing/2014/main" val="2274870688"/>
                    </a:ext>
                  </a:extLst>
                </a:gridCol>
                <a:gridCol w="1938675">
                  <a:extLst>
                    <a:ext uri="{9D8B030D-6E8A-4147-A177-3AD203B41FA5}">
                      <a16:colId xmlns:a16="http://schemas.microsoft.com/office/drawing/2014/main" val="20001"/>
                    </a:ext>
                  </a:extLst>
                </a:gridCol>
                <a:gridCol w="2189500">
                  <a:extLst>
                    <a:ext uri="{9D8B030D-6E8A-4147-A177-3AD203B41FA5}">
                      <a16:colId xmlns:a16="http://schemas.microsoft.com/office/drawing/2014/main" val="3073676540"/>
                    </a:ext>
                  </a:extLst>
                </a:gridCol>
                <a:gridCol w="805237">
                  <a:extLst>
                    <a:ext uri="{9D8B030D-6E8A-4147-A177-3AD203B41FA5}">
                      <a16:colId xmlns:a16="http://schemas.microsoft.com/office/drawing/2014/main" val="20002"/>
                    </a:ext>
                  </a:extLst>
                </a:gridCol>
                <a:gridCol w="809963">
                  <a:extLst>
                    <a:ext uri="{9D8B030D-6E8A-4147-A177-3AD203B41FA5}">
                      <a16:colId xmlns:a16="http://schemas.microsoft.com/office/drawing/2014/main" val="20003"/>
                    </a:ext>
                  </a:extLst>
                </a:gridCol>
              </a:tblGrid>
              <a:tr h="381086">
                <a:tc>
                  <a:txBody>
                    <a:bodyPr/>
                    <a:lstStyle/>
                    <a:p>
                      <a:pPr marL="0" marR="0" lvl="0" indent="0" algn="ctr" rtl="0">
                        <a:spcBef>
                          <a:spcPts val="0"/>
                        </a:spcBef>
                        <a:spcAft>
                          <a:spcPts val="0"/>
                        </a:spcAft>
                        <a:buNone/>
                      </a:pPr>
                      <a:r>
                        <a:rPr lang="en-US" sz="1800" u="none" strike="noStrike" cap="none" dirty="0"/>
                        <a:t>Model</a:t>
                      </a:r>
                      <a:endParaRPr sz="1800" u="none" strike="noStrike" cap="none" dirty="0"/>
                    </a:p>
                  </a:txBody>
                  <a:tcPr marL="91450" marR="91450" marT="45725" marB="45725"/>
                </a:tc>
                <a:tc>
                  <a:txBody>
                    <a:bodyPr/>
                    <a:lstStyle/>
                    <a:p>
                      <a:pPr marL="0" marR="0" lvl="0" indent="0" algn="ctr" rtl="0">
                        <a:spcBef>
                          <a:spcPts val="0"/>
                        </a:spcBef>
                        <a:spcAft>
                          <a:spcPts val="0"/>
                        </a:spcAft>
                        <a:buNone/>
                      </a:pPr>
                      <a:r>
                        <a:rPr lang="en-US" sz="1800" u="none" strike="noStrike" cap="none" dirty="0"/>
                        <a:t>Data</a:t>
                      </a:r>
                      <a:endParaRPr sz="1800" u="none" strike="noStrike" cap="none" dirty="0"/>
                    </a:p>
                  </a:txBody>
                  <a:tcPr marL="91450" marR="91450" marT="45725" marB="45725"/>
                </a:tc>
                <a:tc>
                  <a:txBody>
                    <a:bodyPr/>
                    <a:lstStyle/>
                    <a:p>
                      <a:pPr marL="0" marR="0" lvl="0" indent="0" algn="ctr" rtl="0">
                        <a:spcBef>
                          <a:spcPts val="0"/>
                        </a:spcBef>
                        <a:spcAft>
                          <a:spcPts val="0"/>
                        </a:spcAft>
                        <a:buNone/>
                      </a:pPr>
                      <a:r>
                        <a:rPr lang="en-US" sz="1800" u="none" strike="noStrike" cap="none" dirty="0"/>
                        <a:t>Sampling Rate</a:t>
                      </a:r>
                      <a:endParaRPr sz="1800" u="none" strike="noStrike" cap="none" dirty="0"/>
                    </a:p>
                  </a:txBody>
                  <a:tcPr marL="91450" marR="91450" marT="45725" marB="45725"/>
                </a:tc>
                <a:tc>
                  <a:txBody>
                    <a:bodyPr/>
                    <a:lstStyle/>
                    <a:p>
                      <a:pPr marL="0" marR="0" lvl="0" indent="0" algn="ctr" rtl="0">
                        <a:spcBef>
                          <a:spcPts val="0"/>
                        </a:spcBef>
                        <a:spcAft>
                          <a:spcPts val="0"/>
                        </a:spcAft>
                        <a:buNone/>
                      </a:pPr>
                      <a:r>
                        <a:rPr lang="en-US" sz="1800" u="none" strike="noStrike" cap="none" dirty="0"/>
                        <a:t>Resample </a:t>
                      </a:r>
                      <a:r>
                        <a:rPr lang="en-US" altLang="zh-CN" sz="1800" u="none" strike="noStrike" cap="none" dirty="0"/>
                        <a:t>Method</a:t>
                      </a:r>
                      <a:endParaRPr sz="1800" u="none" strike="noStrike" cap="none" dirty="0"/>
                    </a:p>
                  </a:txBody>
                  <a:tcPr marL="91450" marR="91450" marT="45725" marB="45725"/>
                </a:tc>
                <a:tc>
                  <a:txBody>
                    <a:bodyPr/>
                    <a:lstStyle/>
                    <a:p>
                      <a:pPr marL="0" marR="0" lvl="0" indent="0" algn="ctr" rtl="0">
                        <a:spcBef>
                          <a:spcPts val="0"/>
                        </a:spcBef>
                        <a:spcAft>
                          <a:spcPts val="0"/>
                        </a:spcAft>
                        <a:buNone/>
                      </a:pPr>
                      <a:r>
                        <a:rPr lang="en-US" sz="1800" u="none" strike="noStrike" cap="none" dirty="0"/>
                        <a:t>S</a:t>
                      </a:r>
                      <a:endParaRPr sz="1800" u="none" strike="noStrike" cap="none" dirty="0"/>
                    </a:p>
                  </a:txBody>
                  <a:tcPr marL="91450" marR="91450" marT="45725" marB="45725"/>
                </a:tc>
                <a:tc>
                  <a:txBody>
                    <a:bodyPr/>
                    <a:lstStyle/>
                    <a:p>
                      <a:pPr marL="0" marR="0" lvl="0" indent="0" algn="ctr" rtl="0">
                        <a:spcBef>
                          <a:spcPts val="0"/>
                        </a:spcBef>
                        <a:spcAft>
                          <a:spcPts val="0"/>
                        </a:spcAft>
                        <a:buNone/>
                      </a:pPr>
                      <a:r>
                        <a:rPr lang="en-US" sz="1800" u="none" strike="noStrike" cap="none" dirty="0"/>
                        <a:t>D</a:t>
                      </a:r>
                      <a:endParaRPr sz="1800" u="none" strike="noStrike" cap="none" dirty="0"/>
                    </a:p>
                  </a:txBody>
                  <a:tcPr marL="91450" marR="91450" marT="45725" marB="45725"/>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dirty="0"/>
                        <a:t>Template: Mean</a:t>
                      </a:r>
                      <a:endParaRPr dirty="0"/>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Consolas"/>
                        <a:buNone/>
                      </a:pPr>
                      <a:r>
                        <a:rPr lang="en-US" sz="1800" u="none" strike="noStrike" cap="none" dirty="0"/>
                        <a:t>Simulation</a:t>
                      </a:r>
                      <a:endParaRPr sz="1800" u="none" strike="noStrike" cap="none" dirty="0"/>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Consolas"/>
                        <a:buNone/>
                      </a:pPr>
                      <a:r>
                        <a:rPr lang="en-US" sz="1800" u="none" strike="noStrike" cap="none"/>
                        <a:t>100</a:t>
                      </a: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Consolas"/>
                        <a:buNone/>
                      </a:pPr>
                      <a:r>
                        <a:rPr lang="en-US" sz="1800" u="none" strike="noStrike" cap="none" dirty="0"/>
                        <a:t>-</a:t>
                      </a:r>
                      <a:endParaRPr sz="1800" u="none" strike="noStrike" cap="none" dirty="0"/>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Consolas"/>
                        <a:buNone/>
                      </a:pPr>
                      <a:r>
                        <a:rPr lang="en-US" sz="1800" u="none" strike="noStrike" cap="none" dirty="0"/>
                        <a:t>1.35</a:t>
                      </a:r>
                      <a:endParaRPr sz="1800" u="none" strike="noStrike" cap="none" dirty="0"/>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Consolas"/>
                        <a:buNone/>
                      </a:pPr>
                      <a:r>
                        <a:rPr lang="en-US" sz="1800" u="none" strike="noStrike" cap="none" dirty="0"/>
                        <a:t>4.53</a:t>
                      </a:r>
                      <a:endParaRPr sz="1800" u="none" strike="noStrike" cap="none" dirty="0"/>
                    </a:p>
                  </a:txBody>
                  <a:tcPr marL="91450" marR="91450" marT="45725" marB="45725"/>
                </a:tc>
                <a:extLst>
                  <a:ext uri="{0D108BD9-81ED-4DB2-BD59-A6C34878D82A}">
                    <a16:rowId xmlns:a16="http://schemas.microsoft.com/office/drawing/2014/main" val="10001"/>
                  </a:ext>
                </a:extLst>
              </a:tr>
              <a:tr h="370850">
                <a:tc>
                  <a:txBody>
                    <a:bodyPr/>
                    <a:lstStyle/>
                    <a:p>
                      <a:pPr marL="0" marR="0" lvl="0" indent="0" algn="ctr" rtl="0">
                        <a:spcBef>
                          <a:spcPts val="0"/>
                        </a:spcBef>
                        <a:spcAft>
                          <a:spcPts val="0"/>
                        </a:spcAft>
                        <a:buNone/>
                      </a:pPr>
                      <a:r>
                        <a:rPr lang="en-US" sz="1800" u="none" strike="noStrike" cap="none" dirty="0"/>
                        <a:t>Template: Mean</a:t>
                      </a:r>
                      <a:endParaRPr dirty="0"/>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Consolas"/>
                        <a:buNone/>
                      </a:pPr>
                      <a:r>
                        <a:rPr lang="en-US" sz="1800" u="none" strike="noStrike" cap="none" dirty="0"/>
                        <a:t>Simulation</a:t>
                      </a:r>
                      <a:endParaRPr sz="1800" u="none" strike="noStrike" cap="none" dirty="0"/>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Consolas"/>
                        <a:buNone/>
                      </a:pPr>
                      <a:r>
                        <a:rPr lang="en-US" sz="1800" u="none" strike="noStrike" cap="none" dirty="0"/>
                        <a:t>100-&gt;150</a:t>
                      </a:r>
                      <a:endParaRPr sz="1800" u="none" strike="noStrike" cap="none" dirty="0"/>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Consolas"/>
                        <a:buNone/>
                      </a:pPr>
                      <a:r>
                        <a:rPr lang="en-US" sz="1800" u="none" strike="noStrike" cap="none" dirty="0"/>
                        <a:t>FFT</a:t>
                      </a:r>
                      <a:endParaRPr sz="1800" u="none" strike="noStrike" cap="none" dirty="0"/>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Consolas"/>
                        <a:buNone/>
                      </a:pPr>
                      <a:r>
                        <a:rPr lang="en-US" sz="1800" u="none" strike="noStrike" cap="none" dirty="0"/>
                        <a:t>0.95</a:t>
                      </a:r>
                      <a:endParaRPr sz="1800" u="none" strike="noStrike" cap="none" dirty="0"/>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Consolas"/>
                        <a:buNone/>
                      </a:pPr>
                      <a:r>
                        <a:rPr lang="en-US" sz="1800" u="none" strike="noStrike" cap="none" dirty="0"/>
                        <a:t>3.24</a:t>
                      </a:r>
                      <a:endParaRPr sz="1800" u="none" strike="noStrike" cap="none" dirty="0"/>
                    </a:p>
                  </a:txBody>
                  <a:tcPr marL="91450" marR="91450" marT="45725" marB="45725"/>
                </a:tc>
                <a:extLst>
                  <a:ext uri="{0D108BD9-81ED-4DB2-BD59-A6C34878D82A}">
                    <a16:rowId xmlns:a16="http://schemas.microsoft.com/office/drawing/2014/main" val="4168479858"/>
                  </a:ext>
                </a:extLst>
              </a:tr>
              <a:tr h="370850">
                <a:tc>
                  <a:txBody>
                    <a:bodyPr/>
                    <a:lstStyle/>
                    <a:p>
                      <a:pPr marL="0" marR="0" lvl="0" indent="0" algn="ctr" rtl="0">
                        <a:spcBef>
                          <a:spcPts val="0"/>
                        </a:spcBef>
                        <a:spcAft>
                          <a:spcPts val="0"/>
                        </a:spcAft>
                        <a:buNone/>
                      </a:pPr>
                      <a:r>
                        <a:rPr lang="en-US" sz="1800" u="none" strike="noStrike" cap="none" dirty="0"/>
                        <a:t>Template: Mean</a:t>
                      </a:r>
                      <a:endParaRPr dirty="0"/>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Consolas"/>
                        <a:buNone/>
                      </a:pPr>
                      <a:r>
                        <a:rPr lang="en-US" sz="1800" u="none" strike="noStrike" cap="none" dirty="0"/>
                        <a:t>Simulation</a:t>
                      </a:r>
                      <a:endParaRPr sz="1800" u="none" strike="noStrike" cap="none" dirty="0"/>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Consolas"/>
                        <a:buNone/>
                      </a:pPr>
                      <a:r>
                        <a:rPr lang="en-US" sz="1800" u="none" strike="noStrike" cap="none" dirty="0"/>
                        <a:t>100-&gt;150</a:t>
                      </a:r>
                      <a:endParaRPr sz="1800" u="none" strike="noStrike" cap="none" dirty="0"/>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Consolas"/>
                        <a:buNone/>
                      </a:pPr>
                      <a:r>
                        <a:rPr lang="en-US" sz="1800" u="none" strike="noStrike" cap="none" dirty="0"/>
                        <a:t>POLY</a:t>
                      </a:r>
                      <a:endParaRPr sz="1800" u="none" strike="noStrike" cap="none" dirty="0"/>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Consolas"/>
                        <a:buNone/>
                      </a:pPr>
                      <a:r>
                        <a:rPr lang="en-US" sz="1800" u="none" strike="noStrike" cap="none" dirty="0"/>
                        <a:t>0.95</a:t>
                      </a:r>
                      <a:endParaRPr sz="1800" u="none" strike="noStrike" cap="none" dirty="0"/>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Consolas"/>
                        <a:buNone/>
                      </a:pPr>
                      <a:r>
                        <a:rPr lang="en-US" sz="1800" u="none" strike="noStrike" cap="none" dirty="0"/>
                        <a:t>2.98</a:t>
                      </a:r>
                      <a:endParaRPr sz="1800" u="none" strike="noStrike" cap="none" dirty="0"/>
                    </a:p>
                  </a:txBody>
                  <a:tcPr marL="91450" marR="91450" marT="45725" marB="45725"/>
                </a:tc>
                <a:extLst>
                  <a:ext uri="{0D108BD9-81ED-4DB2-BD59-A6C34878D82A}">
                    <a16:rowId xmlns:a16="http://schemas.microsoft.com/office/drawing/2014/main" val="1217251757"/>
                  </a:ext>
                </a:extLst>
              </a:tr>
              <a:tr h="370850">
                <a:tc>
                  <a:txBody>
                    <a:bodyPr/>
                    <a:lstStyle/>
                    <a:p>
                      <a:pPr marL="0" marR="0" lvl="0" indent="0" algn="ctr" rtl="0">
                        <a:spcBef>
                          <a:spcPts val="0"/>
                        </a:spcBef>
                        <a:spcAft>
                          <a:spcPts val="0"/>
                        </a:spcAft>
                        <a:buNone/>
                      </a:pPr>
                      <a:r>
                        <a:rPr lang="en-US" sz="1800" u="none" strike="noStrike" cap="none"/>
                        <a:t>Template: Mean</a:t>
                      </a:r>
                      <a:endParaRPr/>
                    </a:p>
                  </a:txBody>
                  <a:tcPr marL="91450" marR="91450" marT="45725" marB="45725"/>
                </a:tc>
                <a:tc>
                  <a:txBody>
                    <a:bodyPr/>
                    <a:lstStyle/>
                    <a:p>
                      <a:pPr marL="0" marR="0" lvl="0" indent="0" algn="ctr" rtl="0">
                        <a:spcBef>
                          <a:spcPts val="0"/>
                        </a:spcBef>
                        <a:spcAft>
                          <a:spcPts val="0"/>
                        </a:spcAft>
                        <a:buNone/>
                      </a:pPr>
                      <a:r>
                        <a:rPr lang="en-US" altLang="zh-CN" sz="1800" u="none" strike="noStrike" cap="none" dirty="0"/>
                        <a:t>Simulation</a:t>
                      </a:r>
                      <a:endParaRPr sz="1800" u="none" strike="noStrike" cap="none" dirty="0"/>
                    </a:p>
                  </a:txBody>
                  <a:tcPr marL="91450" marR="91450" marT="45725" marB="45725"/>
                </a:tc>
                <a:tc>
                  <a:txBody>
                    <a:bodyPr/>
                    <a:lstStyle/>
                    <a:p>
                      <a:pPr marL="0" marR="0" lvl="0" indent="0" algn="ctr" rtl="0">
                        <a:spcBef>
                          <a:spcPts val="0"/>
                        </a:spcBef>
                        <a:spcAft>
                          <a:spcPts val="0"/>
                        </a:spcAft>
                        <a:buNone/>
                      </a:pPr>
                      <a:r>
                        <a:rPr lang="en-US" sz="1800" u="none" strike="noStrike" cap="none" dirty="0"/>
                        <a:t>150</a:t>
                      </a:r>
                      <a:endParaRPr sz="1800" u="none" strike="noStrike" cap="none" dirty="0"/>
                    </a:p>
                  </a:txBody>
                  <a:tcPr marL="91450" marR="91450" marT="45725" marB="45725"/>
                </a:tc>
                <a:tc>
                  <a:txBody>
                    <a:bodyPr/>
                    <a:lstStyle/>
                    <a:p>
                      <a:pPr marL="0" marR="0" lvl="0" indent="0" algn="ctr" rtl="0">
                        <a:spcBef>
                          <a:spcPts val="0"/>
                        </a:spcBef>
                        <a:spcAft>
                          <a:spcPts val="0"/>
                        </a:spcAft>
                        <a:buNone/>
                      </a:pPr>
                      <a:r>
                        <a:rPr lang="en-US" sz="1800" u="none" strike="noStrike" cap="none" dirty="0"/>
                        <a:t>-</a:t>
                      </a:r>
                      <a:endParaRPr sz="1800" u="none" strike="noStrike" cap="none" dirty="0"/>
                    </a:p>
                  </a:txBody>
                  <a:tcPr marL="91450" marR="91450" marT="45725" marB="45725"/>
                </a:tc>
                <a:tc>
                  <a:txBody>
                    <a:bodyPr/>
                    <a:lstStyle/>
                    <a:p>
                      <a:pPr marL="0" marR="0" lvl="0" indent="0" algn="ctr" rtl="0">
                        <a:spcBef>
                          <a:spcPts val="0"/>
                        </a:spcBef>
                        <a:spcAft>
                          <a:spcPts val="0"/>
                        </a:spcAft>
                        <a:buNone/>
                      </a:pPr>
                      <a:r>
                        <a:rPr lang="en-US" sz="1800" u="none" strike="noStrike" cap="none" dirty="0"/>
                        <a:t>0.92 </a:t>
                      </a:r>
                      <a:endParaRPr sz="1800" u="none" strike="noStrike" cap="none" dirty="0"/>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Consolas"/>
                        <a:buNone/>
                      </a:pPr>
                      <a:r>
                        <a:rPr lang="en-US" sz="1800" u="none" strike="noStrike" cap="none" dirty="0"/>
                        <a:t>2.36</a:t>
                      </a:r>
                      <a:endParaRPr sz="1800" u="none" strike="noStrike" cap="none" dirty="0"/>
                    </a:p>
                  </a:txBody>
                  <a:tcPr marL="91450" marR="91450" marT="45725" marB="45725"/>
                </a:tc>
                <a:extLst>
                  <a:ext uri="{0D108BD9-81ED-4DB2-BD59-A6C34878D82A}">
                    <a16:rowId xmlns:a16="http://schemas.microsoft.com/office/drawing/2014/main" val="10002"/>
                  </a:ext>
                </a:extLst>
              </a:tr>
            </a:tbl>
          </a:graphicData>
        </a:graphic>
      </p:graphicFrame>
      <p:sp>
        <p:nvSpPr>
          <p:cNvPr id="3" name="文本框 2">
            <a:extLst>
              <a:ext uri="{FF2B5EF4-FFF2-40B4-BE49-F238E27FC236}">
                <a16:creationId xmlns:a16="http://schemas.microsoft.com/office/drawing/2014/main" id="{ADB6A530-F0B8-2322-8EF4-89E68ABC5CA9}"/>
              </a:ext>
            </a:extLst>
          </p:cNvPr>
          <p:cNvSpPr txBox="1"/>
          <p:nvPr/>
        </p:nvSpPr>
        <p:spPr>
          <a:xfrm>
            <a:off x="835819" y="5372100"/>
            <a:ext cx="10086975" cy="954107"/>
          </a:xfrm>
          <a:prstGeom prst="rect">
            <a:avLst/>
          </a:prstGeom>
          <a:noFill/>
        </p:spPr>
        <p:txBody>
          <a:bodyPr wrap="square" rtlCol="0">
            <a:spAutoFit/>
          </a:bodyPr>
          <a:lstStyle/>
          <a:p>
            <a:r>
              <a:rPr lang="en-US" altLang="zh-CN" dirty="0"/>
              <a:t>Conclusion:</a:t>
            </a:r>
          </a:p>
          <a:p>
            <a:pPr marL="342900" indent="-342900">
              <a:buAutoNum type="arabicPeriod"/>
            </a:pPr>
            <a:r>
              <a:rPr lang="en-US" altLang="zh-CN" dirty="0"/>
              <a:t>Resampling signals with low sampling rates can significantly improve the model's performance. Within a certain range, a higher sampling rate is better. </a:t>
            </a:r>
          </a:p>
          <a:p>
            <a:pPr marL="342900" indent="-342900">
              <a:buAutoNum type="arabicPeriod"/>
            </a:pPr>
            <a:r>
              <a:rPr lang="en-US" altLang="zh-CN" dirty="0"/>
              <a:t>The resampling mode has a significant impact on the results, with FFT and POLY yielding completely different effects.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8"/>
          <p:cNvSpPr txBox="1"/>
          <p:nvPr/>
        </p:nvSpPr>
        <p:spPr>
          <a:xfrm>
            <a:off x="0" y="0"/>
            <a:ext cx="5141119" cy="36929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altLang="zh-CN" sz="1800" b="1" dirty="0">
                <a:solidFill>
                  <a:schemeClr val="dk1"/>
                </a:solidFill>
                <a:latin typeface="Consolas"/>
                <a:ea typeface="Consolas"/>
                <a:cs typeface="Consolas"/>
                <a:sym typeface="Consolas"/>
              </a:rPr>
              <a:t>An easy experiment about sampling rate.</a:t>
            </a:r>
            <a:endParaRPr lang="en-US" altLang="zh-CN" sz="1800" b="1" dirty="0"/>
          </a:p>
        </p:txBody>
      </p:sp>
      <p:cxnSp>
        <p:nvCxnSpPr>
          <p:cNvPr id="17" name="直接连接符 16">
            <a:extLst>
              <a:ext uri="{FF2B5EF4-FFF2-40B4-BE49-F238E27FC236}">
                <a16:creationId xmlns:a16="http://schemas.microsoft.com/office/drawing/2014/main" id="{1F130469-2A56-30CC-415E-3A7FF261900C}"/>
              </a:ext>
            </a:extLst>
          </p:cNvPr>
          <p:cNvCxnSpPr/>
          <p:nvPr/>
        </p:nvCxnSpPr>
        <p:spPr>
          <a:xfrm flipV="1">
            <a:off x="2849336" y="776380"/>
            <a:ext cx="754743" cy="1915886"/>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E19D7DCB-12F1-CE24-B582-97477D0D5910}"/>
              </a:ext>
            </a:extLst>
          </p:cNvPr>
          <p:cNvCxnSpPr>
            <a:cxnSpLocks/>
          </p:cNvCxnSpPr>
          <p:nvPr/>
        </p:nvCxnSpPr>
        <p:spPr>
          <a:xfrm flipH="1" flipV="1">
            <a:off x="3604079" y="776380"/>
            <a:ext cx="645886" cy="1915886"/>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DDCAB51F-0055-9533-B5CB-F2C9FAB550C1}"/>
              </a:ext>
            </a:extLst>
          </p:cNvPr>
          <p:cNvCxnSpPr/>
          <p:nvPr/>
        </p:nvCxnSpPr>
        <p:spPr>
          <a:xfrm flipV="1">
            <a:off x="3328307" y="776380"/>
            <a:ext cx="754743" cy="1915886"/>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C46F6CEC-5273-3D0E-799D-E8B17BF7C355}"/>
              </a:ext>
            </a:extLst>
          </p:cNvPr>
          <p:cNvCxnSpPr>
            <a:cxnSpLocks/>
          </p:cNvCxnSpPr>
          <p:nvPr/>
        </p:nvCxnSpPr>
        <p:spPr>
          <a:xfrm flipH="1" flipV="1">
            <a:off x="4083050" y="776380"/>
            <a:ext cx="645886" cy="1915886"/>
          </a:xfrm>
          <a:prstGeom prst="line">
            <a:avLst/>
          </a:prstGeom>
        </p:spPr>
        <p:style>
          <a:lnRef idx="1">
            <a:schemeClr val="accent1"/>
          </a:lnRef>
          <a:fillRef idx="0">
            <a:schemeClr val="accent1"/>
          </a:fillRef>
          <a:effectRef idx="0">
            <a:schemeClr val="accent1"/>
          </a:effectRef>
          <a:fontRef idx="minor">
            <a:schemeClr val="tx1"/>
          </a:fontRef>
        </p:style>
      </p:cxnSp>
      <p:sp>
        <p:nvSpPr>
          <p:cNvPr id="24" name="椭圆 23">
            <a:extLst>
              <a:ext uri="{FF2B5EF4-FFF2-40B4-BE49-F238E27FC236}">
                <a16:creationId xmlns:a16="http://schemas.microsoft.com/office/drawing/2014/main" id="{ACA8E688-13DD-DDA1-2C81-FC8D9BAE2ED4}"/>
              </a:ext>
            </a:extLst>
          </p:cNvPr>
          <p:cNvSpPr/>
          <p:nvPr/>
        </p:nvSpPr>
        <p:spPr>
          <a:xfrm>
            <a:off x="3509736" y="689294"/>
            <a:ext cx="181429" cy="195943"/>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a:extLst>
              <a:ext uri="{FF2B5EF4-FFF2-40B4-BE49-F238E27FC236}">
                <a16:creationId xmlns:a16="http://schemas.microsoft.com/office/drawing/2014/main" id="{5755159F-4DD3-CE70-B645-FA42F6DEA987}"/>
              </a:ext>
            </a:extLst>
          </p:cNvPr>
          <p:cNvSpPr/>
          <p:nvPr/>
        </p:nvSpPr>
        <p:spPr>
          <a:xfrm>
            <a:off x="3738335" y="1335180"/>
            <a:ext cx="181429" cy="195943"/>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a:extLst>
              <a:ext uri="{FF2B5EF4-FFF2-40B4-BE49-F238E27FC236}">
                <a16:creationId xmlns:a16="http://schemas.microsoft.com/office/drawing/2014/main" id="{1DECA7D0-AF63-BA1E-3053-4F7CFB84A90A}"/>
              </a:ext>
            </a:extLst>
          </p:cNvPr>
          <p:cNvSpPr/>
          <p:nvPr/>
        </p:nvSpPr>
        <p:spPr>
          <a:xfrm>
            <a:off x="3937906" y="1944780"/>
            <a:ext cx="181429" cy="195943"/>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a:extLst>
              <a:ext uri="{FF2B5EF4-FFF2-40B4-BE49-F238E27FC236}">
                <a16:creationId xmlns:a16="http://schemas.microsoft.com/office/drawing/2014/main" id="{E6B287A2-4D62-CFC5-9EFB-921BF4D62A07}"/>
              </a:ext>
            </a:extLst>
          </p:cNvPr>
          <p:cNvSpPr/>
          <p:nvPr/>
        </p:nvSpPr>
        <p:spPr>
          <a:xfrm>
            <a:off x="4141106" y="2507209"/>
            <a:ext cx="181429" cy="195943"/>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a:extLst>
              <a:ext uri="{FF2B5EF4-FFF2-40B4-BE49-F238E27FC236}">
                <a16:creationId xmlns:a16="http://schemas.microsoft.com/office/drawing/2014/main" id="{1EB09C22-D8BB-076C-D73C-82747E7CDF7E}"/>
              </a:ext>
            </a:extLst>
          </p:cNvPr>
          <p:cNvSpPr/>
          <p:nvPr/>
        </p:nvSpPr>
        <p:spPr>
          <a:xfrm>
            <a:off x="3239406" y="1335180"/>
            <a:ext cx="181429" cy="195943"/>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a:extLst>
              <a:ext uri="{FF2B5EF4-FFF2-40B4-BE49-F238E27FC236}">
                <a16:creationId xmlns:a16="http://schemas.microsoft.com/office/drawing/2014/main" id="{F66B64EE-6A50-F03C-979B-3EA6E367BE74}"/>
              </a:ext>
            </a:extLst>
          </p:cNvPr>
          <p:cNvSpPr/>
          <p:nvPr/>
        </p:nvSpPr>
        <p:spPr>
          <a:xfrm>
            <a:off x="2992665" y="1944779"/>
            <a:ext cx="181429" cy="195943"/>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a:extLst>
              <a:ext uri="{FF2B5EF4-FFF2-40B4-BE49-F238E27FC236}">
                <a16:creationId xmlns:a16="http://schemas.microsoft.com/office/drawing/2014/main" id="{AC750677-9704-43CD-3969-AB61E401552F}"/>
              </a:ext>
            </a:extLst>
          </p:cNvPr>
          <p:cNvSpPr/>
          <p:nvPr/>
        </p:nvSpPr>
        <p:spPr>
          <a:xfrm>
            <a:off x="2762250" y="2536237"/>
            <a:ext cx="181429" cy="195943"/>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a:extLst>
              <a:ext uri="{FF2B5EF4-FFF2-40B4-BE49-F238E27FC236}">
                <a16:creationId xmlns:a16="http://schemas.microsoft.com/office/drawing/2014/main" id="{C8F1007D-7C6B-491C-5B8A-E0B8F73EDB4E}"/>
              </a:ext>
            </a:extLst>
          </p:cNvPr>
          <p:cNvSpPr/>
          <p:nvPr/>
        </p:nvSpPr>
        <p:spPr>
          <a:xfrm>
            <a:off x="3738334" y="1335180"/>
            <a:ext cx="181429" cy="195943"/>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a:extLst>
              <a:ext uri="{FF2B5EF4-FFF2-40B4-BE49-F238E27FC236}">
                <a16:creationId xmlns:a16="http://schemas.microsoft.com/office/drawing/2014/main" id="{35F57905-D6CD-09A6-D05E-88D4A9512C39}"/>
              </a:ext>
            </a:extLst>
          </p:cNvPr>
          <p:cNvSpPr/>
          <p:nvPr/>
        </p:nvSpPr>
        <p:spPr>
          <a:xfrm>
            <a:off x="3506107" y="1944778"/>
            <a:ext cx="181429" cy="195943"/>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a:extLst>
              <a:ext uri="{FF2B5EF4-FFF2-40B4-BE49-F238E27FC236}">
                <a16:creationId xmlns:a16="http://schemas.microsoft.com/office/drawing/2014/main" id="{E4477937-CE66-D20E-9FCD-FC286A103847}"/>
              </a:ext>
            </a:extLst>
          </p:cNvPr>
          <p:cNvSpPr/>
          <p:nvPr/>
        </p:nvSpPr>
        <p:spPr>
          <a:xfrm>
            <a:off x="3237592" y="2539869"/>
            <a:ext cx="181429" cy="195943"/>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a:extLst>
              <a:ext uri="{FF2B5EF4-FFF2-40B4-BE49-F238E27FC236}">
                <a16:creationId xmlns:a16="http://schemas.microsoft.com/office/drawing/2014/main" id="{4F507A23-4E8E-38D1-B28D-9624A5ED0F6B}"/>
              </a:ext>
            </a:extLst>
          </p:cNvPr>
          <p:cNvSpPr/>
          <p:nvPr/>
        </p:nvSpPr>
        <p:spPr>
          <a:xfrm>
            <a:off x="3992335" y="712468"/>
            <a:ext cx="181429" cy="195943"/>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a:extLst>
              <a:ext uri="{FF2B5EF4-FFF2-40B4-BE49-F238E27FC236}">
                <a16:creationId xmlns:a16="http://schemas.microsoft.com/office/drawing/2014/main" id="{E718476C-E11F-AC44-961C-5537D608C77B}"/>
              </a:ext>
            </a:extLst>
          </p:cNvPr>
          <p:cNvSpPr/>
          <p:nvPr/>
        </p:nvSpPr>
        <p:spPr>
          <a:xfrm>
            <a:off x="4231822" y="1335179"/>
            <a:ext cx="181429" cy="195943"/>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a:extLst>
              <a:ext uri="{FF2B5EF4-FFF2-40B4-BE49-F238E27FC236}">
                <a16:creationId xmlns:a16="http://schemas.microsoft.com/office/drawing/2014/main" id="{3397E042-5702-B0D9-71B6-C0401FF0EA44}"/>
              </a:ext>
            </a:extLst>
          </p:cNvPr>
          <p:cNvSpPr/>
          <p:nvPr/>
        </p:nvSpPr>
        <p:spPr>
          <a:xfrm>
            <a:off x="4424134" y="1944778"/>
            <a:ext cx="181429" cy="195943"/>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a:extLst>
              <a:ext uri="{FF2B5EF4-FFF2-40B4-BE49-F238E27FC236}">
                <a16:creationId xmlns:a16="http://schemas.microsoft.com/office/drawing/2014/main" id="{EDA1EEE3-3170-DB9B-7BD6-B1DFAF51D59E}"/>
              </a:ext>
            </a:extLst>
          </p:cNvPr>
          <p:cNvSpPr/>
          <p:nvPr/>
        </p:nvSpPr>
        <p:spPr>
          <a:xfrm>
            <a:off x="4645479" y="2503583"/>
            <a:ext cx="181429" cy="195943"/>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 name="直接连接符 38">
            <a:extLst>
              <a:ext uri="{FF2B5EF4-FFF2-40B4-BE49-F238E27FC236}">
                <a16:creationId xmlns:a16="http://schemas.microsoft.com/office/drawing/2014/main" id="{48A92CBA-B5B0-E8DA-FB24-940919878E04}"/>
              </a:ext>
            </a:extLst>
          </p:cNvPr>
          <p:cNvCxnSpPr/>
          <p:nvPr/>
        </p:nvCxnSpPr>
        <p:spPr>
          <a:xfrm flipV="1">
            <a:off x="6103257" y="755438"/>
            <a:ext cx="754743" cy="1915886"/>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直接连接符 39">
            <a:extLst>
              <a:ext uri="{FF2B5EF4-FFF2-40B4-BE49-F238E27FC236}">
                <a16:creationId xmlns:a16="http://schemas.microsoft.com/office/drawing/2014/main" id="{0D4B830A-46E2-CD67-FA56-6AFE703CBABF}"/>
              </a:ext>
            </a:extLst>
          </p:cNvPr>
          <p:cNvCxnSpPr>
            <a:cxnSpLocks/>
          </p:cNvCxnSpPr>
          <p:nvPr/>
        </p:nvCxnSpPr>
        <p:spPr>
          <a:xfrm flipH="1" flipV="1">
            <a:off x="6858000" y="755438"/>
            <a:ext cx="645886" cy="1915886"/>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直接连接符 40">
            <a:extLst>
              <a:ext uri="{FF2B5EF4-FFF2-40B4-BE49-F238E27FC236}">
                <a16:creationId xmlns:a16="http://schemas.microsoft.com/office/drawing/2014/main" id="{77B4A85C-A0D8-BDDB-6202-4E91C2151064}"/>
              </a:ext>
            </a:extLst>
          </p:cNvPr>
          <p:cNvCxnSpPr/>
          <p:nvPr/>
        </p:nvCxnSpPr>
        <p:spPr>
          <a:xfrm flipV="1">
            <a:off x="6371770" y="697380"/>
            <a:ext cx="754743" cy="1915886"/>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直接连接符 41">
            <a:extLst>
              <a:ext uri="{FF2B5EF4-FFF2-40B4-BE49-F238E27FC236}">
                <a16:creationId xmlns:a16="http://schemas.microsoft.com/office/drawing/2014/main" id="{B2F9CC8C-C0CE-7F74-EE85-A1A47998BA6C}"/>
              </a:ext>
            </a:extLst>
          </p:cNvPr>
          <p:cNvCxnSpPr>
            <a:cxnSpLocks/>
          </p:cNvCxnSpPr>
          <p:nvPr/>
        </p:nvCxnSpPr>
        <p:spPr>
          <a:xfrm flipH="1" flipV="1">
            <a:off x="7135582" y="662910"/>
            <a:ext cx="645886" cy="1915886"/>
          </a:xfrm>
          <a:prstGeom prst="line">
            <a:avLst/>
          </a:prstGeom>
        </p:spPr>
        <p:style>
          <a:lnRef idx="1">
            <a:schemeClr val="accent1"/>
          </a:lnRef>
          <a:fillRef idx="0">
            <a:schemeClr val="accent1"/>
          </a:fillRef>
          <a:effectRef idx="0">
            <a:schemeClr val="accent1"/>
          </a:effectRef>
          <a:fontRef idx="minor">
            <a:schemeClr val="tx1"/>
          </a:fontRef>
        </p:style>
      </p:cxnSp>
      <p:sp>
        <p:nvSpPr>
          <p:cNvPr id="43" name="椭圆 42">
            <a:extLst>
              <a:ext uri="{FF2B5EF4-FFF2-40B4-BE49-F238E27FC236}">
                <a16:creationId xmlns:a16="http://schemas.microsoft.com/office/drawing/2014/main" id="{E8284CC1-B5F2-8C19-25A4-9469DD63009C}"/>
              </a:ext>
            </a:extLst>
          </p:cNvPr>
          <p:cNvSpPr/>
          <p:nvPr/>
        </p:nvSpPr>
        <p:spPr>
          <a:xfrm>
            <a:off x="6763657" y="668352"/>
            <a:ext cx="181429" cy="195943"/>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a:extLst>
              <a:ext uri="{FF2B5EF4-FFF2-40B4-BE49-F238E27FC236}">
                <a16:creationId xmlns:a16="http://schemas.microsoft.com/office/drawing/2014/main" id="{0ED46620-5AFD-927A-A369-85D5EF716934}"/>
              </a:ext>
            </a:extLst>
          </p:cNvPr>
          <p:cNvSpPr/>
          <p:nvPr/>
        </p:nvSpPr>
        <p:spPr>
          <a:xfrm>
            <a:off x="6992256" y="1314238"/>
            <a:ext cx="181429" cy="195943"/>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a:extLst>
              <a:ext uri="{FF2B5EF4-FFF2-40B4-BE49-F238E27FC236}">
                <a16:creationId xmlns:a16="http://schemas.microsoft.com/office/drawing/2014/main" id="{48508889-21FA-890A-E280-25583762E26F}"/>
              </a:ext>
            </a:extLst>
          </p:cNvPr>
          <p:cNvSpPr/>
          <p:nvPr/>
        </p:nvSpPr>
        <p:spPr>
          <a:xfrm>
            <a:off x="7191827" y="1923838"/>
            <a:ext cx="181429" cy="195943"/>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a:extLst>
              <a:ext uri="{FF2B5EF4-FFF2-40B4-BE49-F238E27FC236}">
                <a16:creationId xmlns:a16="http://schemas.microsoft.com/office/drawing/2014/main" id="{F6078CD6-57DC-B35E-C4E7-60950C059B8E}"/>
              </a:ext>
            </a:extLst>
          </p:cNvPr>
          <p:cNvSpPr/>
          <p:nvPr/>
        </p:nvSpPr>
        <p:spPr>
          <a:xfrm>
            <a:off x="7395027" y="2486267"/>
            <a:ext cx="181429" cy="195943"/>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a:extLst>
              <a:ext uri="{FF2B5EF4-FFF2-40B4-BE49-F238E27FC236}">
                <a16:creationId xmlns:a16="http://schemas.microsoft.com/office/drawing/2014/main" id="{137CC7DA-616B-0455-1BA5-9FCAC2F24A23}"/>
              </a:ext>
            </a:extLst>
          </p:cNvPr>
          <p:cNvSpPr/>
          <p:nvPr/>
        </p:nvSpPr>
        <p:spPr>
          <a:xfrm>
            <a:off x="6493327" y="1314238"/>
            <a:ext cx="181429" cy="195943"/>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a:extLst>
              <a:ext uri="{FF2B5EF4-FFF2-40B4-BE49-F238E27FC236}">
                <a16:creationId xmlns:a16="http://schemas.microsoft.com/office/drawing/2014/main" id="{B7D5950C-535C-3560-1B56-AC298110EF74}"/>
              </a:ext>
            </a:extLst>
          </p:cNvPr>
          <p:cNvSpPr/>
          <p:nvPr/>
        </p:nvSpPr>
        <p:spPr>
          <a:xfrm>
            <a:off x="6246586" y="1923837"/>
            <a:ext cx="181429" cy="195943"/>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a:extLst>
              <a:ext uri="{FF2B5EF4-FFF2-40B4-BE49-F238E27FC236}">
                <a16:creationId xmlns:a16="http://schemas.microsoft.com/office/drawing/2014/main" id="{662BE391-8B4A-922D-F66F-7D3F794D6689}"/>
              </a:ext>
            </a:extLst>
          </p:cNvPr>
          <p:cNvSpPr/>
          <p:nvPr/>
        </p:nvSpPr>
        <p:spPr>
          <a:xfrm>
            <a:off x="6016171" y="2515295"/>
            <a:ext cx="181429" cy="195943"/>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a:extLst>
              <a:ext uri="{FF2B5EF4-FFF2-40B4-BE49-F238E27FC236}">
                <a16:creationId xmlns:a16="http://schemas.microsoft.com/office/drawing/2014/main" id="{3C1C0989-CCC4-B664-7BAF-8330878EAD7F}"/>
              </a:ext>
            </a:extLst>
          </p:cNvPr>
          <p:cNvSpPr/>
          <p:nvPr/>
        </p:nvSpPr>
        <p:spPr>
          <a:xfrm>
            <a:off x="6992255" y="1314238"/>
            <a:ext cx="181429" cy="195943"/>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a:extLst>
              <a:ext uri="{FF2B5EF4-FFF2-40B4-BE49-F238E27FC236}">
                <a16:creationId xmlns:a16="http://schemas.microsoft.com/office/drawing/2014/main" id="{B7E45268-E828-56FE-4BDA-1020A7D6EC3A}"/>
              </a:ext>
            </a:extLst>
          </p:cNvPr>
          <p:cNvSpPr/>
          <p:nvPr/>
        </p:nvSpPr>
        <p:spPr>
          <a:xfrm>
            <a:off x="6520543" y="1923836"/>
            <a:ext cx="181429" cy="195943"/>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a:extLst>
              <a:ext uri="{FF2B5EF4-FFF2-40B4-BE49-F238E27FC236}">
                <a16:creationId xmlns:a16="http://schemas.microsoft.com/office/drawing/2014/main" id="{1A750E58-280F-6387-C6D9-9CBB0E832E54}"/>
              </a:ext>
            </a:extLst>
          </p:cNvPr>
          <p:cNvSpPr/>
          <p:nvPr/>
        </p:nvSpPr>
        <p:spPr>
          <a:xfrm>
            <a:off x="6303734" y="2511665"/>
            <a:ext cx="181429" cy="195943"/>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椭圆 52">
            <a:extLst>
              <a:ext uri="{FF2B5EF4-FFF2-40B4-BE49-F238E27FC236}">
                <a16:creationId xmlns:a16="http://schemas.microsoft.com/office/drawing/2014/main" id="{DCFFABF5-4801-9DDA-BFB9-2DF38FF48F4B}"/>
              </a:ext>
            </a:extLst>
          </p:cNvPr>
          <p:cNvSpPr/>
          <p:nvPr/>
        </p:nvSpPr>
        <p:spPr>
          <a:xfrm>
            <a:off x="7035797" y="646580"/>
            <a:ext cx="181429" cy="195943"/>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a:extLst>
              <a:ext uri="{FF2B5EF4-FFF2-40B4-BE49-F238E27FC236}">
                <a16:creationId xmlns:a16="http://schemas.microsoft.com/office/drawing/2014/main" id="{F21BCE5D-3455-9D2D-7775-146F9B23781B}"/>
              </a:ext>
            </a:extLst>
          </p:cNvPr>
          <p:cNvSpPr/>
          <p:nvPr/>
        </p:nvSpPr>
        <p:spPr>
          <a:xfrm>
            <a:off x="7264399" y="1300629"/>
            <a:ext cx="181429" cy="195943"/>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a:extLst>
              <a:ext uri="{FF2B5EF4-FFF2-40B4-BE49-F238E27FC236}">
                <a16:creationId xmlns:a16="http://schemas.microsoft.com/office/drawing/2014/main" id="{873B951F-D4AF-6EE2-8EE0-EC3CADA1F10F}"/>
              </a:ext>
            </a:extLst>
          </p:cNvPr>
          <p:cNvSpPr/>
          <p:nvPr/>
        </p:nvSpPr>
        <p:spPr>
          <a:xfrm>
            <a:off x="7546515" y="2228632"/>
            <a:ext cx="181429" cy="195943"/>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椭圆 55">
            <a:extLst>
              <a:ext uri="{FF2B5EF4-FFF2-40B4-BE49-F238E27FC236}">
                <a16:creationId xmlns:a16="http://schemas.microsoft.com/office/drawing/2014/main" id="{33471401-AE2E-64D5-C200-3AD3EBDFB17E}"/>
              </a:ext>
            </a:extLst>
          </p:cNvPr>
          <p:cNvSpPr/>
          <p:nvPr/>
        </p:nvSpPr>
        <p:spPr>
          <a:xfrm>
            <a:off x="7659914" y="2475381"/>
            <a:ext cx="181429" cy="195943"/>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椭圆 56">
            <a:extLst>
              <a:ext uri="{FF2B5EF4-FFF2-40B4-BE49-F238E27FC236}">
                <a16:creationId xmlns:a16="http://schemas.microsoft.com/office/drawing/2014/main" id="{2E60AEC5-BCD1-4E2C-FE99-9306CF68BDEA}"/>
              </a:ext>
            </a:extLst>
          </p:cNvPr>
          <p:cNvSpPr/>
          <p:nvPr/>
        </p:nvSpPr>
        <p:spPr>
          <a:xfrm>
            <a:off x="6874327" y="1005810"/>
            <a:ext cx="181429" cy="195943"/>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椭圆 57">
            <a:extLst>
              <a:ext uri="{FF2B5EF4-FFF2-40B4-BE49-F238E27FC236}">
                <a16:creationId xmlns:a16="http://schemas.microsoft.com/office/drawing/2014/main" id="{F6105F1E-9A19-4DC0-5244-F70616F997F8}"/>
              </a:ext>
            </a:extLst>
          </p:cNvPr>
          <p:cNvSpPr/>
          <p:nvPr/>
        </p:nvSpPr>
        <p:spPr>
          <a:xfrm>
            <a:off x="6627585" y="1020323"/>
            <a:ext cx="181429" cy="195943"/>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椭圆 58">
            <a:extLst>
              <a:ext uri="{FF2B5EF4-FFF2-40B4-BE49-F238E27FC236}">
                <a16:creationId xmlns:a16="http://schemas.microsoft.com/office/drawing/2014/main" id="{F6BD08A5-0CDF-6AAF-17A7-4C2569AF03F4}"/>
              </a:ext>
            </a:extLst>
          </p:cNvPr>
          <p:cNvSpPr/>
          <p:nvPr/>
        </p:nvSpPr>
        <p:spPr>
          <a:xfrm>
            <a:off x="6380841" y="1637178"/>
            <a:ext cx="181429" cy="195943"/>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a:extLst>
              <a:ext uri="{FF2B5EF4-FFF2-40B4-BE49-F238E27FC236}">
                <a16:creationId xmlns:a16="http://schemas.microsoft.com/office/drawing/2014/main" id="{C3A06364-B1A1-D7A7-F9F2-7F51387D1847}"/>
              </a:ext>
            </a:extLst>
          </p:cNvPr>
          <p:cNvSpPr/>
          <p:nvPr/>
        </p:nvSpPr>
        <p:spPr>
          <a:xfrm>
            <a:off x="6154057" y="2232267"/>
            <a:ext cx="181429" cy="195943"/>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a:extLst>
              <a:ext uri="{FF2B5EF4-FFF2-40B4-BE49-F238E27FC236}">
                <a16:creationId xmlns:a16="http://schemas.microsoft.com/office/drawing/2014/main" id="{BEB53E6C-60DC-C99B-7306-CF7907D034A9}"/>
              </a:ext>
            </a:extLst>
          </p:cNvPr>
          <p:cNvSpPr/>
          <p:nvPr/>
        </p:nvSpPr>
        <p:spPr>
          <a:xfrm>
            <a:off x="7082970" y="1615409"/>
            <a:ext cx="181429" cy="195943"/>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椭圆 61">
            <a:extLst>
              <a:ext uri="{FF2B5EF4-FFF2-40B4-BE49-F238E27FC236}">
                <a16:creationId xmlns:a16="http://schemas.microsoft.com/office/drawing/2014/main" id="{84978BB3-26D8-312D-6E52-6FF0D1F4753A}"/>
              </a:ext>
            </a:extLst>
          </p:cNvPr>
          <p:cNvSpPr/>
          <p:nvPr/>
        </p:nvSpPr>
        <p:spPr>
          <a:xfrm>
            <a:off x="7282541" y="2250406"/>
            <a:ext cx="181429" cy="195943"/>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椭圆 62">
            <a:extLst>
              <a:ext uri="{FF2B5EF4-FFF2-40B4-BE49-F238E27FC236}">
                <a16:creationId xmlns:a16="http://schemas.microsoft.com/office/drawing/2014/main" id="{393B53AB-33D6-A284-04D0-4A5AE904B7C4}"/>
              </a:ext>
            </a:extLst>
          </p:cNvPr>
          <p:cNvSpPr/>
          <p:nvPr/>
        </p:nvSpPr>
        <p:spPr>
          <a:xfrm>
            <a:off x="6389914" y="2228633"/>
            <a:ext cx="181429" cy="195943"/>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2" name="椭圆 191">
            <a:extLst>
              <a:ext uri="{FF2B5EF4-FFF2-40B4-BE49-F238E27FC236}">
                <a16:creationId xmlns:a16="http://schemas.microsoft.com/office/drawing/2014/main" id="{EFB8C603-A5E7-89FD-91F6-10E2DA25CF9B}"/>
              </a:ext>
            </a:extLst>
          </p:cNvPr>
          <p:cNvSpPr/>
          <p:nvPr/>
        </p:nvSpPr>
        <p:spPr>
          <a:xfrm>
            <a:off x="6635749" y="1642619"/>
            <a:ext cx="181429" cy="195943"/>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3" name="椭圆 192">
            <a:extLst>
              <a:ext uri="{FF2B5EF4-FFF2-40B4-BE49-F238E27FC236}">
                <a16:creationId xmlns:a16="http://schemas.microsoft.com/office/drawing/2014/main" id="{9EBCB382-135A-CC2A-F142-7D26E8264F59}"/>
              </a:ext>
            </a:extLst>
          </p:cNvPr>
          <p:cNvSpPr/>
          <p:nvPr/>
        </p:nvSpPr>
        <p:spPr>
          <a:xfrm>
            <a:off x="6766377" y="1332378"/>
            <a:ext cx="181429" cy="195943"/>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4" name="椭圆 193">
            <a:extLst>
              <a:ext uri="{FF2B5EF4-FFF2-40B4-BE49-F238E27FC236}">
                <a16:creationId xmlns:a16="http://schemas.microsoft.com/office/drawing/2014/main" id="{1CA70269-64E4-01B7-BCDF-76171AC583DD}"/>
              </a:ext>
            </a:extLst>
          </p:cNvPr>
          <p:cNvSpPr/>
          <p:nvPr/>
        </p:nvSpPr>
        <p:spPr>
          <a:xfrm>
            <a:off x="6881585" y="1013063"/>
            <a:ext cx="181429" cy="195943"/>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7" name="椭圆 196">
            <a:extLst>
              <a:ext uri="{FF2B5EF4-FFF2-40B4-BE49-F238E27FC236}">
                <a16:creationId xmlns:a16="http://schemas.microsoft.com/office/drawing/2014/main" id="{F62896D4-3E88-3B30-1A37-018378965BCF}"/>
              </a:ext>
            </a:extLst>
          </p:cNvPr>
          <p:cNvSpPr/>
          <p:nvPr/>
        </p:nvSpPr>
        <p:spPr>
          <a:xfrm>
            <a:off x="7476666" y="1902762"/>
            <a:ext cx="181429" cy="195943"/>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8" name="椭圆 197">
            <a:extLst>
              <a:ext uri="{FF2B5EF4-FFF2-40B4-BE49-F238E27FC236}">
                <a16:creationId xmlns:a16="http://schemas.microsoft.com/office/drawing/2014/main" id="{87AE8B13-6321-8C01-3EA1-EC2A0B5EDB57}"/>
              </a:ext>
            </a:extLst>
          </p:cNvPr>
          <p:cNvSpPr/>
          <p:nvPr/>
        </p:nvSpPr>
        <p:spPr>
          <a:xfrm>
            <a:off x="7385951" y="1612476"/>
            <a:ext cx="181429" cy="195943"/>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9" name="椭圆 198">
            <a:extLst>
              <a:ext uri="{FF2B5EF4-FFF2-40B4-BE49-F238E27FC236}">
                <a16:creationId xmlns:a16="http://schemas.microsoft.com/office/drawing/2014/main" id="{5BB83DC6-C405-1B1A-4521-29A452259196}"/>
              </a:ext>
            </a:extLst>
          </p:cNvPr>
          <p:cNvSpPr/>
          <p:nvPr/>
        </p:nvSpPr>
        <p:spPr>
          <a:xfrm>
            <a:off x="7173685" y="1012158"/>
            <a:ext cx="181429" cy="195943"/>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02" name="图片 201">
            <a:extLst>
              <a:ext uri="{FF2B5EF4-FFF2-40B4-BE49-F238E27FC236}">
                <a16:creationId xmlns:a16="http://schemas.microsoft.com/office/drawing/2014/main" id="{381AEA0C-707D-B7E9-E52E-A70B459D81FA}"/>
              </a:ext>
            </a:extLst>
          </p:cNvPr>
          <p:cNvPicPr>
            <a:picLocks noChangeAspect="1"/>
          </p:cNvPicPr>
          <p:nvPr/>
        </p:nvPicPr>
        <p:blipFill>
          <a:blip r:embed="rId3"/>
          <a:stretch>
            <a:fillRect/>
          </a:stretch>
        </p:blipFill>
        <p:spPr>
          <a:xfrm>
            <a:off x="312557" y="3031443"/>
            <a:ext cx="4322037" cy="2881358"/>
          </a:xfrm>
          <a:prstGeom prst="rect">
            <a:avLst/>
          </a:prstGeom>
        </p:spPr>
      </p:pic>
      <p:pic>
        <p:nvPicPr>
          <p:cNvPr id="204" name="图片 203">
            <a:extLst>
              <a:ext uri="{FF2B5EF4-FFF2-40B4-BE49-F238E27FC236}">
                <a16:creationId xmlns:a16="http://schemas.microsoft.com/office/drawing/2014/main" id="{C66FCE69-D100-BC5E-9FF6-B2DA96E4D104}"/>
              </a:ext>
            </a:extLst>
          </p:cNvPr>
          <p:cNvPicPr>
            <a:picLocks noChangeAspect="1"/>
          </p:cNvPicPr>
          <p:nvPr/>
        </p:nvPicPr>
        <p:blipFill>
          <a:blip r:embed="rId4"/>
          <a:stretch>
            <a:fillRect/>
          </a:stretch>
        </p:blipFill>
        <p:spPr>
          <a:xfrm>
            <a:off x="3946829" y="3041011"/>
            <a:ext cx="4322037" cy="2881358"/>
          </a:xfrm>
          <a:prstGeom prst="rect">
            <a:avLst/>
          </a:prstGeom>
        </p:spPr>
      </p:pic>
      <p:pic>
        <p:nvPicPr>
          <p:cNvPr id="206" name="图片 205">
            <a:extLst>
              <a:ext uri="{FF2B5EF4-FFF2-40B4-BE49-F238E27FC236}">
                <a16:creationId xmlns:a16="http://schemas.microsoft.com/office/drawing/2014/main" id="{DE449EAF-3D22-F5B1-4DBC-4A1311CCAF1E}"/>
              </a:ext>
            </a:extLst>
          </p:cNvPr>
          <p:cNvPicPr>
            <a:picLocks noChangeAspect="1"/>
          </p:cNvPicPr>
          <p:nvPr/>
        </p:nvPicPr>
        <p:blipFill>
          <a:blip r:embed="rId5"/>
          <a:stretch>
            <a:fillRect/>
          </a:stretch>
        </p:blipFill>
        <p:spPr>
          <a:xfrm>
            <a:off x="7576456" y="3048414"/>
            <a:ext cx="4330868" cy="2887245"/>
          </a:xfrm>
          <a:prstGeom prst="rect">
            <a:avLst/>
          </a:prstGeom>
        </p:spPr>
      </p:pic>
      <p:cxnSp>
        <p:nvCxnSpPr>
          <p:cNvPr id="207" name="直接连接符 206">
            <a:extLst>
              <a:ext uri="{FF2B5EF4-FFF2-40B4-BE49-F238E27FC236}">
                <a16:creationId xmlns:a16="http://schemas.microsoft.com/office/drawing/2014/main" id="{E812E796-9E5C-3CE0-BE3A-69FDEE7A42C0}"/>
              </a:ext>
            </a:extLst>
          </p:cNvPr>
          <p:cNvCxnSpPr>
            <a:cxnSpLocks/>
          </p:cNvCxnSpPr>
          <p:nvPr/>
        </p:nvCxnSpPr>
        <p:spPr>
          <a:xfrm flipH="1">
            <a:off x="0" y="2895600"/>
            <a:ext cx="12192000" cy="0"/>
          </a:xfrm>
          <a:prstGeom prst="line">
            <a:avLst/>
          </a:prstGeom>
          <a:ln w="285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210" name="矩形 209">
            <a:extLst>
              <a:ext uri="{FF2B5EF4-FFF2-40B4-BE49-F238E27FC236}">
                <a16:creationId xmlns:a16="http://schemas.microsoft.com/office/drawing/2014/main" id="{2AC6C30E-F311-9EAF-FD80-D1843B379541}"/>
              </a:ext>
            </a:extLst>
          </p:cNvPr>
          <p:cNvSpPr/>
          <p:nvPr/>
        </p:nvSpPr>
        <p:spPr>
          <a:xfrm>
            <a:off x="2090136" y="4198076"/>
            <a:ext cx="257175" cy="174625"/>
          </a:xfrm>
          <a:prstGeom prst="rect">
            <a:avLst/>
          </a:prstGeom>
          <a:no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1" name="矩形 210">
            <a:extLst>
              <a:ext uri="{FF2B5EF4-FFF2-40B4-BE49-F238E27FC236}">
                <a16:creationId xmlns:a16="http://schemas.microsoft.com/office/drawing/2014/main" id="{78883EB1-C72B-92E8-D3BE-4D94FF395259}"/>
              </a:ext>
            </a:extLst>
          </p:cNvPr>
          <p:cNvSpPr/>
          <p:nvPr/>
        </p:nvSpPr>
        <p:spPr>
          <a:xfrm>
            <a:off x="2313634" y="4471533"/>
            <a:ext cx="257175" cy="174625"/>
          </a:xfrm>
          <a:prstGeom prst="rect">
            <a:avLst/>
          </a:prstGeom>
          <a:no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2" name="矩形 211">
            <a:extLst>
              <a:ext uri="{FF2B5EF4-FFF2-40B4-BE49-F238E27FC236}">
                <a16:creationId xmlns:a16="http://schemas.microsoft.com/office/drawing/2014/main" id="{E6AD686D-BA28-F7BC-6475-22E27AD004FF}"/>
              </a:ext>
            </a:extLst>
          </p:cNvPr>
          <p:cNvSpPr/>
          <p:nvPr/>
        </p:nvSpPr>
        <p:spPr>
          <a:xfrm>
            <a:off x="1465909" y="4384220"/>
            <a:ext cx="257175" cy="174625"/>
          </a:xfrm>
          <a:prstGeom prst="rect">
            <a:avLst/>
          </a:prstGeom>
          <a:no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3" name="矩形 212">
            <a:extLst>
              <a:ext uri="{FF2B5EF4-FFF2-40B4-BE49-F238E27FC236}">
                <a16:creationId xmlns:a16="http://schemas.microsoft.com/office/drawing/2014/main" id="{24EC8A26-3C6D-FBDC-1A89-E2521F0FAAA2}"/>
              </a:ext>
            </a:extLst>
          </p:cNvPr>
          <p:cNvSpPr/>
          <p:nvPr/>
        </p:nvSpPr>
        <p:spPr>
          <a:xfrm>
            <a:off x="5738596" y="4188067"/>
            <a:ext cx="257175" cy="174625"/>
          </a:xfrm>
          <a:prstGeom prst="rect">
            <a:avLst/>
          </a:prstGeom>
          <a:no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4" name="矩形 213">
            <a:extLst>
              <a:ext uri="{FF2B5EF4-FFF2-40B4-BE49-F238E27FC236}">
                <a16:creationId xmlns:a16="http://schemas.microsoft.com/office/drawing/2014/main" id="{91F90378-03E9-A2E3-704B-5480310E30B4}"/>
              </a:ext>
            </a:extLst>
          </p:cNvPr>
          <p:cNvSpPr/>
          <p:nvPr/>
        </p:nvSpPr>
        <p:spPr>
          <a:xfrm>
            <a:off x="5962094" y="4461524"/>
            <a:ext cx="257175" cy="174625"/>
          </a:xfrm>
          <a:prstGeom prst="rect">
            <a:avLst/>
          </a:prstGeom>
          <a:no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5" name="矩形 214">
            <a:extLst>
              <a:ext uri="{FF2B5EF4-FFF2-40B4-BE49-F238E27FC236}">
                <a16:creationId xmlns:a16="http://schemas.microsoft.com/office/drawing/2014/main" id="{F3B943CE-2029-3A1E-1927-54295E12B317}"/>
              </a:ext>
            </a:extLst>
          </p:cNvPr>
          <p:cNvSpPr/>
          <p:nvPr/>
        </p:nvSpPr>
        <p:spPr>
          <a:xfrm>
            <a:off x="5114369" y="4374211"/>
            <a:ext cx="257175" cy="174625"/>
          </a:xfrm>
          <a:prstGeom prst="rect">
            <a:avLst/>
          </a:prstGeom>
          <a:no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6" name="矩形 215">
            <a:extLst>
              <a:ext uri="{FF2B5EF4-FFF2-40B4-BE49-F238E27FC236}">
                <a16:creationId xmlns:a16="http://schemas.microsoft.com/office/drawing/2014/main" id="{8F5FA722-8998-DD6A-21F5-5AE6AD2DCCE1}"/>
              </a:ext>
            </a:extLst>
          </p:cNvPr>
          <p:cNvSpPr/>
          <p:nvPr/>
        </p:nvSpPr>
        <p:spPr>
          <a:xfrm>
            <a:off x="9363434" y="4195572"/>
            <a:ext cx="257175" cy="174625"/>
          </a:xfrm>
          <a:prstGeom prst="rect">
            <a:avLst/>
          </a:prstGeom>
          <a:no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7" name="矩形 216">
            <a:extLst>
              <a:ext uri="{FF2B5EF4-FFF2-40B4-BE49-F238E27FC236}">
                <a16:creationId xmlns:a16="http://schemas.microsoft.com/office/drawing/2014/main" id="{7A594F66-D717-D076-172F-F3F8CF08CC3E}"/>
              </a:ext>
            </a:extLst>
          </p:cNvPr>
          <p:cNvSpPr/>
          <p:nvPr/>
        </p:nvSpPr>
        <p:spPr>
          <a:xfrm>
            <a:off x="9586932" y="4469029"/>
            <a:ext cx="257175" cy="174625"/>
          </a:xfrm>
          <a:prstGeom prst="rect">
            <a:avLst/>
          </a:prstGeom>
          <a:no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8" name="矩形 217">
            <a:extLst>
              <a:ext uri="{FF2B5EF4-FFF2-40B4-BE49-F238E27FC236}">
                <a16:creationId xmlns:a16="http://schemas.microsoft.com/office/drawing/2014/main" id="{9683D844-F0AF-AEFC-87BE-727484DC0C8A}"/>
              </a:ext>
            </a:extLst>
          </p:cNvPr>
          <p:cNvSpPr/>
          <p:nvPr/>
        </p:nvSpPr>
        <p:spPr>
          <a:xfrm>
            <a:off x="8739207" y="4381716"/>
            <a:ext cx="257175" cy="174625"/>
          </a:xfrm>
          <a:prstGeom prst="rect">
            <a:avLst/>
          </a:prstGeom>
          <a:no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068063024"/>
      </p:ext>
    </p:extLst>
  </p:cSld>
  <p:clrMapOvr>
    <a:masterClrMapping/>
  </p:clrMapOvr>
</p:sld>
</file>

<file path=ppt/theme/theme1.xml><?xml version="1.0" encoding="utf-8"?>
<a:theme xmlns:a="http://schemas.openxmlformats.org/drawingml/2006/main" name="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354</TotalTime>
  <Words>1481</Words>
  <Application>Microsoft Office PowerPoint</Application>
  <PresentationFormat>宽屏</PresentationFormat>
  <Paragraphs>226</Paragraphs>
  <Slides>23</Slides>
  <Notes>23</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23</vt:i4>
      </vt:variant>
    </vt:vector>
  </HeadingPairs>
  <TitlesOfParts>
    <vt:vector size="27" baseType="lpstr">
      <vt:lpstr>Söhne</vt:lpstr>
      <vt:lpstr>Arial</vt:lpstr>
      <vt:lpstr>Consolas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老 甲鱼</dc:creator>
  <cp:lastModifiedBy>甲鱼 老</cp:lastModifiedBy>
  <cp:revision>418</cp:revision>
  <dcterms:created xsi:type="dcterms:W3CDTF">2023-07-30T03:21:28Z</dcterms:created>
  <dcterms:modified xsi:type="dcterms:W3CDTF">2023-12-12T08:46:00Z</dcterms:modified>
</cp:coreProperties>
</file>