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91" r:id="rId3"/>
    <p:sldId id="364" r:id="rId4"/>
    <p:sldId id="365" r:id="rId5"/>
    <p:sldId id="366" r:id="rId6"/>
    <p:sldId id="367" r:id="rId7"/>
    <p:sldId id="369" r:id="rId8"/>
    <p:sldId id="370" r:id="rId9"/>
    <p:sldId id="368" r:id="rId10"/>
    <p:sldId id="362" r:id="rId11"/>
    <p:sldId id="363" r:id="rId12"/>
    <p:sldId id="351" r:id="rId13"/>
    <p:sldId id="346" r:id="rId14"/>
    <p:sldId id="356" r:id="rId15"/>
    <p:sldId id="348" r:id="rId16"/>
    <p:sldId id="26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老 甲鱼" initials="老" lastIdx="4" clrIdx="0">
    <p:extLst>
      <p:ext uri="{19B8F6BF-5375-455C-9EA6-DF929625EA0E}">
        <p15:presenceInfo xmlns:p15="http://schemas.microsoft.com/office/powerpoint/2012/main" userId="8e706fe32cce4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C51"/>
    <a:srgbClr val="BFD8E5"/>
    <a:srgbClr val="F1F52D"/>
    <a:srgbClr val="51788B"/>
    <a:srgbClr val="426A82"/>
    <a:srgbClr val="307DAE"/>
    <a:srgbClr val="EA821C"/>
    <a:srgbClr val="F6C894"/>
    <a:srgbClr val="FF7F0E"/>
    <a:srgbClr val="1F7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5" autoAdjust="0"/>
    <p:restoredTop sz="94723" autoAdjust="0"/>
  </p:normalViewPr>
  <p:slideViewPr>
    <p:cSldViewPr snapToGrid="0">
      <p:cViewPr>
        <p:scale>
          <a:sx n="66" d="100"/>
          <a:sy n="66" d="100"/>
        </p:scale>
        <p:origin x="561" y="252"/>
      </p:cViewPr>
      <p:guideLst/>
    </p:cSldViewPr>
  </p:slideViewPr>
  <p:outlineViewPr>
    <p:cViewPr>
      <p:scale>
        <a:sx n="100" d="100"/>
        <a:sy n="100" d="100"/>
      </p:scale>
      <p:origin x="0" y="-1527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4740E-8F52-4821-8A8D-03DDEC038A3B}" type="datetimeFigureOut">
              <a:rPr lang="zh-CN" altLang="en-US" smtClean="0"/>
              <a:t>2023-11-19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FA662-60CA-45D5-8BB1-0A7D21FB8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15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426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947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532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620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804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692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035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493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264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63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19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863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112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051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859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844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D226F-0FDE-ADCA-B981-0737D9DC4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4ABB8-FEC8-D6C3-AF75-A249BCA47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362A6-18C2-41E4-9ACE-B39C1F2B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8CED4-2D82-18BF-3EE3-F1E04EFA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9C9BD4-0F60-1E5C-8899-6CB9D052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91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42D37-FC51-BC1F-CFE1-652AD977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A9D527-128B-C07A-BBE0-978418525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AC53FE-9029-6241-CD11-FF843697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A72D27-072D-2561-9A8C-6A89ECF4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50EB72-67F8-9663-80D5-C5F41473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86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D18C15-0487-9772-DD3C-4EE8DE493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19F9B8-B02B-8761-B7FD-1A5A4CE91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A57CA-2F73-4FD8-5775-0B0A001F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EA151-1EF8-017C-91EC-C8D93FF4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C598E3-6F79-E83E-B33C-8D793C44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61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D8E04-D209-3C4C-9965-1A9935D3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5DA00-1781-D5ED-51FF-504382AD0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0773E-4E1B-CA9F-2B09-1D350653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AF8FB-65F4-1B1E-284F-526D5FC3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579CA-2077-7F33-D1B2-61294938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25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E27B6-FE66-0601-66C7-C6AC486F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D7878E-40C4-EBC3-22F5-6F8F8A804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AB066-B532-2BD5-D2B5-6AD27DA1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1A1E0-664F-B975-B4D3-49BDB09D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64908-3D90-70BB-944E-9485F0E4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78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49205-86A2-92D0-B772-3BCDDE11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EB6F7E-6BAB-FC0A-F189-A81BD8F06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E0D600-C072-A404-0F50-D6F408A54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1749D0-1E54-0679-5F53-4DAD703C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02CCC7-E63E-6148-4B31-24485E2C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0FC7AC-77D2-F96A-2A64-036FD1B7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22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027A3-4356-3CF2-E8C1-2E328239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0C3975-8154-4011-0D93-AE2AE1E07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036807-7B14-F8B4-7686-FCB078914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1F7D2F-9A1E-475C-4359-C47497F3C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A76DD0-8C82-179D-1E33-C079E01D6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19BF26-A3BF-6A72-9795-67170740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C64E86-5447-674B-18FE-4EF08C52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F3A91C-0205-9E3E-1805-D35AEA73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59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3D167-A1B5-3B26-4DFF-C07242A5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1C883D-0D9A-CE53-7EF7-79408E99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2305E8-5115-78D3-7565-EBFCE5A0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A55DAC-9F26-B6BB-1435-44342C73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07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6DA0EA-9E66-4BCF-5830-69D52FAED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96243A-C677-C2CA-C0CA-856636EB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2D3CCC-B8BE-8B51-6415-68099697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79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F03FB-7198-053E-39D0-C659624F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53A62-7BE4-5FE9-EE85-D6277D30D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8596C5-2EE7-BB5F-3193-DAB2C478B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0BAF1-95B1-0C2A-B593-8E24DAC7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862598-5738-8DE2-1D9C-6ADF08F7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04FD61-713A-DE87-B32D-A780C092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78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C8BED-EF9A-927F-B5C9-64D91E51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1DA5D9-48B9-B85F-1162-FDB05B5D3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F2ED3F-791A-28FA-5ED0-D7C471CC7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CDF28C-0D1B-4D1B-9CE7-D58D04F4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AFD2B8-7442-04C4-DF52-E7372814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22EBE4-6CBB-E2F1-A614-252DD0FF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16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409B96-826E-6F21-E565-18ACC1C0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E8153E-782F-9F38-B76E-3B4EC127A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1F551-E645-70FA-9CCA-DAB4A2AD3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7DC1B-4743-47FE-A400-A2B750CAD470}" type="datetimeFigureOut">
              <a:rPr lang="zh-CN" altLang="en-US" smtClean="0"/>
              <a:t>2023-11-19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09E3B-87F5-A773-48A2-52ABC59EF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778694-5FFA-C370-8A8E-5A1E97C6D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95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574963" y="3105834"/>
            <a:ext cx="9042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Consolas" panose="020B0609020204030204" pitchFamily="49" charset="0"/>
                <a:cs typeface="Times New Roman" panose="02020603050405020304" pitchFamily="18" charset="0"/>
              </a:rPr>
              <a:t>Weekly Presentation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974E84-A295-73A6-F451-ABDE3F1A1C08}"/>
              </a:ext>
            </a:extLst>
          </p:cNvPr>
          <p:cNvSpPr txBox="1"/>
          <p:nvPr/>
        </p:nvSpPr>
        <p:spPr>
          <a:xfrm>
            <a:off x="5044440" y="5292959"/>
            <a:ext cx="210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Jiayu</a:t>
            </a:r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Chen</a:t>
            </a:r>
          </a:p>
          <a:p>
            <a:pPr algn="ctr"/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2023.11.06</a:t>
            </a:r>
          </a:p>
        </p:txBody>
      </p:sp>
    </p:spTree>
    <p:extLst>
      <p:ext uri="{BB962C8B-B14F-4D97-AF65-F5344CB8AC3E}">
        <p14:creationId xmlns:p14="http://schemas.microsoft.com/office/powerpoint/2010/main" val="5765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458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Part_1: </a:t>
            </a:r>
            <a:r>
              <a:rPr lang="en-US" altLang="zh-CN" sz="1400" dirty="0"/>
              <a:t>Research - Getting Template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FE1193D-C098-489C-9107-B3F82B55C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189790"/>
              </p:ext>
            </p:extLst>
          </p:nvPr>
        </p:nvGraphicFramePr>
        <p:xfrm>
          <a:off x="609600" y="1574800"/>
          <a:ext cx="1075404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655">
                  <a:extLst>
                    <a:ext uri="{9D8B030D-6E8A-4147-A177-3AD203B41FA5}">
                      <a16:colId xmlns:a16="http://schemas.microsoft.com/office/drawing/2014/main" val="2721979233"/>
                    </a:ext>
                  </a:extLst>
                </a:gridCol>
                <a:gridCol w="1938655">
                  <a:extLst>
                    <a:ext uri="{9D8B030D-6E8A-4147-A177-3AD203B41FA5}">
                      <a16:colId xmlns:a16="http://schemas.microsoft.com/office/drawing/2014/main" val="3887092843"/>
                    </a:ext>
                  </a:extLst>
                </a:gridCol>
                <a:gridCol w="1938655">
                  <a:extLst>
                    <a:ext uri="{9D8B030D-6E8A-4147-A177-3AD203B41FA5}">
                      <a16:colId xmlns:a16="http://schemas.microsoft.com/office/drawing/2014/main" val="68501977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3116997530"/>
                    </a:ext>
                  </a:extLst>
                </a:gridCol>
                <a:gridCol w="1813243">
                  <a:extLst>
                    <a:ext uri="{9D8B030D-6E8A-4147-A177-3AD203B41FA5}">
                      <a16:colId xmlns:a16="http://schemas.microsoft.com/office/drawing/2014/main" val="2813522495"/>
                    </a:ext>
                  </a:extLst>
                </a:gridCol>
                <a:gridCol w="1813243">
                  <a:extLst>
                    <a:ext uri="{9D8B030D-6E8A-4147-A177-3AD203B41FA5}">
                      <a16:colId xmlns:a16="http://schemas.microsoft.com/office/drawing/2014/main" val="1305679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 Prediction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 Prediction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 Prediction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 Prediction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69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 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0.79 / 1.64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1.79 / 4.31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New</a:t>
                      </a:r>
                      <a:endParaRPr lang="zh-CN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62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1.35 / 1.38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4.53 / 4.44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NLAAF1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dirty="0"/>
                        <a:t>8.43 / 23.19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dirty="0"/>
                        <a:t>3.14 / 5.21</a:t>
                      </a:r>
                      <a:endParaRPr lang="zh-CN" alt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70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Median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1.42 / 1.45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4.07 / 4.49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NLAAF2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dirty="0"/>
                        <a:t>20.67 / 33.39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dirty="0"/>
                        <a:t>3.64 / 7.04</a:t>
                      </a:r>
                      <a:endParaRPr lang="zh-CN" alt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492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 / 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 / 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GTW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dirty="0"/>
                        <a:t>- / -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dirty="0"/>
                        <a:t>- / -</a:t>
                      </a:r>
                      <a:endParaRPr lang="zh-CN" alt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113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K-shape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2.20 / 2.74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4.85 / 5.88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TTW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dirty="0"/>
                        <a:t>1.52 / -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dirty="0"/>
                        <a:t>4.28 / -</a:t>
                      </a:r>
                      <a:endParaRPr lang="zh-CN" alt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Weighted Avg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1.95 / 1.98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4.63 / 4.74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K-SC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- / 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- / 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01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K-shape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2.18 / 1.79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4.76 / 5.24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PSA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2.27 / 19.05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5.40 / 8.89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63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Kalman Filter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1.45 / 1.37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4.82 / 4.60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Soft-DTW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1.35 / 1.38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4.53 / 4.44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61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DBA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sng" dirty="0"/>
                        <a:t>2.05 / 1.96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sng" dirty="0"/>
                        <a:t>3.43 / 4.15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ICDTW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2.66 / 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5.08 / 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51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939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458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Part_1: </a:t>
            </a:r>
            <a:r>
              <a:rPr lang="en-US" altLang="zh-CN" sz="1400" dirty="0"/>
              <a:t>Research - Getting Template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FE1193D-C098-489C-9107-B3F82B55C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917850"/>
              </p:ext>
            </p:extLst>
          </p:nvPr>
        </p:nvGraphicFramePr>
        <p:xfrm>
          <a:off x="2258646" y="1037247"/>
          <a:ext cx="76303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067">
                  <a:extLst>
                    <a:ext uri="{9D8B030D-6E8A-4147-A177-3AD203B41FA5}">
                      <a16:colId xmlns:a16="http://schemas.microsoft.com/office/drawing/2014/main" val="2721979233"/>
                    </a:ext>
                  </a:extLst>
                </a:gridCol>
                <a:gridCol w="1938655">
                  <a:extLst>
                    <a:ext uri="{9D8B030D-6E8A-4147-A177-3AD203B41FA5}">
                      <a16:colId xmlns:a16="http://schemas.microsoft.com/office/drawing/2014/main" val="2312742956"/>
                    </a:ext>
                  </a:extLst>
                </a:gridCol>
                <a:gridCol w="1813243">
                  <a:extLst>
                    <a:ext uri="{9D8B030D-6E8A-4147-A177-3AD203B41FA5}">
                      <a16:colId xmlns:a16="http://schemas.microsoft.com/office/drawing/2014/main" val="3887092843"/>
                    </a:ext>
                  </a:extLst>
                </a:gridCol>
                <a:gridCol w="1814336">
                  <a:extLst>
                    <a:ext uri="{9D8B030D-6E8A-4147-A177-3AD203B41FA5}">
                      <a16:colId xmlns:a16="http://schemas.microsoft.com/office/drawing/2014/main" val="68501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Sampling rate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 Prediction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 Prediction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69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Template: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4.53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70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Template: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2.36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Template: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1.75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63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924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6898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Part_2: </a:t>
            </a:r>
            <a:r>
              <a:rPr lang="en-US" altLang="zh-CN" sz="1400" dirty="0"/>
              <a:t>Paper Reading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ECD4F3-F35E-2206-FF84-688217EDEE5A}"/>
              </a:ext>
            </a:extLst>
          </p:cNvPr>
          <p:cNvSpPr txBox="1"/>
          <p:nvPr/>
        </p:nvSpPr>
        <p:spPr>
          <a:xfrm>
            <a:off x="171448" y="745012"/>
            <a:ext cx="968047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dirty="0"/>
              <a:t>Paper_1: </a:t>
            </a:r>
            <a:r>
              <a:rPr lang="en-US" altLang="zh-CN" b="1" dirty="0"/>
              <a:t>A global averaging method for DTW - DBA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b="1" dirty="0"/>
              <a:t>The Propose of the Paper: </a:t>
            </a:r>
            <a:r>
              <a:rPr lang="en-US" altLang="zh-CN" dirty="0"/>
              <a:t>the computation of an average of a set of sequences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b="1" dirty="0"/>
              <a:t>Solved Problems: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They develop a global technique for averaging a set of sequences, which avoids using iterative pairwise averaging.</a:t>
            </a:r>
          </a:p>
          <a:p>
            <a:pPr marL="800100" lvl="1" indent="-342900">
              <a:buAutoNum type="arabicPeriod"/>
            </a:pPr>
            <a:endParaRPr lang="en-US" altLang="zh-CN" dirty="0"/>
          </a:p>
          <a:p>
            <a:pPr lvl="1"/>
            <a:r>
              <a:rPr lang="en-US" altLang="zh-CN" dirty="0"/>
              <a:t>2. They describe a new strategy to reduce the length of the resulting average sequence.</a:t>
            </a:r>
          </a:p>
          <a:p>
            <a:pPr lvl="1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038295-602A-BFFF-951C-4EBA4AF61B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4" t="3243" r="2725" b="442"/>
          <a:stretch/>
        </p:blipFill>
        <p:spPr>
          <a:xfrm>
            <a:off x="6191899" y="3573233"/>
            <a:ext cx="5924552" cy="32847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3D69B5E-DE27-C0A3-B883-EAC3C248E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30637"/>
            <a:ext cx="6191899" cy="273888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70F3605-0C61-4028-8820-7B026695C46E}"/>
              </a:ext>
            </a:extLst>
          </p:cNvPr>
          <p:cNvSpPr txBox="1"/>
          <p:nvPr/>
        </p:nvSpPr>
        <p:spPr>
          <a:xfrm>
            <a:off x="6365772" y="0"/>
            <a:ext cx="60947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Petitjean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F, 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Ketterlin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A, 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Gançarski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P. A global averaging method for dynamic time warping, with applications to clustering[J]. Pattern recognition, 2011, 44(3): 678-693.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26960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62">
            <a:extLst>
              <a:ext uri="{FF2B5EF4-FFF2-40B4-BE49-F238E27FC236}">
                <a16:creationId xmlns:a16="http://schemas.microsoft.com/office/drawing/2014/main" id="{204AE680-9190-FAD6-3CF8-9C593C260F05}"/>
              </a:ext>
            </a:extLst>
          </p:cNvPr>
          <p:cNvSpPr txBox="1"/>
          <p:nvPr/>
        </p:nvSpPr>
        <p:spPr>
          <a:xfrm>
            <a:off x="609599" y="106251"/>
            <a:ext cx="6400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Learning Progress and Future Learning Plan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F21988-D9C8-EEB1-82D8-632A3509FA1C}"/>
              </a:ext>
            </a:extLst>
          </p:cNvPr>
          <p:cNvSpPr txBox="1"/>
          <p:nvPr/>
        </p:nvSpPr>
        <p:spPr>
          <a:xfrm>
            <a:off x="703943" y="776514"/>
            <a:ext cx="105228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Completed theoretical studies:</a:t>
            </a:r>
          </a:p>
          <a:p>
            <a:pPr marL="342900" indent="-342900">
              <a:buAutoNum type="arabicPeriod"/>
            </a:pPr>
            <a:r>
              <a:rPr lang="en-US" altLang="zh-CN" dirty="0"/>
              <a:t>EE120 (all videos and lectures)</a:t>
            </a:r>
          </a:p>
          <a:p>
            <a:pPr marL="342900" indent="-342900">
              <a:buAutoNum type="arabicPeriod"/>
            </a:pPr>
            <a:r>
              <a:rPr lang="en-US" altLang="zh-CN" dirty="0"/>
              <a:t>Complex Functions and Integral Transforms (completed half of the exercise book)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sz="2000" b="1" dirty="0"/>
              <a:t>Theoretical studies I plan to undertake next.</a:t>
            </a:r>
            <a:r>
              <a:rPr lang="zh-CN" altLang="en-US" sz="2000" b="1" dirty="0"/>
              <a:t>：</a:t>
            </a:r>
            <a:endParaRPr lang="en-US" altLang="zh-CN" sz="2000" b="1" dirty="0"/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现代数字信号处理</a:t>
            </a:r>
            <a:r>
              <a:rPr lang="en-US" altLang="zh-CN" dirty="0"/>
              <a:t>I  </a:t>
            </a:r>
            <a:r>
              <a:rPr lang="zh-CN" altLang="en-US" b="0" i="0" dirty="0">
                <a:effectLst/>
                <a:latin typeface="PingFang SC"/>
              </a:rPr>
              <a:t>张颢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现在数字信号处理</a:t>
            </a:r>
            <a:r>
              <a:rPr lang="en-US" altLang="zh-CN" dirty="0"/>
              <a:t>II </a:t>
            </a:r>
            <a:r>
              <a:rPr lang="zh-CN" altLang="en-US" b="0" i="0" dirty="0">
                <a:effectLst/>
                <a:latin typeface="PingFang SC"/>
              </a:rPr>
              <a:t>张颢</a:t>
            </a:r>
            <a:endParaRPr lang="en-US" altLang="zh-CN" dirty="0"/>
          </a:p>
          <a:p>
            <a:r>
              <a:rPr lang="en-US" altLang="zh-CN" dirty="0"/>
              <a:t>(Array signal processing, time-frequency analysis, </a:t>
            </a:r>
          </a:p>
          <a:p>
            <a:r>
              <a:rPr lang="en-US" altLang="zh-CN" dirty="0"/>
              <a:t>compressive sensing, Bayesian methods)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F0DF3EA-DF71-889D-DC00-CFFA65C684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409"/>
          <a:stretch/>
        </p:blipFill>
        <p:spPr>
          <a:xfrm>
            <a:off x="8099579" y="2443670"/>
            <a:ext cx="1630118" cy="274099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79C41A8-3A07-F1CB-D9E5-058891249D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025"/>
          <a:stretch/>
        </p:blipFill>
        <p:spPr>
          <a:xfrm>
            <a:off x="9739729" y="2443670"/>
            <a:ext cx="2312162" cy="274099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FCE5A5B-C1EF-0E6E-FD4B-81D319F00A3D}"/>
              </a:ext>
            </a:extLst>
          </p:cNvPr>
          <p:cNvSpPr txBox="1"/>
          <p:nvPr/>
        </p:nvSpPr>
        <p:spPr>
          <a:xfrm>
            <a:off x="703943" y="4141234"/>
            <a:ext cx="71421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Next research directions:</a:t>
            </a:r>
            <a:endParaRPr lang="en-US" altLang="zh-CN" dirty="0"/>
          </a:p>
          <a:p>
            <a:r>
              <a:rPr lang="en-US" altLang="zh-CN" dirty="0"/>
              <a:t>1. Further exploration of methods mentioned in K-shape.</a:t>
            </a:r>
          </a:p>
          <a:p>
            <a:r>
              <a:rPr lang="en-US" altLang="zh-CN" dirty="0"/>
              <a:t>2. Seek out latest methods in data mining journals.</a:t>
            </a:r>
          </a:p>
          <a:p>
            <a:r>
              <a:rPr lang="en-US" altLang="zh-CN" dirty="0"/>
              <a:t>3. Search for algorithms that can effectively decompose the frequency domain.</a:t>
            </a:r>
          </a:p>
          <a:p>
            <a:r>
              <a:rPr lang="en-US" altLang="zh-CN" dirty="0"/>
              <a:t>4. Gradually explore real datasets based on the laboratory's research papers.</a:t>
            </a:r>
          </a:p>
        </p:txBody>
      </p:sp>
    </p:spTree>
    <p:extLst>
      <p:ext uri="{BB962C8B-B14F-4D97-AF65-F5344CB8AC3E}">
        <p14:creationId xmlns:p14="http://schemas.microsoft.com/office/powerpoint/2010/main" val="1512982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8" y="423950"/>
            <a:ext cx="7645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Some Thoughts about My Undergraduate Thesis</a:t>
            </a:r>
            <a:endParaRPr lang="en-US" altLang="zh-CN" sz="1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4643DC-48E7-FBAD-A6E6-15E027B3BE4D}"/>
              </a:ext>
            </a:extLst>
          </p:cNvPr>
          <p:cNvSpPr txBox="1"/>
          <p:nvPr/>
        </p:nvSpPr>
        <p:spPr>
          <a:xfrm>
            <a:off x="1216742" y="1047135"/>
            <a:ext cx="968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 hope it is a framework for any periodic physical signal.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03AC945-4149-9314-274C-A7CF6B60170C}"/>
              </a:ext>
            </a:extLst>
          </p:cNvPr>
          <p:cNvSpPr/>
          <p:nvPr/>
        </p:nvSpPr>
        <p:spPr>
          <a:xfrm>
            <a:off x="3368911" y="1981769"/>
            <a:ext cx="2544097" cy="1106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Segmentation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B8A2C0D-3203-C334-45AB-BCDC6F5F1BA4}"/>
              </a:ext>
            </a:extLst>
          </p:cNvPr>
          <p:cNvSpPr/>
          <p:nvPr/>
        </p:nvSpPr>
        <p:spPr>
          <a:xfrm>
            <a:off x="6941684" y="1981401"/>
            <a:ext cx="2544097" cy="1106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Get Template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946C300-CC64-4B32-8BDB-E64AB8E10FB7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5913008" y="2534466"/>
            <a:ext cx="1028676" cy="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0C6A644-9077-E596-5407-66B9912006C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485781" y="2534466"/>
            <a:ext cx="941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3B7ED3B-5447-7723-BA18-653C95605C6F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417639" y="2534834"/>
            <a:ext cx="951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7A72710-C4CC-51E1-45E8-60583582528B}"/>
              </a:ext>
            </a:extLst>
          </p:cNvPr>
          <p:cNvGrpSpPr/>
          <p:nvPr/>
        </p:nvGrpSpPr>
        <p:grpSpPr>
          <a:xfrm>
            <a:off x="408762" y="2253990"/>
            <a:ext cx="2215945" cy="560950"/>
            <a:chOff x="195416" y="2868049"/>
            <a:chExt cx="2287228" cy="1129275"/>
          </a:xfrm>
        </p:grpSpPr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50EA9E2F-8315-C0A8-2B94-5D63826FF782}"/>
                </a:ext>
              </a:extLst>
            </p:cNvPr>
            <p:cNvSpPr/>
            <p:nvPr/>
          </p:nvSpPr>
          <p:spPr>
            <a:xfrm>
              <a:off x="575187" y="2878327"/>
              <a:ext cx="376084" cy="1114015"/>
            </a:xfrm>
            <a:custGeom>
              <a:avLst/>
              <a:gdLst>
                <a:gd name="connsiteX0" fmla="*/ 0 w 376084"/>
                <a:gd name="connsiteY0" fmla="*/ 617041 h 1114015"/>
                <a:gd name="connsiteX1" fmla="*/ 103239 w 376084"/>
                <a:gd name="connsiteY1" fmla="*/ 12357 h 1114015"/>
                <a:gd name="connsiteX2" fmla="*/ 103239 w 376084"/>
                <a:gd name="connsiteY2" fmla="*/ 1111112 h 1114015"/>
                <a:gd name="connsiteX3" fmla="*/ 199103 w 376084"/>
                <a:gd name="connsiteY3" fmla="*/ 344196 h 1114015"/>
                <a:gd name="connsiteX4" fmla="*/ 228600 w 376084"/>
                <a:gd name="connsiteY4" fmla="*/ 690783 h 1114015"/>
                <a:gd name="connsiteX5" fmla="*/ 272845 w 376084"/>
                <a:gd name="connsiteY5" fmla="*/ 565421 h 1114015"/>
                <a:gd name="connsiteX6" fmla="*/ 376084 w 376084"/>
                <a:gd name="connsiteY6" fmla="*/ 558047 h 1114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6084" h="1114015">
                  <a:moveTo>
                    <a:pt x="0" y="617041"/>
                  </a:moveTo>
                  <a:cubicBezTo>
                    <a:pt x="43016" y="273526"/>
                    <a:pt x="86032" y="-69988"/>
                    <a:pt x="103239" y="12357"/>
                  </a:cubicBezTo>
                  <a:cubicBezTo>
                    <a:pt x="120446" y="94702"/>
                    <a:pt x="87262" y="1055806"/>
                    <a:pt x="103239" y="1111112"/>
                  </a:cubicBezTo>
                  <a:cubicBezTo>
                    <a:pt x="119216" y="1166419"/>
                    <a:pt x="178210" y="414251"/>
                    <a:pt x="199103" y="344196"/>
                  </a:cubicBezTo>
                  <a:cubicBezTo>
                    <a:pt x="219997" y="274141"/>
                    <a:pt x="216310" y="653912"/>
                    <a:pt x="228600" y="690783"/>
                  </a:cubicBezTo>
                  <a:cubicBezTo>
                    <a:pt x="240890" y="727654"/>
                    <a:pt x="248264" y="587544"/>
                    <a:pt x="272845" y="565421"/>
                  </a:cubicBezTo>
                  <a:cubicBezTo>
                    <a:pt x="297426" y="543298"/>
                    <a:pt x="336755" y="550672"/>
                    <a:pt x="376084" y="55804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07E2BE94-E0D8-AFB9-DC8B-E81DDF2727B1}"/>
                </a:ext>
              </a:extLst>
            </p:cNvPr>
            <p:cNvSpPr/>
            <p:nvPr/>
          </p:nvSpPr>
          <p:spPr>
            <a:xfrm>
              <a:off x="958645" y="2875935"/>
              <a:ext cx="376084" cy="1114015"/>
            </a:xfrm>
            <a:custGeom>
              <a:avLst/>
              <a:gdLst>
                <a:gd name="connsiteX0" fmla="*/ 0 w 376084"/>
                <a:gd name="connsiteY0" fmla="*/ 617041 h 1114015"/>
                <a:gd name="connsiteX1" fmla="*/ 103239 w 376084"/>
                <a:gd name="connsiteY1" fmla="*/ 12357 h 1114015"/>
                <a:gd name="connsiteX2" fmla="*/ 103239 w 376084"/>
                <a:gd name="connsiteY2" fmla="*/ 1111112 h 1114015"/>
                <a:gd name="connsiteX3" fmla="*/ 199103 w 376084"/>
                <a:gd name="connsiteY3" fmla="*/ 344196 h 1114015"/>
                <a:gd name="connsiteX4" fmla="*/ 228600 w 376084"/>
                <a:gd name="connsiteY4" fmla="*/ 690783 h 1114015"/>
                <a:gd name="connsiteX5" fmla="*/ 272845 w 376084"/>
                <a:gd name="connsiteY5" fmla="*/ 565421 h 1114015"/>
                <a:gd name="connsiteX6" fmla="*/ 376084 w 376084"/>
                <a:gd name="connsiteY6" fmla="*/ 558047 h 1114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6084" h="1114015">
                  <a:moveTo>
                    <a:pt x="0" y="617041"/>
                  </a:moveTo>
                  <a:cubicBezTo>
                    <a:pt x="43016" y="273526"/>
                    <a:pt x="86032" y="-69988"/>
                    <a:pt x="103239" y="12357"/>
                  </a:cubicBezTo>
                  <a:cubicBezTo>
                    <a:pt x="120446" y="94702"/>
                    <a:pt x="87262" y="1055806"/>
                    <a:pt x="103239" y="1111112"/>
                  </a:cubicBezTo>
                  <a:cubicBezTo>
                    <a:pt x="119216" y="1166419"/>
                    <a:pt x="178210" y="414251"/>
                    <a:pt x="199103" y="344196"/>
                  </a:cubicBezTo>
                  <a:cubicBezTo>
                    <a:pt x="219997" y="274141"/>
                    <a:pt x="216310" y="653912"/>
                    <a:pt x="228600" y="690783"/>
                  </a:cubicBezTo>
                  <a:cubicBezTo>
                    <a:pt x="240890" y="727654"/>
                    <a:pt x="248264" y="587544"/>
                    <a:pt x="272845" y="565421"/>
                  </a:cubicBezTo>
                  <a:cubicBezTo>
                    <a:pt x="297426" y="543298"/>
                    <a:pt x="336755" y="550672"/>
                    <a:pt x="376084" y="55804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EB70FBF3-A3C7-1D91-A347-FEFCE5B63367}"/>
                </a:ext>
              </a:extLst>
            </p:cNvPr>
            <p:cNvSpPr/>
            <p:nvPr/>
          </p:nvSpPr>
          <p:spPr>
            <a:xfrm>
              <a:off x="1339644" y="2875935"/>
              <a:ext cx="376084" cy="1114015"/>
            </a:xfrm>
            <a:custGeom>
              <a:avLst/>
              <a:gdLst>
                <a:gd name="connsiteX0" fmla="*/ 0 w 376084"/>
                <a:gd name="connsiteY0" fmla="*/ 617041 h 1114015"/>
                <a:gd name="connsiteX1" fmla="*/ 103239 w 376084"/>
                <a:gd name="connsiteY1" fmla="*/ 12357 h 1114015"/>
                <a:gd name="connsiteX2" fmla="*/ 103239 w 376084"/>
                <a:gd name="connsiteY2" fmla="*/ 1111112 h 1114015"/>
                <a:gd name="connsiteX3" fmla="*/ 199103 w 376084"/>
                <a:gd name="connsiteY3" fmla="*/ 344196 h 1114015"/>
                <a:gd name="connsiteX4" fmla="*/ 228600 w 376084"/>
                <a:gd name="connsiteY4" fmla="*/ 690783 h 1114015"/>
                <a:gd name="connsiteX5" fmla="*/ 272845 w 376084"/>
                <a:gd name="connsiteY5" fmla="*/ 565421 h 1114015"/>
                <a:gd name="connsiteX6" fmla="*/ 376084 w 376084"/>
                <a:gd name="connsiteY6" fmla="*/ 558047 h 1114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6084" h="1114015">
                  <a:moveTo>
                    <a:pt x="0" y="617041"/>
                  </a:moveTo>
                  <a:cubicBezTo>
                    <a:pt x="43016" y="273526"/>
                    <a:pt x="86032" y="-69988"/>
                    <a:pt x="103239" y="12357"/>
                  </a:cubicBezTo>
                  <a:cubicBezTo>
                    <a:pt x="120446" y="94702"/>
                    <a:pt x="87262" y="1055806"/>
                    <a:pt x="103239" y="1111112"/>
                  </a:cubicBezTo>
                  <a:cubicBezTo>
                    <a:pt x="119216" y="1166419"/>
                    <a:pt x="178210" y="414251"/>
                    <a:pt x="199103" y="344196"/>
                  </a:cubicBezTo>
                  <a:cubicBezTo>
                    <a:pt x="219997" y="274141"/>
                    <a:pt x="216310" y="653912"/>
                    <a:pt x="228600" y="690783"/>
                  </a:cubicBezTo>
                  <a:cubicBezTo>
                    <a:pt x="240890" y="727654"/>
                    <a:pt x="248264" y="587544"/>
                    <a:pt x="272845" y="565421"/>
                  </a:cubicBezTo>
                  <a:cubicBezTo>
                    <a:pt x="297426" y="543298"/>
                    <a:pt x="336755" y="550672"/>
                    <a:pt x="376084" y="55804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CBD7B8FD-4A0E-4E5C-DE10-183F3BBAAF8A}"/>
                </a:ext>
              </a:extLst>
            </p:cNvPr>
            <p:cNvSpPr/>
            <p:nvPr/>
          </p:nvSpPr>
          <p:spPr>
            <a:xfrm>
              <a:off x="1723102" y="2875935"/>
              <a:ext cx="376084" cy="1114015"/>
            </a:xfrm>
            <a:custGeom>
              <a:avLst/>
              <a:gdLst>
                <a:gd name="connsiteX0" fmla="*/ 0 w 376084"/>
                <a:gd name="connsiteY0" fmla="*/ 617041 h 1114015"/>
                <a:gd name="connsiteX1" fmla="*/ 103239 w 376084"/>
                <a:gd name="connsiteY1" fmla="*/ 12357 h 1114015"/>
                <a:gd name="connsiteX2" fmla="*/ 103239 w 376084"/>
                <a:gd name="connsiteY2" fmla="*/ 1111112 h 1114015"/>
                <a:gd name="connsiteX3" fmla="*/ 199103 w 376084"/>
                <a:gd name="connsiteY3" fmla="*/ 344196 h 1114015"/>
                <a:gd name="connsiteX4" fmla="*/ 228600 w 376084"/>
                <a:gd name="connsiteY4" fmla="*/ 690783 h 1114015"/>
                <a:gd name="connsiteX5" fmla="*/ 272845 w 376084"/>
                <a:gd name="connsiteY5" fmla="*/ 565421 h 1114015"/>
                <a:gd name="connsiteX6" fmla="*/ 376084 w 376084"/>
                <a:gd name="connsiteY6" fmla="*/ 558047 h 1114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6084" h="1114015">
                  <a:moveTo>
                    <a:pt x="0" y="617041"/>
                  </a:moveTo>
                  <a:cubicBezTo>
                    <a:pt x="43016" y="273526"/>
                    <a:pt x="86032" y="-69988"/>
                    <a:pt x="103239" y="12357"/>
                  </a:cubicBezTo>
                  <a:cubicBezTo>
                    <a:pt x="120446" y="94702"/>
                    <a:pt x="87262" y="1055806"/>
                    <a:pt x="103239" y="1111112"/>
                  </a:cubicBezTo>
                  <a:cubicBezTo>
                    <a:pt x="119216" y="1166419"/>
                    <a:pt x="178210" y="414251"/>
                    <a:pt x="199103" y="344196"/>
                  </a:cubicBezTo>
                  <a:cubicBezTo>
                    <a:pt x="219997" y="274141"/>
                    <a:pt x="216310" y="653912"/>
                    <a:pt x="228600" y="690783"/>
                  </a:cubicBezTo>
                  <a:cubicBezTo>
                    <a:pt x="240890" y="727654"/>
                    <a:pt x="248264" y="587544"/>
                    <a:pt x="272845" y="565421"/>
                  </a:cubicBezTo>
                  <a:cubicBezTo>
                    <a:pt x="297426" y="543298"/>
                    <a:pt x="336755" y="550672"/>
                    <a:pt x="376084" y="55804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B3A65FEE-0FF9-41F0-4348-50E95597A382}"/>
                </a:ext>
              </a:extLst>
            </p:cNvPr>
            <p:cNvSpPr/>
            <p:nvPr/>
          </p:nvSpPr>
          <p:spPr>
            <a:xfrm>
              <a:off x="2106560" y="2883309"/>
              <a:ext cx="376084" cy="1114015"/>
            </a:xfrm>
            <a:custGeom>
              <a:avLst/>
              <a:gdLst>
                <a:gd name="connsiteX0" fmla="*/ 0 w 376084"/>
                <a:gd name="connsiteY0" fmla="*/ 617041 h 1114015"/>
                <a:gd name="connsiteX1" fmla="*/ 103239 w 376084"/>
                <a:gd name="connsiteY1" fmla="*/ 12357 h 1114015"/>
                <a:gd name="connsiteX2" fmla="*/ 103239 w 376084"/>
                <a:gd name="connsiteY2" fmla="*/ 1111112 h 1114015"/>
                <a:gd name="connsiteX3" fmla="*/ 199103 w 376084"/>
                <a:gd name="connsiteY3" fmla="*/ 344196 h 1114015"/>
                <a:gd name="connsiteX4" fmla="*/ 228600 w 376084"/>
                <a:gd name="connsiteY4" fmla="*/ 690783 h 1114015"/>
                <a:gd name="connsiteX5" fmla="*/ 272845 w 376084"/>
                <a:gd name="connsiteY5" fmla="*/ 565421 h 1114015"/>
                <a:gd name="connsiteX6" fmla="*/ 376084 w 376084"/>
                <a:gd name="connsiteY6" fmla="*/ 558047 h 1114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6084" h="1114015">
                  <a:moveTo>
                    <a:pt x="0" y="617041"/>
                  </a:moveTo>
                  <a:cubicBezTo>
                    <a:pt x="43016" y="273526"/>
                    <a:pt x="86032" y="-69988"/>
                    <a:pt x="103239" y="12357"/>
                  </a:cubicBezTo>
                  <a:cubicBezTo>
                    <a:pt x="120446" y="94702"/>
                    <a:pt x="87262" y="1055806"/>
                    <a:pt x="103239" y="1111112"/>
                  </a:cubicBezTo>
                  <a:cubicBezTo>
                    <a:pt x="119216" y="1166419"/>
                    <a:pt x="178210" y="414251"/>
                    <a:pt x="199103" y="344196"/>
                  </a:cubicBezTo>
                  <a:cubicBezTo>
                    <a:pt x="219997" y="274141"/>
                    <a:pt x="216310" y="653912"/>
                    <a:pt x="228600" y="690783"/>
                  </a:cubicBezTo>
                  <a:cubicBezTo>
                    <a:pt x="240890" y="727654"/>
                    <a:pt x="248264" y="587544"/>
                    <a:pt x="272845" y="565421"/>
                  </a:cubicBezTo>
                  <a:cubicBezTo>
                    <a:pt x="297426" y="543298"/>
                    <a:pt x="336755" y="550672"/>
                    <a:pt x="376084" y="55804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62E69419-7C21-C930-F3E1-54AF1A180055}"/>
                </a:ext>
              </a:extLst>
            </p:cNvPr>
            <p:cNvSpPr/>
            <p:nvPr/>
          </p:nvSpPr>
          <p:spPr>
            <a:xfrm>
              <a:off x="195416" y="2868049"/>
              <a:ext cx="376084" cy="1114015"/>
            </a:xfrm>
            <a:custGeom>
              <a:avLst/>
              <a:gdLst>
                <a:gd name="connsiteX0" fmla="*/ 0 w 376084"/>
                <a:gd name="connsiteY0" fmla="*/ 617041 h 1114015"/>
                <a:gd name="connsiteX1" fmla="*/ 103239 w 376084"/>
                <a:gd name="connsiteY1" fmla="*/ 12357 h 1114015"/>
                <a:gd name="connsiteX2" fmla="*/ 103239 w 376084"/>
                <a:gd name="connsiteY2" fmla="*/ 1111112 h 1114015"/>
                <a:gd name="connsiteX3" fmla="*/ 199103 w 376084"/>
                <a:gd name="connsiteY3" fmla="*/ 344196 h 1114015"/>
                <a:gd name="connsiteX4" fmla="*/ 228600 w 376084"/>
                <a:gd name="connsiteY4" fmla="*/ 690783 h 1114015"/>
                <a:gd name="connsiteX5" fmla="*/ 272845 w 376084"/>
                <a:gd name="connsiteY5" fmla="*/ 565421 h 1114015"/>
                <a:gd name="connsiteX6" fmla="*/ 376084 w 376084"/>
                <a:gd name="connsiteY6" fmla="*/ 558047 h 1114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6084" h="1114015">
                  <a:moveTo>
                    <a:pt x="0" y="617041"/>
                  </a:moveTo>
                  <a:cubicBezTo>
                    <a:pt x="43016" y="273526"/>
                    <a:pt x="86032" y="-69988"/>
                    <a:pt x="103239" y="12357"/>
                  </a:cubicBezTo>
                  <a:cubicBezTo>
                    <a:pt x="120446" y="94702"/>
                    <a:pt x="87262" y="1055806"/>
                    <a:pt x="103239" y="1111112"/>
                  </a:cubicBezTo>
                  <a:cubicBezTo>
                    <a:pt x="119216" y="1166419"/>
                    <a:pt x="178210" y="414251"/>
                    <a:pt x="199103" y="344196"/>
                  </a:cubicBezTo>
                  <a:cubicBezTo>
                    <a:pt x="219997" y="274141"/>
                    <a:pt x="216310" y="653912"/>
                    <a:pt x="228600" y="690783"/>
                  </a:cubicBezTo>
                  <a:cubicBezTo>
                    <a:pt x="240890" y="727654"/>
                    <a:pt x="248264" y="587544"/>
                    <a:pt x="272845" y="565421"/>
                  </a:cubicBezTo>
                  <a:cubicBezTo>
                    <a:pt x="297426" y="543298"/>
                    <a:pt x="336755" y="550672"/>
                    <a:pt x="376084" y="55804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31792F20-6139-56D9-DB68-C81EB48AC315}"/>
              </a:ext>
            </a:extLst>
          </p:cNvPr>
          <p:cNvSpPr/>
          <p:nvPr/>
        </p:nvSpPr>
        <p:spPr>
          <a:xfrm>
            <a:off x="10549387" y="2038840"/>
            <a:ext cx="1215401" cy="980768"/>
          </a:xfrm>
          <a:custGeom>
            <a:avLst/>
            <a:gdLst>
              <a:gd name="connsiteX0" fmla="*/ 0 w 376084"/>
              <a:gd name="connsiteY0" fmla="*/ 617041 h 1114015"/>
              <a:gd name="connsiteX1" fmla="*/ 103239 w 376084"/>
              <a:gd name="connsiteY1" fmla="*/ 12357 h 1114015"/>
              <a:gd name="connsiteX2" fmla="*/ 103239 w 376084"/>
              <a:gd name="connsiteY2" fmla="*/ 1111112 h 1114015"/>
              <a:gd name="connsiteX3" fmla="*/ 199103 w 376084"/>
              <a:gd name="connsiteY3" fmla="*/ 344196 h 1114015"/>
              <a:gd name="connsiteX4" fmla="*/ 228600 w 376084"/>
              <a:gd name="connsiteY4" fmla="*/ 690783 h 1114015"/>
              <a:gd name="connsiteX5" fmla="*/ 272845 w 376084"/>
              <a:gd name="connsiteY5" fmla="*/ 565421 h 1114015"/>
              <a:gd name="connsiteX6" fmla="*/ 376084 w 376084"/>
              <a:gd name="connsiteY6" fmla="*/ 558047 h 1114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6084" h="1114015">
                <a:moveTo>
                  <a:pt x="0" y="617041"/>
                </a:moveTo>
                <a:cubicBezTo>
                  <a:pt x="43016" y="273526"/>
                  <a:pt x="86032" y="-69988"/>
                  <a:pt x="103239" y="12357"/>
                </a:cubicBezTo>
                <a:cubicBezTo>
                  <a:pt x="120446" y="94702"/>
                  <a:pt x="87262" y="1055806"/>
                  <a:pt x="103239" y="1111112"/>
                </a:cubicBezTo>
                <a:cubicBezTo>
                  <a:pt x="119216" y="1166419"/>
                  <a:pt x="178210" y="414251"/>
                  <a:pt x="199103" y="344196"/>
                </a:cubicBezTo>
                <a:cubicBezTo>
                  <a:pt x="219997" y="274141"/>
                  <a:pt x="216310" y="653912"/>
                  <a:pt x="228600" y="690783"/>
                </a:cubicBezTo>
                <a:cubicBezTo>
                  <a:pt x="240890" y="727654"/>
                  <a:pt x="248264" y="587544"/>
                  <a:pt x="272845" y="565421"/>
                </a:cubicBezTo>
                <a:cubicBezTo>
                  <a:pt x="297426" y="543298"/>
                  <a:pt x="336755" y="550672"/>
                  <a:pt x="376084" y="55804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FE00A53-B85F-EC86-249E-AB95B07A94B7}"/>
              </a:ext>
            </a:extLst>
          </p:cNvPr>
          <p:cNvSpPr txBox="1"/>
          <p:nvPr/>
        </p:nvSpPr>
        <p:spPr>
          <a:xfrm>
            <a:off x="1148204" y="3222480"/>
            <a:ext cx="101542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actual achieved results should be as follows:</a:t>
            </a:r>
          </a:p>
          <a:p>
            <a:pPr marL="342900" indent="-342900">
              <a:buAutoNum type="arabicPeriod"/>
            </a:pPr>
            <a:r>
              <a:rPr lang="en-US" altLang="zh-CN" dirty="0"/>
              <a:t>Even when segmentation is only possible based on the periodic length, it's possible to synthesize a reasonably good signal. </a:t>
            </a:r>
          </a:p>
          <a:p>
            <a:pPr marL="342900" indent="-342900">
              <a:buAutoNum type="arabicPeriod"/>
            </a:pPr>
            <a:r>
              <a:rPr lang="en-US" altLang="zh-CN" dirty="0"/>
              <a:t>If more information can be generated during the segmentation process, the template synthesis will be even better.</a:t>
            </a:r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4B5F50FC-13A1-628C-62CA-CFEECFE98F0F}"/>
              </a:ext>
            </a:extLst>
          </p:cNvPr>
          <p:cNvSpPr/>
          <p:nvPr/>
        </p:nvSpPr>
        <p:spPr>
          <a:xfrm>
            <a:off x="1192025" y="4857515"/>
            <a:ext cx="1858297" cy="1274790"/>
          </a:xfrm>
          <a:custGeom>
            <a:avLst/>
            <a:gdLst>
              <a:gd name="connsiteX0" fmla="*/ 0 w 1858297"/>
              <a:gd name="connsiteY0" fmla="*/ 577693 h 1274790"/>
              <a:gd name="connsiteX1" fmla="*/ 184355 w 1858297"/>
              <a:gd name="connsiteY1" fmla="*/ 695681 h 1274790"/>
              <a:gd name="connsiteX2" fmla="*/ 324465 w 1858297"/>
              <a:gd name="connsiteY2" fmla="*/ 408087 h 1274790"/>
              <a:gd name="connsiteX3" fmla="*/ 582561 w 1858297"/>
              <a:gd name="connsiteY3" fmla="*/ 931655 h 1274790"/>
              <a:gd name="connsiteX4" fmla="*/ 803787 w 1858297"/>
              <a:gd name="connsiteY4" fmla="*/ 2506 h 1274790"/>
              <a:gd name="connsiteX5" fmla="*/ 1017639 w 1858297"/>
              <a:gd name="connsiteY5" fmla="*/ 1270868 h 1274790"/>
              <a:gd name="connsiteX6" fmla="*/ 1297858 w 1858297"/>
              <a:gd name="connsiteY6" fmla="*/ 408087 h 1274790"/>
              <a:gd name="connsiteX7" fmla="*/ 1578077 w 1858297"/>
              <a:gd name="connsiteY7" fmla="*/ 651435 h 1274790"/>
              <a:gd name="connsiteX8" fmla="*/ 1696065 w 1858297"/>
              <a:gd name="connsiteY8" fmla="*/ 474455 h 1274790"/>
              <a:gd name="connsiteX9" fmla="*/ 1858297 w 1858297"/>
              <a:gd name="connsiteY9" fmla="*/ 629313 h 1274790"/>
              <a:gd name="connsiteX10" fmla="*/ 1858297 w 1858297"/>
              <a:gd name="connsiteY10" fmla="*/ 629313 h 1274790"/>
              <a:gd name="connsiteX11" fmla="*/ 1858297 w 1858297"/>
              <a:gd name="connsiteY11" fmla="*/ 621939 h 127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297" h="1274790">
                <a:moveTo>
                  <a:pt x="0" y="577693"/>
                </a:moveTo>
                <a:cubicBezTo>
                  <a:pt x="65139" y="650821"/>
                  <a:pt x="130278" y="723949"/>
                  <a:pt x="184355" y="695681"/>
                </a:cubicBezTo>
                <a:cubicBezTo>
                  <a:pt x="238433" y="667413"/>
                  <a:pt x="258097" y="368758"/>
                  <a:pt x="324465" y="408087"/>
                </a:cubicBezTo>
                <a:cubicBezTo>
                  <a:pt x="390833" y="447416"/>
                  <a:pt x="502674" y="999252"/>
                  <a:pt x="582561" y="931655"/>
                </a:cubicBezTo>
                <a:cubicBezTo>
                  <a:pt x="662448" y="864058"/>
                  <a:pt x="731274" y="-54029"/>
                  <a:pt x="803787" y="2506"/>
                </a:cubicBezTo>
                <a:cubicBezTo>
                  <a:pt x="876300" y="59041"/>
                  <a:pt x="935294" y="1203271"/>
                  <a:pt x="1017639" y="1270868"/>
                </a:cubicBezTo>
                <a:cubicBezTo>
                  <a:pt x="1099984" y="1338465"/>
                  <a:pt x="1204452" y="511326"/>
                  <a:pt x="1297858" y="408087"/>
                </a:cubicBezTo>
                <a:cubicBezTo>
                  <a:pt x="1391264" y="304848"/>
                  <a:pt x="1511709" y="640374"/>
                  <a:pt x="1578077" y="651435"/>
                </a:cubicBezTo>
                <a:cubicBezTo>
                  <a:pt x="1644445" y="662496"/>
                  <a:pt x="1649362" y="478142"/>
                  <a:pt x="1696065" y="474455"/>
                </a:cubicBezTo>
                <a:cubicBezTo>
                  <a:pt x="1742768" y="470768"/>
                  <a:pt x="1858297" y="629313"/>
                  <a:pt x="1858297" y="629313"/>
                </a:cubicBezTo>
                <a:lnTo>
                  <a:pt x="1858297" y="629313"/>
                </a:lnTo>
                <a:lnTo>
                  <a:pt x="1858297" y="621939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0A55D519-A13B-A630-98F1-37B28AE47609}"/>
              </a:ext>
            </a:extLst>
          </p:cNvPr>
          <p:cNvSpPr/>
          <p:nvPr/>
        </p:nvSpPr>
        <p:spPr>
          <a:xfrm>
            <a:off x="1235314" y="4854656"/>
            <a:ext cx="1858297" cy="1274790"/>
          </a:xfrm>
          <a:custGeom>
            <a:avLst/>
            <a:gdLst>
              <a:gd name="connsiteX0" fmla="*/ 0 w 1858297"/>
              <a:gd name="connsiteY0" fmla="*/ 577693 h 1274790"/>
              <a:gd name="connsiteX1" fmla="*/ 184355 w 1858297"/>
              <a:gd name="connsiteY1" fmla="*/ 695681 h 1274790"/>
              <a:gd name="connsiteX2" fmla="*/ 324465 w 1858297"/>
              <a:gd name="connsiteY2" fmla="*/ 408087 h 1274790"/>
              <a:gd name="connsiteX3" fmla="*/ 582561 w 1858297"/>
              <a:gd name="connsiteY3" fmla="*/ 931655 h 1274790"/>
              <a:gd name="connsiteX4" fmla="*/ 803787 w 1858297"/>
              <a:gd name="connsiteY4" fmla="*/ 2506 h 1274790"/>
              <a:gd name="connsiteX5" fmla="*/ 1017639 w 1858297"/>
              <a:gd name="connsiteY5" fmla="*/ 1270868 h 1274790"/>
              <a:gd name="connsiteX6" fmla="*/ 1297858 w 1858297"/>
              <a:gd name="connsiteY6" fmla="*/ 408087 h 1274790"/>
              <a:gd name="connsiteX7" fmla="*/ 1578077 w 1858297"/>
              <a:gd name="connsiteY7" fmla="*/ 651435 h 1274790"/>
              <a:gd name="connsiteX8" fmla="*/ 1696065 w 1858297"/>
              <a:gd name="connsiteY8" fmla="*/ 474455 h 1274790"/>
              <a:gd name="connsiteX9" fmla="*/ 1858297 w 1858297"/>
              <a:gd name="connsiteY9" fmla="*/ 629313 h 1274790"/>
              <a:gd name="connsiteX10" fmla="*/ 1858297 w 1858297"/>
              <a:gd name="connsiteY10" fmla="*/ 629313 h 1274790"/>
              <a:gd name="connsiteX11" fmla="*/ 1858297 w 1858297"/>
              <a:gd name="connsiteY11" fmla="*/ 621939 h 127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297" h="1274790">
                <a:moveTo>
                  <a:pt x="0" y="577693"/>
                </a:moveTo>
                <a:cubicBezTo>
                  <a:pt x="65139" y="650821"/>
                  <a:pt x="130278" y="723949"/>
                  <a:pt x="184355" y="695681"/>
                </a:cubicBezTo>
                <a:cubicBezTo>
                  <a:pt x="238433" y="667413"/>
                  <a:pt x="258097" y="368758"/>
                  <a:pt x="324465" y="408087"/>
                </a:cubicBezTo>
                <a:cubicBezTo>
                  <a:pt x="390833" y="447416"/>
                  <a:pt x="502674" y="999252"/>
                  <a:pt x="582561" y="931655"/>
                </a:cubicBezTo>
                <a:cubicBezTo>
                  <a:pt x="662448" y="864058"/>
                  <a:pt x="731274" y="-54029"/>
                  <a:pt x="803787" y="2506"/>
                </a:cubicBezTo>
                <a:cubicBezTo>
                  <a:pt x="876300" y="59041"/>
                  <a:pt x="935294" y="1203271"/>
                  <a:pt x="1017639" y="1270868"/>
                </a:cubicBezTo>
                <a:cubicBezTo>
                  <a:pt x="1099984" y="1338465"/>
                  <a:pt x="1204452" y="511326"/>
                  <a:pt x="1297858" y="408087"/>
                </a:cubicBezTo>
                <a:cubicBezTo>
                  <a:pt x="1391264" y="304848"/>
                  <a:pt x="1511709" y="640374"/>
                  <a:pt x="1578077" y="651435"/>
                </a:cubicBezTo>
                <a:cubicBezTo>
                  <a:pt x="1644445" y="662496"/>
                  <a:pt x="1649362" y="478142"/>
                  <a:pt x="1696065" y="474455"/>
                </a:cubicBezTo>
                <a:cubicBezTo>
                  <a:pt x="1742768" y="470768"/>
                  <a:pt x="1858297" y="629313"/>
                  <a:pt x="1858297" y="629313"/>
                </a:cubicBezTo>
                <a:lnTo>
                  <a:pt x="1858297" y="629313"/>
                </a:lnTo>
                <a:lnTo>
                  <a:pt x="1858297" y="621939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8B7DF9A2-5379-73D4-49EE-BD23CB4E37C8}"/>
              </a:ext>
            </a:extLst>
          </p:cNvPr>
          <p:cNvSpPr/>
          <p:nvPr/>
        </p:nvSpPr>
        <p:spPr>
          <a:xfrm>
            <a:off x="1278603" y="4851797"/>
            <a:ext cx="1858297" cy="1274790"/>
          </a:xfrm>
          <a:custGeom>
            <a:avLst/>
            <a:gdLst>
              <a:gd name="connsiteX0" fmla="*/ 0 w 1858297"/>
              <a:gd name="connsiteY0" fmla="*/ 577693 h 1274790"/>
              <a:gd name="connsiteX1" fmla="*/ 184355 w 1858297"/>
              <a:gd name="connsiteY1" fmla="*/ 695681 h 1274790"/>
              <a:gd name="connsiteX2" fmla="*/ 324465 w 1858297"/>
              <a:gd name="connsiteY2" fmla="*/ 408087 h 1274790"/>
              <a:gd name="connsiteX3" fmla="*/ 582561 w 1858297"/>
              <a:gd name="connsiteY3" fmla="*/ 931655 h 1274790"/>
              <a:gd name="connsiteX4" fmla="*/ 803787 w 1858297"/>
              <a:gd name="connsiteY4" fmla="*/ 2506 h 1274790"/>
              <a:gd name="connsiteX5" fmla="*/ 1017639 w 1858297"/>
              <a:gd name="connsiteY5" fmla="*/ 1270868 h 1274790"/>
              <a:gd name="connsiteX6" fmla="*/ 1297858 w 1858297"/>
              <a:gd name="connsiteY6" fmla="*/ 408087 h 1274790"/>
              <a:gd name="connsiteX7" fmla="*/ 1578077 w 1858297"/>
              <a:gd name="connsiteY7" fmla="*/ 651435 h 1274790"/>
              <a:gd name="connsiteX8" fmla="*/ 1696065 w 1858297"/>
              <a:gd name="connsiteY8" fmla="*/ 474455 h 1274790"/>
              <a:gd name="connsiteX9" fmla="*/ 1858297 w 1858297"/>
              <a:gd name="connsiteY9" fmla="*/ 629313 h 1274790"/>
              <a:gd name="connsiteX10" fmla="*/ 1858297 w 1858297"/>
              <a:gd name="connsiteY10" fmla="*/ 629313 h 1274790"/>
              <a:gd name="connsiteX11" fmla="*/ 1858297 w 1858297"/>
              <a:gd name="connsiteY11" fmla="*/ 621939 h 127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297" h="1274790">
                <a:moveTo>
                  <a:pt x="0" y="577693"/>
                </a:moveTo>
                <a:cubicBezTo>
                  <a:pt x="65139" y="650821"/>
                  <a:pt x="130278" y="723949"/>
                  <a:pt x="184355" y="695681"/>
                </a:cubicBezTo>
                <a:cubicBezTo>
                  <a:pt x="238433" y="667413"/>
                  <a:pt x="258097" y="368758"/>
                  <a:pt x="324465" y="408087"/>
                </a:cubicBezTo>
                <a:cubicBezTo>
                  <a:pt x="390833" y="447416"/>
                  <a:pt x="502674" y="999252"/>
                  <a:pt x="582561" y="931655"/>
                </a:cubicBezTo>
                <a:cubicBezTo>
                  <a:pt x="662448" y="864058"/>
                  <a:pt x="731274" y="-54029"/>
                  <a:pt x="803787" y="2506"/>
                </a:cubicBezTo>
                <a:cubicBezTo>
                  <a:pt x="876300" y="59041"/>
                  <a:pt x="935294" y="1203271"/>
                  <a:pt x="1017639" y="1270868"/>
                </a:cubicBezTo>
                <a:cubicBezTo>
                  <a:pt x="1099984" y="1338465"/>
                  <a:pt x="1204452" y="511326"/>
                  <a:pt x="1297858" y="408087"/>
                </a:cubicBezTo>
                <a:cubicBezTo>
                  <a:pt x="1391264" y="304848"/>
                  <a:pt x="1511709" y="640374"/>
                  <a:pt x="1578077" y="651435"/>
                </a:cubicBezTo>
                <a:cubicBezTo>
                  <a:pt x="1644445" y="662496"/>
                  <a:pt x="1649362" y="478142"/>
                  <a:pt x="1696065" y="474455"/>
                </a:cubicBezTo>
                <a:cubicBezTo>
                  <a:pt x="1742768" y="470768"/>
                  <a:pt x="1858297" y="629313"/>
                  <a:pt x="1858297" y="629313"/>
                </a:cubicBezTo>
                <a:lnTo>
                  <a:pt x="1858297" y="629313"/>
                </a:lnTo>
                <a:lnTo>
                  <a:pt x="1858297" y="621939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9F1398D2-A22F-213B-658E-50419B470006}"/>
              </a:ext>
            </a:extLst>
          </p:cNvPr>
          <p:cNvSpPr/>
          <p:nvPr/>
        </p:nvSpPr>
        <p:spPr>
          <a:xfrm>
            <a:off x="1321892" y="4848938"/>
            <a:ext cx="1858297" cy="1274790"/>
          </a:xfrm>
          <a:custGeom>
            <a:avLst/>
            <a:gdLst>
              <a:gd name="connsiteX0" fmla="*/ 0 w 1858297"/>
              <a:gd name="connsiteY0" fmla="*/ 577693 h 1274790"/>
              <a:gd name="connsiteX1" fmla="*/ 184355 w 1858297"/>
              <a:gd name="connsiteY1" fmla="*/ 695681 h 1274790"/>
              <a:gd name="connsiteX2" fmla="*/ 324465 w 1858297"/>
              <a:gd name="connsiteY2" fmla="*/ 408087 h 1274790"/>
              <a:gd name="connsiteX3" fmla="*/ 582561 w 1858297"/>
              <a:gd name="connsiteY3" fmla="*/ 931655 h 1274790"/>
              <a:gd name="connsiteX4" fmla="*/ 803787 w 1858297"/>
              <a:gd name="connsiteY4" fmla="*/ 2506 h 1274790"/>
              <a:gd name="connsiteX5" fmla="*/ 1017639 w 1858297"/>
              <a:gd name="connsiteY5" fmla="*/ 1270868 h 1274790"/>
              <a:gd name="connsiteX6" fmla="*/ 1297858 w 1858297"/>
              <a:gd name="connsiteY6" fmla="*/ 408087 h 1274790"/>
              <a:gd name="connsiteX7" fmla="*/ 1578077 w 1858297"/>
              <a:gd name="connsiteY7" fmla="*/ 651435 h 1274790"/>
              <a:gd name="connsiteX8" fmla="*/ 1696065 w 1858297"/>
              <a:gd name="connsiteY8" fmla="*/ 474455 h 1274790"/>
              <a:gd name="connsiteX9" fmla="*/ 1858297 w 1858297"/>
              <a:gd name="connsiteY9" fmla="*/ 629313 h 1274790"/>
              <a:gd name="connsiteX10" fmla="*/ 1858297 w 1858297"/>
              <a:gd name="connsiteY10" fmla="*/ 629313 h 1274790"/>
              <a:gd name="connsiteX11" fmla="*/ 1858297 w 1858297"/>
              <a:gd name="connsiteY11" fmla="*/ 621939 h 127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297" h="1274790">
                <a:moveTo>
                  <a:pt x="0" y="577693"/>
                </a:moveTo>
                <a:cubicBezTo>
                  <a:pt x="65139" y="650821"/>
                  <a:pt x="130278" y="723949"/>
                  <a:pt x="184355" y="695681"/>
                </a:cubicBezTo>
                <a:cubicBezTo>
                  <a:pt x="238433" y="667413"/>
                  <a:pt x="258097" y="368758"/>
                  <a:pt x="324465" y="408087"/>
                </a:cubicBezTo>
                <a:cubicBezTo>
                  <a:pt x="390833" y="447416"/>
                  <a:pt x="502674" y="999252"/>
                  <a:pt x="582561" y="931655"/>
                </a:cubicBezTo>
                <a:cubicBezTo>
                  <a:pt x="662448" y="864058"/>
                  <a:pt x="731274" y="-54029"/>
                  <a:pt x="803787" y="2506"/>
                </a:cubicBezTo>
                <a:cubicBezTo>
                  <a:pt x="876300" y="59041"/>
                  <a:pt x="935294" y="1203271"/>
                  <a:pt x="1017639" y="1270868"/>
                </a:cubicBezTo>
                <a:cubicBezTo>
                  <a:pt x="1099984" y="1338465"/>
                  <a:pt x="1204452" y="511326"/>
                  <a:pt x="1297858" y="408087"/>
                </a:cubicBezTo>
                <a:cubicBezTo>
                  <a:pt x="1391264" y="304848"/>
                  <a:pt x="1511709" y="640374"/>
                  <a:pt x="1578077" y="651435"/>
                </a:cubicBezTo>
                <a:cubicBezTo>
                  <a:pt x="1644445" y="662496"/>
                  <a:pt x="1649362" y="478142"/>
                  <a:pt x="1696065" y="474455"/>
                </a:cubicBezTo>
                <a:cubicBezTo>
                  <a:pt x="1742768" y="470768"/>
                  <a:pt x="1858297" y="629313"/>
                  <a:pt x="1858297" y="629313"/>
                </a:cubicBezTo>
                <a:lnTo>
                  <a:pt x="1858297" y="629313"/>
                </a:lnTo>
                <a:lnTo>
                  <a:pt x="1858297" y="621939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8A96E889-AB66-7F41-278C-93A9ECA52CE1}"/>
              </a:ext>
            </a:extLst>
          </p:cNvPr>
          <p:cNvSpPr/>
          <p:nvPr/>
        </p:nvSpPr>
        <p:spPr>
          <a:xfrm>
            <a:off x="1365181" y="4846079"/>
            <a:ext cx="1858297" cy="1274790"/>
          </a:xfrm>
          <a:custGeom>
            <a:avLst/>
            <a:gdLst>
              <a:gd name="connsiteX0" fmla="*/ 0 w 1858297"/>
              <a:gd name="connsiteY0" fmla="*/ 577693 h 1274790"/>
              <a:gd name="connsiteX1" fmla="*/ 184355 w 1858297"/>
              <a:gd name="connsiteY1" fmla="*/ 695681 h 1274790"/>
              <a:gd name="connsiteX2" fmla="*/ 324465 w 1858297"/>
              <a:gd name="connsiteY2" fmla="*/ 408087 h 1274790"/>
              <a:gd name="connsiteX3" fmla="*/ 582561 w 1858297"/>
              <a:gd name="connsiteY3" fmla="*/ 931655 h 1274790"/>
              <a:gd name="connsiteX4" fmla="*/ 803787 w 1858297"/>
              <a:gd name="connsiteY4" fmla="*/ 2506 h 1274790"/>
              <a:gd name="connsiteX5" fmla="*/ 1017639 w 1858297"/>
              <a:gd name="connsiteY5" fmla="*/ 1270868 h 1274790"/>
              <a:gd name="connsiteX6" fmla="*/ 1297858 w 1858297"/>
              <a:gd name="connsiteY6" fmla="*/ 408087 h 1274790"/>
              <a:gd name="connsiteX7" fmla="*/ 1578077 w 1858297"/>
              <a:gd name="connsiteY7" fmla="*/ 651435 h 1274790"/>
              <a:gd name="connsiteX8" fmla="*/ 1696065 w 1858297"/>
              <a:gd name="connsiteY8" fmla="*/ 474455 h 1274790"/>
              <a:gd name="connsiteX9" fmla="*/ 1858297 w 1858297"/>
              <a:gd name="connsiteY9" fmla="*/ 629313 h 1274790"/>
              <a:gd name="connsiteX10" fmla="*/ 1858297 w 1858297"/>
              <a:gd name="connsiteY10" fmla="*/ 629313 h 1274790"/>
              <a:gd name="connsiteX11" fmla="*/ 1858297 w 1858297"/>
              <a:gd name="connsiteY11" fmla="*/ 621939 h 127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297" h="1274790">
                <a:moveTo>
                  <a:pt x="0" y="577693"/>
                </a:moveTo>
                <a:cubicBezTo>
                  <a:pt x="65139" y="650821"/>
                  <a:pt x="130278" y="723949"/>
                  <a:pt x="184355" y="695681"/>
                </a:cubicBezTo>
                <a:cubicBezTo>
                  <a:pt x="238433" y="667413"/>
                  <a:pt x="258097" y="368758"/>
                  <a:pt x="324465" y="408087"/>
                </a:cubicBezTo>
                <a:cubicBezTo>
                  <a:pt x="390833" y="447416"/>
                  <a:pt x="502674" y="999252"/>
                  <a:pt x="582561" y="931655"/>
                </a:cubicBezTo>
                <a:cubicBezTo>
                  <a:pt x="662448" y="864058"/>
                  <a:pt x="731274" y="-54029"/>
                  <a:pt x="803787" y="2506"/>
                </a:cubicBezTo>
                <a:cubicBezTo>
                  <a:pt x="876300" y="59041"/>
                  <a:pt x="935294" y="1203271"/>
                  <a:pt x="1017639" y="1270868"/>
                </a:cubicBezTo>
                <a:cubicBezTo>
                  <a:pt x="1099984" y="1338465"/>
                  <a:pt x="1204452" y="511326"/>
                  <a:pt x="1297858" y="408087"/>
                </a:cubicBezTo>
                <a:cubicBezTo>
                  <a:pt x="1391264" y="304848"/>
                  <a:pt x="1511709" y="640374"/>
                  <a:pt x="1578077" y="651435"/>
                </a:cubicBezTo>
                <a:cubicBezTo>
                  <a:pt x="1644445" y="662496"/>
                  <a:pt x="1649362" y="478142"/>
                  <a:pt x="1696065" y="474455"/>
                </a:cubicBezTo>
                <a:cubicBezTo>
                  <a:pt x="1742768" y="470768"/>
                  <a:pt x="1858297" y="629313"/>
                  <a:pt x="1858297" y="629313"/>
                </a:cubicBezTo>
                <a:lnTo>
                  <a:pt x="1858297" y="629313"/>
                </a:lnTo>
                <a:lnTo>
                  <a:pt x="1858297" y="621939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EA74A1EF-F448-71F5-418E-7DA840D1B7F1}"/>
              </a:ext>
            </a:extLst>
          </p:cNvPr>
          <p:cNvSpPr/>
          <p:nvPr/>
        </p:nvSpPr>
        <p:spPr>
          <a:xfrm>
            <a:off x="1408470" y="4861178"/>
            <a:ext cx="1858297" cy="1274790"/>
          </a:xfrm>
          <a:custGeom>
            <a:avLst/>
            <a:gdLst>
              <a:gd name="connsiteX0" fmla="*/ 0 w 1858297"/>
              <a:gd name="connsiteY0" fmla="*/ 577693 h 1274790"/>
              <a:gd name="connsiteX1" fmla="*/ 184355 w 1858297"/>
              <a:gd name="connsiteY1" fmla="*/ 695681 h 1274790"/>
              <a:gd name="connsiteX2" fmla="*/ 324465 w 1858297"/>
              <a:gd name="connsiteY2" fmla="*/ 408087 h 1274790"/>
              <a:gd name="connsiteX3" fmla="*/ 582561 w 1858297"/>
              <a:gd name="connsiteY3" fmla="*/ 931655 h 1274790"/>
              <a:gd name="connsiteX4" fmla="*/ 803787 w 1858297"/>
              <a:gd name="connsiteY4" fmla="*/ 2506 h 1274790"/>
              <a:gd name="connsiteX5" fmla="*/ 1017639 w 1858297"/>
              <a:gd name="connsiteY5" fmla="*/ 1270868 h 1274790"/>
              <a:gd name="connsiteX6" fmla="*/ 1297858 w 1858297"/>
              <a:gd name="connsiteY6" fmla="*/ 408087 h 1274790"/>
              <a:gd name="connsiteX7" fmla="*/ 1578077 w 1858297"/>
              <a:gd name="connsiteY7" fmla="*/ 651435 h 1274790"/>
              <a:gd name="connsiteX8" fmla="*/ 1696065 w 1858297"/>
              <a:gd name="connsiteY8" fmla="*/ 474455 h 1274790"/>
              <a:gd name="connsiteX9" fmla="*/ 1858297 w 1858297"/>
              <a:gd name="connsiteY9" fmla="*/ 629313 h 1274790"/>
              <a:gd name="connsiteX10" fmla="*/ 1858297 w 1858297"/>
              <a:gd name="connsiteY10" fmla="*/ 629313 h 1274790"/>
              <a:gd name="connsiteX11" fmla="*/ 1858297 w 1858297"/>
              <a:gd name="connsiteY11" fmla="*/ 621939 h 127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297" h="1274790">
                <a:moveTo>
                  <a:pt x="0" y="577693"/>
                </a:moveTo>
                <a:cubicBezTo>
                  <a:pt x="65139" y="650821"/>
                  <a:pt x="130278" y="723949"/>
                  <a:pt x="184355" y="695681"/>
                </a:cubicBezTo>
                <a:cubicBezTo>
                  <a:pt x="238433" y="667413"/>
                  <a:pt x="258097" y="368758"/>
                  <a:pt x="324465" y="408087"/>
                </a:cubicBezTo>
                <a:cubicBezTo>
                  <a:pt x="390833" y="447416"/>
                  <a:pt x="502674" y="999252"/>
                  <a:pt x="582561" y="931655"/>
                </a:cubicBezTo>
                <a:cubicBezTo>
                  <a:pt x="662448" y="864058"/>
                  <a:pt x="731274" y="-54029"/>
                  <a:pt x="803787" y="2506"/>
                </a:cubicBezTo>
                <a:cubicBezTo>
                  <a:pt x="876300" y="59041"/>
                  <a:pt x="935294" y="1203271"/>
                  <a:pt x="1017639" y="1270868"/>
                </a:cubicBezTo>
                <a:cubicBezTo>
                  <a:pt x="1099984" y="1338465"/>
                  <a:pt x="1204452" y="511326"/>
                  <a:pt x="1297858" y="408087"/>
                </a:cubicBezTo>
                <a:cubicBezTo>
                  <a:pt x="1391264" y="304848"/>
                  <a:pt x="1511709" y="640374"/>
                  <a:pt x="1578077" y="651435"/>
                </a:cubicBezTo>
                <a:cubicBezTo>
                  <a:pt x="1644445" y="662496"/>
                  <a:pt x="1649362" y="478142"/>
                  <a:pt x="1696065" y="474455"/>
                </a:cubicBezTo>
                <a:cubicBezTo>
                  <a:pt x="1742768" y="470768"/>
                  <a:pt x="1858297" y="629313"/>
                  <a:pt x="1858297" y="629313"/>
                </a:cubicBezTo>
                <a:lnTo>
                  <a:pt x="1858297" y="629313"/>
                </a:lnTo>
                <a:lnTo>
                  <a:pt x="1858297" y="621939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EBDEFC7-3285-49E0-36A4-4207371A9CD5}"/>
              </a:ext>
            </a:extLst>
          </p:cNvPr>
          <p:cNvGrpSpPr/>
          <p:nvPr/>
        </p:nvGrpSpPr>
        <p:grpSpPr>
          <a:xfrm>
            <a:off x="5061438" y="4768267"/>
            <a:ext cx="1936955" cy="1374342"/>
            <a:chOff x="4640960" y="4757631"/>
            <a:chExt cx="1936955" cy="1374342"/>
          </a:xfrm>
        </p:grpSpPr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0F243C20-AD86-C3CC-D479-691FA624ABE7}"/>
                </a:ext>
              </a:extLst>
            </p:cNvPr>
            <p:cNvSpPr/>
            <p:nvPr/>
          </p:nvSpPr>
          <p:spPr>
            <a:xfrm>
              <a:off x="4640960" y="4857183"/>
              <a:ext cx="1858297" cy="1274790"/>
            </a:xfrm>
            <a:custGeom>
              <a:avLst/>
              <a:gdLst>
                <a:gd name="connsiteX0" fmla="*/ 0 w 1858297"/>
                <a:gd name="connsiteY0" fmla="*/ 577693 h 1274790"/>
                <a:gd name="connsiteX1" fmla="*/ 184355 w 1858297"/>
                <a:gd name="connsiteY1" fmla="*/ 695681 h 1274790"/>
                <a:gd name="connsiteX2" fmla="*/ 324465 w 1858297"/>
                <a:gd name="connsiteY2" fmla="*/ 408087 h 1274790"/>
                <a:gd name="connsiteX3" fmla="*/ 582561 w 1858297"/>
                <a:gd name="connsiteY3" fmla="*/ 931655 h 1274790"/>
                <a:gd name="connsiteX4" fmla="*/ 803787 w 1858297"/>
                <a:gd name="connsiteY4" fmla="*/ 2506 h 1274790"/>
                <a:gd name="connsiteX5" fmla="*/ 1017639 w 1858297"/>
                <a:gd name="connsiteY5" fmla="*/ 1270868 h 1274790"/>
                <a:gd name="connsiteX6" fmla="*/ 1297858 w 1858297"/>
                <a:gd name="connsiteY6" fmla="*/ 408087 h 1274790"/>
                <a:gd name="connsiteX7" fmla="*/ 1578077 w 1858297"/>
                <a:gd name="connsiteY7" fmla="*/ 651435 h 1274790"/>
                <a:gd name="connsiteX8" fmla="*/ 1696065 w 1858297"/>
                <a:gd name="connsiteY8" fmla="*/ 474455 h 1274790"/>
                <a:gd name="connsiteX9" fmla="*/ 1858297 w 1858297"/>
                <a:gd name="connsiteY9" fmla="*/ 629313 h 1274790"/>
                <a:gd name="connsiteX10" fmla="*/ 1858297 w 1858297"/>
                <a:gd name="connsiteY10" fmla="*/ 629313 h 1274790"/>
                <a:gd name="connsiteX11" fmla="*/ 1858297 w 1858297"/>
                <a:gd name="connsiteY11" fmla="*/ 621939 h 127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297" h="1274790">
                  <a:moveTo>
                    <a:pt x="0" y="577693"/>
                  </a:moveTo>
                  <a:cubicBezTo>
                    <a:pt x="65139" y="650821"/>
                    <a:pt x="130278" y="723949"/>
                    <a:pt x="184355" y="695681"/>
                  </a:cubicBezTo>
                  <a:cubicBezTo>
                    <a:pt x="238433" y="667413"/>
                    <a:pt x="258097" y="368758"/>
                    <a:pt x="324465" y="408087"/>
                  </a:cubicBezTo>
                  <a:cubicBezTo>
                    <a:pt x="390833" y="447416"/>
                    <a:pt x="502674" y="999252"/>
                    <a:pt x="582561" y="931655"/>
                  </a:cubicBezTo>
                  <a:cubicBezTo>
                    <a:pt x="662448" y="864058"/>
                    <a:pt x="731274" y="-54029"/>
                    <a:pt x="803787" y="2506"/>
                  </a:cubicBezTo>
                  <a:cubicBezTo>
                    <a:pt x="876300" y="59041"/>
                    <a:pt x="935294" y="1203271"/>
                    <a:pt x="1017639" y="1270868"/>
                  </a:cubicBezTo>
                  <a:cubicBezTo>
                    <a:pt x="1099984" y="1338465"/>
                    <a:pt x="1204452" y="511326"/>
                    <a:pt x="1297858" y="408087"/>
                  </a:cubicBezTo>
                  <a:cubicBezTo>
                    <a:pt x="1391264" y="304848"/>
                    <a:pt x="1511709" y="640374"/>
                    <a:pt x="1578077" y="651435"/>
                  </a:cubicBezTo>
                  <a:cubicBezTo>
                    <a:pt x="1644445" y="662496"/>
                    <a:pt x="1649362" y="478142"/>
                    <a:pt x="1696065" y="474455"/>
                  </a:cubicBezTo>
                  <a:cubicBezTo>
                    <a:pt x="1742768" y="470768"/>
                    <a:pt x="1858297" y="629313"/>
                    <a:pt x="1858297" y="629313"/>
                  </a:cubicBezTo>
                  <a:lnTo>
                    <a:pt x="1858297" y="629313"/>
                  </a:lnTo>
                  <a:lnTo>
                    <a:pt x="1858297" y="621939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C3691A93-90A0-CC84-305B-12199AB9154E}"/>
                </a:ext>
              </a:extLst>
            </p:cNvPr>
            <p:cNvSpPr/>
            <p:nvPr/>
          </p:nvSpPr>
          <p:spPr>
            <a:xfrm>
              <a:off x="5324168" y="4757631"/>
              <a:ext cx="216445" cy="1991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D7F40D18-37F8-2FA3-C04B-E8E23B04A1DB}"/>
                </a:ext>
              </a:extLst>
            </p:cNvPr>
            <p:cNvSpPr/>
            <p:nvPr/>
          </p:nvSpPr>
          <p:spPr>
            <a:xfrm>
              <a:off x="4719618" y="4857183"/>
              <a:ext cx="1858297" cy="1274790"/>
            </a:xfrm>
            <a:custGeom>
              <a:avLst/>
              <a:gdLst>
                <a:gd name="connsiteX0" fmla="*/ 0 w 1858297"/>
                <a:gd name="connsiteY0" fmla="*/ 577693 h 1274790"/>
                <a:gd name="connsiteX1" fmla="*/ 184355 w 1858297"/>
                <a:gd name="connsiteY1" fmla="*/ 695681 h 1274790"/>
                <a:gd name="connsiteX2" fmla="*/ 324465 w 1858297"/>
                <a:gd name="connsiteY2" fmla="*/ 408087 h 1274790"/>
                <a:gd name="connsiteX3" fmla="*/ 582561 w 1858297"/>
                <a:gd name="connsiteY3" fmla="*/ 931655 h 1274790"/>
                <a:gd name="connsiteX4" fmla="*/ 803787 w 1858297"/>
                <a:gd name="connsiteY4" fmla="*/ 2506 h 1274790"/>
                <a:gd name="connsiteX5" fmla="*/ 1017639 w 1858297"/>
                <a:gd name="connsiteY5" fmla="*/ 1270868 h 1274790"/>
                <a:gd name="connsiteX6" fmla="*/ 1297858 w 1858297"/>
                <a:gd name="connsiteY6" fmla="*/ 408087 h 1274790"/>
                <a:gd name="connsiteX7" fmla="*/ 1578077 w 1858297"/>
                <a:gd name="connsiteY7" fmla="*/ 651435 h 1274790"/>
                <a:gd name="connsiteX8" fmla="*/ 1696065 w 1858297"/>
                <a:gd name="connsiteY8" fmla="*/ 474455 h 1274790"/>
                <a:gd name="connsiteX9" fmla="*/ 1858297 w 1858297"/>
                <a:gd name="connsiteY9" fmla="*/ 629313 h 1274790"/>
                <a:gd name="connsiteX10" fmla="*/ 1858297 w 1858297"/>
                <a:gd name="connsiteY10" fmla="*/ 629313 h 1274790"/>
                <a:gd name="connsiteX11" fmla="*/ 1858297 w 1858297"/>
                <a:gd name="connsiteY11" fmla="*/ 621939 h 127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297" h="1274790">
                  <a:moveTo>
                    <a:pt x="0" y="577693"/>
                  </a:moveTo>
                  <a:cubicBezTo>
                    <a:pt x="65139" y="650821"/>
                    <a:pt x="130278" y="723949"/>
                    <a:pt x="184355" y="695681"/>
                  </a:cubicBezTo>
                  <a:cubicBezTo>
                    <a:pt x="238433" y="667413"/>
                    <a:pt x="258097" y="368758"/>
                    <a:pt x="324465" y="408087"/>
                  </a:cubicBezTo>
                  <a:cubicBezTo>
                    <a:pt x="390833" y="447416"/>
                    <a:pt x="502674" y="999252"/>
                    <a:pt x="582561" y="931655"/>
                  </a:cubicBezTo>
                  <a:cubicBezTo>
                    <a:pt x="662448" y="864058"/>
                    <a:pt x="731274" y="-54029"/>
                    <a:pt x="803787" y="2506"/>
                  </a:cubicBezTo>
                  <a:cubicBezTo>
                    <a:pt x="876300" y="59041"/>
                    <a:pt x="935294" y="1203271"/>
                    <a:pt x="1017639" y="1270868"/>
                  </a:cubicBezTo>
                  <a:cubicBezTo>
                    <a:pt x="1099984" y="1338465"/>
                    <a:pt x="1204452" y="511326"/>
                    <a:pt x="1297858" y="408087"/>
                  </a:cubicBezTo>
                  <a:cubicBezTo>
                    <a:pt x="1391264" y="304848"/>
                    <a:pt x="1511709" y="640374"/>
                    <a:pt x="1578077" y="651435"/>
                  </a:cubicBezTo>
                  <a:cubicBezTo>
                    <a:pt x="1644445" y="662496"/>
                    <a:pt x="1649362" y="478142"/>
                    <a:pt x="1696065" y="474455"/>
                  </a:cubicBezTo>
                  <a:cubicBezTo>
                    <a:pt x="1742768" y="470768"/>
                    <a:pt x="1858297" y="629313"/>
                    <a:pt x="1858297" y="629313"/>
                  </a:cubicBezTo>
                  <a:lnTo>
                    <a:pt x="1858297" y="629313"/>
                  </a:lnTo>
                  <a:lnTo>
                    <a:pt x="1858297" y="621939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C4ECA51E-5A64-AB5C-38A0-63C72181B2D4}"/>
                </a:ext>
              </a:extLst>
            </p:cNvPr>
            <p:cNvSpPr/>
            <p:nvPr/>
          </p:nvSpPr>
          <p:spPr>
            <a:xfrm>
              <a:off x="5402826" y="4757631"/>
              <a:ext cx="216445" cy="1991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D221DD5-3E12-2EFC-0312-7096C4BD968D}"/>
              </a:ext>
            </a:extLst>
          </p:cNvPr>
          <p:cNvGrpSpPr/>
          <p:nvPr/>
        </p:nvGrpSpPr>
        <p:grpSpPr>
          <a:xfrm>
            <a:off x="5228452" y="4768267"/>
            <a:ext cx="1936955" cy="1374342"/>
            <a:chOff x="4640960" y="4757631"/>
            <a:chExt cx="1936955" cy="1374342"/>
          </a:xfrm>
        </p:grpSpPr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D536E464-209D-D56F-E389-59547D33FD38}"/>
                </a:ext>
              </a:extLst>
            </p:cNvPr>
            <p:cNvSpPr/>
            <p:nvPr/>
          </p:nvSpPr>
          <p:spPr>
            <a:xfrm>
              <a:off x="4640960" y="4857183"/>
              <a:ext cx="1858297" cy="1274790"/>
            </a:xfrm>
            <a:custGeom>
              <a:avLst/>
              <a:gdLst>
                <a:gd name="connsiteX0" fmla="*/ 0 w 1858297"/>
                <a:gd name="connsiteY0" fmla="*/ 577693 h 1274790"/>
                <a:gd name="connsiteX1" fmla="*/ 184355 w 1858297"/>
                <a:gd name="connsiteY1" fmla="*/ 695681 h 1274790"/>
                <a:gd name="connsiteX2" fmla="*/ 324465 w 1858297"/>
                <a:gd name="connsiteY2" fmla="*/ 408087 h 1274790"/>
                <a:gd name="connsiteX3" fmla="*/ 582561 w 1858297"/>
                <a:gd name="connsiteY3" fmla="*/ 931655 h 1274790"/>
                <a:gd name="connsiteX4" fmla="*/ 803787 w 1858297"/>
                <a:gd name="connsiteY4" fmla="*/ 2506 h 1274790"/>
                <a:gd name="connsiteX5" fmla="*/ 1017639 w 1858297"/>
                <a:gd name="connsiteY5" fmla="*/ 1270868 h 1274790"/>
                <a:gd name="connsiteX6" fmla="*/ 1297858 w 1858297"/>
                <a:gd name="connsiteY6" fmla="*/ 408087 h 1274790"/>
                <a:gd name="connsiteX7" fmla="*/ 1578077 w 1858297"/>
                <a:gd name="connsiteY7" fmla="*/ 651435 h 1274790"/>
                <a:gd name="connsiteX8" fmla="*/ 1696065 w 1858297"/>
                <a:gd name="connsiteY8" fmla="*/ 474455 h 1274790"/>
                <a:gd name="connsiteX9" fmla="*/ 1858297 w 1858297"/>
                <a:gd name="connsiteY9" fmla="*/ 629313 h 1274790"/>
                <a:gd name="connsiteX10" fmla="*/ 1858297 w 1858297"/>
                <a:gd name="connsiteY10" fmla="*/ 629313 h 1274790"/>
                <a:gd name="connsiteX11" fmla="*/ 1858297 w 1858297"/>
                <a:gd name="connsiteY11" fmla="*/ 621939 h 127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297" h="1274790">
                  <a:moveTo>
                    <a:pt x="0" y="577693"/>
                  </a:moveTo>
                  <a:cubicBezTo>
                    <a:pt x="65139" y="650821"/>
                    <a:pt x="130278" y="723949"/>
                    <a:pt x="184355" y="695681"/>
                  </a:cubicBezTo>
                  <a:cubicBezTo>
                    <a:pt x="238433" y="667413"/>
                    <a:pt x="258097" y="368758"/>
                    <a:pt x="324465" y="408087"/>
                  </a:cubicBezTo>
                  <a:cubicBezTo>
                    <a:pt x="390833" y="447416"/>
                    <a:pt x="502674" y="999252"/>
                    <a:pt x="582561" y="931655"/>
                  </a:cubicBezTo>
                  <a:cubicBezTo>
                    <a:pt x="662448" y="864058"/>
                    <a:pt x="731274" y="-54029"/>
                    <a:pt x="803787" y="2506"/>
                  </a:cubicBezTo>
                  <a:cubicBezTo>
                    <a:pt x="876300" y="59041"/>
                    <a:pt x="935294" y="1203271"/>
                    <a:pt x="1017639" y="1270868"/>
                  </a:cubicBezTo>
                  <a:cubicBezTo>
                    <a:pt x="1099984" y="1338465"/>
                    <a:pt x="1204452" y="511326"/>
                    <a:pt x="1297858" y="408087"/>
                  </a:cubicBezTo>
                  <a:cubicBezTo>
                    <a:pt x="1391264" y="304848"/>
                    <a:pt x="1511709" y="640374"/>
                    <a:pt x="1578077" y="651435"/>
                  </a:cubicBezTo>
                  <a:cubicBezTo>
                    <a:pt x="1644445" y="662496"/>
                    <a:pt x="1649362" y="478142"/>
                    <a:pt x="1696065" y="474455"/>
                  </a:cubicBezTo>
                  <a:cubicBezTo>
                    <a:pt x="1742768" y="470768"/>
                    <a:pt x="1858297" y="629313"/>
                    <a:pt x="1858297" y="629313"/>
                  </a:cubicBezTo>
                  <a:lnTo>
                    <a:pt x="1858297" y="629313"/>
                  </a:lnTo>
                  <a:lnTo>
                    <a:pt x="1858297" y="621939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F3604CD5-AACD-73E0-91A5-E521B98628C4}"/>
                </a:ext>
              </a:extLst>
            </p:cNvPr>
            <p:cNvSpPr/>
            <p:nvPr/>
          </p:nvSpPr>
          <p:spPr>
            <a:xfrm>
              <a:off x="5324168" y="4757631"/>
              <a:ext cx="216445" cy="1991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33C780CB-F54A-CB72-96A1-3DA6AD5A831F}"/>
                </a:ext>
              </a:extLst>
            </p:cNvPr>
            <p:cNvSpPr/>
            <p:nvPr/>
          </p:nvSpPr>
          <p:spPr>
            <a:xfrm>
              <a:off x="4719618" y="4857183"/>
              <a:ext cx="1858297" cy="1274790"/>
            </a:xfrm>
            <a:custGeom>
              <a:avLst/>
              <a:gdLst>
                <a:gd name="connsiteX0" fmla="*/ 0 w 1858297"/>
                <a:gd name="connsiteY0" fmla="*/ 577693 h 1274790"/>
                <a:gd name="connsiteX1" fmla="*/ 184355 w 1858297"/>
                <a:gd name="connsiteY1" fmla="*/ 695681 h 1274790"/>
                <a:gd name="connsiteX2" fmla="*/ 324465 w 1858297"/>
                <a:gd name="connsiteY2" fmla="*/ 408087 h 1274790"/>
                <a:gd name="connsiteX3" fmla="*/ 582561 w 1858297"/>
                <a:gd name="connsiteY3" fmla="*/ 931655 h 1274790"/>
                <a:gd name="connsiteX4" fmla="*/ 803787 w 1858297"/>
                <a:gd name="connsiteY4" fmla="*/ 2506 h 1274790"/>
                <a:gd name="connsiteX5" fmla="*/ 1017639 w 1858297"/>
                <a:gd name="connsiteY5" fmla="*/ 1270868 h 1274790"/>
                <a:gd name="connsiteX6" fmla="*/ 1297858 w 1858297"/>
                <a:gd name="connsiteY6" fmla="*/ 408087 h 1274790"/>
                <a:gd name="connsiteX7" fmla="*/ 1578077 w 1858297"/>
                <a:gd name="connsiteY7" fmla="*/ 651435 h 1274790"/>
                <a:gd name="connsiteX8" fmla="*/ 1696065 w 1858297"/>
                <a:gd name="connsiteY8" fmla="*/ 474455 h 1274790"/>
                <a:gd name="connsiteX9" fmla="*/ 1858297 w 1858297"/>
                <a:gd name="connsiteY9" fmla="*/ 629313 h 1274790"/>
                <a:gd name="connsiteX10" fmla="*/ 1858297 w 1858297"/>
                <a:gd name="connsiteY10" fmla="*/ 629313 h 1274790"/>
                <a:gd name="connsiteX11" fmla="*/ 1858297 w 1858297"/>
                <a:gd name="connsiteY11" fmla="*/ 621939 h 127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297" h="1274790">
                  <a:moveTo>
                    <a:pt x="0" y="577693"/>
                  </a:moveTo>
                  <a:cubicBezTo>
                    <a:pt x="65139" y="650821"/>
                    <a:pt x="130278" y="723949"/>
                    <a:pt x="184355" y="695681"/>
                  </a:cubicBezTo>
                  <a:cubicBezTo>
                    <a:pt x="238433" y="667413"/>
                    <a:pt x="258097" y="368758"/>
                    <a:pt x="324465" y="408087"/>
                  </a:cubicBezTo>
                  <a:cubicBezTo>
                    <a:pt x="390833" y="447416"/>
                    <a:pt x="502674" y="999252"/>
                    <a:pt x="582561" y="931655"/>
                  </a:cubicBezTo>
                  <a:cubicBezTo>
                    <a:pt x="662448" y="864058"/>
                    <a:pt x="731274" y="-54029"/>
                    <a:pt x="803787" y="2506"/>
                  </a:cubicBezTo>
                  <a:cubicBezTo>
                    <a:pt x="876300" y="59041"/>
                    <a:pt x="935294" y="1203271"/>
                    <a:pt x="1017639" y="1270868"/>
                  </a:cubicBezTo>
                  <a:cubicBezTo>
                    <a:pt x="1099984" y="1338465"/>
                    <a:pt x="1204452" y="511326"/>
                    <a:pt x="1297858" y="408087"/>
                  </a:cubicBezTo>
                  <a:cubicBezTo>
                    <a:pt x="1391264" y="304848"/>
                    <a:pt x="1511709" y="640374"/>
                    <a:pt x="1578077" y="651435"/>
                  </a:cubicBezTo>
                  <a:cubicBezTo>
                    <a:pt x="1644445" y="662496"/>
                    <a:pt x="1649362" y="478142"/>
                    <a:pt x="1696065" y="474455"/>
                  </a:cubicBezTo>
                  <a:cubicBezTo>
                    <a:pt x="1742768" y="470768"/>
                    <a:pt x="1858297" y="629313"/>
                    <a:pt x="1858297" y="629313"/>
                  </a:cubicBezTo>
                  <a:lnTo>
                    <a:pt x="1858297" y="629313"/>
                  </a:lnTo>
                  <a:lnTo>
                    <a:pt x="1858297" y="621939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0CFAAAAD-F04F-27A4-76FE-E8A9B1445817}"/>
                </a:ext>
              </a:extLst>
            </p:cNvPr>
            <p:cNvSpPr/>
            <p:nvPr/>
          </p:nvSpPr>
          <p:spPr>
            <a:xfrm>
              <a:off x="5402826" y="4757631"/>
              <a:ext cx="216445" cy="1991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905A07A-1539-CE5C-826D-C7CE0B2685D4}"/>
              </a:ext>
            </a:extLst>
          </p:cNvPr>
          <p:cNvGrpSpPr/>
          <p:nvPr/>
        </p:nvGrpSpPr>
        <p:grpSpPr>
          <a:xfrm>
            <a:off x="5365544" y="4768267"/>
            <a:ext cx="1936955" cy="1374342"/>
            <a:chOff x="4640960" y="4757631"/>
            <a:chExt cx="1936955" cy="1374342"/>
          </a:xfrm>
        </p:grpSpPr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9FEB77AF-DF15-A3A5-0DAB-B9902EC255D6}"/>
                </a:ext>
              </a:extLst>
            </p:cNvPr>
            <p:cNvSpPr/>
            <p:nvPr/>
          </p:nvSpPr>
          <p:spPr>
            <a:xfrm>
              <a:off x="4640960" y="4857183"/>
              <a:ext cx="1858297" cy="1274790"/>
            </a:xfrm>
            <a:custGeom>
              <a:avLst/>
              <a:gdLst>
                <a:gd name="connsiteX0" fmla="*/ 0 w 1858297"/>
                <a:gd name="connsiteY0" fmla="*/ 577693 h 1274790"/>
                <a:gd name="connsiteX1" fmla="*/ 184355 w 1858297"/>
                <a:gd name="connsiteY1" fmla="*/ 695681 h 1274790"/>
                <a:gd name="connsiteX2" fmla="*/ 324465 w 1858297"/>
                <a:gd name="connsiteY2" fmla="*/ 408087 h 1274790"/>
                <a:gd name="connsiteX3" fmla="*/ 582561 w 1858297"/>
                <a:gd name="connsiteY3" fmla="*/ 931655 h 1274790"/>
                <a:gd name="connsiteX4" fmla="*/ 803787 w 1858297"/>
                <a:gd name="connsiteY4" fmla="*/ 2506 h 1274790"/>
                <a:gd name="connsiteX5" fmla="*/ 1017639 w 1858297"/>
                <a:gd name="connsiteY5" fmla="*/ 1270868 h 1274790"/>
                <a:gd name="connsiteX6" fmla="*/ 1297858 w 1858297"/>
                <a:gd name="connsiteY6" fmla="*/ 408087 h 1274790"/>
                <a:gd name="connsiteX7" fmla="*/ 1578077 w 1858297"/>
                <a:gd name="connsiteY7" fmla="*/ 651435 h 1274790"/>
                <a:gd name="connsiteX8" fmla="*/ 1696065 w 1858297"/>
                <a:gd name="connsiteY8" fmla="*/ 474455 h 1274790"/>
                <a:gd name="connsiteX9" fmla="*/ 1858297 w 1858297"/>
                <a:gd name="connsiteY9" fmla="*/ 629313 h 1274790"/>
                <a:gd name="connsiteX10" fmla="*/ 1858297 w 1858297"/>
                <a:gd name="connsiteY10" fmla="*/ 629313 h 1274790"/>
                <a:gd name="connsiteX11" fmla="*/ 1858297 w 1858297"/>
                <a:gd name="connsiteY11" fmla="*/ 621939 h 127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297" h="1274790">
                  <a:moveTo>
                    <a:pt x="0" y="577693"/>
                  </a:moveTo>
                  <a:cubicBezTo>
                    <a:pt x="65139" y="650821"/>
                    <a:pt x="130278" y="723949"/>
                    <a:pt x="184355" y="695681"/>
                  </a:cubicBezTo>
                  <a:cubicBezTo>
                    <a:pt x="238433" y="667413"/>
                    <a:pt x="258097" y="368758"/>
                    <a:pt x="324465" y="408087"/>
                  </a:cubicBezTo>
                  <a:cubicBezTo>
                    <a:pt x="390833" y="447416"/>
                    <a:pt x="502674" y="999252"/>
                    <a:pt x="582561" y="931655"/>
                  </a:cubicBezTo>
                  <a:cubicBezTo>
                    <a:pt x="662448" y="864058"/>
                    <a:pt x="731274" y="-54029"/>
                    <a:pt x="803787" y="2506"/>
                  </a:cubicBezTo>
                  <a:cubicBezTo>
                    <a:pt x="876300" y="59041"/>
                    <a:pt x="935294" y="1203271"/>
                    <a:pt x="1017639" y="1270868"/>
                  </a:cubicBezTo>
                  <a:cubicBezTo>
                    <a:pt x="1099984" y="1338465"/>
                    <a:pt x="1204452" y="511326"/>
                    <a:pt x="1297858" y="408087"/>
                  </a:cubicBezTo>
                  <a:cubicBezTo>
                    <a:pt x="1391264" y="304848"/>
                    <a:pt x="1511709" y="640374"/>
                    <a:pt x="1578077" y="651435"/>
                  </a:cubicBezTo>
                  <a:cubicBezTo>
                    <a:pt x="1644445" y="662496"/>
                    <a:pt x="1649362" y="478142"/>
                    <a:pt x="1696065" y="474455"/>
                  </a:cubicBezTo>
                  <a:cubicBezTo>
                    <a:pt x="1742768" y="470768"/>
                    <a:pt x="1858297" y="629313"/>
                    <a:pt x="1858297" y="629313"/>
                  </a:cubicBezTo>
                  <a:lnTo>
                    <a:pt x="1858297" y="629313"/>
                  </a:lnTo>
                  <a:lnTo>
                    <a:pt x="1858297" y="621939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6B8782E1-880C-1766-37A5-72BC4FF717F6}"/>
                </a:ext>
              </a:extLst>
            </p:cNvPr>
            <p:cNvSpPr/>
            <p:nvPr/>
          </p:nvSpPr>
          <p:spPr>
            <a:xfrm>
              <a:off x="5324168" y="4757631"/>
              <a:ext cx="216445" cy="1991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90B69C68-6136-B34A-F8DA-236E7A3F7599}"/>
                </a:ext>
              </a:extLst>
            </p:cNvPr>
            <p:cNvSpPr/>
            <p:nvPr/>
          </p:nvSpPr>
          <p:spPr>
            <a:xfrm>
              <a:off x="4719618" y="4857183"/>
              <a:ext cx="1858297" cy="1274790"/>
            </a:xfrm>
            <a:custGeom>
              <a:avLst/>
              <a:gdLst>
                <a:gd name="connsiteX0" fmla="*/ 0 w 1858297"/>
                <a:gd name="connsiteY0" fmla="*/ 577693 h 1274790"/>
                <a:gd name="connsiteX1" fmla="*/ 184355 w 1858297"/>
                <a:gd name="connsiteY1" fmla="*/ 695681 h 1274790"/>
                <a:gd name="connsiteX2" fmla="*/ 324465 w 1858297"/>
                <a:gd name="connsiteY2" fmla="*/ 408087 h 1274790"/>
                <a:gd name="connsiteX3" fmla="*/ 582561 w 1858297"/>
                <a:gd name="connsiteY3" fmla="*/ 931655 h 1274790"/>
                <a:gd name="connsiteX4" fmla="*/ 803787 w 1858297"/>
                <a:gd name="connsiteY4" fmla="*/ 2506 h 1274790"/>
                <a:gd name="connsiteX5" fmla="*/ 1017639 w 1858297"/>
                <a:gd name="connsiteY5" fmla="*/ 1270868 h 1274790"/>
                <a:gd name="connsiteX6" fmla="*/ 1297858 w 1858297"/>
                <a:gd name="connsiteY6" fmla="*/ 408087 h 1274790"/>
                <a:gd name="connsiteX7" fmla="*/ 1578077 w 1858297"/>
                <a:gd name="connsiteY7" fmla="*/ 651435 h 1274790"/>
                <a:gd name="connsiteX8" fmla="*/ 1696065 w 1858297"/>
                <a:gd name="connsiteY8" fmla="*/ 474455 h 1274790"/>
                <a:gd name="connsiteX9" fmla="*/ 1858297 w 1858297"/>
                <a:gd name="connsiteY9" fmla="*/ 629313 h 1274790"/>
                <a:gd name="connsiteX10" fmla="*/ 1858297 w 1858297"/>
                <a:gd name="connsiteY10" fmla="*/ 629313 h 1274790"/>
                <a:gd name="connsiteX11" fmla="*/ 1858297 w 1858297"/>
                <a:gd name="connsiteY11" fmla="*/ 621939 h 127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297" h="1274790">
                  <a:moveTo>
                    <a:pt x="0" y="577693"/>
                  </a:moveTo>
                  <a:cubicBezTo>
                    <a:pt x="65139" y="650821"/>
                    <a:pt x="130278" y="723949"/>
                    <a:pt x="184355" y="695681"/>
                  </a:cubicBezTo>
                  <a:cubicBezTo>
                    <a:pt x="238433" y="667413"/>
                    <a:pt x="258097" y="368758"/>
                    <a:pt x="324465" y="408087"/>
                  </a:cubicBezTo>
                  <a:cubicBezTo>
                    <a:pt x="390833" y="447416"/>
                    <a:pt x="502674" y="999252"/>
                    <a:pt x="582561" y="931655"/>
                  </a:cubicBezTo>
                  <a:cubicBezTo>
                    <a:pt x="662448" y="864058"/>
                    <a:pt x="731274" y="-54029"/>
                    <a:pt x="803787" y="2506"/>
                  </a:cubicBezTo>
                  <a:cubicBezTo>
                    <a:pt x="876300" y="59041"/>
                    <a:pt x="935294" y="1203271"/>
                    <a:pt x="1017639" y="1270868"/>
                  </a:cubicBezTo>
                  <a:cubicBezTo>
                    <a:pt x="1099984" y="1338465"/>
                    <a:pt x="1204452" y="511326"/>
                    <a:pt x="1297858" y="408087"/>
                  </a:cubicBezTo>
                  <a:cubicBezTo>
                    <a:pt x="1391264" y="304848"/>
                    <a:pt x="1511709" y="640374"/>
                    <a:pt x="1578077" y="651435"/>
                  </a:cubicBezTo>
                  <a:cubicBezTo>
                    <a:pt x="1644445" y="662496"/>
                    <a:pt x="1649362" y="478142"/>
                    <a:pt x="1696065" y="474455"/>
                  </a:cubicBezTo>
                  <a:cubicBezTo>
                    <a:pt x="1742768" y="470768"/>
                    <a:pt x="1858297" y="629313"/>
                    <a:pt x="1858297" y="629313"/>
                  </a:cubicBezTo>
                  <a:lnTo>
                    <a:pt x="1858297" y="629313"/>
                  </a:lnTo>
                  <a:lnTo>
                    <a:pt x="1858297" y="621939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B3DB8228-F33A-650F-6226-D500117477DF}"/>
                </a:ext>
              </a:extLst>
            </p:cNvPr>
            <p:cNvSpPr/>
            <p:nvPr/>
          </p:nvSpPr>
          <p:spPr>
            <a:xfrm>
              <a:off x="5402826" y="4757631"/>
              <a:ext cx="216445" cy="1991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0F6525B9-0428-D99A-17E1-8F6A5307934C}"/>
              </a:ext>
            </a:extLst>
          </p:cNvPr>
          <p:cNvGrpSpPr/>
          <p:nvPr/>
        </p:nvGrpSpPr>
        <p:grpSpPr>
          <a:xfrm>
            <a:off x="8701311" y="4770203"/>
            <a:ext cx="1858297" cy="1359243"/>
            <a:chOff x="7760244" y="4757631"/>
            <a:chExt cx="1858297" cy="1359243"/>
          </a:xfrm>
        </p:grpSpPr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15324DD5-457C-7938-25A1-D204C0734837}"/>
                </a:ext>
              </a:extLst>
            </p:cNvPr>
            <p:cNvSpPr/>
            <p:nvPr/>
          </p:nvSpPr>
          <p:spPr>
            <a:xfrm>
              <a:off x="7760244" y="4842084"/>
              <a:ext cx="1858297" cy="1274790"/>
            </a:xfrm>
            <a:custGeom>
              <a:avLst/>
              <a:gdLst>
                <a:gd name="connsiteX0" fmla="*/ 0 w 1858297"/>
                <a:gd name="connsiteY0" fmla="*/ 577693 h 1274790"/>
                <a:gd name="connsiteX1" fmla="*/ 184355 w 1858297"/>
                <a:gd name="connsiteY1" fmla="*/ 695681 h 1274790"/>
                <a:gd name="connsiteX2" fmla="*/ 324465 w 1858297"/>
                <a:gd name="connsiteY2" fmla="*/ 408087 h 1274790"/>
                <a:gd name="connsiteX3" fmla="*/ 582561 w 1858297"/>
                <a:gd name="connsiteY3" fmla="*/ 931655 h 1274790"/>
                <a:gd name="connsiteX4" fmla="*/ 803787 w 1858297"/>
                <a:gd name="connsiteY4" fmla="*/ 2506 h 1274790"/>
                <a:gd name="connsiteX5" fmla="*/ 1017639 w 1858297"/>
                <a:gd name="connsiteY5" fmla="*/ 1270868 h 1274790"/>
                <a:gd name="connsiteX6" fmla="*/ 1297858 w 1858297"/>
                <a:gd name="connsiteY6" fmla="*/ 408087 h 1274790"/>
                <a:gd name="connsiteX7" fmla="*/ 1578077 w 1858297"/>
                <a:gd name="connsiteY7" fmla="*/ 651435 h 1274790"/>
                <a:gd name="connsiteX8" fmla="*/ 1696065 w 1858297"/>
                <a:gd name="connsiteY8" fmla="*/ 474455 h 1274790"/>
                <a:gd name="connsiteX9" fmla="*/ 1858297 w 1858297"/>
                <a:gd name="connsiteY9" fmla="*/ 629313 h 1274790"/>
                <a:gd name="connsiteX10" fmla="*/ 1858297 w 1858297"/>
                <a:gd name="connsiteY10" fmla="*/ 629313 h 1274790"/>
                <a:gd name="connsiteX11" fmla="*/ 1858297 w 1858297"/>
                <a:gd name="connsiteY11" fmla="*/ 621939 h 127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297" h="1274790">
                  <a:moveTo>
                    <a:pt x="0" y="577693"/>
                  </a:moveTo>
                  <a:cubicBezTo>
                    <a:pt x="65139" y="650821"/>
                    <a:pt x="130278" y="723949"/>
                    <a:pt x="184355" y="695681"/>
                  </a:cubicBezTo>
                  <a:cubicBezTo>
                    <a:pt x="238433" y="667413"/>
                    <a:pt x="258097" y="368758"/>
                    <a:pt x="324465" y="408087"/>
                  </a:cubicBezTo>
                  <a:cubicBezTo>
                    <a:pt x="390833" y="447416"/>
                    <a:pt x="502674" y="999252"/>
                    <a:pt x="582561" y="931655"/>
                  </a:cubicBezTo>
                  <a:cubicBezTo>
                    <a:pt x="662448" y="864058"/>
                    <a:pt x="731274" y="-54029"/>
                    <a:pt x="803787" y="2506"/>
                  </a:cubicBezTo>
                  <a:cubicBezTo>
                    <a:pt x="876300" y="59041"/>
                    <a:pt x="935294" y="1203271"/>
                    <a:pt x="1017639" y="1270868"/>
                  </a:cubicBezTo>
                  <a:cubicBezTo>
                    <a:pt x="1099984" y="1338465"/>
                    <a:pt x="1204452" y="511326"/>
                    <a:pt x="1297858" y="408087"/>
                  </a:cubicBezTo>
                  <a:cubicBezTo>
                    <a:pt x="1391264" y="304848"/>
                    <a:pt x="1511709" y="640374"/>
                    <a:pt x="1578077" y="651435"/>
                  </a:cubicBezTo>
                  <a:cubicBezTo>
                    <a:pt x="1644445" y="662496"/>
                    <a:pt x="1649362" y="478142"/>
                    <a:pt x="1696065" y="474455"/>
                  </a:cubicBezTo>
                  <a:cubicBezTo>
                    <a:pt x="1742768" y="470768"/>
                    <a:pt x="1858297" y="629313"/>
                    <a:pt x="1858297" y="629313"/>
                  </a:cubicBezTo>
                  <a:lnTo>
                    <a:pt x="1858297" y="629313"/>
                  </a:lnTo>
                  <a:lnTo>
                    <a:pt x="1858297" y="621939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DF65E92B-0004-AF87-B3CC-C8FFBBC7A164}"/>
                </a:ext>
              </a:extLst>
            </p:cNvPr>
            <p:cNvSpPr/>
            <p:nvPr/>
          </p:nvSpPr>
          <p:spPr>
            <a:xfrm>
              <a:off x="8436077" y="4757631"/>
              <a:ext cx="216445" cy="1991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8EFD7174-3438-9D3E-B879-C78ABB19DBD5}"/>
                </a:ext>
              </a:extLst>
            </p:cNvPr>
            <p:cNvSpPr/>
            <p:nvPr/>
          </p:nvSpPr>
          <p:spPr>
            <a:xfrm>
              <a:off x="7945624" y="5162176"/>
              <a:ext cx="216445" cy="1991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0AB2879D-17BF-0BA7-7A2E-338B80E49149}"/>
              </a:ext>
            </a:extLst>
          </p:cNvPr>
          <p:cNvGrpSpPr/>
          <p:nvPr/>
        </p:nvGrpSpPr>
        <p:grpSpPr>
          <a:xfrm>
            <a:off x="8773827" y="4770203"/>
            <a:ext cx="1858297" cy="1359243"/>
            <a:chOff x="7760244" y="4757631"/>
            <a:chExt cx="1858297" cy="1359243"/>
          </a:xfrm>
        </p:grpSpPr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085FA17B-C0D2-1B81-477D-AB0B78521369}"/>
                </a:ext>
              </a:extLst>
            </p:cNvPr>
            <p:cNvSpPr/>
            <p:nvPr/>
          </p:nvSpPr>
          <p:spPr>
            <a:xfrm>
              <a:off x="7760244" y="4842084"/>
              <a:ext cx="1858297" cy="1274790"/>
            </a:xfrm>
            <a:custGeom>
              <a:avLst/>
              <a:gdLst>
                <a:gd name="connsiteX0" fmla="*/ 0 w 1858297"/>
                <a:gd name="connsiteY0" fmla="*/ 577693 h 1274790"/>
                <a:gd name="connsiteX1" fmla="*/ 184355 w 1858297"/>
                <a:gd name="connsiteY1" fmla="*/ 695681 h 1274790"/>
                <a:gd name="connsiteX2" fmla="*/ 324465 w 1858297"/>
                <a:gd name="connsiteY2" fmla="*/ 408087 h 1274790"/>
                <a:gd name="connsiteX3" fmla="*/ 582561 w 1858297"/>
                <a:gd name="connsiteY3" fmla="*/ 931655 h 1274790"/>
                <a:gd name="connsiteX4" fmla="*/ 803787 w 1858297"/>
                <a:gd name="connsiteY4" fmla="*/ 2506 h 1274790"/>
                <a:gd name="connsiteX5" fmla="*/ 1017639 w 1858297"/>
                <a:gd name="connsiteY5" fmla="*/ 1270868 h 1274790"/>
                <a:gd name="connsiteX6" fmla="*/ 1297858 w 1858297"/>
                <a:gd name="connsiteY6" fmla="*/ 408087 h 1274790"/>
                <a:gd name="connsiteX7" fmla="*/ 1578077 w 1858297"/>
                <a:gd name="connsiteY7" fmla="*/ 651435 h 1274790"/>
                <a:gd name="connsiteX8" fmla="*/ 1696065 w 1858297"/>
                <a:gd name="connsiteY8" fmla="*/ 474455 h 1274790"/>
                <a:gd name="connsiteX9" fmla="*/ 1858297 w 1858297"/>
                <a:gd name="connsiteY9" fmla="*/ 629313 h 1274790"/>
                <a:gd name="connsiteX10" fmla="*/ 1858297 w 1858297"/>
                <a:gd name="connsiteY10" fmla="*/ 629313 h 1274790"/>
                <a:gd name="connsiteX11" fmla="*/ 1858297 w 1858297"/>
                <a:gd name="connsiteY11" fmla="*/ 621939 h 127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297" h="1274790">
                  <a:moveTo>
                    <a:pt x="0" y="577693"/>
                  </a:moveTo>
                  <a:cubicBezTo>
                    <a:pt x="65139" y="650821"/>
                    <a:pt x="130278" y="723949"/>
                    <a:pt x="184355" y="695681"/>
                  </a:cubicBezTo>
                  <a:cubicBezTo>
                    <a:pt x="238433" y="667413"/>
                    <a:pt x="258097" y="368758"/>
                    <a:pt x="324465" y="408087"/>
                  </a:cubicBezTo>
                  <a:cubicBezTo>
                    <a:pt x="390833" y="447416"/>
                    <a:pt x="502674" y="999252"/>
                    <a:pt x="582561" y="931655"/>
                  </a:cubicBezTo>
                  <a:cubicBezTo>
                    <a:pt x="662448" y="864058"/>
                    <a:pt x="731274" y="-54029"/>
                    <a:pt x="803787" y="2506"/>
                  </a:cubicBezTo>
                  <a:cubicBezTo>
                    <a:pt x="876300" y="59041"/>
                    <a:pt x="935294" y="1203271"/>
                    <a:pt x="1017639" y="1270868"/>
                  </a:cubicBezTo>
                  <a:cubicBezTo>
                    <a:pt x="1099984" y="1338465"/>
                    <a:pt x="1204452" y="511326"/>
                    <a:pt x="1297858" y="408087"/>
                  </a:cubicBezTo>
                  <a:cubicBezTo>
                    <a:pt x="1391264" y="304848"/>
                    <a:pt x="1511709" y="640374"/>
                    <a:pt x="1578077" y="651435"/>
                  </a:cubicBezTo>
                  <a:cubicBezTo>
                    <a:pt x="1644445" y="662496"/>
                    <a:pt x="1649362" y="478142"/>
                    <a:pt x="1696065" y="474455"/>
                  </a:cubicBezTo>
                  <a:cubicBezTo>
                    <a:pt x="1742768" y="470768"/>
                    <a:pt x="1858297" y="629313"/>
                    <a:pt x="1858297" y="629313"/>
                  </a:cubicBezTo>
                  <a:lnTo>
                    <a:pt x="1858297" y="629313"/>
                  </a:lnTo>
                  <a:lnTo>
                    <a:pt x="1858297" y="621939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36BF54A0-2A1B-A4AF-496F-A1A2E2F6CACC}"/>
                </a:ext>
              </a:extLst>
            </p:cNvPr>
            <p:cNvSpPr/>
            <p:nvPr/>
          </p:nvSpPr>
          <p:spPr>
            <a:xfrm>
              <a:off x="8436077" y="4757631"/>
              <a:ext cx="216445" cy="1991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B81CEA52-7AE9-7B4A-F82D-1B2CF3350559}"/>
                </a:ext>
              </a:extLst>
            </p:cNvPr>
            <p:cNvSpPr/>
            <p:nvPr/>
          </p:nvSpPr>
          <p:spPr>
            <a:xfrm>
              <a:off x="7945624" y="5162176"/>
              <a:ext cx="216445" cy="1991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9680A63E-EF46-9408-9D61-CDC041B652ED}"/>
              </a:ext>
            </a:extLst>
          </p:cNvPr>
          <p:cNvGrpSpPr/>
          <p:nvPr/>
        </p:nvGrpSpPr>
        <p:grpSpPr>
          <a:xfrm>
            <a:off x="8846323" y="4770203"/>
            <a:ext cx="1858297" cy="1359243"/>
            <a:chOff x="7760244" y="4757631"/>
            <a:chExt cx="1858297" cy="1359243"/>
          </a:xfrm>
        </p:grpSpPr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C372098A-726B-2FF4-7BE7-EBDC432DA79D}"/>
                </a:ext>
              </a:extLst>
            </p:cNvPr>
            <p:cNvSpPr/>
            <p:nvPr/>
          </p:nvSpPr>
          <p:spPr>
            <a:xfrm>
              <a:off x="7760244" y="4842084"/>
              <a:ext cx="1858297" cy="1274790"/>
            </a:xfrm>
            <a:custGeom>
              <a:avLst/>
              <a:gdLst>
                <a:gd name="connsiteX0" fmla="*/ 0 w 1858297"/>
                <a:gd name="connsiteY0" fmla="*/ 577693 h 1274790"/>
                <a:gd name="connsiteX1" fmla="*/ 184355 w 1858297"/>
                <a:gd name="connsiteY1" fmla="*/ 695681 h 1274790"/>
                <a:gd name="connsiteX2" fmla="*/ 324465 w 1858297"/>
                <a:gd name="connsiteY2" fmla="*/ 408087 h 1274790"/>
                <a:gd name="connsiteX3" fmla="*/ 582561 w 1858297"/>
                <a:gd name="connsiteY3" fmla="*/ 931655 h 1274790"/>
                <a:gd name="connsiteX4" fmla="*/ 803787 w 1858297"/>
                <a:gd name="connsiteY4" fmla="*/ 2506 h 1274790"/>
                <a:gd name="connsiteX5" fmla="*/ 1017639 w 1858297"/>
                <a:gd name="connsiteY5" fmla="*/ 1270868 h 1274790"/>
                <a:gd name="connsiteX6" fmla="*/ 1297858 w 1858297"/>
                <a:gd name="connsiteY6" fmla="*/ 408087 h 1274790"/>
                <a:gd name="connsiteX7" fmla="*/ 1578077 w 1858297"/>
                <a:gd name="connsiteY7" fmla="*/ 651435 h 1274790"/>
                <a:gd name="connsiteX8" fmla="*/ 1696065 w 1858297"/>
                <a:gd name="connsiteY8" fmla="*/ 474455 h 1274790"/>
                <a:gd name="connsiteX9" fmla="*/ 1858297 w 1858297"/>
                <a:gd name="connsiteY9" fmla="*/ 629313 h 1274790"/>
                <a:gd name="connsiteX10" fmla="*/ 1858297 w 1858297"/>
                <a:gd name="connsiteY10" fmla="*/ 629313 h 1274790"/>
                <a:gd name="connsiteX11" fmla="*/ 1858297 w 1858297"/>
                <a:gd name="connsiteY11" fmla="*/ 621939 h 127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297" h="1274790">
                  <a:moveTo>
                    <a:pt x="0" y="577693"/>
                  </a:moveTo>
                  <a:cubicBezTo>
                    <a:pt x="65139" y="650821"/>
                    <a:pt x="130278" y="723949"/>
                    <a:pt x="184355" y="695681"/>
                  </a:cubicBezTo>
                  <a:cubicBezTo>
                    <a:pt x="238433" y="667413"/>
                    <a:pt x="258097" y="368758"/>
                    <a:pt x="324465" y="408087"/>
                  </a:cubicBezTo>
                  <a:cubicBezTo>
                    <a:pt x="390833" y="447416"/>
                    <a:pt x="502674" y="999252"/>
                    <a:pt x="582561" y="931655"/>
                  </a:cubicBezTo>
                  <a:cubicBezTo>
                    <a:pt x="662448" y="864058"/>
                    <a:pt x="731274" y="-54029"/>
                    <a:pt x="803787" y="2506"/>
                  </a:cubicBezTo>
                  <a:cubicBezTo>
                    <a:pt x="876300" y="59041"/>
                    <a:pt x="935294" y="1203271"/>
                    <a:pt x="1017639" y="1270868"/>
                  </a:cubicBezTo>
                  <a:cubicBezTo>
                    <a:pt x="1099984" y="1338465"/>
                    <a:pt x="1204452" y="511326"/>
                    <a:pt x="1297858" y="408087"/>
                  </a:cubicBezTo>
                  <a:cubicBezTo>
                    <a:pt x="1391264" y="304848"/>
                    <a:pt x="1511709" y="640374"/>
                    <a:pt x="1578077" y="651435"/>
                  </a:cubicBezTo>
                  <a:cubicBezTo>
                    <a:pt x="1644445" y="662496"/>
                    <a:pt x="1649362" y="478142"/>
                    <a:pt x="1696065" y="474455"/>
                  </a:cubicBezTo>
                  <a:cubicBezTo>
                    <a:pt x="1742768" y="470768"/>
                    <a:pt x="1858297" y="629313"/>
                    <a:pt x="1858297" y="629313"/>
                  </a:cubicBezTo>
                  <a:lnTo>
                    <a:pt x="1858297" y="629313"/>
                  </a:lnTo>
                  <a:lnTo>
                    <a:pt x="1858297" y="621939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5856545E-CB39-9D95-40CB-DB083B51159C}"/>
                </a:ext>
              </a:extLst>
            </p:cNvPr>
            <p:cNvSpPr/>
            <p:nvPr/>
          </p:nvSpPr>
          <p:spPr>
            <a:xfrm>
              <a:off x="8436077" y="4757631"/>
              <a:ext cx="216445" cy="1991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4" name="椭圆 1023">
              <a:extLst>
                <a:ext uri="{FF2B5EF4-FFF2-40B4-BE49-F238E27FC236}">
                  <a16:creationId xmlns:a16="http://schemas.microsoft.com/office/drawing/2014/main" id="{0A1B83F9-935B-1EB1-BEB4-B2FEB46D93E3}"/>
                </a:ext>
              </a:extLst>
            </p:cNvPr>
            <p:cNvSpPr/>
            <p:nvPr/>
          </p:nvSpPr>
          <p:spPr>
            <a:xfrm>
              <a:off x="7945624" y="5162176"/>
              <a:ext cx="216445" cy="1991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25" name="组合 1024">
            <a:extLst>
              <a:ext uri="{FF2B5EF4-FFF2-40B4-BE49-F238E27FC236}">
                <a16:creationId xmlns:a16="http://schemas.microsoft.com/office/drawing/2014/main" id="{F4A032A1-4562-F661-5097-FAFB32D1456A}"/>
              </a:ext>
            </a:extLst>
          </p:cNvPr>
          <p:cNvGrpSpPr/>
          <p:nvPr/>
        </p:nvGrpSpPr>
        <p:grpSpPr>
          <a:xfrm>
            <a:off x="8918839" y="4770203"/>
            <a:ext cx="1858297" cy="1359243"/>
            <a:chOff x="7760244" y="4757631"/>
            <a:chExt cx="1858297" cy="1359243"/>
          </a:xfrm>
        </p:grpSpPr>
        <p:sp>
          <p:nvSpPr>
            <p:cNvPr id="1027" name="任意多边形: 形状 1026">
              <a:extLst>
                <a:ext uri="{FF2B5EF4-FFF2-40B4-BE49-F238E27FC236}">
                  <a16:creationId xmlns:a16="http://schemas.microsoft.com/office/drawing/2014/main" id="{D8E497C2-942B-863B-332C-67EA42192946}"/>
                </a:ext>
              </a:extLst>
            </p:cNvPr>
            <p:cNvSpPr/>
            <p:nvPr/>
          </p:nvSpPr>
          <p:spPr>
            <a:xfrm>
              <a:off x="7760244" y="4842084"/>
              <a:ext cx="1858297" cy="1274790"/>
            </a:xfrm>
            <a:custGeom>
              <a:avLst/>
              <a:gdLst>
                <a:gd name="connsiteX0" fmla="*/ 0 w 1858297"/>
                <a:gd name="connsiteY0" fmla="*/ 577693 h 1274790"/>
                <a:gd name="connsiteX1" fmla="*/ 184355 w 1858297"/>
                <a:gd name="connsiteY1" fmla="*/ 695681 h 1274790"/>
                <a:gd name="connsiteX2" fmla="*/ 324465 w 1858297"/>
                <a:gd name="connsiteY2" fmla="*/ 408087 h 1274790"/>
                <a:gd name="connsiteX3" fmla="*/ 582561 w 1858297"/>
                <a:gd name="connsiteY3" fmla="*/ 931655 h 1274790"/>
                <a:gd name="connsiteX4" fmla="*/ 803787 w 1858297"/>
                <a:gd name="connsiteY4" fmla="*/ 2506 h 1274790"/>
                <a:gd name="connsiteX5" fmla="*/ 1017639 w 1858297"/>
                <a:gd name="connsiteY5" fmla="*/ 1270868 h 1274790"/>
                <a:gd name="connsiteX6" fmla="*/ 1297858 w 1858297"/>
                <a:gd name="connsiteY6" fmla="*/ 408087 h 1274790"/>
                <a:gd name="connsiteX7" fmla="*/ 1578077 w 1858297"/>
                <a:gd name="connsiteY7" fmla="*/ 651435 h 1274790"/>
                <a:gd name="connsiteX8" fmla="*/ 1696065 w 1858297"/>
                <a:gd name="connsiteY8" fmla="*/ 474455 h 1274790"/>
                <a:gd name="connsiteX9" fmla="*/ 1858297 w 1858297"/>
                <a:gd name="connsiteY9" fmla="*/ 629313 h 1274790"/>
                <a:gd name="connsiteX10" fmla="*/ 1858297 w 1858297"/>
                <a:gd name="connsiteY10" fmla="*/ 629313 h 1274790"/>
                <a:gd name="connsiteX11" fmla="*/ 1858297 w 1858297"/>
                <a:gd name="connsiteY11" fmla="*/ 621939 h 127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297" h="1274790">
                  <a:moveTo>
                    <a:pt x="0" y="577693"/>
                  </a:moveTo>
                  <a:cubicBezTo>
                    <a:pt x="65139" y="650821"/>
                    <a:pt x="130278" y="723949"/>
                    <a:pt x="184355" y="695681"/>
                  </a:cubicBezTo>
                  <a:cubicBezTo>
                    <a:pt x="238433" y="667413"/>
                    <a:pt x="258097" y="368758"/>
                    <a:pt x="324465" y="408087"/>
                  </a:cubicBezTo>
                  <a:cubicBezTo>
                    <a:pt x="390833" y="447416"/>
                    <a:pt x="502674" y="999252"/>
                    <a:pt x="582561" y="931655"/>
                  </a:cubicBezTo>
                  <a:cubicBezTo>
                    <a:pt x="662448" y="864058"/>
                    <a:pt x="731274" y="-54029"/>
                    <a:pt x="803787" y="2506"/>
                  </a:cubicBezTo>
                  <a:cubicBezTo>
                    <a:pt x="876300" y="59041"/>
                    <a:pt x="935294" y="1203271"/>
                    <a:pt x="1017639" y="1270868"/>
                  </a:cubicBezTo>
                  <a:cubicBezTo>
                    <a:pt x="1099984" y="1338465"/>
                    <a:pt x="1204452" y="511326"/>
                    <a:pt x="1297858" y="408087"/>
                  </a:cubicBezTo>
                  <a:cubicBezTo>
                    <a:pt x="1391264" y="304848"/>
                    <a:pt x="1511709" y="640374"/>
                    <a:pt x="1578077" y="651435"/>
                  </a:cubicBezTo>
                  <a:cubicBezTo>
                    <a:pt x="1644445" y="662496"/>
                    <a:pt x="1649362" y="478142"/>
                    <a:pt x="1696065" y="474455"/>
                  </a:cubicBezTo>
                  <a:cubicBezTo>
                    <a:pt x="1742768" y="470768"/>
                    <a:pt x="1858297" y="629313"/>
                    <a:pt x="1858297" y="629313"/>
                  </a:cubicBezTo>
                  <a:lnTo>
                    <a:pt x="1858297" y="629313"/>
                  </a:lnTo>
                  <a:lnTo>
                    <a:pt x="1858297" y="621939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8" name="椭圆 1027">
              <a:extLst>
                <a:ext uri="{FF2B5EF4-FFF2-40B4-BE49-F238E27FC236}">
                  <a16:creationId xmlns:a16="http://schemas.microsoft.com/office/drawing/2014/main" id="{951E8059-6269-228C-1AC1-F9D8ACC22E6F}"/>
                </a:ext>
              </a:extLst>
            </p:cNvPr>
            <p:cNvSpPr/>
            <p:nvPr/>
          </p:nvSpPr>
          <p:spPr>
            <a:xfrm>
              <a:off x="8436077" y="4757631"/>
              <a:ext cx="216445" cy="1991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9" name="椭圆 1028">
              <a:extLst>
                <a:ext uri="{FF2B5EF4-FFF2-40B4-BE49-F238E27FC236}">
                  <a16:creationId xmlns:a16="http://schemas.microsoft.com/office/drawing/2014/main" id="{69A54E7A-BD84-C963-AAA5-808683DD82D1}"/>
                </a:ext>
              </a:extLst>
            </p:cNvPr>
            <p:cNvSpPr/>
            <p:nvPr/>
          </p:nvSpPr>
          <p:spPr>
            <a:xfrm>
              <a:off x="7945624" y="5162176"/>
              <a:ext cx="216445" cy="1991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0" name="组合 1029">
            <a:extLst>
              <a:ext uri="{FF2B5EF4-FFF2-40B4-BE49-F238E27FC236}">
                <a16:creationId xmlns:a16="http://schemas.microsoft.com/office/drawing/2014/main" id="{F099F1BA-C749-56DE-2A1A-21B277CAB0A6}"/>
              </a:ext>
            </a:extLst>
          </p:cNvPr>
          <p:cNvGrpSpPr/>
          <p:nvPr/>
        </p:nvGrpSpPr>
        <p:grpSpPr>
          <a:xfrm>
            <a:off x="8993261" y="4770203"/>
            <a:ext cx="1858297" cy="1359243"/>
            <a:chOff x="7760244" y="4757631"/>
            <a:chExt cx="1858297" cy="1359243"/>
          </a:xfrm>
        </p:grpSpPr>
        <p:sp>
          <p:nvSpPr>
            <p:cNvPr id="1031" name="任意多边形: 形状 1030">
              <a:extLst>
                <a:ext uri="{FF2B5EF4-FFF2-40B4-BE49-F238E27FC236}">
                  <a16:creationId xmlns:a16="http://schemas.microsoft.com/office/drawing/2014/main" id="{20C81D7F-02B7-8BFD-D35C-E11C924FEFAF}"/>
                </a:ext>
              </a:extLst>
            </p:cNvPr>
            <p:cNvSpPr/>
            <p:nvPr/>
          </p:nvSpPr>
          <p:spPr>
            <a:xfrm>
              <a:off x="7760244" y="4842084"/>
              <a:ext cx="1858297" cy="1274790"/>
            </a:xfrm>
            <a:custGeom>
              <a:avLst/>
              <a:gdLst>
                <a:gd name="connsiteX0" fmla="*/ 0 w 1858297"/>
                <a:gd name="connsiteY0" fmla="*/ 577693 h 1274790"/>
                <a:gd name="connsiteX1" fmla="*/ 184355 w 1858297"/>
                <a:gd name="connsiteY1" fmla="*/ 695681 h 1274790"/>
                <a:gd name="connsiteX2" fmla="*/ 324465 w 1858297"/>
                <a:gd name="connsiteY2" fmla="*/ 408087 h 1274790"/>
                <a:gd name="connsiteX3" fmla="*/ 582561 w 1858297"/>
                <a:gd name="connsiteY3" fmla="*/ 931655 h 1274790"/>
                <a:gd name="connsiteX4" fmla="*/ 803787 w 1858297"/>
                <a:gd name="connsiteY4" fmla="*/ 2506 h 1274790"/>
                <a:gd name="connsiteX5" fmla="*/ 1017639 w 1858297"/>
                <a:gd name="connsiteY5" fmla="*/ 1270868 h 1274790"/>
                <a:gd name="connsiteX6" fmla="*/ 1297858 w 1858297"/>
                <a:gd name="connsiteY6" fmla="*/ 408087 h 1274790"/>
                <a:gd name="connsiteX7" fmla="*/ 1578077 w 1858297"/>
                <a:gd name="connsiteY7" fmla="*/ 651435 h 1274790"/>
                <a:gd name="connsiteX8" fmla="*/ 1696065 w 1858297"/>
                <a:gd name="connsiteY8" fmla="*/ 474455 h 1274790"/>
                <a:gd name="connsiteX9" fmla="*/ 1858297 w 1858297"/>
                <a:gd name="connsiteY9" fmla="*/ 629313 h 1274790"/>
                <a:gd name="connsiteX10" fmla="*/ 1858297 w 1858297"/>
                <a:gd name="connsiteY10" fmla="*/ 629313 h 1274790"/>
                <a:gd name="connsiteX11" fmla="*/ 1858297 w 1858297"/>
                <a:gd name="connsiteY11" fmla="*/ 621939 h 127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297" h="1274790">
                  <a:moveTo>
                    <a:pt x="0" y="577693"/>
                  </a:moveTo>
                  <a:cubicBezTo>
                    <a:pt x="65139" y="650821"/>
                    <a:pt x="130278" y="723949"/>
                    <a:pt x="184355" y="695681"/>
                  </a:cubicBezTo>
                  <a:cubicBezTo>
                    <a:pt x="238433" y="667413"/>
                    <a:pt x="258097" y="368758"/>
                    <a:pt x="324465" y="408087"/>
                  </a:cubicBezTo>
                  <a:cubicBezTo>
                    <a:pt x="390833" y="447416"/>
                    <a:pt x="502674" y="999252"/>
                    <a:pt x="582561" y="931655"/>
                  </a:cubicBezTo>
                  <a:cubicBezTo>
                    <a:pt x="662448" y="864058"/>
                    <a:pt x="731274" y="-54029"/>
                    <a:pt x="803787" y="2506"/>
                  </a:cubicBezTo>
                  <a:cubicBezTo>
                    <a:pt x="876300" y="59041"/>
                    <a:pt x="935294" y="1203271"/>
                    <a:pt x="1017639" y="1270868"/>
                  </a:cubicBezTo>
                  <a:cubicBezTo>
                    <a:pt x="1099984" y="1338465"/>
                    <a:pt x="1204452" y="511326"/>
                    <a:pt x="1297858" y="408087"/>
                  </a:cubicBezTo>
                  <a:cubicBezTo>
                    <a:pt x="1391264" y="304848"/>
                    <a:pt x="1511709" y="640374"/>
                    <a:pt x="1578077" y="651435"/>
                  </a:cubicBezTo>
                  <a:cubicBezTo>
                    <a:pt x="1644445" y="662496"/>
                    <a:pt x="1649362" y="478142"/>
                    <a:pt x="1696065" y="474455"/>
                  </a:cubicBezTo>
                  <a:cubicBezTo>
                    <a:pt x="1742768" y="470768"/>
                    <a:pt x="1858297" y="629313"/>
                    <a:pt x="1858297" y="629313"/>
                  </a:cubicBezTo>
                  <a:lnTo>
                    <a:pt x="1858297" y="629313"/>
                  </a:lnTo>
                  <a:lnTo>
                    <a:pt x="1858297" y="621939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2" name="椭圆 1031">
              <a:extLst>
                <a:ext uri="{FF2B5EF4-FFF2-40B4-BE49-F238E27FC236}">
                  <a16:creationId xmlns:a16="http://schemas.microsoft.com/office/drawing/2014/main" id="{049326B9-5505-049D-A06C-F3838F8F1545}"/>
                </a:ext>
              </a:extLst>
            </p:cNvPr>
            <p:cNvSpPr/>
            <p:nvPr/>
          </p:nvSpPr>
          <p:spPr>
            <a:xfrm>
              <a:off x="8436077" y="4757631"/>
              <a:ext cx="216445" cy="1991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3" name="椭圆 1032">
              <a:extLst>
                <a:ext uri="{FF2B5EF4-FFF2-40B4-BE49-F238E27FC236}">
                  <a16:creationId xmlns:a16="http://schemas.microsoft.com/office/drawing/2014/main" id="{36E9DF15-FB08-58EA-AB87-79E8AC9A876D}"/>
                </a:ext>
              </a:extLst>
            </p:cNvPr>
            <p:cNvSpPr/>
            <p:nvPr/>
          </p:nvSpPr>
          <p:spPr>
            <a:xfrm>
              <a:off x="7945624" y="5162176"/>
              <a:ext cx="216445" cy="1991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4" name="组合 1033">
            <a:extLst>
              <a:ext uri="{FF2B5EF4-FFF2-40B4-BE49-F238E27FC236}">
                <a16:creationId xmlns:a16="http://schemas.microsoft.com/office/drawing/2014/main" id="{4C6BE11D-BCB5-7DC4-ED59-E0941FDAC72B}"/>
              </a:ext>
            </a:extLst>
          </p:cNvPr>
          <p:cNvGrpSpPr/>
          <p:nvPr/>
        </p:nvGrpSpPr>
        <p:grpSpPr>
          <a:xfrm>
            <a:off x="9065777" y="4770203"/>
            <a:ext cx="1858297" cy="1359243"/>
            <a:chOff x="7760244" y="4757631"/>
            <a:chExt cx="1858297" cy="1359243"/>
          </a:xfrm>
        </p:grpSpPr>
        <p:sp>
          <p:nvSpPr>
            <p:cNvPr id="1035" name="任意多边形: 形状 1034">
              <a:extLst>
                <a:ext uri="{FF2B5EF4-FFF2-40B4-BE49-F238E27FC236}">
                  <a16:creationId xmlns:a16="http://schemas.microsoft.com/office/drawing/2014/main" id="{89AC3BB5-8629-5AE4-3BB7-185701DE79FA}"/>
                </a:ext>
              </a:extLst>
            </p:cNvPr>
            <p:cNvSpPr/>
            <p:nvPr/>
          </p:nvSpPr>
          <p:spPr>
            <a:xfrm>
              <a:off x="7760244" y="4842084"/>
              <a:ext cx="1858297" cy="1274790"/>
            </a:xfrm>
            <a:custGeom>
              <a:avLst/>
              <a:gdLst>
                <a:gd name="connsiteX0" fmla="*/ 0 w 1858297"/>
                <a:gd name="connsiteY0" fmla="*/ 577693 h 1274790"/>
                <a:gd name="connsiteX1" fmla="*/ 184355 w 1858297"/>
                <a:gd name="connsiteY1" fmla="*/ 695681 h 1274790"/>
                <a:gd name="connsiteX2" fmla="*/ 324465 w 1858297"/>
                <a:gd name="connsiteY2" fmla="*/ 408087 h 1274790"/>
                <a:gd name="connsiteX3" fmla="*/ 582561 w 1858297"/>
                <a:gd name="connsiteY3" fmla="*/ 931655 h 1274790"/>
                <a:gd name="connsiteX4" fmla="*/ 803787 w 1858297"/>
                <a:gd name="connsiteY4" fmla="*/ 2506 h 1274790"/>
                <a:gd name="connsiteX5" fmla="*/ 1017639 w 1858297"/>
                <a:gd name="connsiteY5" fmla="*/ 1270868 h 1274790"/>
                <a:gd name="connsiteX6" fmla="*/ 1297858 w 1858297"/>
                <a:gd name="connsiteY6" fmla="*/ 408087 h 1274790"/>
                <a:gd name="connsiteX7" fmla="*/ 1578077 w 1858297"/>
                <a:gd name="connsiteY7" fmla="*/ 651435 h 1274790"/>
                <a:gd name="connsiteX8" fmla="*/ 1696065 w 1858297"/>
                <a:gd name="connsiteY8" fmla="*/ 474455 h 1274790"/>
                <a:gd name="connsiteX9" fmla="*/ 1858297 w 1858297"/>
                <a:gd name="connsiteY9" fmla="*/ 629313 h 1274790"/>
                <a:gd name="connsiteX10" fmla="*/ 1858297 w 1858297"/>
                <a:gd name="connsiteY10" fmla="*/ 629313 h 1274790"/>
                <a:gd name="connsiteX11" fmla="*/ 1858297 w 1858297"/>
                <a:gd name="connsiteY11" fmla="*/ 621939 h 127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297" h="1274790">
                  <a:moveTo>
                    <a:pt x="0" y="577693"/>
                  </a:moveTo>
                  <a:cubicBezTo>
                    <a:pt x="65139" y="650821"/>
                    <a:pt x="130278" y="723949"/>
                    <a:pt x="184355" y="695681"/>
                  </a:cubicBezTo>
                  <a:cubicBezTo>
                    <a:pt x="238433" y="667413"/>
                    <a:pt x="258097" y="368758"/>
                    <a:pt x="324465" y="408087"/>
                  </a:cubicBezTo>
                  <a:cubicBezTo>
                    <a:pt x="390833" y="447416"/>
                    <a:pt x="502674" y="999252"/>
                    <a:pt x="582561" y="931655"/>
                  </a:cubicBezTo>
                  <a:cubicBezTo>
                    <a:pt x="662448" y="864058"/>
                    <a:pt x="731274" y="-54029"/>
                    <a:pt x="803787" y="2506"/>
                  </a:cubicBezTo>
                  <a:cubicBezTo>
                    <a:pt x="876300" y="59041"/>
                    <a:pt x="935294" y="1203271"/>
                    <a:pt x="1017639" y="1270868"/>
                  </a:cubicBezTo>
                  <a:cubicBezTo>
                    <a:pt x="1099984" y="1338465"/>
                    <a:pt x="1204452" y="511326"/>
                    <a:pt x="1297858" y="408087"/>
                  </a:cubicBezTo>
                  <a:cubicBezTo>
                    <a:pt x="1391264" y="304848"/>
                    <a:pt x="1511709" y="640374"/>
                    <a:pt x="1578077" y="651435"/>
                  </a:cubicBezTo>
                  <a:cubicBezTo>
                    <a:pt x="1644445" y="662496"/>
                    <a:pt x="1649362" y="478142"/>
                    <a:pt x="1696065" y="474455"/>
                  </a:cubicBezTo>
                  <a:cubicBezTo>
                    <a:pt x="1742768" y="470768"/>
                    <a:pt x="1858297" y="629313"/>
                    <a:pt x="1858297" y="629313"/>
                  </a:cubicBezTo>
                  <a:lnTo>
                    <a:pt x="1858297" y="629313"/>
                  </a:lnTo>
                  <a:lnTo>
                    <a:pt x="1858297" y="621939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6" name="椭圆 1035">
              <a:extLst>
                <a:ext uri="{FF2B5EF4-FFF2-40B4-BE49-F238E27FC236}">
                  <a16:creationId xmlns:a16="http://schemas.microsoft.com/office/drawing/2014/main" id="{EA61AE2E-7599-8103-10F4-C1621ABF8DA5}"/>
                </a:ext>
              </a:extLst>
            </p:cNvPr>
            <p:cNvSpPr/>
            <p:nvPr/>
          </p:nvSpPr>
          <p:spPr>
            <a:xfrm>
              <a:off x="8436077" y="4757631"/>
              <a:ext cx="216445" cy="1991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7" name="椭圆 1036">
              <a:extLst>
                <a:ext uri="{FF2B5EF4-FFF2-40B4-BE49-F238E27FC236}">
                  <a16:creationId xmlns:a16="http://schemas.microsoft.com/office/drawing/2014/main" id="{93A85B6F-D08B-A22C-558B-B15C6DEE5400}"/>
                </a:ext>
              </a:extLst>
            </p:cNvPr>
            <p:cNvSpPr/>
            <p:nvPr/>
          </p:nvSpPr>
          <p:spPr>
            <a:xfrm>
              <a:off x="7945624" y="5162176"/>
              <a:ext cx="216445" cy="1991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38" name="文本框 1037">
            <a:extLst>
              <a:ext uri="{FF2B5EF4-FFF2-40B4-BE49-F238E27FC236}">
                <a16:creationId xmlns:a16="http://schemas.microsoft.com/office/drawing/2014/main" id="{D88088FB-8795-F8DD-9D96-9B7E0419FD37}"/>
              </a:ext>
            </a:extLst>
          </p:cNvPr>
          <p:cNvSpPr txBox="1"/>
          <p:nvPr/>
        </p:nvSpPr>
        <p:spPr>
          <a:xfrm>
            <a:off x="724041" y="6138997"/>
            <a:ext cx="386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Sliced signals without any knowledge of their nature</a:t>
            </a:r>
            <a:endParaRPr lang="zh-CN" altLang="en-US" dirty="0"/>
          </a:p>
        </p:txBody>
      </p:sp>
      <p:sp>
        <p:nvSpPr>
          <p:cNvPr id="1039" name="文本框 1038">
            <a:extLst>
              <a:ext uri="{FF2B5EF4-FFF2-40B4-BE49-F238E27FC236}">
                <a16:creationId xmlns:a16="http://schemas.microsoft.com/office/drawing/2014/main" id="{52CED34B-F682-3561-978B-F62F4CF932D8}"/>
              </a:ext>
            </a:extLst>
          </p:cNvPr>
          <p:cNvSpPr txBox="1"/>
          <p:nvPr/>
        </p:nvSpPr>
        <p:spPr>
          <a:xfrm>
            <a:off x="4609689" y="6155252"/>
            <a:ext cx="3370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Sliced signals with some knowledge of their nature</a:t>
            </a:r>
            <a:endParaRPr lang="zh-CN" altLang="en-US" dirty="0"/>
          </a:p>
        </p:txBody>
      </p:sp>
      <p:sp>
        <p:nvSpPr>
          <p:cNvPr id="1040" name="文本框 1039">
            <a:extLst>
              <a:ext uri="{FF2B5EF4-FFF2-40B4-BE49-F238E27FC236}">
                <a16:creationId xmlns:a16="http://schemas.microsoft.com/office/drawing/2014/main" id="{CE62DF74-7FAB-A5B0-7121-FD7357C42624}"/>
              </a:ext>
            </a:extLst>
          </p:cNvPr>
          <p:cNvSpPr txBox="1"/>
          <p:nvPr/>
        </p:nvSpPr>
        <p:spPr>
          <a:xfrm>
            <a:off x="8271442" y="6177774"/>
            <a:ext cx="3370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Sliced signals with deep knowledge of their nature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2384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9" y="92845"/>
            <a:ext cx="593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Questions</a:t>
            </a:r>
            <a:endParaRPr lang="en-US" altLang="zh-CN" sz="1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F3CD36-4875-6579-F682-A0B365B9CD16}"/>
              </a:ext>
            </a:extLst>
          </p:cNvPr>
          <p:cNvSpPr txBox="1"/>
          <p:nvPr/>
        </p:nvSpPr>
        <p:spPr>
          <a:xfrm>
            <a:off x="1122219" y="554510"/>
            <a:ext cx="10111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/>
            </a:lvl1pPr>
          </a:lstStyle>
          <a:p>
            <a:pPr marL="342900" indent="-342900">
              <a:buAutoNum type="arabicPeriod"/>
            </a:pPr>
            <a:r>
              <a:rPr lang="en-US" altLang="zh-CN" dirty="0"/>
              <a:t>Do you think what I just said has any research value, or if it's implemented, does it make sense?</a:t>
            </a:r>
          </a:p>
        </p:txBody>
      </p:sp>
    </p:spTree>
    <p:extLst>
      <p:ext uri="{BB962C8B-B14F-4D97-AF65-F5344CB8AC3E}">
        <p14:creationId xmlns:p14="http://schemas.microsoft.com/office/powerpoint/2010/main" val="1125496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5114486" y="3105834"/>
            <a:ext cx="196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01594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574963" y="537330"/>
            <a:ext cx="9042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Work Description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F62255-7A4A-1C35-FF69-9A58CEC1EDD3}"/>
              </a:ext>
            </a:extLst>
          </p:cNvPr>
          <p:cNvSpPr txBox="1"/>
          <p:nvPr/>
        </p:nvSpPr>
        <p:spPr>
          <a:xfrm>
            <a:off x="2185312" y="1242357"/>
            <a:ext cx="86160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Part_1: </a:t>
            </a:r>
          </a:p>
          <a:p>
            <a:pPr marL="800100" lvl="1" indent="-342900">
              <a:buAutoNum type="arabicPeriod"/>
            </a:pPr>
            <a:r>
              <a:rPr lang="zh-CN" altLang="en-US" dirty="0"/>
              <a:t>整体的框架</a:t>
            </a:r>
            <a:endParaRPr lang="en-US" altLang="zh-CN" dirty="0"/>
          </a:p>
          <a:p>
            <a:pPr marL="800100" lvl="1" indent="-342900">
              <a:buFontTx/>
              <a:buAutoNum type="arabicPeriod"/>
            </a:pPr>
            <a:r>
              <a:rPr lang="zh-CN" altLang="en-US" dirty="0"/>
              <a:t>我们的研究和已有研究的一些关联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极其重要的论文的导读</a:t>
            </a:r>
            <a:endParaRPr lang="en-US" altLang="zh-CN" dirty="0"/>
          </a:p>
          <a:p>
            <a:pPr marL="800100" lvl="1" indent="-342900">
              <a:buAutoNum type="arabicPeriod"/>
            </a:pPr>
            <a:endParaRPr lang="en-US" altLang="zh-CN" dirty="0"/>
          </a:p>
          <a:p>
            <a:r>
              <a:rPr lang="en-US" altLang="zh-CN" dirty="0"/>
              <a:t>Part_2: </a:t>
            </a:r>
          </a:p>
          <a:p>
            <a:pPr marL="800100" lvl="1" indent="-342900">
              <a:buAutoNum type="arabicPeriod"/>
            </a:pPr>
            <a:r>
              <a:rPr lang="zh-CN" altLang="en-US" dirty="0"/>
              <a:t>一些实验结果的分析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en-US" altLang="zh-CN" dirty="0"/>
              <a:t>IoT2023</a:t>
            </a:r>
            <a:r>
              <a:rPr lang="zh-CN" altLang="en-US" dirty="0"/>
              <a:t> 那篇论文的实验结果分析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Part_3:</a:t>
            </a:r>
          </a:p>
          <a:p>
            <a:r>
              <a:rPr lang="en-US" altLang="zh-CN" dirty="0"/>
              <a:t>   1. </a:t>
            </a:r>
            <a:r>
              <a:rPr lang="zh-CN" altLang="en-US" dirty="0"/>
              <a:t>接下来的一些安排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   2. </a:t>
            </a:r>
          </a:p>
          <a:p>
            <a:endParaRPr lang="en-US" altLang="zh-CN" dirty="0"/>
          </a:p>
          <a:p>
            <a:r>
              <a:rPr lang="en-US" altLang="zh-CN" dirty="0"/>
              <a:t>Part_5: Questions</a:t>
            </a:r>
          </a:p>
        </p:txBody>
      </p:sp>
    </p:spTree>
    <p:extLst>
      <p:ext uri="{BB962C8B-B14F-4D97-AF65-F5344CB8AC3E}">
        <p14:creationId xmlns:p14="http://schemas.microsoft.com/office/powerpoint/2010/main" val="356386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E48ACF-556B-341C-B600-0C8B9E70A747}"/>
              </a:ext>
            </a:extLst>
          </p:cNvPr>
          <p:cNvSpPr txBox="1"/>
          <p:nvPr/>
        </p:nvSpPr>
        <p:spPr>
          <a:xfrm>
            <a:off x="3795484" y="2278742"/>
            <a:ext cx="2772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Series Average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C11155-8B77-89B0-4860-5971201C7B37}"/>
              </a:ext>
            </a:extLst>
          </p:cNvPr>
          <p:cNvSpPr txBox="1"/>
          <p:nvPr/>
        </p:nvSpPr>
        <p:spPr>
          <a:xfrm>
            <a:off x="7046688" y="1553029"/>
            <a:ext cx="138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With DTW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44159D-8B38-52FD-3DE1-CD6A0DE0F5C4}"/>
              </a:ext>
            </a:extLst>
          </p:cNvPr>
          <p:cNvSpPr txBox="1"/>
          <p:nvPr/>
        </p:nvSpPr>
        <p:spPr>
          <a:xfrm>
            <a:off x="7046688" y="3264205"/>
            <a:ext cx="166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Without DTW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3DCD26-E91D-E4F2-B98B-6AB3FA4A058B}"/>
              </a:ext>
            </a:extLst>
          </p:cNvPr>
          <p:cNvSpPr txBox="1"/>
          <p:nvPr/>
        </p:nvSpPr>
        <p:spPr>
          <a:xfrm>
            <a:off x="3795485" y="4157504"/>
            <a:ext cx="284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Multi-Sensors Fusion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7C9CC3-07EB-4FC8-509C-A038444D1C2C}"/>
              </a:ext>
            </a:extLst>
          </p:cNvPr>
          <p:cNvSpPr txBox="1"/>
          <p:nvPr/>
        </p:nvSpPr>
        <p:spPr>
          <a:xfrm>
            <a:off x="3724731" y="5666934"/>
            <a:ext cx="247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Generative Model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F892A6-C949-4EAD-290A-F277A46A8AFE}"/>
              </a:ext>
            </a:extLst>
          </p:cNvPr>
          <p:cNvSpPr txBox="1"/>
          <p:nvPr/>
        </p:nvSpPr>
        <p:spPr>
          <a:xfrm>
            <a:off x="152398" y="3232666"/>
            <a:ext cx="2910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Phototype4Regression</a:t>
            </a:r>
          </a:p>
          <a:p>
            <a:pPr algn="ctr"/>
            <a:r>
              <a:rPr lang="en-US" altLang="zh-CN" b="1" dirty="0"/>
              <a:t>Template4Regression</a:t>
            </a:r>
          </a:p>
          <a:p>
            <a:pPr algn="ctr"/>
            <a:r>
              <a:rPr lang="en-US" altLang="zh-CN" b="1" dirty="0"/>
              <a:t>Template4Prediction</a:t>
            </a:r>
            <a:endParaRPr lang="zh-CN" altLang="en-US" b="1" dirty="0"/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BCBEFD10-90E2-F646-13B0-CF0C03462D0A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 flipV="1">
            <a:off x="3062512" y="2463408"/>
            <a:ext cx="732972" cy="1230923"/>
          </a:xfrm>
          <a:prstGeom prst="curvedConnector3">
            <a:avLst/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AA76E07A-D92D-8318-0FA0-5D7478166006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3062512" y="3694331"/>
            <a:ext cx="732973" cy="647839"/>
          </a:xfrm>
          <a:prstGeom prst="curvedConnector3">
            <a:avLst>
              <a:gd name="adj1" fmla="val 50000"/>
            </a:avLst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85DC7965-0BE9-E7D3-5306-05A2290CBE13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3062512" y="3694331"/>
            <a:ext cx="662219" cy="2157269"/>
          </a:xfrm>
          <a:prstGeom prst="curvedConnector3">
            <a:avLst>
              <a:gd name="adj1" fmla="val 50000"/>
            </a:avLst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8F56AF67-381C-5E88-6126-D17E8A477C4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6567711" y="1737695"/>
            <a:ext cx="478977" cy="725713"/>
          </a:xfrm>
          <a:prstGeom prst="curvedConnector3">
            <a:avLst>
              <a:gd name="adj1" fmla="val 50000"/>
            </a:avLst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69492347-795A-33CB-63C4-62F3E0E1D680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6567711" y="2463408"/>
            <a:ext cx="478977" cy="985463"/>
          </a:xfrm>
          <a:prstGeom prst="curvedConnector3">
            <a:avLst/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AE6C22F-A529-E9A6-051A-DD0B22D60A88}"/>
              </a:ext>
            </a:extLst>
          </p:cNvPr>
          <p:cNvSpPr txBox="1"/>
          <p:nvPr/>
        </p:nvSpPr>
        <p:spPr>
          <a:xfrm>
            <a:off x="9318173" y="482186"/>
            <a:ext cx="219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Before 2018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5901F1B-1B6A-DEC3-D41E-F16DF753C424}"/>
              </a:ext>
            </a:extLst>
          </p:cNvPr>
          <p:cNvSpPr txBox="1"/>
          <p:nvPr/>
        </p:nvSpPr>
        <p:spPr>
          <a:xfrm>
            <a:off x="9318173" y="1543149"/>
            <a:ext cx="151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2018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037A31D-A713-DAC1-0611-CEBF76EF0E39}"/>
              </a:ext>
            </a:extLst>
          </p:cNvPr>
          <p:cNvSpPr txBox="1"/>
          <p:nvPr/>
        </p:nvSpPr>
        <p:spPr>
          <a:xfrm>
            <a:off x="9256485" y="2463408"/>
            <a:ext cx="219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After 2018</a:t>
            </a:r>
          </a:p>
        </p:txBody>
      </p: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E64A6361-DF62-2344-148F-8850A9903270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 flipV="1">
            <a:off x="8432800" y="666852"/>
            <a:ext cx="885373" cy="1070843"/>
          </a:xfrm>
          <a:prstGeom prst="curvedConnector3">
            <a:avLst>
              <a:gd name="adj1" fmla="val 36885"/>
            </a:avLst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6B15E572-5A8A-8AD8-9585-BE5411B2825F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>
          <a:xfrm flipV="1">
            <a:off x="8432800" y="1727815"/>
            <a:ext cx="885373" cy="9880"/>
          </a:xfrm>
          <a:prstGeom prst="curvedConnector3">
            <a:avLst>
              <a:gd name="adj1" fmla="val 50000"/>
            </a:avLst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F6B71FD2-F51D-B6CD-3DC2-457782D9D093}"/>
              </a:ext>
            </a:extLst>
          </p:cNvPr>
          <p:cNvCxnSpPr>
            <a:cxnSpLocks/>
            <a:stCxn id="4" idx="3"/>
            <a:endCxn id="30" idx="1"/>
          </p:cNvCxnSpPr>
          <p:nvPr/>
        </p:nvCxnSpPr>
        <p:spPr>
          <a:xfrm>
            <a:off x="8432800" y="1737695"/>
            <a:ext cx="823685" cy="910379"/>
          </a:xfrm>
          <a:prstGeom prst="curvedConnector3">
            <a:avLst>
              <a:gd name="adj1" fmla="val 50000"/>
            </a:avLst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3FCF0453-1A26-7145-BC24-6636C12C3E00}"/>
              </a:ext>
            </a:extLst>
          </p:cNvPr>
          <p:cNvSpPr txBox="1"/>
          <p:nvPr/>
        </p:nvSpPr>
        <p:spPr>
          <a:xfrm>
            <a:off x="7881258" y="5660964"/>
            <a:ext cx="247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有零星的论文支撑</a:t>
            </a:r>
          </a:p>
        </p:txBody>
      </p:sp>
      <p:sp>
        <p:nvSpPr>
          <p:cNvPr id="96" name="箭头: 右 95">
            <a:extLst>
              <a:ext uri="{FF2B5EF4-FFF2-40B4-BE49-F238E27FC236}">
                <a16:creationId xmlns:a16="http://schemas.microsoft.com/office/drawing/2014/main" id="{C7AE85CB-8DC8-677B-36B5-6B3AA9D13264}"/>
              </a:ext>
            </a:extLst>
          </p:cNvPr>
          <p:cNvSpPr/>
          <p:nvPr/>
        </p:nvSpPr>
        <p:spPr>
          <a:xfrm rot="10800000">
            <a:off x="6295572" y="5783944"/>
            <a:ext cx="1393374" cy="123371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BB5C7D92-AF0F-5AFB-A3F8-EA5096C6E7E1}"/>
              </a:ext>
            </a:extLst>
          </p:cNvPr>
          <p:cNvSpPr txBox="1"/>
          <p:nvPr/>
        </p:nvSpPr>
        <p:spPr>
          <a:xfrm>
            <a:off x="8182430" y="4150447"/>
            <a:ext cx="247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另一个比较大的领域</a:t>
            </a:r>
          </a:p>
        </p:txBody>
      </p:sp>
      <p:sp>
        <p:nvSpPr>
          <p:cNvPr id="98" name="箭头: 右 97">
            <a:extLst>
              <a:ext uri="{FF2B5EF4-FFF2-40B4-BE49-F238E27FC236}">
                <a16:creationId xmlns:a16="http://schemas.microsoft.com/office/drawing/2014/main" id="{31223D98-733E-B0CF-B230-1645D9E11D13}"/>
              </a:ext>
            </a:extLst>
          </p:cNvPr>
          <p:cNvSpPr/>
          <p:nvPr/>
        </p:nvSpPr>
        <p:spPr>
          <a:xfrm>
            <a:off x="6640284" y="4280484"/>
            <a:ext cx="1393374" cy="123371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829C724-B6CB-B482-A2CC-A5C9F23BA38A}"/>
              </a:ext>
            </a:extLst>
          </p:cNvPr>
          <p:cNvSpPr txBox="1"/>
          <p:nvPr/>
        </p:nvSpPr>
        <p:spPr>
          <a:xfrm>
            <a:off x="152398" y="6113027"/>
            <a:ext cx="3541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2018</a:t>
            </a:r>
            <a:r>
              <a:rPr lang="zh-CN" altLang="en-US" dirty="0"/>
              <a:t>年及以前肯定没有这个概念</a:t>
            </a:r>
            <a:r>
              <a:rPr lang="en-US" altLang="zh-CN" dirty="0"/>
              <a:t>2019</a:t>
            </a:r>
            <a:r>
              <a:rPr lang="zh-CN" altLang="en-US" dirty="0"/>
              <a:t>年以后目前没发现</a:t>
            </a:r>
          </a:p>
        </p:txBody>
      </p:sp>
      <p:sp>
        <p:nvSpPr>
          <p:cNvPr id="100" name="箭头: 右 99">
            <a:extLst>
              <a:ext uri="{FF2B5EF4-FFF2-40B4-BE49-F238E27FC236}">
                <a16:creationId xmlns:a16="http://schemas.microsoft.com/office/drawing/2014/main" id="{0ECE5756-7384-96D3-97BC-290949864876}"/>
              </a:ext>
            </a:extLst>
          </p:cNvPr>
          <p:cNvSpPr/>
          <p:nvPr/>
        </p:nvSpPr>
        <p:spPr>
          <a:xfrm rot="16200000">
            <a:off x="723579" y="4925463"/>
            <a:ext cx="1756867" cy="206835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思想气泡: 云 100">
            <a:extLst>
              <a:ext uri="{FF2B5EF4-FFF2-40B4-BE49-F238E27FC236}">
                <a16:creationId xmlns:a16="http://schemas.microsoft.com/office/drawing/2014/main" id="{71516924-29D4-5F2A-D2AB-CDE7104F5325}"/>
              </a:ext>
            </a:extLst>
          </p:cNvPr>
          <p:cNvSpPr/>
          <p:nvPr/>
        </p:nvSpPr>
        <p:spPr>
          <a:xfrm>
            <a:off x="9510488" y="3185467"/>
            <a:ext cx="2402108" cy="670808"/>
          </a:xfrm>
          <a:prstGeom prst="cloudCallout">
            <a:avLst>
              <a:gd name="adj1" fmla="val -85094"/>
              <a:gd name="adj2" fmla="val -1151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需要细细思考</a:t>
            </a:r>
          </a:p>
        </p:txBody>
      </p:sp>
      <p:sp>
        <p:nvSpPr>
          <p:cNvPr id="102" name="对话气泡: 矩形 101">
            <a:extLst>
              <a:ext uri="{FF2B5EF4-FFF2-40B4-BE49-F238E27FC236}">
                <a16:creationId xmlns:a16="http://schemas.microsoft.com/office/drawing/2014/main" id="{879714CE-F953-7F32-F341-49BF52AEC9DC}"/>
              </a:ext>
            </a:extLst>
          </p:cNvPr>
          <p:cNvSpPr/>
          <p:nvPr/>
        </p:nvSpPr>
        <p:spPr>
          <a:xfrm>
            <a:off x="5885545" y="566027"/>
            <a:ext cx="2322285" cy="504786"/>
          </a:xfrm>
          <a:prstGeom prst="wedgeRectCallout">
            <a:avLst>
              <a:gd name="adj1" fmla="val 41727"/>
              <a:gd name="adj2" fmla="val 15918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当前探索的主要方向</a:t>
            </a:r>
          </a:p>
        </p:txBody>
      </p:sp>
    </p:spTree>
    <p:extLst>
      <p:ext uri="{BB962C8B-B14F-4D97-AF65-F5344CB8AC3E}">
        <p14:creationId xmlns:p14="http://schemas.microsoft.com/office/powerpoint/2010/main" val="325410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0BFACC5B-F759-45D8-6D24-34D71F57C704}"/>
              </a:ext>
            </a:extLst>
          </p:cNvPr>
          <p:cNvSpPr txBox="1"/>
          <p:nvPr/>
        </p:nvSpPr>
        <p:spPr>
          <a:xfrm>
            <a:off x="255637" y="1622322"/>
            <a:ext cx="1742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Incremental Averaging</a:t>
            </a:r>
            <a:endParaRPr lang="zh-CN" altLang="en-US" sz="20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41FF542-9E53-AD94-A14F-6AB8112C091C}"/>
              </a:ext>
            </a:extLst>
          </p:cNvPr>
          <p:cNvSpPr txBox="1"/>
          <p:nvPr/>
        </p:nvSpPr>
        <p:spPr>
          <a:xfrm>
            <a:off x="255636" y="4802571"/>
            <a:ext cx="1742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Batch</a:t>
            </a:r>
          </a:p>
          <a:p>
            <a:pPr algn="ctr"/>
            <a:r>
              <a:rPr lang="en-US" altLang="zh-CN" sz="2000" b="1" dirty="0"/>
              <a:t>Averaging</a:t>
            </a:r>
            <a:endParaRPr lang="zh-CN" altLang="en-US" sz="20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2A58980-64FE-C1CE-BB6E-DCCC5A7B05FE}"/>
              </a:ext>
            </a:extLst>
          </p:cNvPr>
          <p:cNvSpPr txBox="1"/>
          <p:nvPr/>
        </p:nvSpPr>
        <p:spPr>
          <a:xfrm>
            <a:off x="2828001" y="4017622"/>
            <a:ext cx="1629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Asymmetric</a:t>
            </a:r>
          </a:p>
          <a:p>
            <a:pPr algn="ctr"/>
            <a:r>
              <a:rPr lang="en-US" altLang="zh-CN" dirty="0"/>
              <a:t>Batch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E9946B4-FEA7-EC1B-88AE-32FDC9FD219B}"/>
              </a:ext>
            </a:extLst>
          </p:cNvPr>
          <p:cNvSpPr txBox="1"/>
          <p:nvPr/>
        </p:nvSpPr>
        <p:spPr>
          <a:xfrm>
            <a:off x="2828001" y="5705036"/>
            <a:ext cx="1629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Symmetric</a:t>
            </a:r>
          </a:p>
          <a:p>
            <a:pPr algn="ctr"/>
            <a:r>
              <a:rPr lang="en-US" altLang="zh-CN" dirty="0"/>
              <a:t>Batch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EEE649E-2DE6-42B3-8312-23DD9C9CEF2D}"/>
              </a:ext>
            </a:extLst>
          </p:cNvPr>
          <p:cNvSpPr txBox="1"/>
          <p:nvPr/>
        </p:nvSpPr>
        <p:spPr>
          <a:xfrm>
            <a:off x="2828001" y="837373"/>
            <a:ext cx="1629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Asymmetric</a:t>
            </a:r>
          </a:p>
          <a:p>
            <a:pPr algn="ctr"/>
            <a:r>
              <a:rPr lang="en-US" altLang="zh-CN" dirty="0"/>
              <a:t>Increment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9C590BB-5F59-1734-1397-BFB8590E3230}"/>
              </a:ext>
            </a:extLst>
          </p:cNvPr>
          <p:cNvSpPr txBox="1"/>
          <p:nvPr/>
        </p:nvSpPr>
        <p:spPr>
          <a:xfrm>
            <a:off x="2828001" y="2330208"/>
            <a:ext cx="1629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Symmetric</a:t>
            </a:r>
          </a:p>
          <a:p>
            <a:pPr algn="ctr"/>
            <a:r>
              <a:rPr lang="en-US" altLang="zh-CN" dirty="0"/>
              <a:t>Increment</a:t>
            </a:r>
            <a:endParaRPr lang="zh-CN" altLang="en-US" dirty="0"/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BCF52039-59AD-F6D1-F3D4-47864B84BF0A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 flipV="1">
            <a:off x="1998406" y="1160539"/>
            <a:ext cx="829595" cy="815726"/>
          </a:xfrm>
          <a:prstGeom prst="curvedConnector3">
            <a:avLst>
              <a:gd name="adj1" fmla="val 50000"/>
            </a:avLst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315FB6BC-9C43-B897-F394-00C57135E408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1998406" y="1976265"/>
            <a:ext cx="829595" cy="677109"/>
          </a:xfrm>
          <a:prstGeom prst="curvedConnector3">
            <a:avLst>
              <a:gd name="adj1" fmla="val 50000"/>
            </a:avLst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7D91DABE-E0D5-2827-5E5E-5E55370D8DB6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1998405" y="4340788"/>
            <a:ext cx="829596" cy="815726"/>
          </a:xfrm>
          <a:prstGeom prst="curvedConnector3">
            <a:avLst>
              <a:gd name="adj1" fmla="val 50000"/>
            </a:avLst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3A7CDD79-9764-452C-F505-2275A20FADEA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1998405" y="5156514"/>
            <a:ext cx="829596" cy="871688"/>
          </a:xfrm>
          <a:prstGeom prst="curvedConnector3">
            <a:avLst>
              <a:gd name="adj1" fmla="val 50000"/>
            </a:avLst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9065DC27-D26F-45FD-9BAD-726932AAE45E}"/>
              </a:ext>
            </a:extLst>
          </p:cNvPr>
          <p:cNvCxnSpPr/>
          <p:nvPr/>
        </p:nvCxnSpPr>
        <p:spPr>
          <a:xfrm>
            <a:off x="4705320" y="0"/>
            <a:ext cx="0" cy="6858000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DD13E436-219C-85FB-2B22-507D604586B5}"/>
              </a:ext>
            </a:extLst>
          </p:cNvPr>
          <p:cNvSpPr txBox="1"/>
          <p:nvPr/>
        </p:nvSpPr>
        <p:spPr>
          <a:xfrm>
            <a:off x="5083573" y="4734342"/>
            <a:ext cx="71084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Symmetric Method: Create a new one.</a:t>
            </a:r>
          </a:p>
          <a:p>
            <a:endParaRPr lang="en-US" altLang="zh-CN" sz="20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Result: Z_t+1 = 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X_t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 + Y_t-1) /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	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Z_t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 = 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X_t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 +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Y_t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) /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	 Z_t+1 = 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X_t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 + Y_t+1) /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等线"/>
              <a:cs typeface="+mn-cs"/>
            </a:endParaRPr>
          </a:p>
          <a:p>
            <a:r>
              <a:rPr lang="en-US" altLang="zh-CN" sz="2000" dirty="0"/>
              <a:t>Disadvantage: Have more time points than X and Y. </a:t>
            </a:r>
            <a:endParaRPr lang="zh-CN" altLang="en-US" sz="2000" b="1" dirty="0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B49C7679-DCC6-99B7-DDB8-37DD99D65E54}"/>
              </a:ext>
            </a:extLst>
          </p:cNvPr>
          <p:cNvSpPr/>
          <p:nvPr/>
        </p:nvSpPr>
        <p:spPr>
          <a:xfrm>
            <a:off x="6500355" y="1030469"/>
            <a:ext cx="4096204" cy="896862"/>
          </a:xfrm>
          <a:custGeom>
            <a:avLst/>
            <a:gdLst>
              <a:gd name="connsiteX0" fmla="*/ 0 w 1858297"/>
              <a:gd name="connsiteY0" fmla="*/ 577693 h 1274790"/>
              <a:gd name="connsiteX1" fmla="*/ 184355 w 1858297"/>
              <a:gd name="connsiteY1" fmla="*/ 695681 h 1274790"/>
              <a:gd name="connsiteX2" fmla="*/ 324465 w 1858297"/>
              <a:gd name="connsiteY2" fmla="*/ 408087 h 1274790"/>
              <a:gd name="connsiteX3" fmla="*/ 582561 w 1858297"/>
              <a:gd name="connsiteY3" fmla="*/ 931655 h 1274790"/>
              <a:gd name="connsiteX4" fmla="*/ 803787 w 1858297"/>
              <a:gd name="connsiteY4" fmla="*/ 2506 h 1274790"/>
              <a:gd name="connsiteX5" fmla="*/ 1017639 w 1858297"/>
              <a:gd name="connsiteY5" fmla="*/ 1270868 h 1274790"/>
              <a:gd name="connsiteX6" fmla="*/ 1297858 w 1858297"/>
              <a:gd name="connsiteY6" fmla="*/ 408087 h 1274790"/>
              <a:gd name="connsiteX7" fmla="*/ 1578077 w 1858297"/>
              <a:gd name="connsiteY7" fmla="*/ 651435 h 1274790"/>
              <a:gd name="connsiteX8" fmla="*/ 1696065 w 1858297"/>
              <a:gd name="connsiteY8" fmla="*/ 474455 h 1274790"/>
              <a:gd name="connsiteX9" fmla="*/ 1858297 w 1858297"/>
              <a:gd name="connsiteY9" fmla="*/ 629313 h 1274790"/>
              <a:gd name="connsiteX10" fmla="*/ 1858297 w 1858297"/>
              <a:gd name="connsiteY10" fmla="*/ 629313 h 1274790"/>
              <a:gd name="connsiteX11" fmla="*/ 1858297 w 1858297"/>
              <a:gd name="connsiteY11" fmla="*/ 621939 h 127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297" h="1274790">
                <a:moveTo>
                  <a:pt x="0" y="577693"/>
                </a:moveTo>
                <a:cubicBezTo>
                  <a:pt x="65139" y="650821"/>
                  <a:pt x="130278" y="723949"/>
                  <a:pt x="184355" y="695681"/>
                </a:cubicBezTo>
                <a:cubicBezTo>
                  <a:pt x="238433" y="667413"/>
                  <a:pt x="258097" y="368758"/>
                  <a:pt x="324465" y="408087"/>
                </a:cubicBezTo>
                <a:cubicBezTo>
                  <a:pt x="390833" y="447416"/>
                  <a:pt x="502674" y="999252"/>
                  <a:pt x="582561" y="931655"/>
                </a:cubicBezTo>
                <a:cubicBezTo>
                  <a:pt x="662448" y="864058"/>
                  <a:pt x="731274" y="-54029"/>
                  <a:pt x="803787" y="2506"/>
                </a:cubicBezTo>
                <a:cubicBezTo>
                  <a:pt x="876300" y="59041"/>
                  <a:pt x="935294" y="1203271"/>
                  <a:pt x="1017639" y="1270868"/>
                </a:cubicBezTo>
                <a:cubicBezTo>
                  <a:pt x="1099984" y="1338465"/>
                  <a:pt x="1204452" y="511326"/>
                  <a:pt x="1297858" y="408087"/>
                </a:cubicBezTo>
                <a:cubicBezTo>
                  <a:pt x="1391264" y="304848"/>
                  <a:pt x="1511709" y="640374"/>
                  <a:pt x="1578077" y="651435"/>
                </a:cubicBezTo>
                <a:cubicBezTo>
                  <a:pt x="1644445" y="662496"/>
                  <a:pt x="1649362" y="478142"/>
                  <a:pt x="1696065" y="474455"/>
                </a:cubicBezTo>
                <a:cubicBezTo>
                  <a:pt x="1742768" y="470768"/>
                  <a:pt x="1858297" y="629313"/>
                  <a:pt x="1858297" y="629313"/>
                </a:cubicBezTo>
                <a:lnTo>
                  <a:pt x="1858297" y="629313"/>
                </a:lnTo>
                <a:lnTo>
                  <a:pt x="1858297" y="621939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31D4D277-9006-7013-F482-D4605C7975EC}"/>
              </a:ext>
            </a:extLst>
          </p:cNvPr>
          <p:cNvSpPr/>
          <p:nvPr/>
        </p:nvSpPr>
        <p:spPr>
          <a:xfrm>
            <a:off x="6526420" y="47818"/>
            <a:ext cx="3394594" cy="896862"/>
          </a:xfrm>
          <a:custGeom>
            <a:avLst/>
            <a:gdLst>
              <a:gd name="connsiteX0" fmla="*/ 0 w 1858297"/>
              <a:gd name="connsiteY0" fmla="*/ 577693 h 1274790"/>
              <a:gd name="connsiteX1" fmla="*/ 184355 w 1858297"/>
              <a:gd name="connsiteY1" fmla="*/ 695681 h 1274790"/>
              <a:gd name="connsiteX2" fmla="*/ 324465 w 1858297"/>
              <a:gd name="connsiteY2" fmla="*/ 408087 h 1274790"/>
              <a:gd name="connsiteX3" fmla="*/ 582561 w 1858297"/>
              <a:gd name="connsiteY3" fmla="*/ 931655 h 1274790"/>
              <a:gd name="connsiteX4" fmla="*/ 803787 w 1858297"/>
              <a:gd name="connsiteY4" fmla="*/ 2506 h 1274790"/>
              <a:gd name="connsiteX5" fmla="*/ 1017639 w 1858297"/>
              <a:gd name="connsiteY5" fmla="*/ 1270868 h 1274790"/>
              <a:gd name="connsiteX6" fmla="*/ 1297858 w 1858297"/>
              <a:gd name="connsiteY6" fmla="*/ 408087 h 1274790"/>
              <a:gd name="connsiteX7" fmla="*/ 1578077 w 1858297"/>
              <a:gd name="connsiteY7" fmla="*/ 651435 h 1274790"/>
              <a:gd name="connsiteX8" fmla="*/ 1696065 w 1858297"/>
              <a:gd name="connsiteY8" fmla="*/ 474455 h 1274790"/>
              <a:gd name="connsiteX9" fmla="*/ 1858297 w 1858297"/>
              <a:gd name="connsiteY9" fmla="*/ 629313 h 1274790"/>
              <a:gd name="connsiteX10" fmla="*/ 1858297 w 1858297"/>
              <a:gd name="connsiteY10" fmla="*/ 629313 h 1274790"/>
              <a:gd name="connsiteX11" fmla="*/ 1858297 w 1858297"/>
              <a:gd name="connsiteY11" fmla="*/ 621939 h 127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297" h="1274790">
                <a:moveTo>
                  <a:pt x="0" y="577693"/>
                </a:moveTo>
                <a:cubicBezTo>
                  <a:pt x="65139" y="650821"/>
                  <a:pt x="130278" y="723949"/>
                  <a:pt x="184355" y="695681"/>
                </a:cubicBezTo>
                <a:cubicBezTo>
                  <a:pt x="238433" y="667413"/>
                  <a:pt x="258097" y="368758"/>
                  <a:pt x="324465" y="408087"/>
                </a:cubicBezTo>
                <a:cubicBezTo>
                  <a:pt x="390833" y="447416"/>
                  <a:pt x="502674" y="999252"/>
                  <a:pt x="582561" y="931655"/>
                </a:cubicBezTo>
                <a:cubicBezTo>
                  <a:pt x="662448" y="864058"/>
                  <a:pt x="731274" y="-54029"/>
                  <a:pt x="803787" y="2506"/>
                </a:cubicBezTo>
                <a:cubicBezTo>
                  <a:pt x="876300" y="59041"/>
                  <a:pt x="935294" y="1203271"/>
                  <a:pt x="1017639" y="1270868"/>
                </a:cubicBezTo>
                <a:cubicBezTo>
                  <a:pt x="1099984" y="1338465"/>
                  <a:pt x="1204452" y="511326"/>
                  <a:pt x="1297858" y="408087"/>
                </a:cubicBezTo>
                <a:cubicBezTo>
                  <a:pt x="1391264" y="304848"/>
                  <a:pt x="1511709" y="640374"/>
                  <a:pt x="1578077" y="651435"/>
                </a:cubicBezTo>
                <a:cubicBezTo>
                  <a:pt x="1644445" y="662496"/>
                  <a:pt x="1649362" y="478142"/>
                  <a:pt x="1696065" y="474455"/>
                </a:cubicBezTo>
                <a:cubicBezTo>
                  <a:pt x="1742768" y="470768"/>
                  <a:pt x="1858297" y="629313"/>
                  <a:pt x="1858297" y="629313"/>
                </a:cubicBezTo>
                <a:lnTo>
                  <a:pt x="1858297" y="629313"/>
                </a:lnTo>
                <a:lnTo>
                  <a:pt x="1858297" y="621939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D9554B5E-6F49-70E0-604F-271DF17DCE05}"/>
              </a:ext>
            </a:extLst>
          </p:cNvPr>
          <p:cNvSpPr/>
          <p:nvPr/>
        </p:nvSpPr>
        <p:spPr>
          <a:xfrm>
            <a:off x="7140678" y="1253979"/>
            <a:ext cx="140322" cy="143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C5DC254D-C020-46AE-C698-C070EC46F27B}"/>
              </a:ext>
            </a:extLst>
          </p:cNvPr>
          <p:cNvSpPr/>
          <p:nvPr/>
        </p:nvSpPr>
        <p:spPr>
          <a:xfrm>
            <a:off x="7343060" y="1355905"/>
            <a:ext cx="140322" cy="143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D6D60692-D8D0-9CA0-DA9A-70C14F1CB7BA}"/>
              </a:ext>
            </a:extLst>
          </p:cNvPr>
          <p:cNvSpPr/>
          <p:nvPr/>
        </p:nvSpPr>
        <p:spPr>
          <a:xfrm>
            <a:off x="7070774" y="254023"/>
            <a:ext cx="140322" cy="143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718DBE08-75D1-5132-0DA0-B364D38B40BD}"/>
              </a:ext>
            </a:extLst>
          </p:cNvPr>
          <p:cNvSpPr/>
          <p:nvPr/>
        </p:nvSpPr>
        <p:spPr>
          <a:xfrm>
            <a:off x="7545029" y="1516238"/>
            <a:ext cx="140322" cy="143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B6D4662B-E710-8B2A-460F-863FD30BD98B}"/>
              </a:ext>
            </a:extLst>
          </p:cNvPr>
          <p:cNvSpPr/>
          <p:nvPr/>
        </p:nvSpPr>
        <p:spPr>
          <a:xfrm>
            <a:off x="7545289" y="632664"/>
            <a:ext cx="140322" cy="143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3AC51EFD-5A69-67B5-84EE-0C8507FE215C}"/>
              </a:ext>
            </a:extLst>
          </p:cNvPr>
          <p:cNvSpPr/>
          <p:nvPr/>
        </p:nvSpPr>
        <p:spPr>
          <a:xfrm>
            <a:off x="7314227" y="477452"/>
            <a:ext cx="140322" cy="143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1A285903-9EF3-E659-C486-10E7D65421C8}"/>
              </a:ext>
            </a:extLst>
          </p:cNvPr>
          <p:cNvSpPr/>
          <p:nvPr/>
        </p:nvSpPr>
        <p:spPr>
          <a:xfrm>
            <a:off x="7746998" y="1602587"/>
            <a:ext cx="140322" cy="143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D1965CD0-C703-A47C-3203-A53B545DCFDA}"/>
              </a:ext>
            </a:extLst>
          </p:cNvPr>
          <p:cNvSpPr/>
          <p:nvPr/>
        </p:nvSpPr>
        <p:spPr>
          <a:xfrm>
            <a:off x="6960213" y="1375676"/>
            <a:ext cx="140322" cy="143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C503B45D-59B5-071E-45D7-DF1B0DF4905A}"/>
              </a:ext>
            </a:extLst>
          </p:cNvPr>
          <p:cNvCxnSpPr>
            <a:stCxn id="66" idx="4"/>
            <a:endCxn id="61" idx="0"/>
          </p:cNvCxnSpPr>
          <p:nvPr/>
        </p:nvCxnSpPr>
        <p:spPr>
          <a:xfrm flipV="1">
            <a:off x="7030374" y="254023"/>
            <a:ext cx="110561" cy="1265458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7FFC2527-267C-B51E-B4DE-F45A0CAC5F34}"/>
              </a:ext>
            </a:extLst>
          </p:cNvPr>
          <p:cNvCxnSpPr>
            <a:cxnSpLocks/>
            <a:stCxn id="59" idx="4"/>
            <a:endCxn id="61" idx="0"/>
          </p:cNvCxnSpPr>
          <p:nvPr/>
        </p:nvCxnSpPr>
        <p:spPr>
          <a:xfrm flipH="1" flipV="1">
            <a:off x="7140935" y="254023"/>
            <a:ext cx="69904" cy="1143761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1C1FF836-8033-B4F6-58A6-825D9BE19731}"/>
              </a:ext>
            </a:extLst>
          </p:cNvPr>
          <p:cNvCxnSpPr>
            <a:cxnSpLocks/>
            <a:stCxn id="60" idx="3"/>
            <a:endCxn id="61" idx="0"/>
          </p:cNvCxnSpPr>
          <p:nvPr/>
        </p:nvCxnSpPr>
        <p:spPr>
          <a:xfrm flipH="1" flipV="1">
            <a:off x="7140935" y="254023"/>
            <a:ext cx="222675" cy="1224627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17BB8303-B0BD-15A3-85D1-2E3B2963F2B4}"/>
              </a:ext>
            </a:extLst>
          </p:cNvPr>
          <p:cNvSpPr txBox="1"/>
          <p:nvPr/>
        </p:nvSpPr>
        <p:spPr>
          <a:xfrm>
            <a:off x="5152808" y="1882492"/>
            <a:ext cx="703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Warping Path: (</a:t>
            </a:r>
            <a:r>
              <a:rPr lang="en-US" altLang="zh-CN" dirty="0" err="1"/>
              <a:t>X_t</a:t>
            </a:r>
            <a:r>
              <a:rPr lang="en-US" altLang="zh-CN" dirty="0"/>
              <a:t>, Y_t-1), (</a:t>
            </a:r>
            <a:r>
              <a:rPr lang="en-US" altLang="zh-CN" dirty="0" err="1"/>
              <a:t>X_t</a:t>
            </a:r>
            <a:r>
              <a:rPr lang="en-US" altLang="zh-CN" dirty="0"/>
              <a:t>, </a:t>
            </a:r>
            <a:r>
              <a:rPr lang="en-US" altLang="zh-CN" dirty="0" err="1"/>
              <a:t>Y_t</a:t>
            </a:r>
            <a:r>
              <a:rPr lang="en-US" altLang="zh-CN" dirty="0"/>
              <a:t>), (</a:t>
            </a:r>
            <a:r>
              <a:rPr lang="en-US" altLang="zh-CN" dirty="0" err="1"/>
              <a:t>X_t</a:t>
            </a:r>
            <a:r>
              <a:rPr lang="en-US" altLang="zh-CN" dirty="0"/>
              <a:t>, Y_t+1)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99CCF9D7-67F0-2ED3-BCF3-D408825B2D9B}"/>
              </a:ext>
            </a:extLst>
          </p:cNvPr>
          <p:cNvSpPr txBox="1"/>
          <p:nvPr/>
        </p:nvSpPr>
        <p:spPr>
          <a:xfrm>
            <a:off x="5083573" y="2503184"/>
            <a:ext cx="70391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Asymmetric Method: Take a reference.</a:t>
            </a:r>
          </a:p>
          <a:p>
            <a:endParaRPr lang="en-US" altLang="zh-CN" dirty="0"/>
          </a:p>
          <a:p>
            <a:r>
              <a:rPr lang="en-US" altLang="zh-CN" dirty="0"/>
              <a:t>Take X as a reference.</a:t>
            </a:r>
          </a:p>
          <a:p>
            <a:r>
              <a:rPr lang="en-US" altLang="zh-CN" dirty="0"/>
              <a:t>Result: </a:t>
            </a:r>
            <a:r>
              <a:rPr lang="en-US" altLang="zh-CN" dirty="0" err="1"/>
              <a:t>X_t</a:t>
            </a:r>
            <a:r>
              <a:rPr lang="en-US" altLang="zh-CN" dirty="0"/>
              <a:t> = (</a:t>
            </a:r>
            <a:r>
              <a:rPr lang="en-US" altLang="zh-CN" dirty="0" err="1"/>
              <a:t>X_t</a:t>
            </a:r>
            <a:r>
              <a:rPr lang="en-US" altLang="zh-CN" dirty="0"/>
              <a:t> + Y_t-1 + </a:t>
            </a:r>
            <a:r>
              <a:rPr lang="en-US" altLang="zh-CN" dirty="0" err="1"/>
              <a:t>Y_t</a:t>
            </a:r>
            <a:r>
              <a:rPr lang="en-US" altLang="zh-CN" dirty="0"/>
              <a:t>, + Y_t+1) / 4</a:t>
            </a:r>
          </a:p>
          <a:p>
            <a:endParaRPr lang="en-US" altLang="zh-CN" dirty="0"/>
          </a:p>
          <a:p>
            <a:r>
              <a:rPr lang="en-US" altLang="zh-CN" dirty="0"/>
              <a:t>Disadvantage: Not well-defined. There is no natural criterion for choosing a reference.</a:t>
            </a:r>
          </a:p>
        </p:txBody>
      </p:sp>
    </p:spTree>
    <p:extLst>
      <p:ext uri="{BB962C8B-B14F-4D97-AF65-F5344CB8AC3E}">
        <p14:creationId xmlns:p14="http://schemas.microsoft.com/office/powerpoint/2010/main" val="335207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0BFACC5B-F759-45D8-6D24-34D71F57C704}"/>
              </a:ext>
            </a:extLst>
          </p:cNvPr>
          <p:cNvSpPr txBox="1"/>
          <p:nvPr/>
        </p:nvSpPr>
        <p:spPr>
          <a:xfrm>
            <a:off x="255637" y="1622322"/>
            <a:ext cx="1742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Incremental Averaging</a:t>
            </a:r>
            <a:endParaRPr lang="zh-CN" altLang="en-US" sz="20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41FF542-9E53-AD94-A14F-6AB8112C091C}"/>
              </a:ext>
            </a:extLst>
          </p:cNvPr>
          <p:cNvSpPr txBox="1"/>
          <p:nvPr/>
        </p:nvSpPr>
        <p:spPr>
          <a:xfrm>
            <a:off x="249183" y="4336394"/>
            <a:ext cx="1742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Batch</a:t>
            </a:r>
          </a:p>
          <a:p>
            <a:pPr algn="ctr"/>
            <a:r>
              <a:rPr lang="en-US" altLang="zh-CN" sz="2000" b="1" dirty="0"/>
              <a:t>Averaging</a:t>
            </a:r>
            <a:endParaRPr lang="zh-CN" altLang="en-US" sz="20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2A58980-64FE-C1CE-BB6E-DCCC5A7B05FE}"/>
              </a:ext>
            </a:extLst>
          </p:cNvPr>
          <p:cNvSpPr txBox="1"/>
          <p:nvPr/>
        </p:nvSpPr>
        <p:spPr>
          <a:xfrm>
            <a:off x="2669148" y="3720841"/>
            <a:ext cx="1629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Asymmetric</a:t>
            </a:r>
          </a:p>
          <a:p>
            <a:pPr algn="ctr"/>
            <a:r>
              <a:rPr lang="en-US" altLang="zh-CN" dirty="0"/>
              <a:t>Batch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E9946B4-FEA7-EC1B-88AE-32FDC9FD219B}"/>
              </a:ext>
            </a:extLst>
          </p:cNvPr>
          <p:cNvSpPr txBox="1"/>
          <p:nvPr/>
        </p:nvSpPr>
        <p:spPr>
          <a:xfrm>
            <a:off x="2663706" y="4894179"/>
            <a:ext cx="1629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Symmetric</a:t>
            </a:r>
          </a:p>
          <a:p>
            <a:pPr algn="ctr"/>
            <a:r>
              <a:rPr lang="en-US" altLang="zh-CN" dirty="0"/>
              <a:t>Batch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EEE649E-2DE6-42B3-8312-23DD9C9CEF2D}"/>
              </a:ext>
            </a:extLst>
          </p:cNvPr>
          <p:cNvSpPr txBox="1"/>
          <p:nvPr/>
        </p:nvSpPr>
        <p:spPr>
          <a:xfrm>
            <a:off x="2559487" y="837373"/>
            <a:ext cx="1629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Asymmetric</a:t>
            </a:r>
          </a:p>
          <a:p>
            <a:pPr algn="ctr"/>
            <a:r>
              <a:rPr lang="en-US" altLang="zh-CN" dirty="0"/>
              <a:t>Increment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9C590BB-5F59-1734-1397-BFB8590E3230}"/>
              </a:ext>
            </a:extLst>
          </p:cNvPr>
          <p:cNvSpPr txBox="1"/>
          <p:nvPr/>
        </p:nvSpPr>
        <p:spPr>
          <a:xfrm>
            <a:off x="2559487" y="2209209"/>
            <a:ext cx="1629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Symmetric</a:t>
            </a:r>
          </a:p>
          <a:p>
            <a:pPr algn="ctr"/>
            <a:r>
              <a:rPr lang="en-US" altLang="zh-CN" dirty="0"/>
              <a:t>Increment</a:t>
            </a:r>
            <a:endParaRPr lang="zh-CN" altLang="en-US" dirty="0"/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BCF52039-59AD-F6D1-F3D4-47864B84BF0A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 flipV="1">
            <a:off x="1998406" y="1160539"/>
            <a:ext cx="561081" cy="815726"/>
          </a:xfrm>
          <a:prstGeom prst="curvedConnector3">
            <a:avLst>
              <a:gd name="adj1" fmla="val 50000"/>
            </a:avLst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315FB6BC-9C43-B897-F394-00C57135E408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1998406" y="1976265"/>
            <a:ext cx="561081" cy="556110"/>
          </a:xfrm>
          <a:prstGeom prst="curvedConnector3">
            <a:avLst>
              <a:gd name="adj1" fmla="val 50000"/>
            </a:avLst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7D91DABE-E0D5-2827-5E5E-5E55370D8DB6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1991952" y="4044007"/>
            <a:ext cx="677196" cy="646330"/>
          </a:xfrm>
          <a:prstGeom prst="curvedConnector3">
            <a:avLst>
              <a:gd name="adj1" fmla="val 50000"/>
            </a:avLst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3A7CDD79-9764-452C-F505-2275A20FADEA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1991952" y="4690337"/>
            <a:ext cx="671754" cy="527008"/>
          </a:xfrm>
          <a:prstGeom prst="curvedConnector3">
            <a:avLst>
              <a:gd name="adj1" fmla="val 50000"/>
            </a:avLst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0C437EBB-FE0F-13D1-81C9-B1AB43ECCB25}"/>
              </a:ext>
            </a:extLst>
          </p:cNvPr>
          <p:cNvSpPr txBox="1"/>
          <p:nvPr/>
        </p:nvSpPr>
        <p:spPr>
          <a:xfrm>
            <a:off x="6629822" y="3859340"/>
            <a:ext cx="147548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/>
            </a:lvl1pPr>
          </a:lstStyle>
          <a:p>
            <a:r>
              <a:rPr lang="en-US" altLang="zh-CN" dirty="0"/>
              <a:t>DBA, 2011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590001-AABA-718A-2230-6EC82779D4C3}"/>
              </a:ext>
            </a:extLst>
          </p:cNvPr>
          <p:cNvSpPr txBox="1"/>
          <p:nvPr/>
        </p:nvSpPr>
        <p:spPr>
          <a:xfrm>
            <a:off x="4543660" y="4894179"/>
            <a:ext cx="3894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O(T^N)</a:t>
            </a:r>
          </a:p>
          <a:p>
            <a:pPr algn="ctr"/>
            <a:r>
              <a:rPr lang="en-US" altLang="zh-CN" dirty="0"/>
              <a:t>computationally expensive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FD84B5-B4BD-597F-9A63-3E8DE3B49332}"/>
              </a:ext>
            </a:extLst>
          </p:cNvPr>
          <p:cNvSpPr txBox="1"/>
          <p:nvPr/>
        </p:nvSpPr>
        <p:spPr>
          <a:xfrm>
            <a:off x="4466304" y="2350612"/>
            <a:ext cx="162969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NLAAF, 1996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619B90-BBAF-712A-3D3A-C6919B10F360}"/>
              </a:ext>
            </a:extLst>
          </p:cNvPr>
          <p:cNvSpPr txBox="1"/>
          <p:nvPr/>
        </p:nvSpPr>
        <p:spPr>
          <a:xfrm>
            <a:off x="6586646" y="1751896"/>
            <a:ext cx="134052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/>
            </a:lvl1pPr>
          </a:lstStyle>
          <a:p>
            <a:pPr algn="ctr"/>
            <a:r>
              <a:rPr lang="en-US" altLang="zh-CN" dirty="0"/>
              <a:t>PSA</a:t>
            </a:r>
            <a:r>
              <a:rPr lang="en-US" altLang="zh-CN"/>
              <a:t>, 2009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BEAB75-769F-864E-6EE1-63F686D1F92E}"/>
              </a:ext>
            </a:extLst>
          </p:cNvPr>
          <p:cNvSpPr txBox="1"/>
          <p:nvPr/>
        </p:nvSpPr>
        <p:spPr>
          <a:xfrm>
            <a:off x="7344726" y="3107533"/>
            <a:ext cx="162969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/>
            </a:lvl1pPr>
          </a:lstStyle>
          <a:p>
            <a:pPr algn="ctr"/>
            <a:r>
              <a:rPr lang="en-US" altLang="zh-CN" dirty="0"/>
              <a:t>ICDTW, 2012</a:t>
            </a:r>
            <a:endParaRPr lang="zh-CN" altLang="en-US" dirty="0"/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E9AB71A0-C9D6-29F7-7EE7-8D401B46C61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6096000" y="1936562"/>
            <a:ext cx="490646" cy="598716"/>
          </a:xfrm>
          <a:prstGeom prst="curvedConnector3">
            <a:avLst>
              <a:gd name="adj1" fmla="val 50000"/>
            </a:avLst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0024D019-1187-4E47-ED29-31747DF089B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6096000" y="2535278"/>
            <a:ext cx="1248726" cy="756921"/>
          </a:xfrm>
          <a:prstGeom prst="curvedConnector3">
            <a:avLst>
              <a:gd name="adj1" fmla="val 50000"/>
            </a:avLst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1518FA1-EEC8-8A10-8225-F775E3509E72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>
            <a:off x="4189183" y="2532375"/>
            <a:ext cx="277121" cy="2903"/>
          </a:xfrm>
          <a:prstGeom prst="straightConnector1">
            <a:avLst/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E504E9E-C6AD-1EB1-77C3-0614A242397A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 flipV="1">
            <a:off x="4298844" y="4044006"/>
            <a:ext cx="2330978" cy="1"/>
          </a:xfrm>
          <a:prstGeom prst="straightConnector1">
            <a:avLst/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FC985448-4854-DC43-868F-C46F62D512A8}"/>
              </a:ext>
            </a:extLst>
          </p:cNvPr>
          <p:cNvSpPr txBox="1"/>
          <p:nvPr/>
        </p:nvSpPr>
        <p:spPr>
          <a:xfrm>
            <a:off x="9281681" y="975872"/>
            <a:ext cx="147548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/>
            </a:lvl1pPr>
          </a:lstStyle>
          <a:p>
            <a:r>
              <a:rPr lang="en-US" altLang="zh-CN" dirty="0"/>
              <a:t>SSG, 2017</a:t>
            </a:r>
            <a:endParaRPr lang="zh-CN" altLang="en-US" dirty="0"/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E95174B2-4F3F-F352-63FB-51E660CFD814}"/>
              </a:ext>
            </a:extLst>
          </p:cNvPr>
          <p:cNvCxnSpPr>
            <a:cxnSpLocks/>
            <a:stCxn id="18" idx="3"/>
            <a:endCxn id="79" idx="1"/>
          </p:cNvCxnSpPr>
          <p:nvPr/>
        </p:nvCxnSpPr>
        <p:spPr>
          <a:xfrm flipV="1">
            <a:off x="4189183" y="1160538"/>
            <a:ext cx="5092498" cy="1"/>
          </a:xfrm>
          <a:prstGeom prst="straightConnector1">
            <a:avLst/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29E9A136-D21C-DAD2-6064-A5BBB7FF7FBC}"/>
              </a:ext>
            </a:extLst>
          </p:cNvPr>
          <p:cNvCxnSpPr/>
          <p:nvPr/>
        </p:nvCxnSpPr>
        <p:spPr>
          <a:xfrm>
            <a:off x="10012163" y="0"/>
            <a:ext cx="0" cy="6858000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C4CDF24A-D385-0738-3A0E-25DDF8EC4DBA}"/>
              </a:ext>
            </a:extLst>
          </p:cNvPr>
          <p:cNvSpPr txBox="1"/>
          <p:nvPr/>
        </p:nvSpPr>
        <p:spPr>
          <a:xfrm>
            <a:off x="270153" y="219371"/>
            <a:ext cx="5550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Before 2017: Intuitive</a:t>
            </a:r>
            <a:endParaRPr lang="zh-CN" altLang="en-US" sz="2400" b="1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CBCB8E12-86C2-49F7-8B51-98C6122D56A3}"/>
              </a:ext>
            </a:extLst>
          </p:cNvPr>
          <p:cNvSpPr txBox="1"/>
          <p:nvPr/>
        </p:nvSpPr>
        <p:spPr>
          <a:xfrm>
            <a:off x="10258907" y="162015"/>
            <a:ext cx="1933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After 2017</a:t>
            </a:r>
            <a:endParaRPr lang="zh-CN" altLang="en-US" sz="2400" b="1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0AB1A3CB-26B5-5C8C-C860-3638F888F3DC}"/>
              </a:ext>
            </a:extLst>
          </p:cNvPr>
          <p:cNvSpPr/>
          <p:nvPr/>
        </p:nvSpPr>
        <p:spPr>
          <a:xfrm>
            <a:off x="270153" y="703679"/>
            <a:ext cx="8830304" cy="5994664"/>
          </a:xfrm>
          <a:prstGeom prst="rect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5CF3427E-B8B0-E51E-404C-5E385729715A}"/>
              </a:ext>
            </a:extLst>
          </p:cNvPr>
          <p:cNvSpPr txBox="1"/>
          <p:nvPr/>
        </p:nvSpPr>
        <p:spPr>
          <a:xfrm>
            <a:off x="9281681" y="1997910"/>
            <a:ext cx="1475481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/>
            </a:lvl1pPr>
          </a:lstStyle>
          <a:p>
            <a:r>
              <a:rPr lang="en-US" altLang="zh-CN" dirty="0"/>
              <a:t>Soft-DTW 2017</a:t>
            </a:r>
            <a:endParaRPr lang="zh-CN" altLang="en-US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F63CDFAA-7BF6-529B-D930-92DCF877381C}"/>
              </a:ext>
            </a:extLst>
          </p:cNvPr>
          <p:cNvSpPr txBox="1"/>
          <p:nvPr/>
        </p:nvSpPr>
        <p:spPr>
          <a:xfrm>
            <a:off x="10580709" y="3143444"/>
            <a:ext cx="147548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/>
            </a:lvl1pPr>
          </a:lstStyle>
          <a:p>
            <a:r>
              <a:rPr lang="en-US" altLang="zh-CN" dirty="0"/>
              <a:t>TTW, 2018</a:t>
            </a:r>
            <a:endParaRPr lang="zh-CN" altLang="en-US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8F7D9A7F-33BD-D19C-47BC-AF74604FEC72}"/>
              </a:ext>
            </a:extLst>
          </p:cNvPr>
          <p:cNvSpPr txBox="1"/>
          <p:nvPr/>
        </p:nvSpPr>
        <p:spPr>
          <a:xfrm>
            <a:off x="464457" y="5776686"/>
            <a:ext cx="7887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</a:t>
            </a:r>
            <a:r>
              <a:rPr lang="zh-CN" altLang="en-US" dirty="0"/>
              <a:t>改进</a:t>
            </a:r>
            <a:r>
              <a:rPr lang="en-US" altLang="zh-CN" dirty="0"/>
              <a:t>NLAAF</a:t>
            </a:r>
            <a:r>
              <a:rPr lang="zh-CN" altLang="en-US" dirty="0"/>
              <a:t>算法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为</a:t>
            </a:r>
            <a:r>
              <a:rPr lang="en-US" altLang="zh-CN" dirty="0"/>
              <a:t>DBA</a:t>
            </a:r>
            <a:r>
              <a:rPr lang="zh-CN" altLang="en-US" dirty="0"/>
              <a:t>算法的出现做准备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33556331-7B8D-1B02-1057-C1CC8A9E53D4}"/>
              </a:ext>
            </a:extLst>
          </p:cNvPr>
          <p:cNvSpPr txBox="1"/>
          <p:nvPr/>
        </p:nvSpPr>
        <p:spPr>
          <a:xfrm>
            <a:off x="9281681" y="3859340"/>
            <a:ext cx="147548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/>
            </a:lvl1pPr>
          </a:lstStyle>
          <a:p>
            <a:r>
              <a:rPr lang="en-US" altLang="zh-CN" dirty="0"/>
              <a:t>CDBA, 2017</a:t>
            </a:r>
            <a:endParaRPr lang="zh-CN" altLang="en-US" dirty="0"/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B7F1A7-209E-AD82-D1A6-3BF001654F01}"/>
              </a:ext>
            </a:extLst>
          </p:cNvPr>
          <p:cNvCxnSpPr>
            <a:cxnSpLocks/>
            <a:stCxn id="2" idx="3"/>
            <a:endCxn id="126" idx="1"/>
          </p:cNvCxnSpPr>
          <p:nvPr/>
        </p:nvCxnSpPr>
        <p:spPr>
          <a:xfrm>
            <a:off x="8105303" y="4044006"/>
            <a:ext cx="1176378" cy="0"/>
          </a:xfrm>
          <a:prstGeom prst="straightConnector1">
            <a:avLst/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58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文本框 78">
            <a:extLst>
              <a:ext uri="{FF2B5EF4-FFF2-40B4-BE49-F238E27FC236}">
                <a16:creationId xmlns:a16="http://schemas.microsoft.com/office/drawing/2014/main" id="{FC985448-4854-DC43-868F-C46F62D512A8}"/>
              </a:ext>
            </a:extLst>
          </p:cNvPr>
          <p:cNvSpPr txBox="1"/>
          <p:nvPr/>
        </p:nvSpPr>
        <p:spPr>
          <a:xfrm>
            <a:off x="398938" y="990387"/>
            <a:ext cx="147548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/>
            </a:lvl1pPr>
          </a:lstStyle>
          <a:p>
            <a:r>
              <a:rPr lang="en-US" altLang="zh-CN" dirty="0"/>
              <a:t>SSG, 2017</a:t>
            </a:r>
            <a:endParaRPr lang="zh-CN" altLang="en-US" dirty="0"/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29E9A136-D21C-DAD2-6064-A5BBB7FF7FBC}"/>
              </a:ext>
            </a:extLst>
          </p:cNvPr>
          <p:cNvCxnSpPr/>
          <p:nvPr/>
        </p:nvCxnSpPr>
        <p:spPr>
          <a:xfrm>
            <a:off x="1129420" y="14515"/>
            <a:ext cx="0" cy="6858000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CBCB8E12-86C2-49F7-8B51-98C6122D56A3}"/>
              </a:ext>
            </a:extLst>
          </p:cNvPr>
          <p:cNvSpPr txBox="1"/>
          <p:nvPr/>
        </p:nvSpPr>
        <p:spPr>
          <a:xfrm>
            <a:off x="1376163" y="176530"/>
            <a:ext cx="7434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After 2017: Optimization</a:t>
            </a:r>
            <a:endParaRPr lang="zh-CN" altLang="en-US" sz="2400" b="1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5CF3427E-B8B0-E51E-404C-5E385729715A}"/>
              </a:ext>
            </a:extLst>
          </p:cNvPr>
          <p:cNvSpPr txBox="1"/>
          <p:nvPr/>
        </p:nvSpPr>
        <p:spPr>
          <a:xfrm>
            <a:off x="398938" y="2012425"/>
            <a:ext cx="1475481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/>
            </a:lvl1pPr>
          </a:lstStyle>
          <a:p>
            <a:r>
              <a:rPr lang="en-US" altLang="zh-CN" dirty="0"/>
              <a:t>Soft-DTW 2017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23D4BA-FF1A-D867-2034-EC45186AF5BC}"/>
              </a:ext>
            </a:extLst>
          </p:cNvPr>
          <p:cNvSpPr txBox="1"/>
          <p:nvPr/>
        </p:nvSpPr>
        <p:spPr>
          <a:xfrm>
            <a:off x="1604969" y="3168166"/>
            <a:ext cx="147548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/>
            </a:lvl1pPr>
          </a:lstStyle>
          <a:p>
            <a:r>
              <a:rPr lang="en-US" altLang="zh-CN" dirty="0"/>
              <a:t>TTW, 2018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23C5582-01B1-B44E-D2C7-3CD3518DEBA7}"/>
              </a:ext>
            </a:extLst>
          </p:cNvPr>
          <p:cNvSpPr txBox="1"/>
          <p:nvPr/>
        </p:nvSpPr>
        <p:spPr>
          <a:xfrm>
            <a:off x="3556000" y="932020"/>
            <a:ext cx="35115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Fr´echet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/>
              <a:t>F</a:t>
            </a:r>
            <a:r>
              <a:rPr lang="en-US" altLang="zh-CN" sz="2400" dirty="0">
                <a:solidFill>
                  <a:schemeClr val="tx1"/>
                </a:solidFill>
              </a:rPr>
              <a:t>unction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AC493D76-BE37-606F-1A8D-D102F0F52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180" y="802022"/>
            <a:ext cx="2584535" cy="748738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1F15AFB2-94DF-DED6-8052-9EF511391C9A}"/>
              </a:ext>
            </a:extLst>
          </p:cNvPr>
          <p:cNvSpPr txBox="1"/>
          <p:nvPr/>
        </p:nvSpPr>
        <p:spPr>
          <a:xfrm>
            <a:off x="3841020" y="1550760"/>
            <a:ext cx="73687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 polynomial-time algorithm for finding a global minimum of the non-differentiable, non-convex </a:t>
            </a:r>
            <a:r>
              <a:rPr lang="en-US" altLang="zh-CN" dirty="0" err="1"/>
              <a:t>Fr´echet</a:t>
            </a:r>
            <a:r>
              <a:rPr lang="en-US" altLang="zh-CN" dirty="0"/>
              <a:t> function is unknown.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A5D121E-7A49-C90D-D2AA-791C77FD2716}"/>
              </a:ext>
            </a:extLst>
          </p:cNvPr>
          <p:cNvSpPr txBox="1"/>
          <p:nvPr/>
        </p:nvSpPr>
        <p:spPr>
          <a:xfrm>
            <a:off x="3841019" y="3040214"/>
            <a:ext cx="803892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SSG</a:t>
            </a:r>
          </a:p>
          <a:p>
            <a:r>
              <a:rPr lang="en-US" altLang="zh-CN" sz="2000" dirty="0"/>
              <a:t>F = min{F_C1, F_C2, F_C3, …}, F_C is differentiable and convex function.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Soft-DTW</a:t>
            </a:r>
          </a:p>
          <a:p>
            <a:r>
              <a:rPr lang="en-US" altLang="zh-CN" sz="2000" dirty="0"/>
              <a:t>DTW(min, +) -&gt; DTW(*, +)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TTW</a:t>
            </a:r>
          </a:p>
          <a:p>
            <a:r>
              <a:rPr lang="en-US" altLang="zh-CN" sz="2000" dirty="0"/>
              <a:t>Translate Discrete Signal into Continuous Signal by </a:t>
            </a:r>
            <a:r>
              <a:rPr lang="en-US" altLang="zh-CN" sz="2000" dirty="0" err="1"/>
              <a:t>Sinc</a:t>
            </a:r>
            <a:r>
              <a:rPr lang="en-US" altLang="zh-CN" sz="2000" dirty="0"/>
              <a:t> function. And Take DTW as constraints of optimization problem. </a:t>
            </a:r>
          </a:p>
        </p:txBody>
      </p:sp>
    </p:spTree>
    <p:extLst>
      <p:ext uri="{BB962C8B-B14F-4D97-AF65-F5344CB8AC3E}">
        <p14:creationId xmlns:p14="http://schemas.microsoft.com/office/powerpoint/2010/main" val="187366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A2DEFE6-4C42-164F-FD9B-3EBED220B343}"/>
              </a:ext>
            </a:extLst>
          </p:cNvPr>
          <p:cNvSpPr txBox="1"/>
          <p:nvPr/>
        </p:nvSpPr>
        <p:spPr>
          <a:xfrm>
            <a:off x="878114" y="457200"/>
            <a:ext cx="50219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Denoising Effect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ZCR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Requirements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ACF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5A2163E-849D-3C46-830B-53DCA8A0EA13}"/>
              </a:ext>
            </a:extLst>
          </p:cNvPr>
          <p:cNvCxnSpPr/>
          <p:nvPr/>
        </p:nvCxnSpPr>
        <p:spPr>
          <a:xfrm>
            <a:off x="6064276" y="0"/>
            <a:ext cx="0" cy="6858000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48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A2DEFE6-4C42-164F-FD9B-3EBED220B343}"/>
              </a:ext>
            </a:extLst>
          </p:cNvPr>
          <p:cNvSpPr txBox="1"/>
          <p:nvPr/>
        </p:nvSpPr>
        <p:spPr>
          <a:xfrm>
            <a:off x="856343" y="442686"/>
            <a:ext cx="96882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Respiration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Signal fusion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Why Respiration Pattern will appear?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1E5095F-4561-06A0-B774-07506706D9A8}"/>
              </a:ext>
            </a:extLst>
          </p:cNvPr>
          <p:cNvCxnSpPr/>
          <p:nvPr/>
        </p:nvCxnSpPr>
        <p:spPr>
          <a:xfrm>
            <a:off x="6064276" y="0"/>
            <a:ext cx="0" cy="6858000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17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58985AA-D72F-1F5C-ED67-9281DC0CDCB1}"/>
              </a:ext>
            </a:extLst>
          </p:cNvPr>
          <p:cNvCxnSpPr/>
          <p:nvPr/>
        </p:nvCxnSpPr>
        <p:spPr>
          <a:xfrm>
            <a:off x="6209419" y="0"/>
            <a:ext cx="0" cy="6858000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5623878B-F779-191D-CA80-670DD122797C}"/>
              </a:ext>
            </a:extLst>
          </p:cNvPr>
          <p:cNvSpPr txBox="1"/>
          <p:nvPr/>
        </p:nvSpPr>
        <p:spPr>
          <a:xfrm>
            <a:off x="464456" y="326571"/>
            <a:ext cx="537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Time Series Average For Classification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6BE75D-3732-78B1-21DF-21FA0BEA744D}"/>
              </a:ext>
            </a:extLst>
          </p:cNvPr>
          <p:cNvSpPr txBox="1"/>
          <p:nvPr/>
        </p:nvSpPr>
        <p:spPr>
          <a:xfrm>
            <a:off x="6293811" y="326571"/>
            <a:ext cx="537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Time Series Average For Regression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979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 1">
      <a:majorFont>
        <a:latin typeface="Consolas"/>
        <a:ea typeface="等线 Light"/>
        <a:cs typeface=""/>
      </a:majorFont>
      <a:minorFont>
        <a:latin typeface="Consolas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6744</TotalTime>
  <Words>1011</Words>
  <Application>Microsoft Office PowerPoint</Application>
  <PresentationFormat>宽屏</PresentationFormat>
  <Paragraphs>250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PingFang SC</vt:lpstr>
      <vt:lpstr>等线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老 甲鱼</dc:creator>
  <cp:lastModifiedBy>甲鱼 老</cp:lastModifiedBy>
  <cp:revision>9710</cp:revision>
  <dcterms:created xsi:type="dcterms:W3CDTF">2023-07-30T03:21:28Z</dcterms:created>
  <dcterms:modified xsi:type="dcterms:W3CDTF">2023-11-19T12:50:18Z</dcterms:modified>
</cp:coreProperties>
</file>