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71" r:id="rId4"/>
    <p:sldId id="293" r:id="rId5"/>
    <p:sldId id="294" r:id="rId6"/>
    <p:sldId id="295" r:id="rId7"/>
    <p:sldId id="297" r:id="rId8"/>
    <p:sldId id="298" r:id="rId9"/>
    <p:sldId id="278" r:id="rId10"/>
    <p:sldId id="299" r:id="rId11"/>
    <p:sldId id="300" r:id="rId12"/>
    <p:sldId id="301" r:id="rId13"/>
    <p:sldId id="265" r:id="rId14"/>
    <p:sldId id="268" r:id="rId15"/>
    <p:sldId id="260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70336" autoAdjust="0"/>
  </p:normalViewPr>
  <p:slideViewPr>
    <p:cSldViewPr snapToGrid="0">
      <p:cViewPr varScale="1">
        <p:scale>
          <a:sx n="81" d="100"/>
          <a:sy n="81" d="100"/>
        </p:scale>
        <p:origin x="1500" y="90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noise level reaches 0.8, it becomes almost impossible to discern the original signal.</a:t>
            </a:r>
          </a:p>
          <a:p>
            <a:endParaRPr lang="en-US" altLang="zh-CN" dirty="0"/>
          </a:p>
          <a:p>
            <a:r>
              <a:rPr lang="en-US" altLang="zh-CN" dirty="0"/>
              <a:t>I've noticed that IMF1 closely resembles the original clean signal. The differences in peak heights are significant, while the intervals remain relatively consistent.</a:t>
            </a:r>
          </a:p>
          <a:p>
            <a:endParaRPr lang="en-US" altLang="zh-CN" dirty="0"/>
          </a:p>
          <a:p>
            <a:r>
              <a:rPr lang="en-US" altLang="zh-CN" dirty="0"/>
              <a:t>It could be feasible to utilize IMF1 for predicting S.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1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Signals between peaks are quite noisy and unclear, which is affecting the accuracy of peak detection.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 attempt to make it smoother. In the end, the peaks detection have good results.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EEMD is extremely slow, which is why I use a training set of 500 signals and a test set of 300 signals.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I'm not certain whether this approach holds value for further exploration.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展示一下进度。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week, I have a hard time learning Hidden Markov Models.</a:t>
            </a:r>
          </a:p>
          <a:p>
            <a:endParaRPr lang="en-US" altLang="zh-CN" dirty="0"/>
          </a:p>
          <a:p>
            <a:r>
              <a:rPr lang="en-US" altLang="zh-CN" dirty="0"/>
              <a:t>I need to allocate some time to study probability theory in order to better understand the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brief work description </a:t>
            </a:r>
          </a:p>
          <a:p>
            <a:endParaRPr lang="en-US" altLang="zh-CN" dirty="0"/>
          </a:p>
          <a:p>
            <a:r>
              <a:rPr lang="en-US" altLang="zh-CN" dirty="0"/>
              <a:t>In Work_1, I automate feature selection from 480 features. This automated selection demonstrates good performance.</a:t>
            </a:r>
          </a:p>
          <a:p>
            <a:endParaRPr lang="en-US" altLang="zh-CN" dirty="0"/>
          </a:p>
          <a:p>
            <a:r>
              <a:rPr lang="en-US" altLang="zh-CN" dirty="0"/>
              <a:t>Work_2 involves predicting S and D using signals with a 0.8 noise level. </a:t>
            </a:r>
          </a:p>
          <a:p>
            <a:endParaRPr lang="en-US" altLang="zh-CN" dirty="0"/>
          </a:p>
          <a:p>
            <a:r>
              <a:rPr lang="en-US" altLang="zh-CN" dirty="0"/>
              <a:t>Work_3 is tutorial writing.</a:t>
            </a:r>
          </a:p>
          <a:p>
            <a:endParaRPr lang="en-US" altLang="zh-CN" dirty="0"/>
          </a:p>
          <a:p>
            <a:r>
              <a:rPr lang="en-US" altLang="zh-CN" dirty="0"/>
              <a:t>Work_4 focuses on theoretical knowledge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automated feature selection process among the 480 features yields remarkable 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variable S, the algorithm identifies the sole feature "Dis21/Dis12" as the most influential. Similarly, in predicting variable D, the final selection involves four features, including "Amplitude1" and "Amplitude2".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approach presents several distinct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Simplified Feature Construction: By exclusively focusing on straightforward features, there's no need to manually engineer complex features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Minimal Parameter Adjustment: The entire process hinges on a single parameter that has a negligible impact on the final results. This simplifies the tuning process and reduces the likelihood of overfitting.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Reduced Randomness: The method exhibits low levels of randomness, leading to more consistent and reproducible results across different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Overall, this feature selection technique effectively narrows down the feature set, leverages fundamental features for accurate predictions, and streamlines the process by minimizing the reliance on intricate features and parameter adjustments.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is a flowchart showing  the process: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Extract Basic Features</a:t>
            </a:r>
            <a:r>
              <a:rPr lang="zh-CN" altLang="en-US" dirty="0"/>
              <a:t>， </a:t>
            </a:r>
            <a:r>
              <a:rPr lang="en-US" altLang="zh-CN" dirty="0"/>
              <a:t>I choose 20 commonly used fundamental features.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Perform Feature Cross and The 20 features are expanded into 480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Calculate Correlation between Features and Predicted Values</a:t>
            </a:r>
            <a:r>
              <a:rPr lang="en-US" altLang="zh-CN" sz="1400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To S Prediction</a:t>
            </a:r>
            <a:r>
              <a:rPr lang="zh-CN" altLang="en-US" dirty="0"/>
              <a:t>，</a:t>
            </a:r>
            <a:r>
              <a:rPr lang="en-US" altLang="zh-CN" dirty="0"/>
              <a:t>480 are turned into 428. To the D Prediction, 480 are turned into 370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 Apply Univariate Feature Selection and Choose Best K. The number of features is significantly reduced.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5. Proceed with Recursive Feature Elimination (RFE) for Final Feature Selection</a:t>
            </a:r>
            <a:r>
              <a:rPr lang="en-US" altLang="zh-CN" sz="1400" dirty="0"/>
              <a:t>. For S Prediction</a:t>
            </a:r>
            <a:r>
              <a:rPr lang="zh-CN" altLang="en-US" sz="1400" dirty="0"/>
              <a:t>，</a:t>
            </a:r>
            <a:r>
              <a:rPr lang="en-US" altLang="zh-CN" sz="1400" dirty="0"/>
              <a:t>core feature is selected. For D prediction, core feature is included in the final features selection.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6. Conclude with Testing Using the Test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 1 is </a:t>
            </a:r>
            <a:r>
              <a:rPr lang="en-US" altLang="zh-CN" b="1" dirty="0"/>
              <a:t>Get Basic Features and Do Feature Cross</a:t>
            </a:r>
            <a:endParaRPr lang="zh-CN" alt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 choose 20 common basic features. Among them, the core feature for S and D are not basic features and are not included in this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From 20 features, I select two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Then, I perform feature cross by applying addition, subtraction, multiplication, and division operations to these two selected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this approach for feature cross on 20 features, I can obtain a total of 480 features.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Step2 is Relevance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Calculate relevance between </a:t>
            </a:r>
            <a:r>
              <a:rPr lang="en-US" altLang="zh-CN" dirty="0" err="1"/>
              <a:t>Feature_i</a:t>
            </a:r>
            <a:r>
              <a:rPr lang="en-US" altLang="zh-CN" dirty="0"/>
              <a:t> and S/D, and then get p-value. If p-value &lt; 0.05, filter it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Step 3 is </a:t>
            </a:r>
            <a:r>
              <a:rPr lang="en-US" altLang="zh-CN" b="1" dirty="0"/>
              <a:t>Univariate Feature Selection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I do Univariate feature selection based on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F-Test and Mutual Information at the same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F-test captures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linear dependency and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mutual information captures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any kind of dependency</a:t>
            </a:r>
            <a:endParaRPr lang="zh-CN" altLang="en-US" b="1" dirty="0"/>
          </a:p>
          <a:p>
            <a:endParaRPr lang="zh-CN" alt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choose top K features and Perform a logical AND operation on the selected K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S  prediction,</a:t>
            </a:r>
            <a:r>
              <a:rPr lang="zh-CN" altLang="en-US" dirty="0"/>
              <a:t> </a:t>
            </a:r>
            <a:r>
              <a:rPr lang="en-US" altLang="zh-CN" dirty="0"/>
              <a:t>I get 3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D prediction, I get 5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5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Next step is to do </a:t>
            </a:r>
            <a:r>
              <a:rPr lang="en-US" altLang="zh-CN" sz="1200" b="1" dirty="0"/>
              <a:t>Recursive Feature Elimination(RFE)</a:t>
            </a:r>
            <a:endParaRPr lang="zh-CN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For S </a:t>
            </a:r>
            <a:r>
              <a:rPr lang="zh-CN" altLang="en-US" sz="1200" dirty="0"/>
              <a:t>，</a:t>
            </a:r>
            <a:r>
              <a:rPr lang="en-US" altLang="zh-CN" sz="1200" dirty="0"/>
              <a:t>core feature is selected. For D, core feature is included in the final features selection.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It is not bad.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 is the result of Prediction.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I think</a:t>
            </a:r>
          </a:p>
          <a:p>
            <a:r>
              <a:rPr lang="en-US" altLang="zh-CN" dirty="0"/>
              <a:t>the core feature for D is not selected because no denoising procedures are applied to signals with a noise level of 0.1. </a:t>
            </a:r>
          </a:p>
          <a:p>
            <a:r>
              <a:rPr lang="en-US" altLang="zh-CN" dirty="0"/>
              <a:t>The prediction performance using only the "P2_divide_P1" feature is not satisfactory.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When dealing with data having a noise level of 0.8, I first apply a combination of Bandpass filtering and FFT/Wavelet Denoising. However, the results are not very promising.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Then, I try out EEMD and notice that IMF1 closely resembles the original clean signal. As a result, I experiment with using IMF1 for prediction.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51C137-59AB-0E54-B3DD-96226D85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5083307"/>
            <a:ext cx="6084664" cy="177469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C8C3E0-5DA0-D77F-4918-3E014839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3368807"/>
            <a:ext cx="6084664" cy="17746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1B2639-5CB5-0B18-B166-7140457B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698"/>
            <a:ext cx="6084664" cy="17746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CB8FA3-F7B8-1EA2-4E2D-636659F0D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-1732"/>
            <a:ext cx="6084664" cy="177469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4CFD2C-00CC-315B-6C97-43FD73FBE3E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184296"/>
            <a:ext cx="1061925" cy="128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EE20C5-6863-D086-171B-CFD99F2C98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659600"/>
            <a:ext cx="1061925" cy="8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8D31CF-41DF-79DC-DAC1-D06AA837F67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949492" y="3823357"/>
            <a:ext cx="1748191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5BC45A-9989-D697-59E5-28D3C7E651F7}"/>
              </a:ext>
            </a:extLst>
          </p:cNvPr>
          <p:cNvSpPr txBox="1"/>
          <p:nvPr/>
        </p:nvSpPr>
        <p:spPr>
          <a:xfrm>
            <a:off x="3826087" y="1823571"/>
            <a:ext cx="263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Noisy Signal of 0.8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6FB634-B390-501C-CBB7-DF4CF3A7970D}"/>
              </a:ext>
            </a:extLst>
          </p:cNvPr>
          <p:cNvSpPr txBox="1"/>
          <p:nvPr/>
        </p:nvSpPr>
        <p:spPr>
          <a:xfrm>
            <a:off x="3826087" y="2326891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Clean Signal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7BF3F-1963-5B12-FB3C-CB491DF1EDCC}"/>
              </a:ext>
            </a:extLst>
          </p:cNvPr>
          <p:cNvSpPr txBox="1"/>
          <p:nvPr/>
        </p:nvSpPr>
        <p:spPr>
          <a:xfrm>
            <a:off x="3826087" y="2822350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IMF_1 After EEMD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24177C-6580-3AD5-D1BB-BE3DD5EBEECE}"/>
              </a:ext>
            </a:extLst>
          </p:cNvPr>
          <p:cNvSpPr txBox="1"/>
          <p:nvPr/>
        </p:nvSpPr>
        <p:spPr>
          <a:xfrm>
            <a:off x="1122218" y="3500191"/>
            <a:ext cx="3827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It's almost impossible to discern the original signal.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EE2EDE-0830-BB41-ECE0-6914A9A72784}"/>
              </a:ext>
            </a:extLst>
          </p:cNvPr>
          <p:cNvSpPr txBox="1"/>
          <p:nvPr/>
        </p:nvSpPr>
        <p:spPr>
          <a:xfrm>
            <a:off x="0" y="4728002"/>
            <a:ext cx="57640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variations in peak heights are great, while intervals remain relatively consistent.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might be possible to employ IMF_1 for predicting S, rather than D.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27AA17-BADD-5434-7609-CBFAE0763540}"/>
              </a:ext>
            </a:extLst>
          </p:cNvPr>
          <p:cNvCxnSpPr>
            <a:cxnSpLocks/>
          </p:cNvCxnSpPr>
          <p:nvPr/>
        </p:nvCxnSpPr>
        <p:spPr>
          <a:xfrm flipH="1">
            <a:off x="6294993" y="2008237"/>
            <a:ext cx="40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D3ED83-9C02-6AA1-8C58-0671B6DF1AFB}"/>
              </a:ext>
            </a:extLst>
          </p:cNvPr>
          <p:cNvCxnSpPr>
            <a:cxnSpLocks/>
          </p:cNvCxnSpPr>
          <p:nvPr/>
        </p:nvCxnSpPr>
        <p:spPr>
          <a:xfrm flipH="1">
            <a:off x="5466240" y="2511557"/>
            <a:ext cx="123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DC4A38-4ED8-0CE2-9E01-BD0B275D5444}"/>
              </a:ext>
            </a:extLst>
          </p:cNvPr>
          <p:cNvCxnSpPr>
            <a:cxnSpLocks/>
          </p:cNvCxnSpPr>
          <p:nvPr/>
        </p:nvCxnSpPr>
        <p:spPr>
          <a:xfrm flipH="1">
            <a:off x="5946165" y="3007016"/>
            <a:ext cx="75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D7EFA6-508B-1147-2C6A-78D9A3AB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044"/>
            <a:ext cx="12192000" cy="40640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ED963903-8654-CE46-1148-7C869CFD2649}"/>
              </a:ext>
            </a:extLst>
          </p:cNvPr>
          <p:cNvSpPr/>
          <p:nvPr/>
        </p:nvSpPr>
        <p:spPr>
          <a:xfrm>
            <a:off x="2051462" y="3319895"/>
            <a:ext cx="218209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B566C7-E508-6264-7502-7A87FCD05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8" r="15023"/>
          <a:stretch/>
        </p:blipFill>
        <p:spPr>
          <a:xfrm>
            <a:off x="2400301" y="1548402"/>
            <a:ext cx="644236" cy="68564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4FF8FA-EC2E-F9C7-3CFE-E3112FDB2BD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160567" y="2234044"/>
            <a:ext cx="561852" cy="108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FD1C822-292C-FAB0-57A2-67B087BB5D56}"/>
              </a:ext>
            </a:extLst>
          </p:cNvPr>
          <p:cNvSpPr txBox="1"/>
          <p:nvPr/>
        </p:nvSpPr>
        <p:spPr>
          <a:xfrm>
            <a:off x="3238129" y="1429558"/>
            <a:ext cx="571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Signals between peaks are quite noisy and unclear, which is affecting the accuracy of peak detection.</a:t>
            </a:r>
          </a:p>
        </p:txBody>
      </p:sp>
    </p:spTree>
    <p:extLst>
      <p:ext uri="{BB962C8B-B14F-4D97-AF65-F5344CB8AC3E}">
        <p14:creationId xmlns:p14="http://schemas.microsoft.com/office/powerpoint/2010/main" val="9327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BABCE-A12C-1B6E-0056-A550FE3D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1895080"/>
            <a:ext cx="4138703" cy="275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394A9B-3DCA-C919-AA90-0E1C67104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5080"/>
            <a:ext cx="4199121" cy="27994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CF3C5C-D6A2-E13C-A4D0-ECBC171784CD}"/>
              </a:ext>
            </a:extLst>
          </p:cNvPr>
          <p:cNvSpPr txBox="1"/>
          <p:nvPr/>
        </p:nvSpPr>
        <p:spPr>
          <a:xfrm>
            <a:off x="2557523" y="1173043"/>
            <a:ext cx="7076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EEMD is extremely slow, which is why I use a training set of 500 signals and a test set of 300 signals.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D2367-3168-35DF-2B45-183E689F82D0}"/>
              </a:ext>
            </a:extLst>
          </p:cNvPr>
          <p:cNvSpPr txBox="1"/>
          <p:nvPr/>
        </p:nvSpPr>
        <p:spPr>
          <a:xfrm>
            <a:off x="2245249" y="4729922"/>
            <a:ext cx="4028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prediction for D is unsuccessful due to the great alteration in relative heights of peaks.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E18DC-645F-9D19-558C-1A5EAD75E3E7}"/>
              </a:ext>
            </a:extLst>
          </p:cNvPr>
          <p:cNvSpPr txBox="1"/>
          <p:nvPr/>
        </p:nvSpPr>
        <p:spPr>
          <a:xfrm>
            <a:off x="6379994" y="4729922"/>
            <a:ext cx="4189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Regarding the prediction of S, the model can capture the trend, but MAE is notably high.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performance is not meeting the desired standard.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4018E-B0FC-C389-F6EA-2D43149D5A47}"/>
              </a:ext>
            </a:extLst>
          </p:cNvPr>
          <p:cNvSpPr txBox="1"/>
          <p:nvPr/>
        </p:nvSpPr>
        <p:spPr>
          <a:xfrm>
            <a:off x="2245249" y="6434050"/>
            <a:ext cx="925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I'm not sure whether this approach holds value for further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7AF53-C445-98B8-48C0-4CF86154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94"/>
          <a:stretch/>
        </p:blipFill>
        <p:spPr>
          <a:xfrm>
            <a:off x="152431" y="792638"/>
            <a:ext cx="3412032" cy="33455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9101FA-824F-E2A0-4EE0-479CFBA99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3564463" y="928735"/>
            <a:ext cx="3812444" cy="4341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C15BE-EC12-69CA-F149-04AA1FF28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04"/>
          <a:stretch/>
        </p:blipFill>
        <p:spPr>
          <a:xfrm>
            <a:off x="7304809" y="1116374"/>
            <a:ext cx="4887191" cy="4153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0BDAE0-F20C-A43B-7DB6-5F1C42FFEF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97"/>
          <a:stretch/>
        </p:blipFill>
        <p:spPr>
          <a:xfrm>
            <a:off x="0" y="4045234"/>
            <a:ext cx="3564463" cy="27491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B31CC5-E305-2FA6-69A2-348D5DA7978F}"/>
              </a:ext>
            </a:extLst>
          </p:cNvPr>
          <p:cNvSpPr txBox="1"/>
          <p:nvPr/>
        </p:nvSpPr>
        <p:spPr>
          <a:xfrm>
            <a:off x="4043548" y="5367753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noise generation, I've encountered some challenges. </a:t>
            </a:r>
          </a:p>
          <a:p>
            <a:endParaRPr lang="en-US" altLang="zh-CN" dirty="0"/>
          </a:p>
          <a:p>
            <a:r>
              <a:rPr lang="en-US" altLang="zh-CN" dirty="0"/>
              <a:t>Some noise definitions are vague and difficult to implement accurately.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</a:t>
            </a:r>
            <a:r>
              <a:rPr lang="en-US" altLang="zh-CN" b="1" dirty="0">
                <a:latin typeface="+mj-lt"/>
              </a:rPr>
              <a:t>or</a:t>
            </a:r>
            <a:r>
              <a:rPr lang="en-US" altLang="zh-CN" dirty="0">
                <a:latin typeface="+mj-lt"/>
              </a:rPr>
              <a:t>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  <a:p>
            <a:r>
              <a:rPr lang="en-US" altLang="zh-CN" dirty="0">
                <a:latin typeface="+mj-lt"/>
              </a:rPr>
              <a:t>Part 9 (Independence)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085995" y="1962356"/>
            <a:ext cx="8020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During the denoising process, how do we determine that the outcome is satisfactory and that denoising results are acceptable? Can we determine this before features are fed into the model?</a:t>
            </a:r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699803" y="1839258"/>
            <a:ext cx="729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Automated feature selection is performed from 	 480 features.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Work_2:Attempting to predict variables S and D using 	signals with a noise level of 0.8.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3D777-BF33-235B-D008-92121492D6B1}"/>
              </a:ext>
            </a:extLst>
          </p:cNvPr>
          <p:cNvSpPr txBox="1"/>
          <p:nvPr/>
        </p:nvSpPr>
        <p:spPr>
          <a:xfrm>
            <a:off x="1122219" y="1067491"/>
            <a:ext cx="102340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S, the algorithm identifies the sole feature "Dis21/Dis12" as the most influential.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D, the final selection involves 4 features, including “Amplitude1/Amplitude2".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30A778-D782-3B88-47C2-1178B692B8D5}"/>
              </a:ext>
            </a:extLst>
          </p:cNvPr>
          <p:cNvSpPr txBox="1"/>
          <p:nvPr/>
        </p:nvSpPr>
        <p:spPr>
          <a:xfrm>
            <a:off x="1122219" y="3607479"/>
            <a:ext cx="102340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Several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en-US" altLang="zh-CN" b="1" dirty="0"/>
              <a:t>Simplified Feature Construction</a:t>
            </a:r>
            <a:r>
              <a:rPr lang="en-US" altLang="zh-CN" dirty="0"/>
              <a:t>: Focusing on straightforward features like “Dis12” and “Dis21”, there's no need to manually engineer complex features like "Dis21/Dis21".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</a:t>
            </a:r>
            <a:r>
              <a:rPr lang="en-US" altLang="zh-CN" b="1" dirty="0"/>
              <a:t>Minimal Parameter Adjustment: </a:t>
            </a:r>
            <a:r>
              <a:rPr lang="en-US" altLang="zh-CN" dirty="0"/>
              <a:t>The entire process hinges on one parameter that has a negligible impact on final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</a:t>
            </a:r>
            <a:r>
              <a:rPr lang="en-US" altLang="zh-CN" b="1" dirty="0"/>
              <a:t>Reduced Randomness</a:t>
            </a:r>
            <a:r>
              <a:rPr lang="en-US" altLang="zh-CN" dirty="0"/>
              <a:t>: The method shows low levels of randomness.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0FCD0-F08E-9E82-9422-7E467BAE8B86}"/>
              </a:ext>
            </a:extLst>
          </p:cNvPr>
          <p:cNvSpPr/>
          <p:nvPr/>
        </p:nvSpPr>
        <p:spPr>
          <a:xfrm>
            <a:off x="237507" y="1787687"/>
            <a:ext cx="2892062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Basic Features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24394-8E5D-2AE3-08A3-19BE19BB92F7}"/>
              </a:ext>
            </a:extLst>
          </p:cNvPr>
          <p:cNvSpPr/>
          <p:nvPr/>
        </p:nvSpPr>
        <p:spPr>
          <a:xfrm>
            <a:off x="237507" y="2555745"/>
            <a:ext cx="2900405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Cross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2C8A-E432-9C1B-23DF-3E398EEF5082}"/>
              </a:ext>
            </a:extLst>
          </p:cNvPr>
          <p:cNvSpPr/>
          <p:nvPr/>
        </p:nvSpPr>
        <p:spPr>
          <a:xfrm>
            <a:off x="237507" y="3298082"/>
            <a:ext cx="2900405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Relevance Calculation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C8E30-2433-6797-871E-0C3702D7ACDE}"/>
              </a:ext>
            </a:extLst>
          </p:cNvPr>
          <p:cNvSpPr/>
          <p:nvPr/>
        </p:nvSpPr>
        <p:spPr>
          <a:xfrm>
            <a:off x="237507" y="4093275"/>
            <a:ext cx="2895472" cy="68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election and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hoose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B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est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7C646-2ACC-2C35-EDC4-ABD1B693AC2C}"/>
              </a:ext>
            </a:extLst>
          </p:cNvPr>
          <p:cNvSpPr/>
          <p:nvPr/>
        </p:nvSpPr>
        <p:spPr>
          <a:xfrm>
            <a:off x="237507" y="5063946"/>
            <a:ext cx="2900405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Recursive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limination (RFE)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B0854-0D3F-76B8-3890-6D3C3970B6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83538" y="2249004"/>
            <a:ext cx="4172" cy="306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4EC58F-E594-848A-68FA-093986FD4D0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87710" y="3021156"/>
            <a:ext cx="0" cy="276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DE5520-D74D-3FF4-1605-7A887CA59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5243" y="4782371"/>
            <a:ext cx="2467" cy="28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8D3AD-D258-706F-3DED-80634BDDE0DD}"/>
              </a:ext>
            </a:extLst>
          </p:cNvPr>
          <p:cNvSpPr txBox="1"/>
          <p:nvPr/>
        </p:nvSpPr>
        <p:spPr>
          <a:xfrm>
            <a:off x="388540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0.1,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D9791-3CE2-D397-590B-28E5841C207E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flipH="1">
            <a:off x="1683538" y="5717506"/>
            <a:ext cx="4172" cy="264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4B215-591F-0FC9-C1F5-8B061DCEE2ED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3538" y="1512168"/>
            <a:ext cx="0" cy="275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D5D55-AD08-ED37-C1C2-DFD3DCDCF0BA}"/>
              </a:ext>
            </a:extLst>
          </p:cNvPr>
          <p:cNvSpPr txBox="1"/>
          <p:nvPr/>
        </p:nvSpPr>
        <p:spPr>
          <a:xfrm>
            <a:off x="4736831" y="1829444"/>
            <a:ext cx="633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Selecting 20 commonly used fundamental features.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D923B-263B-D2EE-F753-852FDE644AF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3129569" y="2014110"/>
            <a:ext cx="1607262" cy="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A33578-348C-A2D3-0222-21084906AD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132979" y="4437823"/>
            <a:ext cx="16038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A73388-C076-BCA5-D9BD-27BC4474ECD9}"/>
              </a:ext>
            </a:extLst>
          </p:cNvPr>
          <p:cNvCxnSpPr>
            <a:cxnSpLocks/>
            <a:stCxn id="70" idx="1"/>
            <a:endCxn id="8" idx="3"/>
          </p:cNvCxnSpPr>
          <p:nvPr/>
        </p:nvCxnSpPr>
        <p:spPr>
          <a:xfrm flipH="1">
            <a:off x="3137912" y="5380081"/>
            <a:ext cx="1503878" cy="10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6F2BF5-6299-AA06-0CE6-C2D2D1339A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85243" y="3777119"/>
            <a:ext cx="2467" cy="31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2F253DA-1DB9-B512-2CD0-3F4906147645}"/>
              </a:ext>
            </a:extLst>
          </p:cNvPr>
          <p:cNvSpPr/>
          <p:nvPr/>
        </p:nvSpPr>
        <p:spPr>
          <a:xfrm>
            <a:off x="237507" y="5982313"/>
            <a:ext cx="2892061" cy="511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77329-083E-B5ED-E457-0D3732DA4F9B}"/>
              </a:ext>
            </a:extLst>
          </p:cNvPr>
          <p:cNvSpPr txBox="1"/>
          <p:nvPr/>
        </p:nvSpPr>
        <p:spPr>
          <a:xfrm>
            <a:off x="4736831" y="2600483"/>
            <a:ext cx="606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20 features are expanded into 480 features.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BFCC9-4F8A-C63E-43B0-0B660D87FFF9}"/>
              </a:ext>
            </a:extLst>
          </p:cNvPr>
          <p:cNvSpPr txBox="1"/>
          <p:nvPr/>
        </p:nvSpPr>
        <p:spPr>
          <a:xfrm>
            <a:off x="5042120" y="3415117"/>
            <a:ext cx="258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0217C3-105B-5809-3D11-5B15ED5C1AFC}"/>
              </a:ext>
            </a:extLst>
          </p:cNvPr>
          <p:cNvSpPr txBox="1"/>
          <p:nvPr/>
        </p:nvSpPr>
        <p:spPr>
          <a:xfrm>
            <a:off x="4886171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S Prediction</a:t>
            </a:r>
            <a:endParaRPr lang="zh-CN" altLang="en-US" sz="20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423448-8E94-E87E-6764-73244F089283}"/>
              </a:ext>
            </a:extLst>
          </p:cNvPr>
          <p:cNvSpPr txBox="1"/>
          <p:nvPr/>
        </p:nvSpPr>
        <p:spPr>
          <a:xfrm>
            <a:off x="8395159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D Prediction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5E09E2-AADE-A2A4-E64D-1C8FB4F63CFD}"/>
              </a:ext>
            </a:extLst>
          </p:cNvPr>
          <p:cNvSpPr txBox="1"/>
          <p:nvPr/>
        </p:nvSpPr>
        <p:spPr>
          <a:xfrm>
            <a:off x="8252283" y="339690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EB169D-873F-1A64-57D7-C7BA83755299}"/>
              </a:ext>
            </a:extLst>
          </p:cNvPr>
          <p:cNvSpPr txBox="1"/>
          <p:nvPr/>
        </p:nvSpPr>
        <p:spPr>
          <a:xfrm>
            <a:off x="4981692" y="425307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428 -&gt; 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732C2-6D93-ECE2-FCA2-27DF1A0205AB}"/>
              </a:ext>
            </a:extLst>
          </p:cNvPr>
          <p:cNvSpPr txBox="1"/>
          <p:nvPr/>
        </p:nvSpPr>
        <p:spPr>
          <a:xfrm>
            <a:off x="8584049" y="4251077"/>
            <a:ext cx="175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370 -&gt; 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26FA04-3957-799A-2AED-4761A9EB44D3}"/>
              </a:ext>
            </a:extLst>
          </p:cNvPr>
          <p:cNvSpPr txBox="1"/>
          <p:nvPr/>
        </p:nvSpPr>
        <p:spPr>
          <a:xfrm>
            <a:off x="4641790" y="5056915"/>
            <a:ext cx="327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3 -&gt; 1</a:t>
            </a:r>
          </a:p>
          <a:p>
            <a:pPr algn="ctr"/>
            <a:r>
              <a:rPr lang="en-US" altLang="zh-CN" dirty="0"/>
              <a:t>Just “Dis21_divide_Dis12”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5C439C-11D7-35A4-8F4C-9652B5D9D619}"/>
              </a:ext>
            </a:extLst>
          </p:cNvPr>
          <p:cNvSpPr txBox="1"/>
          <p:nvPr/>
        </p:nvSpPr>
        <p:spPr>
          <a:xfrm>
            <a:off x="7904528" y="5058482"/>
            <a:ext cx="33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5 -&gt; 4 </a:t>
            </a:r>
          </a:p>
          <a:p>
            <a:pPr algn="ctr"/>
            <a:r>
              <a:rPr lang="en-US" altLang="zh-CN" dirty="0"/>
              <a:t>“</a:t>
            </a:r>
            <a:r>
              <a:rPr lang="fr-FR" altLang="zh-CN" dirty="0"/>
              <a:t>P2_divide_P1</a:t>
            </a:r>
            <a:r>
              <a:rPr lang="en-US" altLang="zh-CN" dirty="0"/>
              <a:t>”</a:t>
            </a:r>
            <a:r>
              <a:rPr lang="fr-FR" altLang="zh-CN" dirty="0"/>
              <a:t> included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FD097-848B-A017-F540-D7AAE986DCBB}"/>
              </a:ext>
            </a:extLst>
          </p:cNvPr>
          <p:cNvSpPr txBox="1"/>
          <p:nvPr/>
        </p:nvSpPr>
        <p:spPr>
          <a:xfrm>
            <a:off x="5459272" y="6135713"/>
            <a:ext cx="1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Consolas" panose="020B0609020204030204" pitchFamily="49" charset="0"/>
              </a:rPr>
              <a:t>MAE: 1.76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9DA4F9-973D-1422-1CFB-691416C43BB5}"/>
              </a:ext>
            </a:extLst>
          </p:cNvPr>
          <p:cNvSpPr txBox="1"/>
          <p:nvPr/>
        </p:nvSpPr>
        <p:spPr>
          <a:xfrm>
            <a:off x="8013922" y="6048019"/>
            <a:ext cx="39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MAE: 4.09 (“P2_divide_P1 only)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MAE: 4.47 (Selected 4 features)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8F33E8-65DB-AA12-03E8-7DCE7D549670}"/>
              </a:ext>
            </a:extLst>
          </p:cNvPr>
          <p:cNvCxnSpPr>
            <a:cxnSpLocks/>
            <a:stCxn id="61" idx="1"/>
            <a:endCxn id="5" idx="3"/>
          </p:cNvCxnSpPr>
          <p:nvPr/>
        </p:nvCxnSpPr>
        <p:spPr>
          <a:xfrm flipH="1">
            <a:off x="3137912" y="2785149"/>
            <a:ext cx="1598919" cy="3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7D74F4-39CA-2DBA-2482-47DC24A63D11}"/>
              </a:ext>
            </a:extLst>
          </p:cNvPr>
          <p:cNvCxnSpPr>
            <a:cxnSpLocks/>
          </p:cNvCxnSpPr>
          <p:nvPr/>
        </p:nvCxnSpPr>
        <p:spPr>
          <a:xfrm>
            <a:off x="7956468" y="865837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381B88-C9D8-7BBF-6ECD-D224C99A100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37912" y="3537600"/>
            <a:ext cx="159891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A3C3C35-BCBD-9924-E13B-5220030F09D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129568" y="6238036"/>
            <a:ext cx="15122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FEC7D0-7AD4-5D55-ED79-C8E21F5D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00211"/>
              </p:ext>
            </p:extLst>
          </p:nvPr>
        </p:nvGraphicFramePr>
        <p:xfrm>
          <a:off x="4992832" y="218301"/>
          <a:ext cx="7184572" cy="28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32165509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3678101909"/>
                    </a:ext>
                  </a:extLst>
                </a:gridCol>
                <a:gridCol w="3585028">
                  <a:extLst>
                    <a:ext uri="{9D8B030D-6E8A-4147-A177-3AD203B41FA5}">
                      <a16:colId xmlns:a16="http://schemas.microsoft.com/office/drawing/2014/main" val="383683501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291636963"/>
                    </a:ext>
                  </a:extLst>
                </a:gridCol>
              </a:tblGrid>
              <a:tr h="259066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Basic</a:t>
                      </a:r>
                      <a:r>
                        <a:rPr lang="en-US" altLang="zh-CN" baseline="0" dirty="0"/>
                        <a:t> Features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1103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r>
                        <a:rPr lang="en-US" altLang="zh-CN" dirty="0"/>
                        <a:t>Dis12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18210"/>
                  </a:ext>
                </a:extLst>
              </a:tr>
              <a:tr h="569067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Kurt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12080"/>
                  </a:ext>
                </a:extLst>
              </a:tr>
              <a:tr h="453365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Skew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8281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27132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Zero</a:t>
                      </a:r>
                      <a:r>
                        <a:rPr lang="en-US" altLang="zh-CN" baseline="0" dirty="0"/>
                        <a:t> Crossing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Entropy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73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8DEE66-8275-683B-7B6F-CF6E727FE889}"/>
              </a:ext>
            </a:extLst>
          </p:cNvPr>
          <p:cNvSpPr txBox="1"/>
          <p:nvPr/>
        </p:nvSpPr>
        <p:spPr>
          <a:xfrm>
            <a:off x="-5854" y="3578396"/>
            <a:ext cx="3995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 Commonly used Features</a:t>
            </a:r>
          </a:p>
          <a:p>
            <a:endParaRPr lang="en-US" altLang="zh-CN" dirty="0"/>
          </a:p>
          <a:p>
            <a:r>
              <a:rPr lang="en-US" altLang="zh-CN" dirty="0"/>
              <a:t>Core Feature of S:</a:t>
            </a:r>
            <a:r>
              <a:rPr lang="en-US" altLang="zh-CN" b="1" dirty="0"/>
              <a:t>Dis21/Dis12</a:t>
            </a:r>
          </a:p>
          <a:p>
            <a:r>
              <a:rPr lang="en-US" altLang="zh-CN" dirty="0"/>
              <a:t>Core Feature of D:</a:t>
            </a:r>
            <a:r>
              <a:rPr lang="en-US" altLang="zh-CN" b="1" dirty="0"/>
              <a:t>P1/P2</a:t>
            </a:r>
          </a:p>
          <a:p>
            <a:endParaRPr lang="en-US" altLang="zh-CN" dirty="0"/>
          </a:p>
          <a:p>
            <a:r>
              <a:rPr lang="en-US" altLang="zh-CN" dirty="0"/>
              <a:t>Not in this table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EA29A7-3A6D-7E78-2763-14CF912692AA}"/>
              </a:ext>
            </a:extLst>
          </p:cNvPr>
          <p:cNvSpPr txBox="1"/>
          <p:nvPr/>
        </p:nvSpPr>
        <p:spPr>
          <a:xfrm>
            <a:off x="3989533" y="4313639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Get </a:t>
            </a:r>
            <a:r>
              <a:rPr lang="en-US" altLang="zh-CN" dirty="0" err="1"/>
              <a:t>Feature_i</a:t>
            </a:r>
            <a:r>
              <a:rPr lang="en-US" altLang="zh-CN" dirty="0"/>
              <a:t> and </a:t>
            </a:r>
            <a:r>
              <a:rPr lang="en-US" altLang="zh-CN" dirty="0" err="1"/>
              <a:t>Feature_j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399101-490D-5088-BEB2-1A3FF8100B5A}"/>
              </a:ext>
            </a:extLst>
          </p:cNvPr>
          <p:cNvSpPr txBox="1"/>
          <p:nvPr/>
        </p:nvSpPr>
        <p:spPr>
          <a:xfrm>
            <a:off x="3989533" y="3662337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Feature_0 . . . Feature_19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/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basic features,</a:t>
                </a:r>
              </a:p>
              <a:p>
                <a:r>
                  <a:rPr lang="en-US" altLang="zh-CN" dirty="0"/>
                  <a:t>All features = 4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+ 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blipFill>
                <a:blip r:embed="rId3"/>
                <a:stretch>
                  <a:fillRect l="-1573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A99DD0-A77B-2725-F9C5-27EDA8F1C8A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1991840" y="1634550"/>
            <a:ext cx="3000992" cy="194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7B8079-0A89-D36D-DBAC-F2EEB7E604D0}"/>
              </a:ext>
            </a:extLst>
          </p:cNvPr>
          <p:cNvGrpSpPr/>
          <p:nvPr/>
        </p:nvGrpSpPr>
        <p:grpSpPr>
          <a:xfrm>
            <a:off x="3989533" y="4967603"/>
            <a:ext cx="3938402" cy="1200329"/>
            <a:chOff x="3989534" y="4620343"/>
            <a:chExt cx="3938402" cy="120032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56A123-8812-AFCD-5ABC-649CFAE1B519}"/>
                </a:ext>
              </a:extLst>
            </p:cNvPr>
            <p:cNvSpPr txBox="1"/>
            <p:nvPr/>
          </p:nvSpPr>
          <p:spPr>
            <a:xfrm>
              <a:off x="3989534" y="4620343"/>
              <a:ext cx="3938402" cy="120032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en-US" altLang="zh-CN" b="1" dirty="0"/>
                <a:t>_add_</a:t>
              </a:r>
            </a:p>
            <a:p>
              <a:pPr algn="ctr"/>
              <a:r>
                <a:rPr lang="en-US" altLang="zh-CN" b="1" dirty="0"/>
                <a:t>_minus_</a:t>
              </a:r>
            </a:p>
            <a:p>
              <a:pPr algn="ctr"/>
              <a:r>
                <a:rPr lang="en-US" altLang="zh-CN" b="1" dirty="0"/>
                <a:t>_multi_</a:t>
              </a:r>
            </a:p>
            <a:p>
              <a:pPr algn="ctr"/>
              <a:r>
                <a:rPr lang="en-US" altLang="zh-CN" b="1" dirty="0"/>
                <a:t>_divide_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596023-49C1-7059-00C6-E8B58DFC61D9}"/>
                </a:ext>
              </a:extLst>
            </p:cNvPr>
            <p:cNvSpPr txBox="1"/>
            <p:nvPr/>
          </p:nvSpPr>
          <p:spPr>
            <a:xfrm>
              <a:off x="4107627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Feature_i</a:t>
              </a:r>
              <a:endParaRPr lang="en-US" altLang="zh-CN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F1D7C1-2F0B-DBFD-6A96-D424ECF42268}"/>
                </a:ext>
              </a:extLst>
            </p:cNvPr>
            <p:cNvSpPr txBox="1"/>
            <p:nvPr/>
          </p:nvSpPr>
          <p:spPr>
            <a:xfrm>
              <a:off x="6565241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Feature_j</a:t>
              </a:r>
              <a:endParaRPr lang="en-US" altLang="zh-CN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3563D-F82D-8598-31B4-CD5756D26D5C}"/>
              </a:ext>
            </a:extLst>
          </p:cNvPr>
          <p:cNvSpPr txBox="1"/>
          <p:nvPr/>
        </p:nvSpPr>
        <p:spPr>
          <a:xfrm>
            <a:off x="3989533" y="6455033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Add 4 new crossed </a:t>
            </a:r>
            <a:r>
              <a:rPr lang="en-US" altLang="zh-CN" dirty="0" err="1"/>
              <a:t>Featurs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631647-C0FA-3843-9AEF-018D2DA1CFA4}"/>
              </a:ext>
            </a:extLst>
          </p:cNvPr>
          <p:cNvSpPr txBox="1"/>
          <p:nvPr/>
        </p:nvSpPr>
        <p:spPr>
          <a:xfrm>
            <a:off x="376796" y="1525278"/>
            <a:ext cx="3230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1. </a:t>
            </a:r>
          </a:p>
          <a:p>
            <a:pPr algn="ctr"/>
            <a:r>
              <a:rPr lang="en-US" altLang="zh-CN" b="1" dirty="0"/>
              <a:t>Get Basic Features and Do Feature Cross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54E536-EDCB-FC1A-BA80-E21E0AC9D36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958734" y="4031669"/>
            <a:ext cx="0" cy="2819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33EA82-B1A3-7851-1D92-8F82A9A998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958734" y="4682971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16CA-6DEA-6AE4-05DF-5613F798748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5958734" y="6167932"/>
            <a:ext cx="0" cy="287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7AEAD0B-9830-815A-C9B0-28E77AE371E7}"/>
              </a:ext>
            </a:extLst>
          </p:cNvPr>
          <p:cNvSpPr txBox="1"/>
          <p:nvPr/>
        </p:nvSpPr>
        <p:spPr>
          <a:xfrm>
            <a:off x="4372183" y="3230495"/>
            <a:ext cx="32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Feature Cross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E158FB-22A6-62BC-F884-2C943005892A}"/>
              </a:ext>
            </a:extLst>
          </p:cNvPr>
          <p:cNvSpPr txBox="1"/>
          <p:nvPr/>
        </p:nvSpPr>
        <p:spPr>
          <a:xfrm>
            <a:off x="8454241" y="5332722"/>
            <a:ext cx="2994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20 ,</a:t>
            </a:r>
          </a:p>
          <a:p>
            <a:r>
              <a:rPr lang="en-US" altLang="zh-CN" dirty="0"/>
              <a:t>All Features = 480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2C7AD6-1513-70CA-1DF1-A51411D8BB4C}"/>
              </a:ext>
            </a:extLst>
          </p:cNvPr>
          <p:cNvCxnSpPr/>
          <p:nvPr/>
        </p:nvCxnSpPr>
        <p:spPr>
          <a:xfrm>
            <a:off x="9792485" y="4967603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627CFA-6E37-619F-AFA0-843F67CE7E60}"/>
              </a:ext>
            </a:extLst>
          </p:cNvPr>
          <p:cNvCxnSpPr>
            <a:cxnSpLocks/>
          </p:cNvCxnSpPr>
          <p:nvPr/>
        </p:nvCxnSpPr>
        <p:spPr>
          <a:xfrm>
            <a:off x="3835730" y="3230495"/>
            <a:ext cx="0" cy="36275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35C1C-0C08-8283-B321-1372849A2DC7}"/>
              </a:ext>
            </a:extLst>
          </p:cNvPr>
          <p:cNvSpPr txBox="1"/>
          <p:nvPr/>
        </p:nvSpPr>
        <p:spPr>
          <a:xfrm>
            <a:off x="6494506" y="1229165"/>
            <a:ext cx="2118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F-Test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F-test captures </a:t>
            </a:r>
          </a:p>
          <a:p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linear dependency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120E4E-0018-C37C-2300-B352DACA0852}"/>
              </a:ext>
            </a:extLst>
          </p:cNvPr>
          <p:cNvSpPr txBox="1"/>
          <p:nvPr/>
        </p:nvSpPr>
        <p:spPr>
          <a:xfrm>
            <a:off x="9315018" y="1215873"/>
            <a:ext cx="2351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dirty="0">
                <a:solidFill>
                  <a:srgbClr val="212529"/>
                </a:solidFill>
                <a:latin typeface="-apple-system"/>
              </a:rPr>
              <a:t>m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utual information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M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utual information captures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any kind of dependency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BE24B-9A03-BFAF-8FEC-42A8F7E7B305}"/>
              </a:ext>
            </a:extLst>
          </p:cNvPr>
          <p:cNvSpPr txBox="1"/>
          <p:nvPr/>
        </p:nvSpPr>
        <p:spPr>
          <a:xfrm>
            <a:off x="6494506" y="4334704"/>
            <a:ext cx="5220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Logical AND Operation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1BE8A-E7E7-B316-3CBD-369F5FD7A8F4}"/>
              </a:ext>
            </a:extLst>
          </p:cNvPr>
          <p:cNvSpPr txBox="1"/>
          <p:nvPr/>
        </p:nvSpPr>
        <p:spPr>
          <a:xfrm>
            <a:off x="1318639" y="2765044"/>
            <a:ext cx="39682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Calculate relevance between </a:t>
            </a:r>
            <a:r>
              <a:rPr lang="en-US" altLang="zh-CN" dirty="0" err="1"/>
              <a:t>Feature_i</a:t>
            </a:r>
            <a:r>
              <a:rPr lang="en-US" altLang="zh-CN" dirty="0"/>
              <a:t> and S/D, and then get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If p-value &lt; 0.05, filter it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30AE72-2A02-CBDE-F0D3-196BEC168BB8}"/>
              </a:ext>
            </a:extLst>
          </p:cNvPr>
          <p:cNvSpPr txBox="1"/>
          <p:nvPr/>
        </p:nvSpPr>
        <p:spPr>
          <a:xfrm>
            <a:off x="6095999" y="4826675"/>
            <a:ext cx="60959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K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{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Dis22_divide_Dis21’,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Dis21_divide_Dis12’</a:t>
            </a:r>
            <a:r>
              <a:rPr lang="fr-FR" altLang="zh-CN" i="0" dirty="0">
                <a:effectLst/>
                <a:latin typeface="Consolas" panose="020B0609020204030204" pitchFamily="49" charset="0"/>
              </a:rPr>
              <a:t>,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‘Dis22_divide_Dis12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’}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effectLst/>
                <a:latin typeface="Consolas" panose="020B0609020204030204" pitchFamily="49" charset="0"/>
              </a:rPr>
              <a:t>D: {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P1_multi_P2’,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Dis22_add_P2</a:t>
            </a:r>
            <a:r>
              <a:rPr lang="en-US" altLang="zh-CN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‘P2_divide_P1</a:t>
            </a:r>
            <a:r>
              <a:rPr lang="en-US" altLang="zh-CN" b="1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‘P2’}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27514A-C958-EBEF-CD64-25DC0B0741FA}"/>
              </a:ext>
            </a:extLst>
          </p:cNvPr>
          <p:cNvSpPr txBox="1"/>
          <p:nvPr/>
        </p:nvSpPr>
        <p:spPr>
          <a:xfrm>
            <a:off x="1488623" y="1486307"/>
            <a:ext cx="3230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2. </a:t>
            </a:r>
          </a:p>
          <a:p>
            <a:pPr algn="ctr"/>
            <a:r>
              <a:rPr lang="en-US" altLang="zh-CN" b="1" dirty="0"/>
              <a:t>Relevance Calculation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D8E832-D8AF-6D18-0A02-13F2EB51A51D}"/>
              </a:ext>
            </a:extLst>
          </p:cNvPr>
          <p:cNvSpPr txBox="1"/>
          <p:nvPr/>
        </p:nvSpPr>
        <p:spPr>
          <a:xfrm>
            <a:off x="893846" y="5398770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S Prediction</a:t>
            </a:r>
          </a:p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3B91AC-23C2-B2C5-3678-8D397C919C36}"/>
              </a:ext>
            </a:extLst>
          </p:cNvPr>
          <p:cNvSpPr txBox="1"/>
          <p:nvPr/>
        </p:nvSpPr>
        <p:spPr>
          <a:xfrm>
            <a:off x="2922934" y="5398770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D Prediction</a:t>
            </a:r>
          </a:p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C54B8-A614-6DEB-5433-BE7C9AFD6F91}"/>
              </a:ext>
            </a:extLst>
          </p:cNvPr>
          <p:cNvSpPr txBox="1"/>
          <p:nvPr/>
        </p:nvSpPr>
        <p:spPr>
          <a:xfrm>
            <a:off x="6323117" y="154951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3. </a:t>
            </a:r>
          </a:p>
          <a:p>
            <a:pPr algn="ctr"/>
            <a:r>
              <a:rPr lang="en-US" altLang="zh-CN" b="1" dirty="0"/>
              <a:t>Univariate Feature Selection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3F1457-308D-D85E-2BA6-C26303E5E2AF}"/>
              </a:ext>
            </a:extLst>
          </p:cNvPr>
          <p:cNvCxnSpPr>
            <a:cxnSpLocks/>
          </p:cNvCxnSpPr>
          <p:nvPr/>
        </p:nvCxnSpPr>
        <p:spPr>
          <a:xfrm>
            <a:off x="5818910" y="-27778"/>
            <a:ext cx="0" cy="688577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86C932-70F3-CC1C-2C38-EABF0413FBC9}"/>
              </a:ext>
            </a:extLst>
          </p:cNvPr>
          <p:cNvCxnSpPr>
            <a:cxnSpLocks/>
          </p:cNvCxnSpPr>
          <p:nvPr/>
        </p:nvCxnSpPr>
        <p:spPr>
          <a:xfrm>
            <a:off x="3123210" y="3429000"/>
            <a:ext cx="0" cy="64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1AA755-9193-11AA-F41C-D5787F0CEB1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03675" y="4920252"/>
            <a:ext cx="0" cy="478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B35F6CD-0A60-0816-92D4-22BA8ED2B7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32762" y="4920252"/>
            <a:ext cx="1" cy="478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12A92-A05E-8727-C120-BF8D0065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9869"/>
            <a:ext cx="4671855" cy="3114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5BAE0-A4FA-F921-BD82-2081F0F85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46" y="1999869"/>
            <a:ext cx="4671854" cy="31145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ED4AE4-AECA-B8E0-15B7-DE6A203877DE}"/>
              </a:ext>
            </a:extLst>
          </p:cNvPr>
          <p:cNvSpPr txBox="1"/>
          <p:nvPr/>
        </p:nvSpPr>
        <p:spPr>
          <a:xfrm>
            <a:off x="1832805" y="5385721"/>
            <a:ext cx="426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Optimal Choice for S Prediction: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effectLst/>
                <a:latin typeface="Consolas" panose="020B0609020204030204" pitchFamily="49" charset="0"/>
              </a:rPr>
              <a:t>‘Dis21_divide_Dis12’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83698-CF2F-4AE2-EB95-B74B42EB11D0}"/>
              </a:ext>
            </a:extLst>
          </p:cNvPr>
          <p:cNvSpPr txBox="1"/>
          <p:nvPr/>
        </p:nvSpPr>
        <p:spPr>
          <a:xfrm>
            <a:off x="6830293" y="5385721"/>
            <a:ext cx="4671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Optimal Choice for D Prediction</a:t>
            </a:r>
            <a:r>
              <a:rPr lang="zh-CN" altLang="en-US" b="0" i="0" dirty="0">
                <a:effectLst/>
                <a:latin typeface="Consolas" panose="020B0609020204030204" pitchFamily="49" charset="0"/>
              </a:rPr>
              <a:t>：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Dis22_add_P2’,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P2_divide_P1</a:t>
            </a:r>
            <a:r>
              <a:rPr lang="fr-FR" altLang="zh-CN" b="1" dirty="0">
                <a:latin typeface="Consolas" panose="020B0609020204030204" pitchFamily="49" charset="0"/>
              </a:rPr>
              <a:t>’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,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P2’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FC3B0-11A8-0FAB-6898-DE6A1203B53E}"/>
              </a:ext>
            </a:extLst>
          </p:cNvPr>
          <p:cNvSpPr txBox="1"/>
          <p:nvPr/>
        </p:nvSpPr>
        <p:spPr>
          <a:xfrm>
            <a:off x="3485994" y="949263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4. </a:t>
            </a:r>
          </a:p>
          <a:p>
            <a:pPr algn="ctr"/>
            <a:r>
              <a:rPr lang="en-US" altLang="zh-CN" sz="1800" b="1" dirty="0"/>
              <a:t>Recursive Feature Elimination(RFE)</a:t>
            </a:r>
            <a:endParaRPr lang="zh-CN" altLang="en-US" sz="1800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4049F13-33DA-3443-134F-D638A5BC0BE5}"/>
              </a:ext>
            </a:extLst>
          </p:cNvPr>
          <p:cNvSpPr/>
          <p:nvPr/>
        </p:nvSpPr>
        <p:spPr>
          <a:xfrm>
            <a:off x="1995054" y="4518761"/>
            <a:ext cx="380010" cy="3800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15DD13-CD59-8275-4C9C-E236DF48C693}"/>
              </a:ext>
            </a:extLst>
          </p:cNvPr>
          <p:cNvSpPr/>
          <p:nvPr/>
        </p:nvSpPr>
        <p:spPr>
          <a:xfrm>
            <a:off x="9118717" y="4539642"/>
            <a:ext cx="380010" cy="3800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6C94F-C680-DAC1-A607-BC8668D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7" y="1024477"/>
            <a:ext cx="4083627" cy="27224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F0F147-6E40-E0E4-5066-BDF7EA24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94" y="1024477"/>
            <a:ext cx="4083627" cy="2722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FDABE-7F5C-8880-EDAE-270A8E8DC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1" y="1024477"/>
            <a:ext cx="4083627" cy="27224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3298EC-49C4-C532-8B7D-7609889012C7}"/>
              </a:ext>
            </a:extLst>
          </p:cNvPr>
          <p:cNvSpPr txBox="1"/>
          <p:nvPr/>
        </p:nvSpPr>
        <p:spPr>
          <a:xfrm>
            <a:off x="625435" y="3878374"/>
            <a:ext cx="3450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0" dirty="0">
                <a:effectLst/>
                <a:latin typeface="Consolas" panose="020B0609020204030204" pitchFamily="49" charset="0"/>
              </a:rPr>
              <a:t>Prediction performance for 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C431C-046E-C866-BEF7-C124D28BC790}"/>
              </a:ext>
            </a:extLst>
          </p:cNvPr>
          <p:cNvSpPr txBox="1"/>
          <p:nvPr/>
        </p:nvSpPr>
        <p:spPr>
          <a:xfrm>
            <a:off x="4310497" y="3878373"/>
            <a:ext cx="3988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Prediction performance for D using the 4 features recommended by RFE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D89BB-1EAF-9E2A-2B5E-5F37A5C7795C}"/>
              </a:ext>
            </a:extLst>
          </p:cNvPr>
          <p:cNvSpPr txBox="1"/>
          <p:nvPr/>
        </p:nvSpPr>
        <p:spPr>
          <a:xfrm>
            <a:off x="8645237" y="3878372"/>
            <a:ext cx="353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Prediction performance for D using only "P2_divide_P1"</a:t>
            </a:r>
            <a:endParaRPr lang="en-US" altLang="zh-CN" sz="16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36AFD7-1BEC-B888-45F8-F440E9BBBC4A}"/>
              </a:ext>
            </a:extLst>
          </p:cNvPr>
          <p:cNvSpPr txBox="1"/>
          <p:nvPr/>
        </p:nvSpPr>
        <p:spPr>
          <a:xfrm>
            <a:off x="2146960" y="4956722"/>
            <a:ext cx="822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think</a:t>
            </a:r>
          </a:p>
          <a:p>
            <a:r>
              <a:rPr lang="en-US" altLang="zh-CN" dirty="0"/>
              <a:t>the core feature for D is not selected because no denoising procedures are applied to signals with a noise level of 0.1. </a:t>
            </a:r>
          </a:p>
          <a:p>
            <a:r>
              <a:rPr lang="en-US" altLang="zh-CN" dirty="0"/>
              <a:t>The prediction performance using only the "P2_divide_P1" feature is not satisfactory.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059F8E-A541-8D30-8F5B-4C64373D4869}"/>
              </a:ext>
            </a:extLst>
          </p:cNvPr>
          <p:cNvSpPr/>
          <p:nvPr/>
        </p:nvSpPr>
        <p:spPr>
          <a:xfrm>
            <a:off x="2008989" y="1867548"/>
            <a:ext cx="2589993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Bandpass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A9DA0-4134-ED55-D0DB-EE6A9785C2F6}"/>
              </a:ext>
            </a:extLst>
          </p:cNvPr>
          <p:cNvSpPr/>
          <p:nvPr/>
        </p:nvSpPr>
        <p:spPr>
          <a:xfrm>
            <a:off x="2008987" y="2630387"/>
            <a:ext cx="2589997" cy="551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 / Wavelet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718F76-0E4C-5E08-0661-013956B7FBD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303986" y="2328865"/>
            <a:ext cx="0" cy="30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076720-6EEA-B078-6523-A111D605EF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3986" y="3181425"/>
            <a:ext cx="0" cy="28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85CEF3-08C7-5B1E-1596-B92F05CEBA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03985" y="1591848"/>
            <a:ext cx="1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>
            <a:extLst>
              <a:ext uri="{FF2B5EF4-FFF2-40B4-BE49-F238E27FC236}">
                <a16:creationId xmlns:a16="http://schemas.microsoft.com/office/drawing/2014/main" id="{1DCAD7B7-7097-DB3F-CFEB-7F0ABD4DF81F}"/>
              </a:ext>
            </a:extLst>
          </p:cNvPr>
          <p:cNvSpPr/>
          <p:nvPr/>
        </p:nvSpPr>
        <p:spPr>
          <a:xfrm>
            <a:off x="3088375" y="3493355"/>
            <a:ext cx="431219" cy="438443"/>
          </a:xfrm>
          <a:prstGeom prst="mathMultiply">
            <a:avLst>
              <a:gd name="adj1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48BB3-024F-F10E-9561-23599BDACFCD}"/>
              </a:ext>
            </a:extLst>
          </p:cNvPr>
          <p:cNvSpPr/>
          <p:nvPr/>
        </p:nvSpPr>
        <p:spPr>
          <a:xfrm>
            <a:off x="6559299" y="1867549"/>
            <a:ext cx="2589993" cy="35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EEMD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768EE-3F96-5F40-BA11-733A65E78DB9}"/>
              </a:ext>
            </a:extLst>
          </p:cNvPr>
          <p:cNvSpPr/>
          <p:nvPr/>
        </p:nvSpPr>
        <p:spPr>
          <a:xfrm>
            <a:off x="6559293" y="2541327"/>
            <a:ext cx="2589997" cy="42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IMF_1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42B0F2-DE61-A209-5201-BA5BBD866593}"/>
              </a:ext>
            </a:extLst>
          </p:cNvPr>
          <p:cNvSpPr/>
          <p:nvPr/>
        </p:nvSpPr>
        <p:spPr>
          <a:xfrm>
            <a:off x="6559297" y="3284126"/>
            <a:ext cx="2589998" cy="40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Smooth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1FBB6-A35D-E391-4984-C02A76BDAFFA}"/>
              </a:ext>
            </a:extLst>
          </p:cNvPr>
          <p:cNvSpPr/>
          <p:nvPr/>
        </p:nvSpPr>
        <p:spPr>
          <a:xfrm>
            <a:off x="6559291" y="4006241"/>
            <a:ext cx="2589999" cy="4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7DF4C3-2E0E-F866-01E3-FCB43CE3175D}"/>
              </a:ext>
            </a:extLst>
          </p:cNvPr>
          <p:cNvSpPr/>
          <p:nvPr/>
        </p:nvSpPr>
        <p:spPr>
          <a:xfrm>
            <a:off x="6559289" y="4766421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S/D Prediction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BF231C-1985-2016-D35F-8810392283B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854292" y="2224213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B7424B-94E5-B6F1-D5FA-3C847A05EF3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854292" y="2967012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9B5B89-23A8-4ED9-2E5D-16EFFB74F6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854290" y="4449307"/>
            <a:ext cx="1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5AD84A-47F5-33CD-8D0D-A8AA6EAA535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854289" y="5194184"/>
            <a:ext cx="1" cy="31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FE756F-5B89-47A6-FE63-4DCE941B9A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54295" y="1591848"/>
            <a:ext cx="1" cy="275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ABDD66-471F-D1CA-A682-5862E46E23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854291" y="3689127"/>
            <a:ext cx="5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F3CE485-43F8-28F1-5067-6508D9B7E176}"/>
              </a:ext>
            </a:extLst>
          </p:cNvPr>
          <p:cNvSpPr/>
          <p:nvPr/>
        </p:nvSpPr>
        <p:spPr>
          <a:xfrm>
            <a:off x="6559288" y="5509220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D137F-DC14-4CD8-1BC9-1135B700C19E}"/>
              </a:ext>
            </a:extLst>
          </p:cNvPr>
          <p:cNvSpPr txBox="1"/>
          <p:nvPr/>
        </p:nvSpPr>
        <p:spPr>
          <a:xfrm>
            <a:off x="2008987" y="1123571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8C973-F9AC-596B-465A-571A30E2C2B3}"/>
              </a:ext>
            </a:extLst>
          </p:cNvPr>
          <p:cNvSpPr txBox="1"/>
          <p:nvPr/>
        </p:nvSpPr>
        <p:spPr>
          <a:xfrm>
            <a:off x="6559295" y="1144015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1996</Words>
  <Application>Microsoft Office PowerPoint</Application>
  <PresentationFormat>宽屏</PresentationFormat>
  <Paragraphs>308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等线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4821</cp:revision>
  <dcterms:created xsi:type="dcterms:W3CDTF">2023-07-30T03:21:28Z</dcterms:created>
  <dcterms:modified xsi:type="dcterms:W3CDTF">2023-08-20T17:04:37Z</dcterms:modified>
</cp:coreProperties>
</file>