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65" r:id="rId4"/>
    <p:sldId id="324" r:id="rId5"/>
    <p:sldId id="333" r:id="rId6"/>
    <p:sldId id="327" r:id="rId7"/>
    <p:sldId id="328" r:id="rId8"/>
    <p:sldId id="325" r:id="rId9"/>
    <p:sldId id="329" r:id="rId10"/>
    <p:sldId id="334" r:id="rId11"/>
    <p:sldId id="330" r:id="rId12"/>
    <p:sldId id="337" r:id="rId13"/>
    <p:sldId id="331" r:id="rId14"/>
    <p:sldId id="326" r:id="rId15"/>
    <p:sldId id="336" r:id="rId16"/>
    <p:sldId id="332" r:id="rId17"/>
    <p:sldId id="338" r:id="rId18"/>
    <p:sldId id="323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67660" autoAdjust="0"/>
  </p:normalViewPr>
  <p:slideViewPr>
    <p:cSldViewPr snapToGrid="0">
      <p:cViewPr varScale="1">
        <p:scale>
          <a:sx n="54" d="100"/>
          <a:sy n="54" d="100"/>
        </p:scale>
        <p:origin x="1020" y="33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0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8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second work is removing the impact of </a:t>
            </a:r>
            <a:r>
              <a:rPr lang="en-US" altLang="zh-CN" sz="1200" dirty="0"/>
              <a:t>respiratory by </a:t>
            </a:r>
            <a:r>
              <a:rPr lang="en-US" altLang="zh-CN" sz="1200" dirty="0" err="1"/>
              <a:t>fft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denosing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/>
              <a:t>We transform the signal into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 domain and The first figure is the signal with respiratory and second figure is the signal without respiratory</a:t>
            </a:r>
          </a:p>
          <a:p>
            <a:r>
              <a:rPr lang="en-US" altLang="zh-CN" sz="1200" dirty="0"/>
              <a:t>we can clearly see the difference between them.</a:t>
            </a:r>
          </a:p>
          <a:p>
            <a:endParaRPr lang="en-US" altLang="zh-CN" sz="1200" dirty="0"/>
          </a:p>
          <a:p>
            <a:r>
              <a:rPr lang="en-US" altLang="zh-CN" sz="1200" dirty="0"/>
              <a:t>For Signal with respiratory, peaks in frequency domain are between 2 small peaks.</a:t>
            </a:r>
          </a:p>
          <a:p>
            <a:endParaRPr lang="en-US" altLang="zh-CN" sz="1200" dirty="0"/>
          </a:p>
          <a:p>
            <a:r>
              <a:rPr lang="en-US" altLang="zh-CN" sz="1200" dirty="0"/>
              <a:t>But I haven't fully understood the mathematical principles yet.</a:t>
            </a:r>
            <a:endParaRPr lang="zh-CN" altLang="en-US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FFT Denoising is very suitable for this task.</a:t>
            </a:r>
          </a:p>
          <a:p>
            <a:endParaRPr lang="en-US" altLang="zh-CN" dirty="0"/>
          </a:p>
          <a:p>
            <a:r>
              <a:rPr lang="en-US" altLang="zh-CN" dirty="0"/>
              <a:t>If we can set the suitable threshold for the </a:t>
            </a:r>
            <a:r>
              <a:rPr lang="en-US" altLang="zh-CN" dirty="0" err="1"/>
              <a:t>fft</a:t>
            </a:r>
            <a:r>
              <a:rPr lang="en-US" altLang="zh-CN" dirty="0"/>
              <a:t> denoising, the small peaks can be removed clearly.</a:t>
            </a:r>
          </a:p>
          <a:p>
            <a:endParaRPr lang="en-US" altLang="zh-CN" dirty="0"/>
          </a:p>
          <a:p>
            <a:r>
              <a:rPr lang="en-US" altLang="zh-CN" dirty="0"/>
              <a:t>I just set the threshold as the equation below. I works well.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look at the result.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left two picture are the comparison of original signal and filtered signal. The impact of resp has been removed from the signal.</a:t>
            </a:r>
          </a:p>
          <a:p>
            <a:endParaRPr lang="en-US" altLang="zh-CN" dirty="0"/>
          </a:p>
          <a:p>
            <a:r>
              <a:rPr lang="en-US" altLang="zh-CN" dirty="0"/>
              <a:t>The right 3 pictures are the comparison of signal in frequency </a:t>
            </a:r>
            <a:r>
              <a:rPr lang="en-US" altLang="zh-CN" dirty="0" err="1"/>
              <a:t>dormain</a:t>
            </a:r>
            <a:r>
              <a:rPr lang="en-US" altLang="zh-CN" dirty="0"/>
              <a:t>. You can see. Although small peaks next to large peaks are removed, some high-frequency, low-amplitude components are removed either. This will result in subtle </a:t>
            </a:r>
            <a:r>
              <a:rPr lang="en-US" altLang="zh-CN" dirty="0" err="1"/>
              <a:t>flunctions</a:t>
            </a:r>
            <a:r>
              <a:rPr lang="en-US" altLang="zh-CN" dirty="0"/>
              <a:t> in signal.</a:t>
            </a:r>
          </a:p>
          <a:p>
            <a:endParaRPr lang="en-US" altLang="zh-CN" dirty="0"/>
          </a:p>
          <a:p>
            <a:r>
              <a:rPr lang="en-US" altLang="zh-CN" dirty="0"/>
              <a:t>But I think the result is acceptable.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D87AD-2443-66F4-2BCB-BE40E558016A}"/>
              </a:ext>
            </a:extLst>
          </p:cNvPr>
          <p:cNvSpPr/>
          <p:nvPr/>
        </p:nvSpPr>
        <p:spPr>
          <a:xfrm>
            <a:off x="3855123" y="1521074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 features are used to obtain statistical information about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40701D-C256-9E0B-3A78-BA768EA2F6CE}"/>
              </a:ext>
            </a:extLst>
          </p:cNvPr>
          <p:cNvSpPr/>
          <p:nvPr/>
        </p:nvSpPr>
        <p:spPr>
          <a:xfrm>
            <a:off x="3855123" y="2832133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Roughly calculate the SNR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068EF-3A08-52AA-7CA1-1889C8948D01}"/>
              </a:ext>
            </a:extLst>
          </p:cNvPr>
          <p:cNvSpPr/>
          <p:nvPr/>
        </p:nvSpPr>
        <p:spPr>
          <a:xfrm>
            <a:off x="3846016" y="444419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62DB6-99C0-A72F-AECC-C272A8F29F02}"/>
              </a:ext>
            </a:extLst>
          </p:cNvPr>
          <p:cNvSpPr/>
          <p:nvPr/>
        </p:nvSpPr>
        <p:spPr>
          <a:xfrm>
            <a:off x="3846016" y="6078228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S, D Prediction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C96554-632D-E75D-0488-9A2A944D0C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75964" y="2515198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88BFCE-9FE6-ECD6-51AB-40C8AD45E26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567710" y="4901691"/>
            <a:ext cx="0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87F6D-D756-D7E1-6F92-2B2DDA9D943D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570177" y="970632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D03767-0B8F-B6BB-55CE-0DB836ED1DC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567710" y="4080897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5F8F-AF3A-C321-C1A4-88FF168D3CEB}"/>
              </a:ext>
            </a:extLst>
          </p:cNvPr>
          <p:cNvSpPr txBox="1"/>
          <p:nvPr/>
        </p:nvSpPr>
        <p:spPr>
          <a:xfrm>
            <a:off x="4275179" y="570522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3A103-43D2-27D8-948F-ACBBE8F8C615}"/>
              </a:ext>
            </a:extLst>
          </p:cNvPr>
          <p:cNvSpPr/>
          <p:nvPr/>
        </p:nvSpPr>
        <p:spPr>
          <a:xfrm>
            <a:off x="3850189" y="3577465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7CF9C5-8A0D-580E-126B-DADC4C2D81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571030" y="3335566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699B35-8AEE-E2C5-1449-15F022CA357F}"/>
              </a:ext>
            </a:extLst>
          </p:cNvPr>
          <p:cNvSpPr/>
          <p:nvPr/>
        </p:nvSpPr>
        <p:spPr>
          <a:xfrm>
            <a:off x="3847249" y="5261212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 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A515E3-699D-C128-A199-037F560CEA7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5566477" y="5718707"/>
            <a:ext cx="1233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D8F4177-28A3-4D59-DF91-CDD49DFD3BCC}"/>
              </a:ext>
            </a:extLst>
          </p:cNvPr>
          <p:cNvSpPr/>
          <p:nvPr/>
        </p:nvSpPr>
        <p:spPr>
          <a:xfrm>
            <a:off x="3621315" y="1368963"/>
            <a:ext cx="3911600" cy="28390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B3ED6-B7F4-4C96-CCC7-F9214F58AC42}"/>
              </a:ext>
            </a:extLst>
          </p:cNvPr>
          <p:cNvSpPr txBox="1"/>
          <p:nvPr/>
        </p:nvSpPr>
        <p:spPr>
          <a:xfrm>
            <a:off x="6117772" y="1051255"/>
            <a:ext cx="190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4274100-D37B-12B7-15FD-8D2EE4DA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23" y="1701201"/>
            <a:ext cx="1343212" cy="117173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759242-02B5-11EE-04C2-B044F7EB16AC}"/>
              </a:ext>
            </a:extLst>
          </p:cNvPr>
          <p:cNvSpPr/>
          <p:nvPr/>
        </p:nvSpPr>
        <p:spPr>
          <a:xfrm>
            <a:off x="10123715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BAB31-9454-428A-3DEA-FE5A21E1A903}"/>
              </a:ext>
            </a:extLst>
          </p:cNvPr>
          <p:cNvSpPr/>
          <p:nvPr/>
        </p:nvSpPr>
        <p:spPr>
          <a:xfrm>
            <a:off x="9804401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F1B635-E437-5102-3554-7C826569D3CA}"/>
              </a:ext>
            </a:extLst>
          </p:cNvPr>
          <p:cNvSpPr/>
          <p:nvPr/>
        </p:nvSpPr>
        <p:spPr>
          <a:xfrm>
            <a:off x="9452109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F4D46E-0E41-40CC-C19C-9F7D7C6FE421}"/>
              </a:ext>
            </a:extLst>
          </p:cNvPr>
          <p:cNvSpPr/>
          <p:nvPr/>
        </p:nvSpPr>
        <p:spPr>
          <a:xfrm>
            <a:off x="9132795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5FE8A27-6DAE-4B4F-C105-BFBC3049BCB3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7296805" y="2018136"/>
            <a:ext cx="1890419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EC13709-5EBB-1EB8-2BFF-3AF6BD711C1E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7296805" y="2018136"/>
            <a:ext cx="2244364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A0754F-DA15-8B40-3FDC-B086AA4973EE}"/>
              </a:ext>
            </a:extLst>
          </p:cNvPr>
          <p:cNvCxnSpPr>
            <a:cxnSpLocks/>
            <a:stCxn id="2" idx="3"/>
            <a:endCxn id="36" idx="0"/>
          </p:cNvCxnSpPr>
          <p:nvPr/>
        </p:nvCxnSpPr>
        <p:spPr>
          <a:xfrm>
            <a:off x="7296805" y="2018136"/>
            <a:ext cx="2562025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4430379-582F-EF78-BC19-A7D4DCFBA5FE}"/>
              </a:ext>
            </a:extLst>
          </p:cNvPr>
          <p:cNvCxnSpPr>
            <a:cxnSpLocks/>
            <a:stCxn id="2" idx="3"/>
            <a:endCxn id="35" idx="0"/>
          </p:cNvCxnSpPr>
          <p:nvPr/>
        </p:nvCxnSpPr>
        <p:spPr>
          <a:xfrm>
            <a:off x="7296805" y="2018136"/>
            <a:ext cx="2915970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789DF-5CC6-31A8-53C0-C3DA3A6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9144000" cy="274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54AAB7-9248-D32D-E70E-167B20E4F5D2}"/>
              </a:ext>
            </a:extLst>
          </p:cNvPr>
          <p:cNvSpPr txBox="1"/>
          <p:nvPr/>
        </p:nvSpPr>
        <p:spPr>
          <a:xfrm>
            <a:off x="3149600" y="921657"/>
            <a:ext cx="59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Wiener Filter</a:t>
            </a:r>
            <a:r>
              <a:rPr lang="zh-CN" altLang="en-US" dirty="0"/>
              <a:t>可以初步的抑制噪声</a:t>
            </a:r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F6751-D50D-4A6C-081C-2432B28BD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r="-1852" b="8254"/>
          <a:stretch/>
        </p:blipFill>
        <p:spPr>
          <a:xfrm>
            <a:off x="5094676" y="522513"/>
            <a:ext cx="6985000" cy="5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00836A-0B35-6A75-D36A-5D722D3D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2095"/>
              </p:ext>
            </p:extLst>
          </p:nvPr>
        </p:nvGraphicFramePr>
        <p:xfrm>
          <a:off x="1322455" y="1004752"/>
          <a:ext cx="933994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14">
                  <a:extLst>
                    <a:ext uri="{9D8B030D-6E8A-4147-A177-3AD203B41FA5}">
                      <a16:colId xmlns:a16="http://schemas.microsoft.com/office/drawing/2014/main" val="3090301889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753851221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2611627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Normal(mean=0, std=0.1)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std=0.9)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Normal(mean=0, std=1.0)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1828800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1828800"/>
            <a:ext cx="6602767" cy="39616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C3A1E-2AC0-475B-40AE-496FF548F0C1}"/>
              </a:ext>
            </a:extLst>
          </p:cNvPr>
          <p:cNvSpPr txBox="1"/>
          <p:nvPr/>
        </p:nvSpPr>
        <p:spPr>
          <a:xfrm>
            <a:off x="101600" y="5708133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Noisy_Signal</a:t>
            </a:r>
            <a:r>
              <a:rPr lang="en-US" altLang="zh-CN" dirty="0"/>
              <a:t> = </a:t>
            </a:r>
            <a:r>
              <a:rPr lang="en-US" altLang="zh-CN" dirty="0" err="1"/>
              <a:t>Clean_Signal</a:t>
            </a:r>
            <a:r>
              <a:rPr lang="en-US" altLang="zh-CN" dirty="0"/>
              <a:t>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Noise is added to all frequency.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101600" y="1397390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Noise added by NeuroKit2 is in low frequency</a:t>
            </a:r>
          </a:p>
        </p:txBody>
      </p:sp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406400" y="1140637"/>
            <a:ext cx="626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SSA</a:t>
            </a:r>
            <a:r>
              <a:rPr lang="zh-CN" altLang="en-US" dirty="0"/>
              <a:t>，仅仅是为了滤除低频信号，也就是</a:t>
            </a:r>
            <a:r>
              <a:rPr lang="en-US" altLang="zh-CN" dirty="0"/>
              <a:t>Trend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而我们有很多类似的方法，能够达到和</a:t>
            </a:r>
            <a:r>
              <a:rPr lang="en-US" altLang="zh-CN" dirty="0"/>
              <a:t>SSA</a:t>
            </a:r>
            <a:r>
              <a:rPr lang="zh-CN" altLang="en-US" dirty="0"/>
              <a:t>类似的效果。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4AA7B-C77F-EE71-7585-E0306038D60D}"/>
              </a:ext>
            </a:extLst>
          </p:cNvPr>
          <p:cNvSpPr txBox="1"/>
          <p:nvPr/>
        </p:nvSpPr>
        <p:spPr>
          <a:xfrm>
            <a:off x="551542" y="2398875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分解后再重组，从而得到低频信号 </a:t>
            </a:r>
            <a:r>
              <a:rPr lang="en-US" altLang="zh-CN" dirty="0"/>
              <a:t>= </a:t>
            </a:r>
            <a:r>
              <a:rPr lang="zh-CN" altLang="en-US" dirty="0"/>
              <a:t>直接对信号进行平滑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5432D-CC10-065A-FFBA-C64C690CE6A8}"/>
              </a:ext>
            </a:extLst>
          </p:cNvPr>
          <p:cNvSpPr txBox="1"/>
          <p:nvPr/>
        </p:nvSpPr>
        <p:spPr>
          <a:xfrm>
            <a:off x="551542" y="3581774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对于同一个信号，使用</a:t>
            </a:r>
            <a:r>
              <a:rPr lang="en-US" altLang="zh-CN" dirty="0"/>
              <a:t>SSA</a:t>
            </a:r>
            <a:r>
              <a:rPr lang="zh-CN" altLang="en-US" dirty="0"/>
              <a:t>和</a:t>
            </a:r>
            <a:r>
              <a:rPr lang="en-US" altLang="zh-CN" dirty="0"/>
              <a:t>S filter</a:t>
            </a:r>
            <a:r>
              <a:rPr lang="zh-CN" altLang="en-US" dirty="0"/>
              <a:t>的效果对比图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42B1-2FB5-FB25-D5E5-572AACC0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00" y="273917"/>
            <a:ext cx="8174400" cy="340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7DBC10-04F5-336E-2AC7-32D5E105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00" y="3452000"/>
            <a:ext cx="8174400" cy="34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6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41110"/>
              </p:ext>
            </p:extLst>
          </p:nvPr>
        </p:nvGraphicFramePr>
        <p:xfrm>
          <a:off x="1430784" y="1142522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A90587E-FE87-0E65-8B3E-678F658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3493"/>
              </p:ext>
            </p:extLst>
          </p:nvPr>
        </p:nvGraphicFramePr>
        <p:xfrm>
          <a:off x="1430784" y="4452575"/>
          <a:ext cx="933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51857536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563335852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653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Laplace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1.64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6.28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60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B048CC-AED6-DC16-54DD-59BBE354DFD4}"/>
              </a:ext>
            </a:extLst>
          </p:cNvPr>
          <p:cNvSpPr txBox="1"/>
          <p:nvPr/>
        </p:nvSpPr>
        <p:spPr>
          <a:xfrm>
            <a:off x="1430784" y="4028105"/>
            <a:ext cx="668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 + Template for Noisy Signal </a:t>
            </a:r>
            <a:r>
              <a:rPr lang="en-US" altLang="zh-CN" b="1" dirty="0"/>
              <a:t>without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927F2-E329-D31C-61DB-7F13959C0AA1}"/>
              </a:ext>
            </a:extLst>
          </p:cNvPr>
          <p:cNvSpPr txBox="1"/>
          <p:nvPr/>
        </p:nvSpPr>
        <p:spPr>
          <a:xfrm>
            <a:off x="1350954" y="723483"/>
            <a:ext cx="821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filter + </a:t>
            </a:r>
            <a:r>
              <a:rPr lang="en-US" altLang="zh-CN" dirty="0" err="1"/>
              <a:t>fft</a:t>
            </a:r>
            <a:r>
              <a:rPr lang="en-US" altLang="zh-CN" dirty="0"/>
              <a:t>-denoising for Noisy Signal </a:t>
            </a:r>
            <a:r>
              <a:rPr lang="en-US" altLang="zh-CN" b="1" dirty="0"/>
              <a:t>with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BD1F2-1C86-318A-EB35-6DD26544868F}"/>
              </a:ext>
            </a:extLst>
          </p:cNvPr>
          <p:cNvSpPr txBox="1"/>
          <p:nvPr/>
        </p:nvSpPr>
        <p:spPr>
          <a:xfrm>
            <a:off x="9710058" y="4092776"/>
            <a:ext cx="261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170 min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25FDFB-E341-FE06-EBDC-8DC03C74023B}"/>
              </a:ext>
            </a:extLst>
          </p:cNvPr>
          <p:cNvSpPr txBox="1"/>
          <p:nvPr/>
        </p:nvSpPr>
        <p:spPr>
          <a:xfrm>
            <a:off x="9710058" y="745621"/>
            <a:ext cx="248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5 sec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E0176A-BE27-08DF-C1CD-94CC3C25830E}"/>
              </a:ext>
            </a:extLst>
          </p:cNvPr>
          <p:cNvSpPr txBox="1"/>
          <p:nvPr/>
        </p:nvSpPr>
        <p:spPr>
          <a:xfrm>
            <a:off x="1596572" y="5949851"/>
            <a:ext cx="103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</a:t>
            </a:r>
            <a:r>
              <a:rPr lang="en-US" altLang="zh-CN" dirty="0" err="1"/>
              <a:t>filter+fft-denoising</a:t>
            </a:r>
            <a:r>
              <a:rPr lang="en-US" altLang="zh-CN" dirty="0"/>
              <a:t> </a:t>
            </a:r>
            <a:r>
              <a:rPr lang="zh-CN" altLang="en-US" dirty="0"/>
              <a:t>在一个有</a:t>
            </a:r>
            <a:r>
              <a:rPr lang="en-US" altLang="zh-CN" dirty="0"/>
              <a:t>R</a:t>
            </a:r>
            <a:r>
              <a:rPr lang="zh-CN" altLang="en-US" dirty="0"/>
              <a:t>的数据上，用更短的时间，去实现了比</a:t>
            </a:r>
            <a:r>
              <a:rPr lang="en-US" altLang="zh-CN" dirty="0"/>
              <a:t>SSA</a:t>
            </a:r>
            <a:r>
              <a:rPr lang="zh-CN" altLang="en-US" dirty="0"/>
              <a:t>更好的效果</a:t>
            </a:r>
          </a:p>
        </p:txBody>
      </p:sp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Conclusion: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583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965334"/>
            <a:ext cx="10676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u="sng" dirty="0">
                <a:latin typeface="+mj-lt"/>
              </a:rPr>
              <a:t>真实数据集的标签有点问题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j-lt"/>
              </a:rPr>
              <a:t>Compare to EEMD</a:t>
            </a:r>
            <a:r>
              <a:rPr lang="en-US" altLang="zh-CN" u="sng" dirty="0">
                <a:latin typeface="+mj-lt"/>
              </a:rPr>
              <a:t>,</a:t>
            </a:r>
            <a:r>
              <a:rPr lang="zh-CN" altLang="en-US" u="sng" dirty="0">
                <a:latin typeface="+mj-lt"/>
              </a:rPr>
              <a:t>可以给我进一步的解释</a:t>
            </a:r>
            <a:endParaRPr lang="en-US" altLang="zh-CN" u="sng" dirty="0">
              <a:latin typeface="+mj-lt"/>
            </a:endParaRPr>
          </a:p>
          <a:p>
            <a:endParaRPr lang="en-US" altLang="zh-CN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advanced filter(Wiener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respiratory by </a:t>
            </a:r>
            <a:r>
              <a:rPr lang="en-US" altLang="zh-CN" dirty="0" err="1"/>
              <a:t>fft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respiratory.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2921168"/>
            <a:ext cx="99008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Completed the full reconstruction for Generate Waves(7), Add Noise(10), Filters(8), Decompose(4), including interfaces, visualization, code comments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of main function have been implemented.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434833" y="1027591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 have been tried in SCG Signals. Both of these filters have shown good performance.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2" y="5645743"/>
            <a:ext cx="511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Show the Demo: 4 core commands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" y="843977"/>
            <a:ext cx="9144000" cy="54864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950C7D-31C2-8F7F-5FEA-402E9A2A9C14}"/>
              </a:ext>
            </a:extLst>
          </p:cNvPr>
          <p:cNvSpPr txBox="1"/>
          <p:nvPr/>
        </p:nvSpPr>
        <p:spPr>
          <a:xfrm>
            <a:off x="9329375" y="4121871"/>
            <a:ext cx="285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Signal with respiratory, peaks in frequency domain are between 2 small peaks.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But I haven't fully understood the mathematical principles yet.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1"/>
          <a:stretch/>
        </p:blipFill>
        <p:spPr>
          <a:xfrm>
            <a:off x="76939" y="836720"/>
            <a:ext cx="9144000" cy="35973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E69E6A-4DBA-6D2F-7703-23E15DD4C532}"/>
              </a:ext>
            </a:extLst>
          </p:cNvPr>
          <p:cNvCxnSpPr/>
          <p:nvPr/>
        </p:nvCxnSpPr>
        <p:spPr>
          <a:xfrm>
            <a:off x="1124857" y="3651964"/>
            <a:ext cx="10450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F4B21-EF7C-A053-FD01-560DAA21E344}"/>
              </a:ext>
            </a:extLst>
          </p:cNvPr>
          <p:cNvCxnSpPr>
            <a:cxnSpLocks/>
          </p:cNvCxnSpPr>
          <p:nvPr/>
        </p:nvCxnSpPr>
        <p:spPr>
          <a:xfrm>
            <a:off x="1320800" y="3643086"/>
            <a:ext cx="0" cy="1059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B578E6-4251-B110-4A19-34CCC4E9D5CE}"/>
              </a:ext>
            </a:extLst>
          </p:cNvPr>
          <p:cNvSpPr txBox="1"/>
          <p:nvPr/>
        </p:nvSpPr>
        <p:spPr>
          <a:xfrm>
            <a:off x="791029" y="4702918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Threshold of FFT Denoising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u="sng" dirty="0"/>
              <a:t>(Max Amplitude * 0.35)</a:t>
            </a:r>
            <a:r>
              <a:rPr lang="en-US" altLang="zh-CN" u="sng" baseline="30000" dirty="0"/>
              <a:t>2</a:t>
            </a:r>
            <a:endParaRPr lang="zh-CN" altLang="en-US" u="sng" baseline="30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20C5C4-B506-8649-3CD1-D64D4AFFF648}"/>
              </a:ext>
            </a:extLst>
          </p:cNvPr>
          <p:cNvCxnSpPr>
            <a:cxnSpLocks/>
          </p:cNvCxnSpPr>
          <p:nvPr/>
        </p:nvCxnSpPr>
        <p:spPr>
          <a:xfrm>
            <a:off x="4928339" y="5015399"/>
            <a:ext cx="275033" cy="3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C930D1-2F67-9315-976F-C6DBF6EE80F2}"/>
              </a:ext>
            </a:extLst>
          </p:cNvPr>
          <p:cNvSpPr txBox="1"/>
          <p:nvPr/>
        </p:nvSpPr>
        <p:spPr>
          <a:xfrm>
            <a:off x="4796971" y="5414118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68062" y="1462475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7" y="1383243"/>
            <a:ext cx="6164062" cy="3698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88E4E-9C9D-B26C-7C72-A8F3D1C7EF34}"/>
              </a:ext>
            </a:extLst>
          </p:cNvPr>
          <p:cNvSpPr txBox="1"/>
          <p:nvPr/>
        </p:nvSpPr>
        <p:spPr>
          <a:xfrm>
            <a:off x="442686" y="863600"/>
            <a:ext cx="43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 of FFT-</a:t>
            </a:r>
            <a:r>
              <a:rPr lang="en-US" altLang="zh-CN" sz="2000" dirty="0" err="1"/>
              <a:t>Denosing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6FCBF8-DC7A-C4FD-F171-445C42B2E27A}"/>
              </a:ext>
            </a:extLst>
          </p:cNvPr>
          <p:cNvSpPr/>
          <p:nvPr/>
        </p:nvSpPr>
        <p:spPr>
          <a:xfrm>
            <a:off x="8718579" y="4463143"/>
            <a:ext cx="587828" cy="333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D28365D-617A-3703-7C52-5AC7B82AE35E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>
            <a:off x="5727041" y="1511520"/>
            <a:ext cx="558800" cy="6012105"/>
          </a:xfrm>
          <a:prstGeom prst="bentConnector3">
            <a:avLst>
              <a:gd name="adj1" fmla="val -590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345B-BB25-E4E1-E82E-210903AEB727}"/>
              </a:ext>
            </a:extLst>
          </p:cNvPr>
          <p:cNvSpPr/>
          <p:nvPr/>
        </p:nvSpPr>
        <p:spPr>
          <a:xfrm>
            <a:off x="2818519" y="4064000"/>
            <a:ext cx="363737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93459E-378A-CB28-3D9B-A9B3BDBE487D}"/>
              </a:ext>
            </a:extLst>
          </p:cNvPr>
          <p:cNvSpPr txBox="1"/>
          <p:nvPr/>
        </p:nvSpPr>
        <p:spPr>
          <a:xfrm>
            <a:off x="2610096" y="5381900"/>
            <a:ext cx="7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high-frequency, low-amplitude components from the signal can result in the appearance of subtle fluctuations.</a:t>
            </a:r>
          </a:p>
          <a:p>
            <a:endParaRPr lang="en-US" altLang="zh-CN" dirty="0"/>
          </a:p>
          <a:p>
            <a:r>
              <a:rPr lang="en-US" altLang="zh-CN" b="1" dirty="0"/>
              <a:t>But the result is acceptable. </a:t>
            </a:r>
            <a:endParaRPr lang="zh-CN" altLang="en-US" b="1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B407867-6470-EEAB-F0E6-85CC5DC1192F}"/>
              </a:ext>
            </a:extLst>
          </p:cNvPr>
          <p:cNvSpPr/>
          <p:nvPr/>
        </p:nvSpPr>
        <p:spPr>
          <a:xfrm>
            <a:off x="428171" y="1849536"/>
            <a:ext cx="5464629" cy="683207"/>
          </a:xfrm>
          <a:custGeom>
            <a:avLst/>
            <a:gdLst>
              <a:gd name="connsiteX0" fmla="*/ 0 w 5464629"/>
              <a:gd name="connsiteY0" fmla="*/ 683207 h 683207"/>
              <a:gd name="connsiteX1" fmla="*/ 732972 w 5464629"/>
              <a:gd name="connsiteY1" fmla="*/ 1035 h 683207"/>
              <a:gd name="connsiteX2" fmla="*/ 1690915 w 5464629"/>
              <a:gd name="connsiteY2" fmla="*/ 516293 h 683207"/>
              <a:gd name="connsiteX3" fmla="*/ 2830286 w 5464629"/>
              <a:gd name="connsiteY3" fmla="*/ 8293 h 683207"/>
              <a:gd name="connsiteX4" fmla="*/ 3722915 w 5464629"/>
              <a:gd name="connsiteY4" fmla="*/ 501778 h 683207"/>
              <a:gd name="connsiteX5" fmla="*/ 4782458 w 5464629"/>
              <a:gd name="connsiteY5" fmla="*/ 44578 h 683207"/>
              <a:gd name="connsiteX6" fmla="*/ 5464629 w 5464629"/>
              <a:gd name="connsiteY6" fmla="*/ 313093 h 6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629" h="683207">
                <a:moveTo>
                  <a:pt x="0" y="683207"/>
                </a:moveTo>
                <a:cubicBezTo>
                  <a:pt x="225576" y="356030"/>
                  <a:pt x="451153" y="28854"/>
                  <a:pt x="732972" y="1035"/>
                </a:cubicBezTo>
                <a:cubicBezTo>
                  <a:pt x="1014791" y="-26784"/>
                  <a:pt x="1341363" y="515083"/>
                  <a:pt x="1690915" y="516293"/>
                </a:cubicBezTo>
                <a:cubicBezTo>
                  <a:pt x="2040467" y="517503"/>
                  <a:pt x="2491619" y="10712"/>
                  <a:pt x="2830286" y="8293"/>
                </a:cubicBezTo>
                <a:cubicBezTo>
                  <a:pt x="3168953" y="5874"/>
                  <a:pt x="3397553" y="495731"/>
                  <a:pt x="3722915" y="501778"/>
                </a:cubicBezTo>
                <a:cubicBezTo>
                  <a:pt x="4048277" y="507825"/>
                  <a:pt x="4492172" y="76026"/>
                  <a:pt x="4782458" y="44578"/>
                </a:cubicBezTo>
                <a:cubicBezTo>
                  <a:pt x="5072744" y="13130"/>
                  <a:pt x="5268686" y="163111"/>
                  <a:pt x="5464629" y="31309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DB6D8B-306B-DC8B-325C-2C2D1195D9C6}"/>
              </a:ext>
            </a:extLst>
          </p:cNvPr>
          <p:cNvCxnSpPr/>
          <p:nvPr/>
        </p:nvCxnSpPr>
        <p:spPr>
          <a:xfrm>
            <a:off x="544286" y="3429000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E1A56F-27C8-273E-CEBE-60D8BEDE83A3}"/>
              </a:ext>
            </a:extLst>
          </p:cNvPr>
          <p:cNvCxnSpPr/>
          <p:nvPr/>
        </p:nvCxnSpPr>
        <p:spPr>
          <a:xfrm>
            <a:off x="544286" y="3828143"/>
            <a:ext cx="52686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50550-D12A-7598-5EF9-A82A4592D54A}"/>
              </a:ext>
            </a:extLst>
          </p:cNvPr>
          <p:cNvSpPr txBox="1"/>
          <p:nvPr/>
        </p:nvSpPr>
        <p:spPr>
          <a:xfrm>
            <a:off x="878113" y="1192962"/>
            <a:ext cx="686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of S and D Prediction, </a:t>
            </a:r>
            <a:r>
              <a:rPr lang="zh-CN" altLang="en-US" dirty="0"/>
              <a:t>当信号的噪声程度为</a:t>
            </a:r>
            <a:r>
              <a:rPr lang="en-US" altLang="zh-CN" dirty="0"/>
              <a:t>0</a:t>
            </a:r>
            <a:r>
              <a:rPr lang="zh-CN" altLang="en-US" dirty="0"/>
              <a:t>并且受到呼吸的影响时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1DCEB-B703-1FF8-4C88-D3A8F553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772"/>
            <a:ext cx="5486400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803215-2A99-3A62-AF58-A2329764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27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600"/>
            <a:ext cx="9144000" cy="45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4204FE-6E96-FBD9-7502-BFC26656D187}"/>
              </a:ext>
            </a:extLst>
          </p:cNvPr>
          <p:cNvSpPr txBox="1"/>
          <p:nvPr/>
        </p:nvSpPr>
        <p:spPr>
          <a:xfrm>
            <a:off x="1524000" y="958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Mean value of Noisy Signal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311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A328F2-5122-D9E7-B092-AC98AC5727D9}"/>
              </a:ext>
            </a:extLst>
          </p:cNvPr>
          <p:cNvSpPr txBox="1"/>
          <p:nvPr/>
        </p:nvSpPr>
        <p:spPr>
          <a:xfrm>
            <a:off x="2387600" y="855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Noisy Signal.</a:t>
            </a:r>
          </a:p>
          <a:p>
            <a:endParaRPr lang="en-US" altLang="zh-CN" dirty="0"/>
          </a:p>
          <a:p>
            <a:r>
              <a:rPr lang="en-US" altLang="zh-CN" dirty="0"/>
              <a:t>SSA don’t work well at this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1519</Words>
  <Application>Microsoft Office PowerPoint</Application>
  <PresentationFormat>宽屏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7330</cp:revision>
  <dcterms:created xsi:type="dcterms:W3CDTF">2023-07-30T03:21:28Z</dcterms:created>
  <dcterms:modified xsi:type="dcterms:W3CDTF">2023-09-11T08:16:41Z</dcterms:modified>
</cp:coreProperties>
</file>