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345" r:id="rId5"/>
    <p:sldId id="349" r:id="rId6"/>
    <p:sldId id="350" r:id="rId7"/>
    <p:sldId id="346" r:id="rId8"/>
    <p:sldId id="263" r:id="rId9"/>
    <p:sldId id="347" r:id="rId10"/>
    <p:sldId id="269" r:id="rId11"/>
    <p:sldId id="351" r:id="rId12"/>
    <p:sldId id="352" r:id="rId13"/>
    <p:sldId id="353" r:id="rId14"/>
    <p:sldId id="354" r:id="rId15"/>
    <p:sldId id="355" r:id="rId16"/>
    <p:sldId id="356" r:id="rId17"/>
    <p:sldId id="348" r:id="rId18"/>
    <p:sldId id="357" r:id="rId19"/>
    <p:sldId id="358" r:id="rId20"/>
    <p:sldId id="359" r:id="rId21"/>
    <p:sldId id="360" r:id="rId22"/>
    <p:sldId id="277" r:id="rId23"/>
    <p:sldId id="279"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autoAdjust="0"/>
    <p:restoredTop sz="87745" autoAdjust="0"/>
  </p:normalViewPr>
  <p:slideViewPr>
    <p:cSldViewPr snapToGrid="0">
      <p:cViewPr>
        <p:scale>
          <a:sx n="66" d="100"/>
          <a:sy n="66" d="100"/>
        </p:scale>
        <p:origin x="699"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67277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14482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200053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02320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2623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0386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69428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448360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785462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6107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554805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27149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530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2877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6533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7248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71580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2023.12.12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2" name="文本框 1">
            <a:extLst>
              <a:ext uri="{FF2B5EF4-FFF2-40B4-BE49-F238E27FC236}">
                <a16:creationId xmlns:a16="http://schemas.microsoft.com/office/drawing/2014/main" id="{74FB61CF-0D2F-98D6-0255-9DE41678C06F}"/>
              </a:ext>
            </a:extLst>
          </p:cNvPr>
          <p:cNvSpPr txBox="1"/>
          <p:nvPr/>
        </p:nvSpPr>
        <p:spPr>
          <a:xfrm>
            <a:off x="1037230" y="757451"/>
            <a:ext cx="7438030" cy="307777"/>
          </a:xfrm>
          <a:prstGeom prst="rect">
            <a:avLst/>
          </a:prstGeom>
          <a:noFill/>
        </p:spPr>
        <p:txBody>
          <a:bodyPr wrap="square" rtlCol="0">
            <a:spAutoFit/>
          </a:bodyPr>
          <a:lstStyle/>
          <a:p>
            <a:r>
              <a:rPr lang="zh-CN" altLang="en-US" dirty="0"/>
              <a:t>分割信号，并提取模板的思路已经在</a:t>
            </a:r>
            <a:r>
              <a:rPr lang="en-US" altLang="zh-CN" dirty="0" err="1"/>
              <a:t>biosignal</a:t>
            </a:r>
            <a:r>
              <a:rPr lang="zh-CN" altLang="en-US" dirty="0"/>
              <a:t>的处理上出现过了。</a:t>
            </a:r>
          </a:p>
        </p:txBody>
      </p:sp>
      <p:pic>
        <p:nvPicPr>
          <p:cNvPr id="4" name="图片 3">
            <a:extLst>
              <a:ext uri="{FF2B5EF4-FFF2-40B4-BE49-F238E27FC236}">
                <a16:creationId xmlns:a16="http://schemas.microsoft.com/office/drawing/2014/main" id="{052799B5-3A6D-A30B-A02B-CD18F06ABCEE}"/>
              </a:ext>
            </a:extLst>
          </p:cNvPr>
          <p:cNvPicPr>
            <a:picLocks noChangeAspect="1"/>
          </p:cNvPicPr>
          <p:nvPr/>
        </p:nvPicPr>
        <p:blipFill>
          <a:blip r:embed="rId3"/>
          <a:stretch>
            <a:fillRect/>
          </a:stretch>
        </p:blipFill>
        <p:spPr>
          <a:xfrm>
            <a:off x="2105025" y="700087"/>
            <a:ext cx="7981950" cy="5457825"/>
          </a:xfrm>
          <a:prstGeom prst="rect">
            <a:avLst/>
          </a:prstGeom>
        </p:spPr>
      </p:pic>
      <p:pic>
        <p:nvPicPr>
          <p:cNvPr id="6" name="图片 5">
            <a:extLst>
              <a:ext uri="{FF2B5EF4-FFF2-40B4-BE49-F238E27FC236}">
                <a16:creationId xmlns:a16="http://schemas.microsoft.com/office/drawing/2014/main" id="{87E890A0-60BB-4E4A-C980-6CD515A9FC15}"/>
              </a:ext>
            </a:extLst>
          </p:cNvPr>
          <p:cNvPicPr>
            <a:picLocks noChangeAspect="1"/>
          </p:cNvPicPr>
          <p:nvPr/>
        </p:nvPicPr>
        <p:blipFill>
          <a:blip r:embed="rId4"/>
          <a:stretch>
            <a:fillRect/>
          </a:stretch>
        </p:blipFill>
        <p:spPr>
          <a:xfrm>
            <a:off x="2326462" y="821512"/>
            <a:ext cx="7839075" cy="5514975"/>
          </a:xfrm>
          <a:prstGeom prst="rect">
            <a:avLst/>
          </a:prstGeom>
        </p:spPr>
      </p:pic>
      <p:pic>
        <p:nvPicPr>
          <p:cNvPr id="8" name="图片 7">
            <a:extLst>
              <a:ext uri="{FF2B5EF4-FFF2-40B4-BE49-F238E27FC236}">
                <a16:creationId xmlns:a16="http://schemas.microsoft.com/office/drawing/2014/main" id="{9516E05E-313D-F2E4-9415-B59930820C1D}"/>
              </a:ext>
            </a:extLst>
          </p:cNvPr>
          <p:cNvPicPr>
            <a:picLocks noChangeAspect="1"/>
          </p:cNvPicPr>
          <p:nvPr/>
        </p:nvPicPr>
        <p:blipFill>
          <a:blip r:embed="rId5"/>
          <a:stretch>
            <a:fillRect/>
          </a:stretch>
        </p:blipFill>
        <p:spPr>
          <a:xfrm>
            <a:off x="2728666" y="1186653"/>
            <a:ext cx="7772400" cy="5457825"/>
          </a:xfrm>
          <a:prstGeom prst="rect">
            <a:avLst/>
          </a:prstGeom>
        </p:spPr>
      </p:pic>
    </p:spTree>
    <p:extLst>
      <p:ext uri="{BB962C8B-B14F-4D97-AF65-F5344CB8AC3E}">
        <p14:creationId xmlns:p14="http://schemas.microsoft.com/office/powerpoint/2010/main" val="194948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2" name="文本框 1">
            <a:extLst>
              <a:ext uri="{FF2B5EF4-FFF2-40B4-BE49-F238E27FC236}">
                <a16:creationId xmlns:a16="http://schemas.microsoft.com/office/drawing/2014/main" id="{805B1C95-8824-9D7B-722A-326E90D95F83}"/>
              </a:ext>
            </a:extLst>
          </p:cNvPr>
          <p:cNvSpPr txBox="1"/>
          <p:nvPr/>
        </p:nvSpPr>
        <p:spPr>
          <a:xfrm>
            <a:off x="962167" y="1098645"/>
            <a:ext cx="9512490" cy="1169551"/>
          </a:xfrm>
          <a:prstGeom prst="rect">
            <a:avLst/>
          </a:prstGeom>
          <a:noFill/>
        </p:spPr>
        <p:txBody>
          <a:bodyPr wrap="square" rtlCol="0">
            <a:spAutoFit/>
          </a:bodyPr>
          <a:lstStyle/>
          <a:p>
            <a:r>
              <a:rPr lang="zh-CN" altLang="en-US" dirty="0"/>
              <a:t>之前他们这么做，有以下的一些特点</a:t>
            </a:r>
            <a:endParaRPr lang="en-US" altLang="zh-CN" dirty="0"/>
          </a:p>
          <a:p>
            <a:endParaRPr lang="en-US" altLang="zh-CN" dirty="0"/>
          </a:p>
          <a:p>
            <a:pPr marL="342900" indent="-342900">
              <a:buAutoNum type="arabicPeriod"/>
            </a:pPr>
            <a:r>
              <a:rPr lang="zh-CN" altLang="en-US" dirty="0"/>
              <a:t>信号都有一个明显的大峰（比如</a:t>
            </a:r>
            <a:r>
              <a:rPr lang="en-US" altLang="zh-CN" dirty="0"/>
              <a:t>ECG</a:t>
            </a:r>
            <a:r>
              <a:rPr lang="zh-CN" altLang="en-US" dirty="0"/>
              <a:t>信号的</a:t>
            </a:r>
            <a:r>
              <a:rPr lang="en-US" altLang="zh-CN" dirty="0"/>
              <a:t>R</a:t>
            </a:r>
            <a:r>
              <a:rPr lang="zh-CN" altLang="en-US" dirty="0"/>
              <a:t>峰）</a:t>
            </a:r>
            <a:endParaRPr lang="en-US" altLang="zh-CN" dirty="0"/>
          </a:p>
          <a:p>
            <a:pPr marL="342900" indent="-342900">
              <a:buAutoNum type="arabicPeriod"/>
            </a:pPr>
            <a:r>
              <a:rPr lang="zh-CN" altLang="en-US" dirty="0"/>
              <a:t>方法比较朴素，取平均，或者求取中位数。对于这些模拟的单峰信号已经足够了。</a:t>
            </a:r>
            <a:endParaRPr lang="en-US" altLang="zh-CN" dirty="0"/>
          </a:p>
          <a:p>
            <a:pPr marL="342900" indent="-342900">
              <a:buAutoNum type="arabicPeriod"/>
            </a:pPr>
            <a:r>
              <a:rPr lang="zh-CN" altLang="en-US" dirty="0"/>
              <a:t>提取出来也没什么用，只能看看信号长什么样</a:t>
            </a:r>
            <a:endParaRPr lang="en-US" altLang="zh-CN" dirty="0"/>
          </a:p>
        </p:txBody>
      </p:sp>
    </p:spTree>
    <p:extLst>
      <p:ext uri="{BB962C8B-B14F-4D97-AF65-F5344CB8AC3E}">
        <p14:creationId xmlns:p14="http://schemas.microsoft.com/office/powerpoint/2010/main" val="283406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3" name="文本框 2">
            <a:extLst>
              <a:ext uri="{FF2B5EF4-FFF2-40B4-BE49-F238E27FC236}">
                <a16:creationId xmlns:a16="http://schemas.microsoft.com/office/drawing/2014/main" id="{B339F4ED-A2A3-7231-8E11-1AF538A2DA2D}"/>
              </a:ext>
            </a:extLst>
          </p:cNvPr>
          <p:cNvSpPr txBox="1"/>
          <p:nvPr/>
        </p:nvSpPr>
        <p:spPr>
          <a:xfrm>
            <a:off x="452651" y="1005386"/>
            <a:ext cx="10495128" cy="738664"/>
          </a:xfrm>
          <a:prstGeom prst="rect">
            <a:avLst/>
          </a:prstGeom>
          <a:noFill/>
        </p:spPr>
        <p:txBody>
          <a:bodyPr wrap="square" rtlCol="0">
            <a:spAutoFit/>
          </a:bodyPr>
          <a:lstStyle/>
          <a:p>
            <a:r>
              <a:rPr lang="zh-CN" altLang="en-US" dirty="0"/>
              <a:t>真实信号中遇到的问题：</a:t>
            </a:r>
            <a:endParaRPr lang="en-US" altLang="zh-CN" dirty="0"/>
          </a:p>
          <a:p>
            <a:pPr marL="342900" indent="-342900">
              <a:buAutoNum type="arabicPeriod"/>
            </a:pPr>
            <a:r>
              <a:rPr lang="zh-CN" altLang="en-US" dirty="0"/>
              <a:t>真实信号是一个有噪声的多峰信号呢，尤其是多个峰的</a:t>
            </a:r>
            <a:r>
              <a:rPr lang="en-US" altLang="zh-CN" dirty="0"/>
              <a:t>amplitude</a:t>
            </a:r>
            <a:r>
              <a:rPr lang="zh-CN" altLang="en-US" dirty="0"/>
              <a:t>的相对大小并不固定。</a:t>
            </a:r>
            <a:endParaRPr lang="en-US" altLang="zh-CN" dirty="0"/>
          </a:p>
          <a:p>
            <a:pPr marL="342900" indent="-342900">
              <a:buAutoNum type="arabicPeriod"/>
            </a:pPr>
            <a:r>
              <a:rPr lang="zh-CN" altLang="en-US" dirty="0"/>
              <a:t>第一节信号往往是有问题的，周期残缺</a:t>
            </a:r>
            <a:endParaRPr lang="en-US" altLang="zh-CN" dirty="0"/>
          </a:p>
        </p:txBody>
      </p:sp>
      <p:sp>
        <p:nvSpPr>
          <p:cNvPr id="4" name="文本框 3">
            <a:extLst>
              <a:ext uri="{FF2B5EF4-FFF2-40B4-BE49-F238E27FC236}">
                <a16:creationId xmlns:a16="http://schemas.microsoft.com/office/drawing/2014/main" id="{B10B350A-D0D2-2938-8918-F2F5EFC52CA5}"/>
              </a:ext>
            </a:extLst>
          </p:cNvPr>
          <p:cNvSpPr txBox="1"/>
          <p:nvPr/>
        </p:nvSpPr>
        <p:spPr>
          <a:xfrm>
            <a:off x="452651" y="2577153"/>
            <a:ext cx="10495128" cy="1169551"/>
          </a:xfrm>
          <a:prstGeom prst="rect">
            <a:avLst/>
          </a:prstGeom>
          <a:noFill/>
        </p:spPr>
        <p:txBody>
          <a:bodyPr wrap="square" rtlCol="0">
            <a:spAutoFit/>
          </a:bodyPr>
          <a:lstStyle/>
          <a:p>
            <a:r>
              <a:rPr lang="zh-CN" altLang="en-US" dirty="0"/>
              <a:t>尝试了使用</a:t>
            </a:r>
            <a:r>
              <a:rPr lang="en-US" altLang="zh-CN" dirty="0" err="1"/>
              <a:t>Yingjian</a:t>
            </a:r>
            <a:r>
              <a:rPr lang="en-US" altLang="zh-CN" dirty="0"/>
              <a:t> Song</a:t>
            </a:r>
            <a:r>
              <a:rPr lang="zh-CN" altLang="en-US" dirty="0"/>
              <a:t>发表在</a:t>
            </a:r>
            <a:r>
              <a:rPr lang="en-US" altLang="zh-CN" dirty="0"/>
              <a:t>IoT2023</a:t>
            </a:r>
            <a:r>
              <a:rPr lang="zh-CN" altLang="en-US" dirty="0"/>
              <a:t>上的一个思路，即</a:t>
            </a:r>
            <a:r>
              <a:rPr lang="en-US" altLang="zh-CN" dirty="0" err="1"/>
              <a:t>xxxx</a:t>
            </a:r>
            <a:endParaRPr lang="en-US" altLang="zh-CN" dirty="0"/>
          </a:p>
          <a:p>
            <a:r>
              <a:rPr lang="zh-CN" altLang="en-US" dirty="0"/>
              <a:t>这个方法用于心率的估计已经足够了，但是对于准确的分隔并不足够，这种方法会造成以下的几种问题</a:t>
            </a:r>
            <a:endParaRPr lang="en-US" altLang="zh-CN" dirty="0"/>
          </a:p>
          <a:p>
            <a:pPr marL="342900" indent="-342900">
              <a:buAutoNum type="arabicPeriod"/>
            </a:pPr>
            <a:r>
              <a:rPr lang="zh-CN" altLang="en-US" dirty="0"/>
              <a:t>误差很大很大，无法对齐</a:t>
            </a:r>
            <a:endParaRPr lang="en-US" altLang="zh-CN" dirty="0"/>
          </a:p>
          <a:p>
            <a:pPr marL="342900" indent="-342900">
              <a:buAutoNum type="arabicPeriod"/>
            </a:pPr>
            <a:r>
              <a:rPr lang="zh-CN" altLang="en-US" dirty="0"/>
              <a:t>切分完以后，并不是我们想要的周期。</a:t>
            </a:r>
            <a:endParaRPr lang="en-US" altLang="zh-CN" dirty="0"/>
          </a:p>
          <a:p>
            <a:endParaRPr lang="en-US" altLang="zh-CN" dirty="0"/>
          </a:p>
        </p:txBody>
      </p:sp>
      <p:sp>
        <p:nvSpPr>
          <p:cNvPr id="5" name="文本框 4">
            <a:extLst>
              <a:ext uri="{FF2B5EF4-FFF2-40B4-BE49-F238E27FC236}">
                <a16:creationId xmlns:a16="http://schemas.microsoft.com/office/drawing/2014/main" id="{281F22CD-2FA4-4B08-5A30-C67F838266E4}"/>
              </a:ext>
            </a:extLst>
          </p:cNvPr>
          <p:cNvSpPr txBox="1"/>
          <p:nvPr/>
        </p:nvSpPr>
        <p:spPr>
          <a:xfrm>
            <a:off x="452651" y="4353636"/>
            <a:ext cx="10495128" cy="1169551"/>
          </a:xfrm>
          <a:prstGeom prst="rect">
            <a:avLst/>
          </a:prstGeom>
          <a:noFill/>
        </p:spPr>
        <p:txBody>
          <a:bodyPr wrap="square" rtlCol="0">
            <a:spAutoFit/>
          </a:bodyPr>
          <a:lstStyle/>
          <a:p>
            <a:r>
              <a:rPr lang="zh-CN" altLang="en-US" dirty="0"/>
              <a:t>解决思路：</a:t>
            </a:r>
            <a:endParaRPr lang="en-US" altLang="zh-CN" dirty="0"/>
          </a:p>
          <a:p>
            <a:r>
              <a:rPr lang="zh-CN" altLang="en-US" dirty="0"/>
              <a:t>能不能把一个时域上的多峰问题，变成其他域上的单峰问题，并且这个单峰在每个周期内的位置，要相对固定。</a:t>
            </a:r>
            <a:endParaRPr lang="en-US" altLang="zh-CN" dirty="0"/>
          </a:p>
          <a:p>
            <a:r>
              <a:rPr lang="zh-CN" altLang="en-US" dirty="0"/>
              <a:t>经过观察，信号的单个周期中，能量密度的分布往往比较稳定。</a:t>
            </a:r>
            <a:endParaRPr lang="en-US" altLang="zh-CN" dirty="0"/>
          </a:p>
          <a:p>
            <a:endParaRPr lang="en-US" altLang="zh-CN" dirty="0"/>
          </a:p>
          <a:p>
            <a:r>
              <a:rPr lang="zh-CN" altLang="en-US" dirty="0"/>
              <a:t>将时域上的多峰问题</a:t>
            </a:r>
            <a:r>
              <a:rPr lang="en-US" altLang="zh-CN" dirty="0"/>
              <a:t>-&gt;</a:t>
            </a:r>
            <a:r>
              <a:rPr lang="zh-CN" altLang="en-US" dirty="0"/>
              <a:t>能量密度上的单峰问题</a:t>
            </a:r>
            <a:endParaRPr lang="en-US" altLang="zh-CN" dirty="0"/>
          </a:p>
        </p:txBody>
      </p:sp>
    </p:spTree>
    <p:extLst>
      <p:ext uri="{BB962C8B-B14F-4D97-AF65-F5344CB8AC3E}">
        <p14:creationId xmlns:p14="http://schemas.microsoft.com/office/powerpoint/2010/main" val="409679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5" name="文本框 4">
            <a:extLst>
              <a:ext uri="{FF2B5EF4-FFF2-40B4-BE49-F238E27FC236}">
                <a16:creationId xmlns:a16="http://schemas.microsoft.com/office/drawing/2014/main" id="{281F22CD-2FA4-4B08-5A30-C67F838266E4}"/>
              </a:ext>
            </a:extLst>
          </p:cNvPr>
          <p:cNvSpPr txBox="1"/>
          <p:nvPr/>
        </p:nvSpPr>
        <p:spPr>
          <a:xfrm>
            <a:off x="459475" y="1658203"/>
            <a:ext cx="10495128" cy="523220"/>
          </a:xfrm>
          <a:prstGeom prst="rect">
            <a:avLst/>
          </a:prstGeom>
          <a:noFill/>
        </p:spPr>
        <p:txBody>
          <a:bodyPr wrap="square" rtlCol="0">
            <a:spAutoFit/>
          </a:bodyPr>
          <a:lstStyle/>
          <a:p>
            <a:r>
              <a:rPr lang="zh-CN" altLang="en-US" dirty="0"/>
              <a:t>能量密度的分布往往比较稳定，但是也不是完全一模一样。</a:t>
            </a:r>
            <a:endParaRPr lang="en-US" altLang="zh-CN" dirty="0"/>
          </a:p>
          <a:p>
            <a:r>
              <a:rPr lang="zh-CN" altLang="en-US" dirty="0"/>
              <a:t>为了提升精度，那就需要对已经切分完成的信号进行重对齐。</a:t>
            </a:r>
            <a:endParaRPr lang="en-US" altLang="zh-CN" dirty="0"/>
          </a:p>
        </p:txBody>
      </p:sp>
      <p:sp>
        <p:nvSpPr>
          <p:cNvPr id="2" name="文本框 1">
            <a:extLst>
              <a:ext uri="{FF2B5EF4-FFF2-40B4-BE49-F238E27FC236}">
                <a16:creationId xmlns:a16="http://schemas.microsoft.com/office/drawing/2014/main" id="{BACB770F-FAFE-ED7B-6318-7D24BC648822}"/>
              </a:ext>
            </a:extLst>
          </p:cNvPr>
          <p:cNvSpPr txBox="1"/>
          <p:nvPr/>
        </p:nvSpPr>
        <p:spPr>
          <a:xfrm>
            <a:off x="459475" y="3739487"/>
            <a:ext cx="1719618" cy="307777"/>
          </a:xfrm>
          <a:prstGeom prst="rect">
            <a:avLst/>
          </a:prstGeom>
          <a:noFill/>
        </p:spPr>
        <p:txBody>
          <a:bodyPr wrap="square" rtlCol="0">
            <a:spAutoFit/>
          </a:bodyPr>
          <a:lstStyle/>
          <a:p>
            <a:r>
              <a:rPr lang="en-US" altLang="zh-CN" dirty="0"/>
              <a:t>One-circle pieces</a:t>
            </a:r>
            <a:endParaRPr lang="zh-CN" altLang="en-US" dirty="0"/>
          </a:p>
        </p:txBody>
      </p:sp>
      <p:sp>
        <p:nvSpPr>
          <p:cNvPr id="6" name="文本框 5">
            <a:extLst>
              <a:ext uri="{FF2B5EF4-FFF2-40B4-BE49-F238E27FC236}">
                <a16:creationId xmlns:a16="http://schemas.microsoft.com/office/drawing/2014/main" id="{548B1E44-2E7C-676E-84FB-027F6135AF29}"/>
              </a:ext>
            </a:extLst>
          </p:cNvPr>
          <p:cNvSpPr txBox="1"/>
          <p:nvPr/>
        </p:nvSpPr>
        <p:spPr>
          <a:xfrm>
            <a:off x="3916907" y="2688609"/>
            <a:ext cx="2913797" cy="307777"/>
          </a:xfrm>
          <a:prstGeom prst="rect">
            <a:avLst/>
          </a:prstGeom>
          <a:noFill/>
        </p:spPr>
        <p:txBody>
          <a:bodyPr wrap="square" rtlCol="0">
            <a:spAutoFit/>
          </a:bodyPr>
          <a:lstStyle/>
          <a:p>
            <a:r>
              <a:rPr lang="en-US" altLang="zh-CN" dirty="0"/>
              <a:t>Linear Realignment</a:t>
            </a:r>
            <a:endParaRPr lang="zh-CN" altLang="en-US" dirty="0"/>
          </a:p>
        </p:txBody>
      </p:sp>
      <p:sp>
        <p:nvSpPr>
          <p:cNvPr id="7" name="文本框 6">
            <a:extLst>
              <a:ext uri="{FF2B5EF4-FFF2-40B4-BE49-F238E27FC236}">
                <a16:creationId xmlns:a16="http://schemas.microsoft.com/office/drawing/2014/main" id="{3DD7D24F-EE9B-EA4A-ACDD-61A58E974B1D}"/>
              </a:ext>
            </a:extLst>
          </p:cNvPr>
          <p:cNvSpPr txBox="1"/>
          <p:nvPr/>
        </p:nvSpPr>
        <p:spPr>
          <a:xfrm>
            <a:off x="3916907" y="4676578"/>
            <a:ext cx="2913797" cy="307777"/>
          </a:xfrm>
          <a:prstGeom prst="rect">
            <a:avLst/>
          </a:prstGeom>
          <a:noFill/>
        </p:spPr>
        <p:txBody>
          <a:bodyPr wrap="square" rtlCol="0">
            <a:spAutoFit/>
          </a:bodyPr>
          <a:lstStyle/>
          <a:p>
            <a:r>
              <a:rPr lang="en-US" altLang="zh-CN" dirty="0"/>
              <a:t>Non-Linear Realignment</a:t>
            </a:r>
            <a:endParaRPr lang="zh-CN" altLang="en-US" dirty="0"/>
          </a:p>
        </p:txBody>
      </p:sp>
      <p:cxnSp>
        <p:nvCxnSpPr>
          <p:cNvPr id="9" name="直接箭头连接符 8">
            <a:extLst>
              <a:ext uri="{FF2B5EF4-FFF2-40B4-BE49-F238E27FC236}">
                <a16:creationId xmlns:a16="http://schemas.microsoft.com/office/drawing/2014/main" id="{6F3509E7-AFE7-AF53-70AE-594324CCCD7F}"/>
              </a:ext>
            </a:extLst>
          </p:cNvPr>
          <p:cNvCxnSpPr>
            <a:stCxn id="2" idx="3"/>
            <a:endCxn id="6" idx="1"/>
          </p:cNvCxnSpPr>
          <p:nvPr/>
        </p:nvCxnSpPr>
        <p:spPr>
          <a:xfrm flipV="1">
            <a:off x="2179093" y="2842498"/>
            <a:ext cx="1737814" cy="105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BBC77E-F24F-D724-D2BE-858E52C6EB47}"/>
              </a:ext>
            </a:extLst>
          </p:cNvPr>
          <p:cNvCxnSpPr>
            <a:stCxn id="2" idx="3"/>
            <a:endCxn id="7" idx="1"/>
          </p:cNvCxnSpPr>
          <p:nvPr/>
        </p:nvCxnSpPr>
        <p:spPr>
          <a:xfrm>
            <a:off x="2179093" y="3893376"/>
            <a:ext cx="1737814" cy="93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59B090B-76C3-AAEA-8968-6C581460F3E1}"/>
              </a:ext>
            </a:extLst>
          </p:cNvPr>
          <p:cNvCxnSpPr/>
          <p:nvPr/>
        </p:nvCxnSpPr>
        <p:spPr>
          <a:xfrm>
            <a:off x="6830704" y="1262418"/>
            <a:ext cx="47768" cy="5595582"/>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Google Shape;226;p8">
            <a:extLst>
              <a:ext uri="{FF2B5EF4-FFF2-40B4-BE49-F238E27FC236}">
                <a16:creationId xmlns:a16="http://schemas.microsoft.com/office/drawing/2014/main" id="{DD611837-6A0D-C714-C1AF-02D483FF7207}"/>
              </a:ext>
            </a:extLst>
          </p:cNvPr>
          <p:cNvSpPr txBox="1"/>
          <p:nvPr/>
        </p:nvSpPr>
        <p:spPr>
          <a:xfrm>
            <a:off x="7477627" y="2135876"/>
            <a:ext cx="34048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Linear Alignment -&gt; O(T)</a:t>
            </a:r>
            <a:endParaRPr/>
          </a:p>
        </p:txBody>
      </p:sp>
      <p:sp>
        <p:nvSpPr>
          <p:cNvPr id="15" name="Google Shape;227;p8">
            <a:extLst>
              <a:ext uri="{FF2B5EF4-FFF2-40B4-BE49-F238E27FC236}">
                <a16:creationId xmlns:a16="http://schemas.microsoft.com/office/drawing/2014/main" id="{697D1C1C-E816-6D3A-3E96-69BABF35278A}"/>
              </a:ext>
            </a:extLst>
          </p:cNvPr>
          <p:cNvSpPr txBox="1"/>
          <p:nvPr/>
        </p:nvSpPr>
        <p:spPr>
          <a:xfrm>
            <a:off x="7477627" y="3904075"/>
            <a:ext cx="365707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Non-Linear Alignment -&gt; O(T^2)</a:t>
            </a:r>
            <a:endParaRPr/>
          </a:p>
        </p:txBody>
      </p:sp>
      <p:sp>
        <p:nvSpPr>
          <p:cNvPr id="16" name="Google Shape;228;p8">
            <a:extLst>
              <a:ext uri="{FF2B5EF4-FFF2-40B4-BE49-F238E27FC236}">
                <a16:creationId xmlns:a16="http://schemas.microsoft.com/office/drawing/2014/main" id="{FC139B8D-895D-F397-F6BA-E4D187B6B60B}"/>
              </a:ext>
            </a:extLst>
          </p:cNvPr>
          <p:cNvSpPr/>
          <p:nvPr/>
        </p:nvSpPr>
        <p:spPr>
          <a:xfrm>
            <a:off x="7573831" y="2671574"/>
            <a:ext cx="1845157"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7" name="Google Shape;229;p8">
            <a:extLst>
              <a:ext uri="{FF2B5EF4-FFF2-40B4-BE49-F238E27FC236}">
                <a16:creationId xmlns:a16="http://schemas.microsoft.com/office/drawing/2014/main" id="{91A3B7A6-5B8C-1ABE-2FD9-758EAD285DB0}"/>
              </a:ext>
            </a:extLst>
          </p:cNvPr>
          <p:cNvSpPr/>
          <p:nvPr/>
        </p:nvSpPr>
        <p:spPr>
          <a:xfrm>
            <a:off x="7560679" y="2671575"/>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8" name="Google Shape;230;p8">
            <a:extLst>
              <a:ext uri="{FF2B5EF4-FFF2-40B4-BE49-F238E27FC236}">
                <a16:creationId xmlns:a16="http://schemas.microsoft.com/office/drawing/2014/main" id="{BA94412B-FE22-98AB-39B0-B290B1D51905}"/>
              </a:ext>
            </a:extLst>
          </p:cNvPr>
          <p:cNvSpPr/>
          <p:nvPr/>
        </p:nvSpPr>
        <p:spPr>
          <a:xfrm>
            <a:off x="9831209" y="2671574"/>
            <a:ext cx="1845157"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9" name="Google Shape;231;p8">
            <a:extLst>
              <a:ext uri="{FF2B5EF4-FFF2-40B4-BE49-F238E27FC236}">
                <a16:creationId xmlns:a16="http://schemas.microsoft.com/office/drawing/2014/main" id="{9DE7051E-01E8-4450-EF3D-771E86C49C93}"/>
              </a:ext>
            </a:extLst>
          </p:cNvPr>
          <p:cNvSpPr/>
          <p:nvPr/>
        </p:nvSpPr>
        <p:spPr>
          <a:xfrm>
            <a:off x="9896394" y="2671574"/>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0" name="Google Shape;232;p8">
            <a:extLst>
              <a:ext uri="{FF2B5EF4-FFF2-40B4-BE49-F238E27FC236}">
                <a16:creationId xmlns:a16="http://schemas.microsoft.com/office/drawing/2014/main" id="{AC760201-3DF6-B6F5-BA8D-402CE32A0D07}"/>
              </a:ext>
            </a:extLst>
          </p:cNvPr>
          <p:cNvSpPr/>
          <p:nvPr/>
        </p:nvSpPr>
        <p:spPr>
          <a:xfrm>
            <a:off x="9443442" y="2877843"/>
            <a:ext cx="363312" cy="89775"/>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1" name="Google Shape;233;p8">
            <a:extLst>
              <a:ext uri="{FF2B5EF4-FFF2-40B4-BE49-F238E27FC236}">
                <a16:creationId xmlns:a16="http://schemas.microsoft.com/office/drawing/2014/main" id="{B7558C67-4128-B600-5391-99CBFB7A537F}"/>
              </a:ext>
            </a:extLst>
          </p:cNvPr>
          <p:cNvSpPr/>
          <p:nvPr/>
        </p:nvSpPr>
        <p:spPr>
          <a:xfrm>
            <a:off x="7738222" y="4503626"/>
            <a:ext cx="1241182" cy="68670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2" name="Google Shape;234;p8">
            <a:extLst>
              <a:ext uri="{FF2B5EF4-FFF2-40B4-BE49-F238E27FC236}">
                <a16:creationId xmlns:a16="http://schemas.microsoft.com/office/drawing/2014/main" id="{F4318AC3-CEFC-42DE-B237-7B1E4AE16E05}"/>
              </a:ext>
            </a:extLst>
          </p:cNvPr>
          <p:cNvSpPr/>
          <p:nvPr/>
        </p:nvSpPr>
        <p:spPr>
          <a:xfrm>
            <a:off x="7477628" y="4560549"/>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 name="Google Shape;235;p8">
            <a:extLst>
              <a:ext uri="{FF2B5EF4-FFF2-40B4-BE49-F238E27FC236}">
                <a16:creationId xmlns:a16="http://schemas.microsoft.com/office/drawing/2014/main" id="{45B1CD44-BBE2-A56E-A766-25E9713BD214}"/>
              </a:ext>
            </a:extLst>
          </p:cNvPr>
          <p:cNvSpPr/>
          <p:nvPr/>
        </p:nvSpPr>
        <p:spPr>
          <a:xfrm>
            <a:off x="9219913" y="4770091"/>
            <a:ext cx="576855" cy="94262"/>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4" name="Google Shape;236;p8">
            <a:extLst>
              <a:ext uri="{FF2B5EF4-FFF2-40B4-BE49-F238E27FC236}">
                <a16:creationId xmlns:a16="http://schemas.microsoft.com/office/drawing/2014/main" id="{E454B294-E5A2-91FE-33C8-A066F3AC9CE2}"/>
              </a:ext>
            </a:extLst>
          </p:cNvPr>
          <p:cNvSpPr/>
          <p:nvPr/>
        </p:nvSpPr>
        <p:spPr>
          <a:xfrm>
            <a:off x="10083031" y="4487515"/>
            <a:ext cx="1241182" cy="68670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5" name="Google Shape;237;p8">
            <a:extLst>
              <a:ext uri="{FF2B5EF4-FFF2-40B4-BE49-F238E27FC236}">
                <a16:creationId xmlns:a16="http://schemas.microsoft.com/office/drawing/2014/main" id="{9D70FA35-2C72-B3DC-7F45-7582A7C21FE9}"/>
              </a:ext>
            </a:extLst>
          </p:cNvPr>
          <p:cNvSpPr/>
          <p:nvPr/>
        </p:nvSpPr>
        <p:spPr>
          <a:xfrm>
            <a:off x="9892189" y="4544438"/>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6" name="Google Shape;238;p8">
            <a:extLst>
              <a:ext uri="{FF2B5EF4-FFF2-40B4-BE49-F238E27FC236}">
                <a16:creationId xmlns:a16="http://schemas.microsoft.com/office/drawing/2014/main" id="{CB27CEE6-B81D-09C5-9180-8FB0A2C072FA}"/>
              </a:ext>
            </a:extLst>
          </p:cNvPr>
          <p:cNvSpPr txBox="1"/>
          <p:nvPr/>
        </p:nvSpPr>
        <p:spPr>
          <a:xfrm>
            <a:off x="10012907" y="3263711"/>
            <a:ext cx="1481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Consolas"/>
                <a:ea typeface="Consolas"/>
                <a:cs typeface="Consolas"/>
                <a:sym typeface="Consolas"/>
              </a:rPr>
              <a:t>Acceptable</a:t>
            </a:r>
            <a:endParaRPr sz="1400">
              <a:solidFill>
                <a:schemeClr val="dk1"/>
              </a:solidFill>
              <a:latin typeface="Consolas"/>
              <a:ea typeface="Consolas"/>
              <a:cs typeface="Consolas"/>
              <a:sym typeface="Consolas"/>
            </a:endParaRPr>
          </a:p>
        </p:txBody>
      </p:sp>
      <p:sp>
        <p:nvSpPr>
          <p:cNvPr id="27" name="Google Shape;239;p8">
            <a:extLst>
              <a:ext uri="{FF2B5EF4-FFF2-40B4-BE49-F238E27FC236}">
                <a16:creationId xmlns:a16="http://schemas.microsoft.com/office/drawing/2014/main" id="{D5DA24D8-ABD6-83B0-9DD3-893535B5137A}"/>
              </a:ext>
            </a:extLst>
          </p:cNvPr>
          <p:cNvSpPr txBox="1"/>
          <p:nvPr/>
        </p:nvSpPr>
        <p:spPr>
          <a:xfrm>
            <a:off x="9723875" y="5190328"/>
            <a:ext cx="2037754"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Consolas"/>
                <a:ea typeface="Consolas"/>
                <a:cs typeface="Consolas"/>
                <a:sym typeface="Consolas"/>
              </a:rPr>
              <a:t>Unacceptable</a:t>
            </a:r>
            <a:endParaRPr sz="140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247367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3" name="矩形 2">
            <a:extLst>
              <a:ext uri="{FF2B5EF4-FFF2-40B4-BE49-F238E27FC236}">
                <a16:creationId xmlns:a16="http://schemas.microsoft.com/office/drawing/2014/main" id="{FC0651A2-4F0F-98FD-A8FC-B1043EF38195}"/>
              </a:ext>
            </a:extLst>
          </p:cNvPr>
          <p:cNvSpPr/>
          <p:nvPr/>
        </p:nvSpPr>
        <p:spPr>
          <a:xfrm>
            <a:off x="4801003" y="1132410"/>
            <a:ext cx="2589996" cy="5978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Choose one piece x from N pieces X</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矩形 3">
            <a:extLst>
              <a:ext uri="{FF2B5EF4-FFF2-40B4-BE49-F238E27FC236}">
                <a16:creationId xmlns:a16="http://schemas.microsoft.com/office/drawing/2014/main" id="{8CEEEE2C-22C2-E119-D8E1-D899E1A40708}"/>
              </a:ext>
            </a:extLst>
          </p:cNvPr>
          <p:cNvSpPr/>
          <p:nvPr/>
        </p:nvSpPr>
        <p:spPr>
          <a:xfrm>
            <a:off x="2325470" y="2061700"/>
            <a:ext cx="2589996" cy="5978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Calculate the ACF between x and X[1]</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1383406E-D575-641F-634C-804D4FCB0F50}"/>
              </a:ext>
            </a:extLst>
          </p:cNvPr>
          <p:cNvSpPr/>
          <p:nvPr/>
        </p:nvSpPr>
        <p:spPr>
          <a:xfrm>
            <a:off x="4800999" y="2979594"/>
            <a:ext cx="2589997" cy="6272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Add ACF results from N-1 times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0" name="矩形 9">
            <a:extLst>
              <a:ext uri="{FF2B5EF4-FFF2-40B4-BE49-F238E27FC236}">
                <a16:creationId xmlns:a16="http://schemas.microsoft.com/office/drawing/2014/main" id="{182A76E3-930A-6B5C-A8E0-7D5DAB7D56A4}"/>
              </a:ext>
            </a:extLst>
          </p:cNvPr>
          <p:cNvSpPr/>
          <p:nvPr/>
        </p:nvSpPr>
        <p:spPr>
          <a:xfrm>
            <a:off x="4800999" y="3938304"/>
            <a:ext cx="2589998" cy="60559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Find the appropriate time unit for lag.</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2" name="矩形 11">
            <a:extLst>
              <a:ext uri="{FF2B5EF4-FFF2-40B4-BE49-F238E27FC236}">
                <a16:creationId xmlns:a16="http://schemas.microsoft.com/office/drawing/2014/main" id="{3E780A2F-2567-DE88-E48A-72F0F68C9E63}"/>
              </a:ext>
            </a:extLst>
          </p:cNvPr>
          <p:cNvSpPr/>
          <p:nvPr/>
        </p:nvSpPr>
        <p:spPr>
          <a:xfrm>
            <a:off x="4801000" y="4875388"/>
            <a:ext cx="2589999" cy="6023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Realign piece x.</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4" name="矩形 13">
            <a:extLst>
              <a:ext uri="{FF2B5EF4-FFF2-40B4-BE49-F238E27FC236}">
                <a16:creationId xmlns:a16="http://schemas.microsoft.com/office/drawing/2014/main" id="{ED51C1DC-2C62-6BC9-DD89-074F7EB59D3B}"/>
              </a:ext>
            </a:extLst>
          </p:cNvPr>
          <p:cNvSpPr/>
          <p:nvPr/>
        </p:nvSpPr>
        <p:spPr>
          <a:xfrm>
            <a:off x="4800999" y="5829961"/>
            <a:ext cx="2590001" cy="6040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Get re-aligned pieces</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F7EF53E9-EC24-0E74-D752-83181C9641CC}"/>
              </a:ext>
            </a:extLst>
          </p:cNvPr>
          <p:cNvCxnSpPr>
            <a:cxnSpLocks/>
            <a:stCxn id="3" idx="2"/>
            <a:endCxn id="4" idx="0"/>
          </p:cNvCxnSpPr>
          <p:nvPr/>
        </p:nvCxnSpPr>
        <p:spPr>
          <a:xfrm flipH="1">
            <a:off x="3620468" y="1730213"/>
            <a:ext cx="2475533" cy="33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A4AB7BC-A9D1-F719-BAEF-7E6290106E4F}"/>
              </a:ext>
            </a:extLst>
          </p:cNvPr>
          <p:cNvCxnSpPr>
            <a:cxnSpLocks/>
            <a:stCxn id="4" idx="2"/>
            <a:endCxn id="8" idx="0"/>
          </p:cNvCxnSpPr>
          <p:nvPr/>
        </p:nvCxnSpPr>
        <p:spPr>
          <a:xfrm>
            <a:off x="3620468" y="2659503"/>
            <a:ext cx="2475530" cy="3200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935951C-3626-727B-BF7B-F018CF99AA13}"/>
              </a:ext>
            </a:extLst>
          </p:cNvPr>
          <p:cNvCxnSpPr>
            <a:cxnSpLocks/>
            <a:stCxn id="8" idx="2"/>
            <a:endCxn id="10" idx="0"/>
          </p:cNvCxnSpPr>
          <p:nvPr/>
        </p:nvCxnSpPr>
        <p:spPr>
          <a:xfrm>
            <a:off x="6095998" y="3606817"/>
            <a:ext cx="0" cy="33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27D6A8-F601-29F2-E40A-AE356C45D424}"/>
              </a:ext>
            </a:extLst>
          </p:cNvPr>
          <p:cNvCxnSpPr>
            <a:cxnSpLocks/>
            <a:stCxn id="10" idx="2"/>
            <a:endCxn id="12" idx="0"/>
          </p:cNvCxnSpPr>
          <p:nvPr/>
        </p:nvCxnSpPr>
        <p:spPr>
          <a:xfrm>
            <a:off x="6095998" y="4543901"/>
            <a:ext cx="2" cy="33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1818836-230F-4324-AC43-C80F7E667726}"/>
              </a:ext>
            </a:extLst>
          </p:cNvPr>
          <p:cNvCxnSpPr>
            <a:cxnSpLocks/>
            <a:stCxn id="12" idx="2"/>
            <a:endCxn id="14" idx="0"/>
          </p:cNvCxnSpPr>
          <p:nvPr/>
        </p:nvCxnSpPr>
        <p:spPr>
          <a:xfrm>
            <a:off x="6096000" y="5477728"/>
            <a:ext cx="0" cy="352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2ED592A-7D88-8B7F-8153-B3AA6C03B638}"/>
              </a:ext>
            </a:extLst>
          </p:cNvPr>
          <p:cNvSpPr/>
          <p:nvPr/>
        </p:nvSpPr>
        <p:spPr>
          <a:xfrm>
            <a:off x="7276533" y="2067958"/>
            <a:ext cx="2589996" cy="5978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Calculate the ACF between x and X[N-1]</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22" name="连接符: 肘形 21">
            <a:extLst>
              <a:ext uri="{FF2B5EF4-FFF2-40B4-BE49-F238E27FC236}">
                <a16:creationId xmlns:a16="http://schemas.microsoft.com/office/drawing/2014/main" id="{255618E3-9B95-8C92-FC72-55A1B20E7334}"/>
              </a:ext>
            </a:extLst>
          </p:cNvPr>
          <p:cNvCxnSpPr>
            <a:stCxn id="12" idx="2"/>
            <a:endCxn id="3" idx="1"/>
          </p:cNvCxnSpPr>
          <p:nvPr/>
        </p:nvCxnSpPr>
        <p:spPr>
          <a:xfrm rot="5400000" flipH="1">
            <a:off x="3425294" y="2807022"/>
            <a:ext cx="4046416" cy="1294997"/>
          </a:xfrm>
          <a:prstGeom prst="bentConnector4">
            <a:avLst>
              <a:gd name="adj1" fmla="val -4300"/>
              <a:gd name="adj2" fmla="val 36636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9F07581-0862-A7D3-72DA-19E5E0C5C988}"/>
              </a:ext>
            </a:extLst>
          </p:cNvPr>
          <p:cNvCxnSpPr>
            <a:cxnSpLocks/>
            <a:stCxn id="3" idx="2"/>
            <a:endCxn id="20" idx="0"/>
          </p:cNvCxnSpPr>
          <p:nvPr/>
        </p:nvCxnSpPr>
        <p:spPr>
          <a:xfrm>
            <a:off x="6096001" y="1730213"/>
            <a:ext cx="2475530" cy="3377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5B077B6-7BA2-03F2-2AA9-C8FBF6ECAD56}"/>
              </a:ext>
            </a:extLst>
          </p:cNvPr>
          <p:cNvCxnSpPr>
            <a:cxnSpLocks/>
            <a:stCxn id="20" idx="2"/>
            <a:endCxn id="8" idx="0"/>
          </p:cNvCxnSpPr>
          <p:nvPr/>
        </p:nvCxnSpPr>
        <p:spPr>
          <a:xfrm flipH="1">
            <a:off x="6095998" y="2665761"/>
            <a:ext cx="2475533" cy="3138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6A97156E-9437-1AB2-0B01-8117382D1078}"/>
              </a:ext>
            </a:extLst>
          </p:cNvPr>
          <p:cNvSpPr/>
          <p:nvPr/>
        </p:nvSpPr>
        <p:spPr>
          <a:xfrm>
            <a:off x="4800999" y="325377"/>
            <a:ext cx="2590001" cy="6040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Start</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08962B33-7303-2561-8B6B-AAA5B5C9D7CD}"/>
              </a:ext>
            </a:extLst>
          </p:cNvPr>
          <p:cNvCxnSpPr>
            <a:cxnSpLocks/>
            <a:stCxn id="38" idx="2"/>
            <a:endCxn id="3" idx="0"/>
          </p:cNvCxnSpPr>
          <p:nvPr/>
        </p:nvCxnSpPr>
        <p:spPr>
          <a:xfrm>
            <a:off x="6096000" y="929466"/>
            <a:ext cx="1" cy="2029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BC0AA3F-F266-69A0-7B0A-86BB8EFD1FA1}"/>
              </a:ext>
            </a:extLst>
          </p:cNvPr>
          <p:cNvSpPr txBox="1"/>
          <p:nvPr/>
        </p:nvSpPr>
        <p:spPr>
          <a:xfrm>
            <a:off x="7850875" y="4353636"/>
            <a:ext cx="4043149" cy="523220"/>
          </a:xfrm>
          <a:prstGeom prst="rect">
            <a:avLst/>
          </a:prstGeom>
          <a:noFill/>
        </p:spPr>
        <p:txBody>
          <a:bodyPr wrap="square">
            <a:spAutoFit/>
          </a:bodyPr>
          <a:lstStyle/>
          <a:p>
            <a:r>
              <a:rPr lang="zh-CN" altLang="en-US" dirty="0"/>
              <a:t>时间复杂度</a:t>
            </a:r>
            <a:r>
              <a:rPr lang="en-US" altLang="zh-CN" dirty="0"/>
              <a:t>O(N^3), N</a:t>
            </a:r>
            <a:r>
              <a:rPr lang="zh-CN" altLang="en-US" dirty="0"/>
              <a:t>表示单个周期的平均长度</a:t>
            </a:r>
            <a:endParaRPr lang="en-US" altLang="zh-CN" dirty="0"/>
          </a:p>
          <a:p>
            <a:r>
              <a:rPr lang="zh-CN" altLang="en-US" dirty="0"/>
              <a:t>这个算法是一定能够收敛的</a:t>
            </a:r>
          </a:p>
        </p:txBody>
      </p:sp>
    </p:spTree>
    <p:extLst>
      <p:ext uri="{BB962C8B-B14F-4D97-AF65-F5344CB8AC3E}">
        <p14:creationId xmlns:p14="http://schemas.microsoft.com/office/powerpoint/2010/main" val="128531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2" name="文本框 1">
            <a:extLst>
              <a:ext uri="{FF2B5EF4-FFF2-40B4-BE49-F238E27FC236}">
                <a16:creationId xmlns:a16="http://schemas.microsoft.com/office/drawing/2014/main" id="{113EC9C3-9CE6-0824-08C5-932AFCF2D9BF}"/>
              </a:ext>
            </a:extLst>
          </p:cNvPr>
          <p:cNvSpPr txBox="1"/>
          <p:nvPr/>
        </p:nvSpPr>
        <p:spPr>
          <a:xfrm>
            <a:off x="1160060" y="818866"/>
            <a:ext cx="6530453" cy="1384995"/>
          </a:xfrm>
          <a:prstGeom prst="rect">
            <a:avLst/>
          </a:prstGeom>
          <a:noFill/>
        </p:spPr>
        <p:txBody>
          <a:bodyPr wrap="square" rtlCol="0">
            <a:spAutoFit/>
          </a:bodyPr>
          <a:lstStyle/>
          <a:p>
            <a:r>
              <a:rPr lang="zh-CN" altLang="en-US" dirty="0"/>
              <a:t>获得模板的方法：</a:t>
            </a:r>
            <a:endParaRPr lang="en-US" altLang="zh-CN" dirty="0"/>
          </a:p>
          <a:p>
            <a:r>
              <a:rPr lang="en-US" altLang="zh-CN" dirty="0"/>
              <a:t>1. </a:t>
            </a:r>
            <a:r>
              <a:rPr lang="zh-CN" altLang="en-US" dirty="0"/>
              <a:t>用</a:t>
            </a:r>
            <a:r>
              <a:rPr lang="en-US" altLang="zh-CN" dirty="0"/>
              <a:t>DBA</a:t>
            </a:r>
            <a:r>
              <a:rPr lang="zh-CN" altLang="en-US" dirty="0"/>
              <a:t>求取平均值的方法，会出现非常尖锐的尖峰。虽然特征能够保留，但是信号的形状被破坏了，不够平滑。</a:t>
            </a:r>
            <a:endParaRPr lang="en-US" altLang="zh-CN" dirty="0"/>
          </a:p>
          <a:p>
            <a:r>
              <a:rPr lang="en-US" altLang="zh-CN" dirty="0"/>
              <a:t>2. </a:t>
            </a:r>
            <a:r>
              <a:rPr lang="zh-CN" altLang="en-US" dirty="0"/>
              <a:t>直接求取平均值的方法获得的</a:t>
            </a:r>
            <a:r>
              <a:rPr lang="en-US" altLang="zh-CN" dirty="0"/>
              <a:t>template</a:t>
            </a:r>
            <a:r>
              <a:rPr lang="zh-CN" altLang="en-US" dirty="0"/>
              <a:t>会比较平滑，峰值的有效获取，不如</a:t>
            </a:r>
            <a:r>
              <a:rPr lang="en-US" altLang="zh-CN" dirty="0"/>
              <a:t>DBA</a:t>
            </a:r>
            <a:r>
              <a:rPr lang="zh-CN" altLang="en-US" dirty="0"/>
              <a:t>等算法。</a:t>
            </a:r>
            <a:endParaRPr lang="en-US" altLang="zh-CN" dirty="0"/>
          </a:p>
          <a:p>
            <a:r>
              <a:rPr lang="en-US" altLang="zh-CN" dirty="0"/>
              <a:t>3. </a:t>
            </a:r>
            <a:r>
              <a:rPr lang="zh-CN" altLang="en-US" dirty="0"/>
              <a:t>我们目前没有办法去衡量生成模板的质量。我们需要开发一种指标进行求取。</a:t>
            </a:r>
          </a:p>
        </p:txBody>
      </p:sp>
    </p:spTree>
    <p:extLst>
      <p:ext uri="{BB962C8B-B14F-4D97-AF65-F5344CB8AC3E}">
        <p14:creationId xmlns:p14="http://schemas.microsoft.com/office/powerpoint/2010/main" val="212740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2" name="文本框 1">
            <a:extLst>
              <a:ext uri="{FF2B5EF4-FFF2-40B4-BE49-F238E27FC236}">
                <a16:creationId xmlns:a16="http://schemas.microsoft.com/office/drawing/2014/main" id="{113EC9C3-9CE6-0824-08C5-932AFCF2D9BF}"/>
              </a:ext>
            </a:extLst>
          </p:cNvPr>
          <p:cNvSpPr txBox="1"/>
          <p:nvPr/>
        </p:nvSpPr>
        <p:spPr>
          <a:xfrm>
            <a:off x="1160060" y="818866"/>
            <a:ext cx="6530453" cy="1815882"/>
          </a:xfrm>
          <a:prstGeom prst="rect">
            <a:avLst/>
          </a:prstGeom>
          <a:noFill/>
        </p:spPr>
        <p:txBody>
          <a:bodyPr wrap="square" rtlCol="0">
            <a:spAutoFit/>
          </a:bodyPr>
          <a:lstStyle/>
          <a:p>
            <a:endParaRPr lang="en-US" altLang="zh-CN" dirty="0"/>
          </a:p>
          <a:p>
            <a:pPr marL="342900" indent="-342900">
              <a:buAutoNum type="arabicPeriod"/>
            </a:pPr>
            <a:r>
              <a:rPr lang="zh-CN" altLang="en-US" dirty="0"/>
              <a:t>信号质量</a:t>
            </a:r>
            <a:endParaRPr lang="en-US" altLang="zh-CN" dirty="0"/>
          </a:p>
          <a:p>
            <a:pPr lvl="1"/>
            <a:r>
              <a:rPr lang="zh-CN" altLang="en-US" dirty="0"/>
              <a:t>对于心率的计算，之前的过滤算法已经表现的非常优秀了。但是用于提取模板，并分析特征，还不太够，需要再加一层过滤。</a:t>
            </a:r>
            <a:endParaRPr lang="en-US" altLang="zh-CN" dirty="0"/>
          </a:p>
          <a:p>
            <a:pPr marL="342900" indent="-342900">
              <a:buAutoNum type="arabicPeriod"/>
            </a:pPr>
            <a:endParaRPr lang="en-US" altLang="zh-CN" dirty="0"/>
          </a:p>
          <a:p>
            <a:pPr marL="342900" indent="-342900">
              <a:buAutoNum type="arabicPeriod"/>
            </a:pPr>
            <a:r>
              <a:rPr lang="zh-CN" altLang="en-US" dirty="0"/>
              <a:t>真实数据的观察</a:t>
            </a:r>
            <a:endParaRPr lang="en-US" altLang="zh-CN" dirty="0"/>
          </a:p>
          <a:p>
            <a:r>
              <a:rPr lang="zh-CN" altLang="en-US" dirty="0"/>
              <a:t>各个周期里峰的</a:t>
            </a:r>
            <a:r>
              <a:rPr lang="en-US" altLang="zh-CN" dirty="0"/>
              <a:t>amplitude</a:t>
            </a:r>
            <a:r>
              <a:rPr lang="zh-CN" altLang="en-US" dirty="0"/>
              <a:t>并不一致</a:t>
            </a:r>
            <a:endParaRPr lang="en-US" altLang="zh-CN" dirty="0"/>
          </a:p>
          <a:p>
            <a:r>
              <a:rPr lang="zh-CN" altLang="en-US" dirty="0"/>
              <a:t>波形时而接近</a:t>
            </a:r>
            <a:r>
              <a:rPr lang="en-US" altLang="zh-CN" dirty="0" err="1"/>
              <a:t>scg</a:t>
            </a:r>
            <a:r>
              <a:rPr lang="zh-CN" altLang="en-US" dirty="0"/>
              <a:t>，时而接近</a:t>
            </a:r>
            <a:r>
              <a:rPr lang="en-US" altLang="zh-CN" dirty="0" err="1"/>
              <a:t>bcg</a:t>
            </a:r>
            <a:r>
              <a:rPr lang="zh-CN" altLang="en-US" dirty="0"/>
              <a:t>，时而介于两者之间</a:t>
            </a:r>
            <a:endParaRPr lang="en-US" altLang="zh-CN" dirty="0"/>
          </a:p>
        </p:txBody>
      </p:sp>
    </p:spTree>
    <p:extLst>
      <p:ext uri="{BB962C8B-B14F-4D97-AF65-F5344CB8AC3E}">
        <p14:creationId xmlns:p14="http://schemas.microsoft.com/office/powerpoint/2010/main" val="294900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Part_5</a:t>
            </a:r>
            <a:endParaRPr dirty="0"/>
          </a:p>
        </p:txBody>
      </p:sp>
    </p:spTree>
    <p:extLst>
      <p:ext uri="{BB962C8B-B14F-4D97-AF65-F5344CB8AC3E}">
        <p14:creationId xmlns:p14="http://schemas.microsoft.com/office/powerpoint/2010/main" val="212456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443552" y="682038"/>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1</a:t>
            </a:r>
            <a:endParaRPr lang="zh-CN" altLang="en-US" dirty="0"/>
          </a:p>
        </p:txBody>
      </p:sp>
      <p:sp>
        <p:nvSpPr>
          <p:cNvPr id="5" name="文本框 4">
            <a:extLst>
              <a:ext uri="{FF2B5EF4-FFF2-40B4-BE49-F238E27FC236}">
                <a16:creationId xmlns:a16="http://schemas.microsoft.com/office/drawing/2014/main" id="{34EB3053-53EE-70F9-B848-A21600AB0119}"/>
              </a:ext>
            </a:extLst>
          </p:cNvPr>
          <p:cNvSpPr txBox="1"/>
          <p:nvPr/>
        </p:nvSpPr>
        <p:spPr>
          <a:xfrm>
            <a:off x="539087" y="1323833"/>
            <a:ext cx="10140286" cy="2893100"/>
          </a:xfrm>
          <a:prstGeom prst="rect">
            <a:avLst/>
          </a:prstGeom>
          <a:noFill/>
        </p:spPr>
        <p:txBody>
          <a:bodyPr wrap="square" rtlCol="0">
            <a:spAutoFit/>
          </a:bodyPr>
          <a:lstStyle/>
          <a:p>
            <a:r>
              <a:rPr lang="zh-CN" altLang="en-US" dirty="0"/>
              <a:t>如何进行对照实验？</a:t>
            </a:r>
            <a:endParaRPr lang="en-US" altLang="zh-CN" dirty="0"/>
          </a:p>
          <a:p>
            <a:endParaRPr lang="en-US" altLang="zh-CN" dirty="0"/>
          </a:p>
          <a:p>
            <a:r>
              <a:rPr lang="zh-CN" altLang="en-US" dirty="0"/>
              <a:t>在什么数据集上？ </a:t>
            </a:r>
            <a:endParaRPr lang="en-US" altLang="zh-CN" dirty="0"/>
          </a:p>
          <a:p>
            <a:r>
              <a:rPr lang="en-US" altLang="zh-CN" dirty="0"/>
              <a:t>	</a:t>
            </a:r>
            <a:r>
              <a:rPr lang="zh-CN" altLang="en-US" dirty="0"/>
              <a:t>模拟数据集：</a:t>
            </a:r>
            <a:r>
              <a:rPr lang="en-US" altLang="zh-CN" dirty="0"/>
              <a:t>NK2</a:t>
            </a:r>
            <a:r>
              <a:rPr lang="zh-CN" altLang="en-US" dirty="0"/>
              <a:t>， </a:t>
            </a:r>
            <a:r>
              <a:rPr lang="en-US" altLang="zh-CN" dirty="0"/>
              <a:t>ECG</a:t>
            </a:r>
            <a:r>
              <a:rPr lang="zh-CN" altLang="en-US" dirty="0"/>
              <a:t>，</a:t>
            </a:r>
            <a:r>
              <a:rPr lang="en-US" altLang="zh-CN" dirty="0"/>
              <a:t>PPG</a:t>
            </a:r>
            <a:r>
              <a:rPr lang="zh-CN" altLang="en-US" dirty="0"/>
              <a:t>，</a:t>
            </a:r>
            <a:r>
              <a:rPr lang="en-US" altLang="zh-CN" dirty="0"/>
              <a:t>EDA</a:t>
            </a:r>
            <a:r>
              <a:rPr lang="zh-CN" altLang="en-US" dirty="0"/>
              <a:t>等信号</a:t>
            </a:r>
            <a:endParaRPr lang="en-US" altLang="zh-CN" dirty="0"/>
          </a:p>
          <a:p>
            <a:r>
              <a:rPr lang="en-US" altLang="zh-CN" dirty="0"/>
              <a:t>	</a:t>
            </a:r>
            <a:r>
              <a:rPr lang="zh-CN" altLang="en-US" dirty="0"/>
              <a:t>真实数据集：</a:t>
            </a:r>
            <a:r>
              <a:rPr lang="en-US" altLang="zh-CN" dirty="0"/>
              <a:t>NK2</a:t>
            </a:r>
            <a:r>
              <a:rPr lang="zh-CN" altLang="en-US" dirty="0"/>
              <a:t>，</a:t>
            </a:r>
            <a:r>
              <a:rPr lang="en-US" altLang="zh-CN" dirty="0"/>
              <a:t> </a:t>
            </a:r>
            <a:r>
              <a:rPr lang="en-US" altLang="zh-CN" dirty="0" err="1"/>
              <a:t>PhysicalNet</a:t>
            </a:r>
            <a:r>
              <a:rPr lang="zh-CN" altLang="en-US" dirty="0"/>
              <a:t>等</a:t>
            </a:r>
            <a:endParaRPr lang="en-US" altLang="zh-CN" dirty="0"/>
          </a:p>
          <a:p>
            <a:r>
              <a:rPr lang="en-US" altLang="zh-CN" dirty="0"/>
              <a:t>	</a:t>
            </a:r>
            <a:r>
              <a:rPr lang="zh-CN" altLang="en-US" dirty="0"/>
              <a:t>问题在于，一般都是直接一大段信号，缺少足够的标签，没有办法去探索特定特征和指标之间的相关性</a:t>
            </a:r>
            <a:endParaRPr lang="en-US" altLang="zh-CN" dirty="0"/>
          </a:p>
          <a:p>
            <a:r>
              <a:rPr lang="zh-CN" altLang="en-US" dirty="0"/>
              <a:t>采用什么指标？</a:t>
            </a:r>
            <a:endParaRPr lang="en-US" altLang="zh-CN" dirty="0"/>
          </a:p>
          <a:p>
            <a:r>
              <a:rPr lang="en-US" altLang="zh-CN" dirty="0"/>
              <a:t>	</a:t>
            </a:r>
            <a:r>
              <a:rPr lang="zh-CN" altLang="en-US" dirty="0"/>
              <a:t>对于 </a:t>
            </a:r>
            <a:r>
              <a:rPr lang="en-US" altLang="zh-CN" dirty="0"/>
              <a:t>Template4Prediction</a:t>
            </a:r>
            <a:r>
              <a:rPr lang="zh-CN" altLang="en-US" dirty="0"/>
              <a:t>的任务，目前仍然没有给出有效的指标</a:t>
            </a:r>
            <a:endParaRPr lang="en-US" altLang="zh-CN" dirty="0"/>
          </a:p>
          <a:p>
            <a:r>
              <a:rPr lang="en-US" altLang="zh-CN" dirty="0"/>
              <a:t>	</a:t>
            </a:r>
            <a:r>
              <a:rPr lang="zh-CN" altLang="en-US" dirty="0"/>
              <a:t>常见的</a:t>
            </a:r>
            <a:r>
              <a:rPr lang="en-US" altLang="zh-CN" dirty="0"/>
              <a:t>1. within group squared sum WGSS</a:t>
            </a:r>
          </a:p>
          <a:p>
            <a:r>
              <a:rPr lang="en-US" altLang="zh-CN" dirty="0"/>
              <a:t>	           2. </a:t>
            </a:r>
            <a:r>
              <a:rPr lang="zh-CN" altLang="en-US" dirty="0"/>
              <a:t>把计算出来的</a:t>
            </a:r>
            <a:r>
              <a:rPr lang="en-US" altLang="zh-CN" dirty="0"/>
              <a:t>template</a:t>
            </a:r>
            <a:r>
              <a:rPr lang="zh-CN" altLang="en-US" dirty="0"/>
              <a:t>用于</a:t>
            </a:r>
            <a:r>
              <a:rPr lang="en-US" altLang="zh-CN" dirty="0"/>
              <a:t>nearest centroid classification in UCR dataset.</a:t>
            </a:r>
          </a:p>
          <a:p>
            <a:r>
              <a:rPr lang="en-US" altLang="zh-CN" dirty="0"/>
              <a:t>	</a:t>
            </a:r>
            <a:r>
              <a:rPr lang="zh-CN" altLang="en-US" dirty="0"/>
              <a:t>对于</a:t>
            </a:r>
            <a:r>
              <a:rPr lang="en-US" altLang="zh-CN" dirty="0"/>
              <a:t>1. WGSS</a:t>
            </a:r>
            <a:r>
              <a:rPr lang="zh-CN" altLang="en-US" dirty="0"/>
              <a:t>的计算，是一个</a:t>
            </a:r>
            <a:r>
              <a:rPr lang="en-US" altLang="zh-CN" dirty="0"/>
              <a:t>NP</a:t>
            </a:r>
            <a:r>
              <a:rPr lang="zh-CN" altLang="en-US" dirty="0"/>
              <a:t> </a:t>
            </a:r>
            <a:r>
              <a:rPr lang="en-US" altLang="zh-CN" dirty="0"/>
              <a:t>Complete</a:t>
            </a:r>
            <a:r>
              <a:rPr lang="zh-CN" altLang="en-US" dirty="0"/>
              <a:t>问题，有一些比较优秀的</a:t>
            </a:r>
            <a:r>
              <a:rPr lang="en-US" altLang="zh-CN" dirty="0"/>
              <a:t>DTW</a:t>
            </a:r>
            <a:r>
              <a:rPr lang="zh-CN" altLang="en-US" dirty="0"/>
              <a:t>算法可以得到很不错的梯度上的局部最优，但是用于</a:t>
            </a:r>
            <a:r>
              <a:rPr lang="en-US" altLang="zh-CN" dirty="0"/>
              <a:t>SCG</a:t>
            </a:r>
            <a:r>
              <a:rPr lang="zh-CN" altLang="en-US" dirty="0"/>
              <a:t>信号的预测，精度很差</a:t>
            </a:r>
            <a:endParaRPr lang="en-US" altLang="zh-CN" dirty="0"/>
          </a:p>
          <a:p>
            <a:r>
              <a:rPr lang="en-US" altLang="zh-CN" dirty="0"/>
              <a:t>                          2. </a:t>
            </a:r>
            <a:r>
              <a:rPr lang="zh-CN" altLang="en-US" dirty="0"/>
              <a:t>这个一般是</a:t>
            </a:r>
            <a:r>
              <a:rPr lang="en-US" altLang="zh-CN" dirty="0"/>
              <a:t>Template4Classification</a:t>
            </a:r>
            <a:r>
              <a:rPr lang="zh-CN" altLang="en-US" dirty="0"/>
              <a:t>问题用的，我们使用不合适</a:t>
            </a:r>
            <a:endParaRPr lang="en-US" altLang="zh-CN" dirty="0"/>
          </a:p>
        </p:txBody>
      </p:sp>
    </p:spTree>
    <p:extLst>
      <p:ext uri="{BB962C8B-B14F-4D97-AF65-F5344CB8AC3E}">
        <p14:creationId xmlns:p14="http://schemas.microsoft.com/office/powerpoint/2010/main" val="345643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526762" y="544491"/>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2</a:t>
            </a:r>
            <a:endParaRPr lang="zh-CN" altLang="en-US" dirty="0"/>
          </a:p>
        </p:txBody>
      </p:sp>
      <p:sp>
        <p:nvSpPr>
          <p:cNvPr id="5" name="文本框 4">
            <a:extLst>
              <a:ext uri="{FF2B5EF4-FFF2-40B4-BE49-F238E27FC236}">
                <a16:creationId xmlns:a16="http://schemas.microsoft.com/office/drawing/2014/main" id="{34EB3053-53EE-70F9-B848-A21600AB0119}"/>
              </a:ext>
            </a:extLst>
          </p:cNvPr>
          <p:cNvSpPr txBox="1"/>
          <p:nvPr/>
        </p:nvSpPr>
        <p:spPr>
          <a:xfrm>
            <a:off x="1937982" y="546100"/>
            <a:ext cx="10140286" cy="523220"/>
          </a:xfrm>
          <a:prstGeom prst="rect">
            <a:avLst/>
          </a:prstGeom>
          <a:noFill/>
        </p:spPr>
        <p:txBody>
          <a:bodyPr wrap="square" rtlCol="0">
            <a:spAutoFit/>
          </a:bodyPr>
          <a:lstStyle/>
          <a:p>
            <a:r>
              <a:rPr lang="zh-CN" altLang="en-US" dirty="0"/>
              <a:t>同一段信号中，每个周期多个峰的相对高度都不一样。</a:t>
            </a:r>
            <a:endParaRPr lang="en-US" altLang="zh-CN" dirty="0"/>
          </a:p>
          <a:p>
            <a:r>
              <a:rPr lang="zh-CN" altLang="en-US" dirty="0"/>
              <a:t>用这个东西，去提取出一段完美的信号，可能不太靠谱。</a:t>
            </a:r>
            <a:endParaRPr lang="en-US" altLang="zh-CN" dirty="0"/>
          </a:p>
        </p:txBody>
      </p:sp>
      <p:cxnSp>
        <p:nvCxnSpPr>
          <p:cNvPr id="6" name="直接连接符 5">
            <a:extLst>
              <a:ext uri="{FF2B5EF4-FFF2-40B4-BE49-F238E27FC236}">
                <a16:creationId xmlns:a16="http://schemas.microsoft.com/office/drawing/2014/main" id="{A24AF1C0-7261-F183-F0A3-94C8855D694F}"/>
              </a:ext>
            </a:extLst>
          </p:cNvPr>
          <p:cNvCxnSpPr>
            <a:cxnSpLocks/>
          </p:cNvCxnSpPr>
          <p:nvPr/>
        </p:nvCxnSpPr>
        <p:spPr>
          <a:xfrm flipV="1">
            <a:off x="2268359" y="1383900"/>
            <a:ext cx="417110" cy="32369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97322A7-48B2-706F-E209-287D8B5BA0FE}"/>
              </a:ext>
            </a:extLst>
          </p:cNvPr>
          <p:cNvCxnSpPr>
            <a:cxnSpLocks/>
          </p:cNvCxnSpPr>
          <p:nvPr/>
        </p:nvCxnSpPr>
        <p:spPr>
          <a:xfrm flipH="1" flipV="1">
            <a:off x="2685469" y="1383900"/>
            <a:ext cx="484495" cy="32413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F58FF6B-F55D-B3C6-36F5-7A9534AA533F}"/>
              </a:ext>
            </a:extLst>
          </p:cNvPr>
          <p:cNvCxnSpPr/>
          <p:nvPr/>
        </p:nvCxnSpPr>
        <p:spPr>
          <a:xfrm flipV="1">
            <a:off x="3176788" y="3744963"/>
            <a:ext cx="286603" cy="8802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721EDA-853A-E927-27F7-0C501B46A7D7}"/>
              </a:ext>
            </a:extLst>
          </p:cNvPr>
          <p:cNvCxnSpPr>
            <a:cxnSpLocks/>
          </p:cNvCxnSpPr>
          <p:nvPr/>
        </p:nvCxnSpPr>
        <p:spPr>
          <a:xfrm>
            <a:off x="3463391" y="3744963"/>
            <a:ext cx="150125" cy="6277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D8416EA-15E2-67CA-E4FB-E38D5F09BB51}"/>
              </a:ext>
            </a:extLst>
          </p:cNvPr>
          <p:cNvCxnSpPr>
            <a:cxnSpLocks/>
          </p:cNvCxnSpPr>
          <p:nvPr/>
        </p:nvCxnSpPr>
        <p:spPr>
          <a:xfrm flipH="1">
            <a:off x="3613516" y="4140748"/>
            <a:ext cx="122830" cy="2320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F66C69B-B36F-6639-F904-7E0A14333470}"/>
              </a:ext>
            </a:extLst>
          </p:cNvPr>
          <p:cNvCxnSpPr/>
          <p:nvPr/>
        </p:nvCxnSpPr>
        <p:spPr>
          <a:xfrm>
            <a:off x="3736346" y="4140748"/>
            <a:ext cx="27704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11A79E1-808C-AA0A-A1A6-F70DB2E23DC5}"/>
              </a:ext>
            </a:extLst>
          </p:cNvPr>
          <p:cNvCxnSpPr/>
          <p:nvPr/>
        </p:nvCxnSpPr>
        <p:spPr>
          <a:xfrm flipV="1">
            <a:off x="6506842" y="3360551"/>
            <a:ext cx="200167" cy="7801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30D929F-CD89-82F6-8B0F-FB7BBEE93687}"/>
              </a:ext>
            </a:extLst>
          </p:cNvPr>
          <p:cNvCxnSpPr/>
          <p:nvPr/>
        </p:nvCxnSpPr>
        <p:spPr>
          <a:xfrm>
            <a:off x="6707009" y="3373251"/>
            <a:ext cx="139700" cy="7674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236180D-AD7D-631C-4C58-B787806EE495}"/>
              </a:ext>
            </a:extLst>
          </p:cNvPr>
          <p:cNvCxnSpPr/>
          <p:nvPr/>
        </p:nvCxnSpPr>
        <p:spPr>
          <a:xfrm>
            <a:off x="6846709" y="4140748"/>
            <a:ext cx="1758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5AEC0BD-B9D3-2A4D-3FC1-28CF0074BB9D}"/>
              </a:ext>
            </a:extLst>
          </p:cNvPr>
          <p:cNvCxnSpPr>
            <a:cxnSpLocks/>
          </p:cNvCxnSpPr>
          <p:nvPr/>
        </p:nvCxnSpPr>
        <p:spPr>
          <a:xfrm flipV="1">
            <a:off x="2312809" y="2084201"/>
            <a:ext cx="372660" cy="2536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380393B-1C50-82EA-476C-FAB7B921B11B}"/>
              </a:ext>
            </a:extLst>
          </p:cNvPr>
          <p:cNvCxnSpPr>
            <a:cxnSpLocks/>
          </p:cNvCxnSpPr>
          <p:nvPr/>
        </p:nvCxnSpPr>
        <p:spPr>
          <a:xfrm flipH="1" flipV="1">
            <a:off x="2678645" y="2092377"/>
            <a:ext cx="474260" cy="283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1C38B55-2BC2-0936-AED6-366709330C86}"/>
              </a:ext>
            </a:extLst>
          </p:cNvPr>
          <p:cNvCxnSpPr>
            <a:cxnSpLocks/>
          </p:cNvCxnSpPr>
          <p:nvPr/>
        </p:nvCxnSpPr>
        <p:spPr>
          <a:xfrm flipV="1">
            <a:off x="3169018" y="3923180"/>
            <a:ext cx="295133" cy="99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B3EC3A0-C8A8-4289-14B4-600DDB06EF54}"/>
              </a:ext>
            </a:extLst>
          </p:cNvPr>
          <p:cNvCxnSpPr>
            <a:cxnSpLocks/>
          </p:cNvCxnSpPr>
          <p:nvPr/>
        </p:nvCxnSpPr>
        <p:spPr>
          <a:xfrm>
            <a:off x="3458179" y="3893951"/>
            <a:ext cx="161166" cy="72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DE64AC7-71F7-8D00-87B0-CC67E80A0795}"/>
              </a:ext>
            </a:extLst>
          </p:cNvPr>
          <p:cNvCxnSpPr>
            <a:cxnSpLocks/>
          </p:cNvCxnSpPr>
          <p:nvPr/>
        </p:nvCxnSpPr>
        <p:spPr>
          <a:xfrm flipH="1">
            <a:off x="3613516" y="4168341"/>
            <a:ext cx="139700" cy="45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F212460-C86A-F7F3-AC26-217EF037899D}"/>
              </a:ext>
            </a:extLst>
          </p:cNvPr>
          <p:cNvCxnSpPr>
            <a:cxnSpLocks/>
          </p:cNvCxnSpPr>
          <p:nvPr/>
        </p:nvCxnSpPr>
        <p:spPr>
          <a:xfrm>
            <a:off x="3744782" y="4168341"/>
            <a:ext cx="2770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743FB8-BC77-5FB0-85CC-D8AD0B499AAF}"/>
              </a:ext>
            </a:extLst>
          </p:cNvPr>
          <p:cNvCxnSpPr>
            <a:cxnSpLocks/>
          </p:cNvCxnSpPr>
          <p:nvPr/>
        </p:nvCxnSpPr>
        <p:spPr>
          <a:xfrm flipV="1">
            <a:off x="6511059" y="3624929"/>
            <a:ext cx="195950"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EADFA4B-2C5E-F3A7-E21D-E3F4B9FF0CE2}"/>
              </a:ext>
            </a:extLst>
          </p:cNvPr>
          <p:cNvCxnSpPr>
            <a:cxnSpLocks/>
          </p:cNvCxnSpPr>
          <p:nvPr/>
        </p:nvCxnSpPr>
        <p:spPr>
          <a:xfrm>
            <a:off x="6707009" y="3624929"/>
            <a:ext cx="125016"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1EA6215-E17F-8604-936C-563E9999D9F2}"/>
              </a:ext>
            </a:extLst>
          </p:cNvPr>
          <p:cNvCxnSpPr>
            <a:cxnSpLocks/>
          </p:cNvCxnSpPr>
          <p:nvPr/>
        </p:nvCxnSpPr>
        <p:spPr>
          <a:xfrm>
            <a:off x="6832025" y="416834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E0A1FC37-DAC9-2B12-A188-C782C2BFF285}"/>
              </a:ext>
            </a:extLst>
          </p:cNvPr>
          <p:cNvCxnSpPr>
            <a:cxnSpLocks/>
          </p:cNvCxnSpPr>
          <p:nvPr/>
        </p:nvCxnSpPr>
        <p:spPr>
          <a:xfrm flipV="1">
            <a:off x="2251489" y="941201"/>
            <a:ext cx="423745" cy="353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7173E1EE-5978-33DB-94CF-AD56BFF9F2DC}"/>
              </a:ext>
            </a:extLst>
          </p:cNvPr>
          <p:cNvCxnSpPr>
            <a:cxnSpLocks/>
          </p:cNvCxnSpPr>
          <p:nvPr/>
        </p:nvCxnSpPr>
        <p:spPr>
          <a:xfrm flipH="1" flipV="1">
            <a:off x="2675234" y="936854"/>
            <a:ext cx="501554" cy="335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3217ECB1-C86A-E4EE-6BFC-76B88D90DFC0}"/>
              </a:ext>
            </a:extLst>
          </p:cNvPr>
          <p:cNvCxnSpPr>
            <a:cxnSpLocks/>
          </p:cNvCxnSpPr>
          <p:nvPr/>
        </p:nvCxnSpPr>
        <p:spPr>
          <a:xfrm flipV="1">
            <a:off x="3197876" y="3596113"/>
            <a:ext cx="286676" cy="697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直接连接符 276">
            <a:extLst>
              <a:ext uri="{FF2B5EF4-FFF2-40B4-BE49-F238E27FC236}">
                <a16:creationId xmlns:a16="http://schemas.microsoft.com/office/drawing/2014/main" id="{AEC6A67F-884B-FCBC-3F0E-A50DE068BD84}"/>
              </a:ext>
            </a:extLst>
          </p:cNvPr>
          <p:cNvCxnSpPr>
            <a:cxnSpLocks/>
          </p:cNvCxnSpPr>
          <p:nvPr/>
        </p:nvCxnSpPr>
        <p:spPr>
          <a:xfrm flipH="1" flipV="1">
            <a:off x="3483705" y="3593482"/>
            <a:ext cx="143544" cy="60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CE4ACAF9-3274-F99A-280C-C2594F9A0B9D}"/>
              </a:ext>
            </a:extLst>
          </p:cNvPr>
          <p:cNvCxnSpPr>
            <a:cxnSpLocks/>
          </p:cNvCxnSpPr>
          <p:nvPr/>
        </p:nvCxnSpPr>
        <p:spPr>
          <a:xfrm flipH="1">
            <a:off x="3628770" y="4108091"/>
            <a:ext cx="106055" cy="9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223CA27D-9620-79F9-CC99-8B8647FAFB32}"/>
              </a:ext>
            </a:extLst>
          </p:cNvPr>
          <p:cNvCxnSpPr>
            <a:cxnSpLocks/>
          </p:cNvCxnSpPr>
          <p:nvPr/>
        </p:nvCxnSpPr>
        <p:spPr>
          <a:xfrm>
            <a:off x="3734825" y="4108091"/>
            <a:ext cx="2742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0063F43D-181C-2258-8B14-19B0DEAE2732}"/>
              </a:ext>
            </a:extLst>
          </p:cNvPr>
          <p:cNvCxnSpPr>
            <a:cxnSpLocks/>
          </p:cNvCxnSpPr>
          <p:nvPr/>
        </p:nvCxnSpPr>
        <p:spPr>
          <a:xfrm flipV="1">
            <a:off x="6476888" y="3179576"/>
            <a:ext cx="230121" cy="93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a:extLst>
              <a:ext uri="{FF2B5EF4-FFF2-40B4-BE49-F238E27FC236}">
                <a16:creationId xmlns:a16="http://schemas.microsoft.com/office/drawing/2014/main" id="{956FDFCC-CD24-983F-39AA-6F32C3E3D99C}"/>
              </a:ext>
            </a:extLst>
          </p:cNvPr>
          <p:cNvCxnSpPr>
            <a:cxnSpLocks/>
          </p:cNvCxnSpPr>
          <p:nvPr/>
        </p:nvCxnSpPr>
        <p:spPr>
          <a:xfrm>
            <a:off x="6707009" y="3179576"/>
            <a:ext cx="159544" cy="928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2C49359F-9DEE-BF99-857B-ACAAC290C757}"/>
              </a:ext>
            </a:extLst>
          </p:cNvPr>
          <p:cNvCxnSpPr>
            <a:cxnSpLocks/>
          </p:cNvCxnSpPr>
          <p:nvPr/>
        </p:nvCxnSpPr>
        <p:spPr>
          <a:xfrm>
            <a:off x="6863087" y="410809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a:extLst>
              <a:ext uri="{FF2B5EF4-FFF2-40B4-BE49-F238E27FC236}">
                <a16:creationId xmlns:a16="http://schemas.microsoft.com/office/drawing/2014/main" id="{5A1DD6CF-A5AE-16CE-3940-BE91A0021B6A}"/>
              </a:ext>
            </a:extLst>
          </p:cNvPr>
          <p:cNvCxnSpPr>
            <a:cxnSpLocks/>
          </p:cNvCxnSpPr>
          <p:nvPr/>
        </p:nvCxnSpPr>
        <p:spPr>
          <a:xfrm>
            <a:off x="7726184" y="1840785"/>
            <a:ext cx="467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3FAD2F59-CC60-1B34-A75C-82A753B35CD2}"/>
              </a:ext>
            </a:extLst>
          </p:cNvPr>
          <p:cNvCxnSpPr>
            <a:cxnSpLocks/>
          </p:cNvCxnSpPr>
          <p:nvPr/>
        </p:nvCxnSpPr>
        <p:spPr>
          <a:xfrm>
            <a:off x="7726184" y="2084201"/>
            <a:ext cx="4677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5" name="文本框 304">
            <a:extLst>
              <a:ext uri="{FF2B5EF4-FFF2-40B4-BE49-F238E27FC236}">
                <a16:creationId xmlns:a16="http://schemas.microsoft.com/office/drawing/2014/main" id="{48A46DC4-5390-BBCE-8AA9-EB9338A2C3A6}"/>
              </a:ext>
            </a:extLst>
          </p:cNvPr>
          <p:cNvSpPr txBox="1"/>
          <p:nvPr/>
        </p:nvSpPr>
        <p:spPr>
          <a:xfrm>
            <a:off x="8193901" y="1686896"/>
            <a:ext cx="1229720" cy="307777"/>
          </a:xfrm>
          <a:prstGeom prst="rect">
            <a:avLst/>
          </a:prstGeom>
          <a:noFill/>
        </p:spPr>
        <p:txBody>
          <a:bodyPr wrap="square">
            <a:spAutoFit/>
          </a:bodyPr>
          <a:lstStyle/>
          <a:p>
            <a:r>
              <a:rPr lang="en-US" altLang="zh-CN" b="0" i="0" dirty="0">
                <a:solidFill>
                  <a:srgbClr val="D1D5DB"/>
                </a:solidFill>
                <a:effectLst/>
                <a:latin typeface="Söhne"/>
              </a:rPr>
              <a:t>Error Interval</a:t>
            </a:r>
            <a:endParaRPr lang="zh-CN" altLang="en-US" dirty="0"/>
          </a:p>
        </p:txBody>
      </p:sp>
      <p:sp>
        <p:nvSpPr>
          <p:cNvPr id="306" name="文本框 305">
            <a:extLst>
              <a:ext uri="{FF2B5EF4-FFF2-40B4-BE49-F238E27FC236}">
                <a16:creationId xmlns:a16="http://schemas.microsoft.com/office/drawing/2014/main" id="{90C5C1BD-AE93-34BC-EAD4-C63DEB5CED82}"/>
              </a:ext>
            </a:extLst>
          </p:cNvPr>
          <p:cNvSpPr txBox="1"/>
          <p:nvPr/>
        </p:nvSpPr>
        <p:spPr>
          <a:xfrm>
            <a:off x="8193901" y="1917728"/>
            <a:ext cx="1229720" cy="307777"/>
          </a:xfrm>
          <a:prstGeom prst="rect">
            <a:avLst/>
          </a:prstGeom>
          <a:noFill/>
        </p:spPr>
        <p:txBody>
          <a:bodyPr wrap="square">
            <a:spAutoFit/>
          </a:bodyPr>
          <a:lstStyle/>
          <a:p>
            <a:r>
              <a:rPr lang="en-US" altLang="zh-CN" dirty="0">
                <a:solidFill>
                  <a:srgbClr val="D1D5DB"/>
                </a:solidFill>
                <a:latin typeface="Söhne"/>
              </a:rPr>
              <a:t>Template</a:t>
            </a:r>
            <a:endParaRPr lang="zh-CN" altLang="en-US" dirty="0"/>
          </a:p>
        </p:txBody>
      </p:sp>
      <p:sp>
        <p:nvSpPr>
          <p:cNvPr id="307" name="矩形 306">
            <a:extLst>
              <a:ext uri="{FF2B5EF4-FFF2-40B4-BE49-F238E27FC236}">
                <a16:creationId xmlns:a16="http://schemas.microsoft.com/office/drawing/2014/main" id="{B25126BD-F7E9-41FF-5F48-5C0C2DE91BB4}"/>
              </a:ext>
            </a:extLst>
          </p:cNvPr>
          <p:cNvSpPr/>
          <p:nvPr/>
        </p:nvSpPr>
        <p:spPr>
          <a:xfrm>
            <a:off x="6647782" y="2870440"/>
            <a:ext cx="115709" cy="11747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99966BD2-B47A-83DA-0BBA-A13FA03BFDAA}"/>
              </a:ext>
            </a:extLst>
          </p:cNvPr>
          <p:cNvSpPr/>
          <p:nvPr/>
        </p:nvSpPr>
        <p:spPr>
          <a:xfrm>
            <a:off x="9501009" y="335254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a:extLst>
              <a:ext uri="{FF2B5EF4-FFF2-40B4-BE49-F238E27FC236}">
                <a16:creationId xmlns:a16="http://schemas.microsoft.com/office/drawing/2014/main" id="{C12F1100-71F1-CFB5-B390-92174C7B80D9}"/>
              </a:ext>
            </a:extLst>
          </p:cNvPr>
          <p:cNvSpPr/>
          <p:nvPr/>
        </p:nvSpPr>
        <p:spPr>
          <a:xfrm>
            <a:off x="9507359" y="3761589"/>
            <a:ext cx="55639" cy="457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a:extLst>
              <a:ext uri="{FF2B5EF4-FFF2-40B4-BE49-F238E27FC236}">
                <a16:creationId xmlns:a16="http://schemas.microsoft.com/office/drawing/2014/main" id="{C08DF6A3-DB79-3408-6535-0080A07802E3}"/>
              </a:ext>
            </a:extLst>
          </p:cNvPr>
          <p:cNvSpPr/>
          <p:nvPr/>
        </p:nvSpPr>
        <p:spPr>
          <a:xfrm>
            <a:off x="9507359" y="409418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任意多边形: 形状 312">
            <a:extLst>
              <a:ext uri="{FF2B5EF4-FFF2-40B4-BE49-F238E27FC236}">
                <a16:creationId xmlns:a16="http://schemas.microsoft.com/office/drawing/2014/main" id="{A632DD01-C636-0076-550E-E6294D82CDAD}"/>
              </a:ext>
            </a:extLst>
          </p:cNvPr>
          <p:cNvSpPr/>
          <p:nvPr/>
        </p:nvSpPr>
        <p:spPr>
          <a:xfrm>
            <a:off x="9699669" y="3184339"/>
            <a:ext cx="388743" cy="1147762"/>
          </a:xfrm>
          <a:custGeom>
            <a:avLst/>
            <a:gdLst>
              <a:gd name="connsiteX0" fmla="*/ 26765 w 388743"/>
              <a:gd name="connsiteY0" fmla="*/ 0 h 1147762"/>
              <a:gd name="connsiteX1" fmla="*/ 69628 w 388743"/>
              <a:gd name="connsiteY1" fmla="*/ 366712 h 1147762"/>
              <a:gd name="connsiteX2" fmla="*/ 388715 w 388743"/>
              <a:gd name="connsiteY2" fmla="*/ 571500 h 1147762"/>
              <a:gd name="connsiteX3" fmla="*/ 50578 w 388743"/>
              <a:gd name="connsiteY3" fmla="*/ 809625 h 1147762"/>
              <a:gd name="connsiteX4" fmla="*/ 7715 w 388743"/>
              <a:gd name="connsiteY4" fmla="*/ 1147762 h 114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43" h="1147762">
                <a:moveTo>
                  <a:pt x="26765" y="0"/>
                </a:moveTo>
                <a:cubicBezTo>
                  <a:pt x="18034" y="135731"/>
                  <a:pt x="9303" y="271462"/>
                  <a:pt x="69628" y="366712"/>
                </a:cubicBezTo>
                <a:cubicBezTo>
                  <a:pt x="129953" y="461962"/>
                  <a:pt x="391890" y="497681"/>
                  <a:pt x="388715" y="571500"/>
                </a:cubicBezTo>
                <a:cubicBezTo>
                  <a:pt x="385540" y="645319"/>
                  <a:pt x="114078" y="713581"/>
                  <a:pt x="50578" y="809625"/>
                </a:cubicBezTo>
                <a:cubicBezTo>
                  <a:pt x="-12922" y="905669"/>
                  <a:pt x="-2604" y="1026715"/>
                  <a:pt x="7715" y="11477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5" name="直接箭头连接符 314">
            <a:extLst>
              <a:ext uri="{FF2B5EF4-FFF2-40B4-BE49-F238E27FC236}">
                <a16:creationId xmlns:a16="http://schemas.microsoft.com/office/drawing/2014/main" id="{691C864C-73AB-7A86-B684-B236BC787FC2}"/>
              </a:ext>
            </a:extLst>
          </p:cNvPr>
          <p:cNvCxnSpPr>
            <a:cxnSpLocks/>
            <a:stCxn id="307" idx="3"/>
          </p:cNvCxnSpPr>
          <p:nvPr/>
        </p:nvCxnSpPr>
        <p:spPr>
          <a:xfrm>
            <a:off x="6763491" y="3457815"/>
            <a:ext cx="25390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文本框 319">
            <a:extLst>
              <a:ext uri="{FF2B5EF4-FFF2-40B4-BE49-F238E27FC236}">
                <a16:creationId xmlns:a16="http://schemas.microsoft.com/office/drawing/2014/main" id="{CDBD13F4-2529-C794-3535-AE682D956573}"/>
              </a:ext>
            </a:extLst>
          </p:cNvPr>
          <p:cNvSpPr txBox="1"/>
          <p:nvPr/>
        </p:nvSpPr>
        <p:spPr>
          <a:xfrm>
            <a:off x="10132356" y="3437976"/>
            <a:ext cx="1952737" cy="738664"/>
          </a:xfrm>
          <a:prstGeom prst="rect">
            <a:avLst/>
          </a:prstGeom>
          <a:noFill/>
        </p:spPr>
        <p:txBody>
          <a:bodyPr wrap="square">
            <a:spAutoFit/>
          </a:bodyPr>
          <a:lstStyle/>
          <a:p>
            <a:r>
              <a:rPr lang="en-US" altLang="zh-CN" dirty="0"/>
              <a:t>A Normal Distribution with Known Mean and Std.</a:t>
            </a:r>
            <a:endParaRPr lang="zh-CN" altLang="en-US" dirty="0"/>
          </a:p>
        </p:txBody>
      </p:sp>
      <p:cxnSp>
        <p:nvCxnSpPr>
          <p:cNvPr id="321" name="直接箭头连接符 320">
            <a:extLst>
              <a:ext uri="{FF2B5EF4-FFF2-40B4-BE49-F238E27FC236}">
                <a16:creationId xmlns:a16="http://schemas.microsoft.com/office/drawing/2014/main" id="{BB4340DC-BD27-9CBB-8864-4A2AF56C0CCD}"/>
              </a:ext>
            </a:extLst>
          </p:cNvPr>
          <p:cNvCxnSpPr>
            <a:cxnSpLocks/>
          </p:cNvCxnSpPr>
          <p:nvPr/>
        </p:nvCxnSpPr>
        <p:spPr>
          <a:xfrm>
            <a:off x="7152629" y="6677728"/>
            <a:ext cx="25390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接箭头连接符 321">
            <a:extLst>
              <a:ext uri="{FF2B5EF4-FFF2-40B4-BE49-F238E27FC236}">
                <a16:creationId xmlns:a16="http://schemas.microsoft.com/office/drawing/2014/main" id="{E82BB55F-D9E7-2CBA-482C-1E8C78EB4E1B}"/>
              </a:ext>
            </a:extLst>
          </p:cNvPr>
          <p:cNvCxnSpPr>
            <a:cxnSpLocks/>
          </p:cNvCxnSpPr>
          <p:nvPr/>
        </p:nvCxnSpPr>
        <p:spPr>
          <a:xfrm flipV="1">
            <a:off x="7305029" y="4945210"/>
            <a:ext cx="0" cy="1884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4" name="任意多边形: 形状 323">
            <a:extLst>
              <a:ext uri="{FF2B5EF4-FFF2-40B4-BE49-F238E27FC236}">
                <a16:creationId xmlns:a16="http://schemas.microsoft.com/office/drawing/2014/main" id="{488EC7CD-47F4-366C-CF26-F6131C9A059B}"/>
              </a:ext>
            </a:extLst>
          </p:cNvPr>
          <p:cNvSpPr/>
          <p:nvPr/>
        </p:nvSpPr>
        <p:spPr>
          <a:xfrm>
            <a:off x="7579234" y="5471912"/>
            <a:ext cx="1856096" cy="975052"/>
          </a:xfrm>
          <a:custGeom>
            <a:avLst/>
            <a:gdLst>
              <a:gd name="connsiteX0" fmla="*/ 0 w 1856096"/>
              <a:gd name="connsiteY0" fmla="*/ 975052 h 975052"/>
              <a:gd name="connsiteX1" fmla="*/ 163773 w 1856096"/>
              <a:gd name="connsiteY1" fmla="*/ 6061 h 975052"/>
              <a:gd name="connsiteX2" fmla="*/ 348018 w 1856096"/>
              <a:gd name="connsiteY2" fmla="*/ 572443 h 975052"/>
              <a:gd name="connsiteX3" fmla="*/ 682388 w 1856096"/>
              <a:gd name="connsiteY3" fmla="*/ 749864 h 975052"/>
              <a:gd name="connsiteX4" fmla="*/ 1856096 w 1856096"/>
              <a:gd name="connsiteY4" fmla="*/ 954580 h 975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096" h="975052">
                <a:moveTo>
                  <a:pt x="0" y="975052"/>
                </a:moveTo>
                <a:cubicBezTo>
                  <a:pt x="52885" y="524107"/>
                  <a:pt x="105770" y="73162"/>
                  <a:pt x="163773" y="6061"/>
                </a:cubicBezTo>
                <a:cubicBezTo>
                  <a:pt x="221776" y="-61041"/>
                  <a:pt x="261582" y="448476"/>
                  <a:pt x="348018" y="572443"/>
                </a:cubicBezTo>
                <a:cubicBezTo>
                  <a:pt x="434454" y="696410"/>
                  <a:pt x="431042" y="686175"/>
                  <a:pt x="682388" y="749864"/>
                </a:cubicBezTo>
                <a:cubicBezTo>
                  <a:pt x="933734" y="813553"/>
                  <a:pt x="1394915" y="884066"/>
                  <a:pt x="1856096" y="95458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文本框 324">
            <a:extLst>
              <a:ext uri="{FF2B5EF4-FFF2-40B4-BE49-F238E27FC236}">
                <a16:creationId xmlns:a16="http://schemas.microsoft.com/office/drawing/2014/main" id="{32EEBBAF-45A6-C5F4-1466-5AE4BAAC27D4}"/>
              </a:ext>
            </a:extLst>
          </p:cNvPr>
          <p:cNvSpPr txBox="1"/>
          <p:nvPr/>
        </p:nvSpPr>
        <p:spPr>
          <a:xfrm>
            <a:off x="9728546" y="6547077"/>
            <a:ext cx="802904" cy="307777"/>
          </a:xfrm>
          <a:prstGeom prst="rect">
            <a:avLst/>
          </a:prstGeom>
          <a:noFill/>
        </p:spPr>
        <p:txBody>
          <a:bodyPr wrap="square" rtlCol="0">
            <a:spAutoFit/>
          </a:bodyPr>
          <a:lstStyle/>
          <a:p>
            <a:r>
              <a:rPr lang="en-US" altLang="zh-CN" dirty="0"/>
              <a:t>A0 / A1</a:t>
            </a:r>
            <a:endParaRPr lang="zh-CN" altLang="en-US" dirty="0"/>
          </a:p>
        </p:txBody>
      </p:sp>
      <p:sp>
        <p:nvSpPr>
          <p:cNvPr id="326" name="文本框 325">
            <a:extLst>
              <a:ext uri="{FF2B5EF4-FFF2-40B4-BE49-F238E27FC236}">
                <a16:creationId xmlns:a16="http://schemas.microsoft.com/office/drawing/2014/main" id="{5C93C028-CC39-9CD7-8B68-F3A35C61695B}"/>
              </a:ext>
            </a:extLst>
          </p:cNvPr>
          <p:cNvSpPr txBox="1"/>
          <p:nvPr/>
        </p:nvSpPr>
        <p:spPr>
          <a:xfrm>
            <a:off x="6241078" y="5076040"/>
            <a:ext cx="1063951" cy="307777"/>
          </a:xfrm>
          <a:prstGeom prst="rect">
            <a:avLst/>
          </a:prstGeom>
          <a:noFill/>
        </p:spPr>
        <p:txBody>
          <a:bodyPr wrap="square" rtlCol="0">
            <a:spAutoFit/>
          </a:bodyPr>
          <a:lstStyle/>
          <a:p>
            <a:r>
              <a:rPr lang="en-US" altLang="zh-CN" dirty="0"/>
              <a:t>Probability</a:t>
            </a:r>
            <a:endParaRPr lang="zh-CN" altLang="en-US" dirty="0"/>
          </a:p>
        </p:txBody>
      </p:sp>
      <p:sp>
        <p:nvSpPr>
          <p:cNvPr id="327" name="文本框 326">
            <a:extLst>
              <a:ext uri="{FF2B5EF4-FFF2-40B4-BE49-F238E27FC236}">
                <a16:creationId xmlns:a16="http://schemas.microsoft.com/office/drawing/2014/main" id="{3CC4CF21-6CE2-BACB-4167-BB2A04AA0615}"/>
              </a:ext>
            </a:extLst>
          </p:cNvPr>
          <p:cNvSpPr txBox="1"/>
          <p:nvPr/>
        </p:nvSpPr>
        <p:spPr>
          <a:xfrm>
            <a:off x="2251489" y="5647038"/>
            <a:ext cx="4078973" cy="523220"/>
          </a:xfrm>
          <a:prstGeom prst="rect">
            <a:avLst/>
          </a:prstGeom>
          <a:noFill/>
        </p:spPr>
        <p:txBody>
          <a:bodyPr wrap="square">
            <a:spAutoFit/>
          </a:bodyPr>
          <a:lstStyle/>
          <a:p>
            <a:r>
              <a:rPr lang="en-US" altLang="zh-CN" dirty="0"/>
              <a:t>The computed features may not necessarily be specific values but rather a probability distribution.</a:t>
            </a:r>
            <a:endParaRPr lang="zh-CN" altLang="en-US" dirty="0"/>
          </a:p>
        </p:txBody>
      </p:sp>
      <p:cxnSp>
        <p:nvCxnSpPr>
          <p:cNvPr id="328" name="直接连接符 327">
            <a:extLst>
              <a:ext uri="{FF2B5EF4-FFF2-40B4-BE49-F238E27FC236}">
                <a16:creationId xmlns:a16="http://schemas.microsoft.com/office/drawing/2014/main" id="{6600163F-71BA-20D3-8388-DBF388DFD5B0}"/>
              </a:ext>
            </a:extLst>
          </p:cNvPr>
          <p:cNvCxnSpPr>
            <a:cxnSpLocks/>
          </p:cNvCxnSpPr>
          <p:nvPr/>
        </p:nvCxnSpPr>
        <p:spPr>
          <a:xfrm>
            <a:off x="0" y="4920130"/>
            <a:ext cx="12192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0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onsolas"/>
                <a:ea typeface="Consolas"/>
                <a:cs typeface="Consolas"/>
                <a:sym typeface="Consolas"/>
              </a:rPr>
              <a:t>Work Description</a:t>
            </a:r>
            <a:endParaRPr/>
          </a:p>
        </p:txBody>
      </p:sp>
      <p:sp>
        <p:nvSpPr>
          <p:cNvPr id="97" name="Google Shape;97;p2"/>
          <p:cNvSpPr txBox="1"/>
          <p:nvPr/>
        </p:nvSpPr>
        <p:spPr>
          <a:xfrm>
            <a:off x="2051696" y="1859359"/>
            <a:ext cx="8088608"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Take a look at the tutorial first.</a:t>
            </a:r>
          </a:p>
          <a:p>
            <a:pPr marL="0" marR="0" lvl="0" indent="0" algn="l" rtl="0">
              <a:spcBef>
                <a:spcPts val="0"/>
              </a:spcBef>
              <a:spcAft>
                <a:spcPts val="0"/>
              </a:spcAft>
              <a:buNone/>
            </a:pP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Part_2: </a:t>
            </a:r>
            <a:r>
              <a:rPr lang="en-US" sz="1800" b="1" dirty="0">
                <a:solidFill>
                  <a:schemeClr val="dk1"/>
                </a:solidFill>
                <a:latin typeface="Consolas"/>
                <a:ea typeface="Consolas"/>
                <a:cs typeface="Consolas"/>
                <a:sym typeface="Consolas"/>
              </a:rPr>
              <a:t>Why </a:t>
            </a:r>
            <a:r>
              <a:rPr lang="en-US" altLang="zh-CN" sz="1800" b="1" dirty="0">
                <a:solidFill>
                  <a:schemeClr val="dk1"/>
                </a:solidFill>
                <a:latin typeface="Consolas"/>
                <a:ea typeface="Consolas"/>
                <a:cs typeface="Consolas"/>
                <a:sym typeface="Consolas"/>
              </a:rPr>
              <a:t>doesn’t </a:t>
            </a:r>
            <a:r>
              <a:rPr lang="en-US" sz="1800" b="1" dirty="0">
                <a:solidFill>
                  <a:schemeClr val="dk1"/>
                </a:solidFill>
                <a:latin typeface="Consolas"/>
                <a:ea typeface="Consolas"/>
                <a:cs typeface="Consolas"/>
                <a:sym typeface="Consolas"/>
              </a:rPr>
              <a:t>FMM work?</a:t>
            </a: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Part_3: An easy experiment about sampling rate.</a:t>
            </a:r>
            <a:endParaRPr lang="en-US" b="1"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Part_4: </a:t>
            </a:r>
            <a:r>
              <a:rPr lang="en-US" altLang="zh-CN" sz="1800" b="1" dirty="0">
                <a:solidFill>
                  <a:schemeClr val="dk1"/>
                </a:solidFill>
                <a:latin typeface="Consolas"/>
                <a:ea typeface="Consolas"/>
                <a:cs typeface="Consolas"/>
                <a:sym typeface="Consolas"/>
              </a:rPr>
              <a:t>Cut, realign, and extract templates from real signals.</a:t>
            </a:r>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r>
              <a:rPr lang="en-US" sz="1800" b="1" dirty="0">
                <a:solidFill>
                  <a:schemeClr val="dk1"/>
                </a:solidFill>
                <a:latin typeface="Consolas"/>
                <a:sym typeface="Consolas"/>
              </a:rPr>
              <a:t>Part_5: </a:t>
            </a:r>
            <a:r>
              <a:rPr lang="en-US" altLang="zh-CN" sz="1800" b="1" dirty="0">
                <a:solidFill>
                  <a:schemeClr val="dk1"/>
                </a:solidFill>
                <a:latin typeface="Consolas"/>
              </a:rPr>
              <a:t>The possible research directions for the next step.</a:t>
            </a:r>
          </a:p>
          <a:p>
            <a:endParaRPr lang="en-US" sz="1800" b="1" dirty="0">
              <a:solidFill>
                <a:schemeClr val="dk1"/>
              </a:solidFill>
              <a:latin typeface="Consolas"/>
              <a:sym typeface="Consolas"/>
            </a:endParaRPr>
          </a:p>
          <a:p>
            <a:pPr marL="0" marR="0" lvl="0" indent="0" algn="l" rtl="0">
              <a:spcBef>
                <a:spcPts val="0"/>
              </a:spcBef>
              <a:spcAft>
                <a:spcPts val="0"/>
              </a:spcAft>
              <a:buNone/>
            </a:pPr>
            <a:r>
              <a:rPr lang="en-US" altLang="zh-CN" sz="1800" b="1" dirty="0">
                <a:solidFill>
                  <a:schemeClr val="dk1"/>
                </a:solidFill>
                <a:latin typeface="Consolas"/>
                <a:sym typeface="Consolas"/>
              </a:rPr>
              <a:t>Part_6: Questions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526762" y="544491"/>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2</a:t>
            </a:r>
            <a:endParaRPr lang="zh-CN" altLang="en-US" dirty="0"/>
          </a:p>
        </p:txBody>
      </p:sp>
      <p:sp>
        <p:nvSpPr>
          <p:cNvPr id="5" name="文本框 4">
            <a:extLst>
              <a:ext uri="{FF2B5EF4-FFF2-40B4-BE49-F238E27FC236}">
                <a16:creationId xmlns:a16="http://schemas.microsoft.com/office/drawing/2014/main" id="{34EB3053-53EE-70F9-B848-A21600AB0119}"/>
              </a:ext>
            </a:extLst>
          </p:cNvPr>
          <p:cNvSpPr txBox="1"/>
          <p:nvPr/>
        </p:nvSpPr>
        <p:spPr>
          <a:xfrm>
            <a:off x="1937982" y="546100"/>
            <a:ext cx="10140286" cy="523220"/>
          </a:xfrm>
          <a:prstGeom prst="rect">
            <a:avLst/>
          </a:prstGeom>
          <a:noFill/>
        </p:spPr>
        <p:txBody>
          <a:bodyPr wrap="square" rtlCol="0">
            <a:spAutoFit/>
          </a:bodyPr>
          <a:lstStyle/>
          <a:p>
            <a:r>
              <a:rPr lang="zh-CN" altLang="en-US" dirty="0"/>
              <a:t>同一段信号中，每个周期多个峰的相对高度都不一样。</a:t>
            </a:r>
            <a:endParaRPr lang="en-US" altLang="zh-CN" dirty="0"/>
          </a:p>
          <a:p>
            <a:r>
              <a:rPr lang="zh-CN" altLang="en-US" dirty="0"/>
              <a:t>用这个东西，去提取出一段完美的信号，可能不太靠谱。</a:t>
            </a:r>
            <a:endParaRPr lang="en-US" altLang="zh-CN" dirty="0"/>
          </a:p>
        </p:txBody>
      </p:sp>
      <p:cxnSp>
        <p:nvCxnSpPr>
          <p:cNvPr id="6" name="直接连接符 5">
            <a:extLst>
              <a:ext uri="{FF2B5EF4-FFF2-40B4-BE49-F238E27FC236}">
                <a16:creationId xmlns:a16="http://schemas.microsoft.com/office/drawing/2014/main" id="{A24AF1C0-7261-F183-F0A3-94C8855D694F}"/>
              </a:ext>
            </a:extLst>
          </p:cNvPr>
          <p:cNvCxnSpPr>
            <a:cxnSpLocks/>
          </p:cNvCxnSpPr>
          <p:nvPr/>
        </p:nvCxnSpPr>
        <p:spPr>
          <a:xfrm flipV="1">
            <a:off x="2268359" y="1383900"/>
            <a:ext cx="417110" cy="32369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97322A7-48B2-706F-E209-287D8B5BA0FE}"/>
              </a:ext>
            </a:extLst>
          </p:cNvPr>
          <p:cNvCxnSpPr>
            <a:cxnSpLocks/>
          </p:cNvCxnSpPr>
          <p:nvPr/>
        </p:nvCxnSpPr>
        <p:spPr>
          <a:xfrm flipH="1" flipV="1">
            <a:off x="2685469" y="1383900"/>
            <a:ext cx="484495" cy="32413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F58FF6B-F55D-B3C6-36F5-7A9534AA533F}"/>
              </a:ext>
            </a:extLst>
          </p:cNvPr>
          <p:cNvCxnSpPr/>
          <p:nvPr/>
        </p:nvCxnSpPr>
        <p:spPr>
          <a:xfrm flipV="1">
            <a:off x="3176788" y="3744963"/>
            <a:ext cx="286603" cy="8802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721EDA-853A-E927-27F7-0C501B46A7D7}"/>
              </a:ext>
            </a:extLst>
          </p:cNvPr>
          <p:cNvCxnSpPr>
            <a:cxnSpLocks/>
          </p:cNvCxnSpPr>
          <p:nvPr/>
        </p:nvCxnSpPr>
        <p:spPr>
          <a:xfrm>
            <a:off x="3463391" y="3744963"/>
            <a:ext cx="150125" cy="6277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D8416EA-15E2-67CA-E4FB-E38D5F09BB51}"/>
              </a:ext>
            </a:extLst>
          </p:cNvPr>
          <p:cNvCxnSpPr>
            <a:cxnSpLocks/>
          </p:cNvCxnSpPr>
          <p:nvPr/>
        </p:nvCxnSpPr>
        <p:spPr>
          <a:xfrm flipH="1">
            <a:off x="3613516" y="4140748"/>
            <a:ext cx="122830" cy="2320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F66C69B-B36F-6639-F904-7E0A14333470}"/>
              </a:ext>
            </a:extLst>
          </p:cNvPr>
          <p:cNvCxnSpPr/>
          <p:nvPr/>
        </p:nvCxnSpPr>
        <p:spPr>
          <a:xfrm>
            <a:off x="3736346" y="4140748"/>
            <a:ext cx="27704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11A79E1-808C-AA0A-A1A6-F70DB2E23DC5}"/>
              </a:ext>
            </a:extLst>
          </p:cNvPr>
          <p:cNvCxnSpPr/>
          <p:nvPr/>
        </p:nvCxnSpPr>
        <p:spPr>
          <a:xfrm flipV="1">
            <a:off x="6506842" y="3360551"/>
            <a:ext cx="200167" cy="7801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30D929F-CD89-82F6-8B0F-FB7BBEE93687}"/>
              </a:ext>
            </a:extLst>
          </p:cNvPr>
          <p:cNvCxnSpPr/>
          <p:nvPr/>
        </p:nvCxnSpPr>
        <p:spPr>
          <a:xfrm>
            <a:off x="6707009" y="3373251"/>
            <a:ext cx="139700" cy="7674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236180D-AD7D-631C-4C58-B787806EE495}"/>
              </a:ext>
            </a:extLst>
          </p:cNvPr>
          <p:cNvCxnSpPr/>
          <p:nvPr/>
        </p:nvCxnSpPr>
        <p:spPr>
          <a:xfrm>
            <a:off x="6846709" y="4140748"/>
            <a:ext cx="1758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5AEC0BD-B9D3-2A4D-3FC1-28CF0074BB9D}"/>
              </a:ext>
            </a:extLst>
          </p:cNvPr>
          <p:cNvCxnSpPr>
            <a:cxnSpLocks/>
          </p:cNvCxnSpPr>
          <p:nvPr/>
        </p:nvCxnSpPr>
        <p:spPr>
          <a:xfrm flipV="1">
            <a:off x="2312809" y="2084201"/>
            <a:ext cx="372660" cy="2536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380393B-1C50-82EA-476C-FAB7B921B11B}"/>
              </a:ext>
            </a:extLst>
          </p:cNvPr>
          <p:cNvCxnSpPr>
            <a:cxnSpLocks/>
          </p:cNvCxnSpPr>
          <p:nvPr/>
        </p:nvCxnSpPr>
        <p:spPr>
          <a:xfrm flipH="1" flipV="1">
            <a:off x="2678645" y="2092377"/>
            <a:ext cx="474260" cy="283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1C38B55-2BC2-0936-AED6-366709330C86}"/>
              </a:ext>
            </a:extLst>
          </p:cNvPr>
          <p:cNvCxnSpPr>
            <a:cxnSpLocks/>
          </p:cNvCxnSpPr>
          <p:nvPr/>
        </p:nvCxnSpPr>
        <p:spPr>
          <a:xfrm flipV="1">
            <a:off x="3169018" y="3923180"/>
            <a:ext cx="295133" cy="99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B3EC3A0-C8A8-4289-14B4-600DDB06EF54}"/>
              </a:ext>
            </a:extLst>
          </p:cNvPr>
          <p:cNvCxnSpPr>
            <a:cxnSpLocks/>
          </p:cNvCxnSpPr>
          <p:nvPr/>
        </p:nvCxnSpPr>
        <p:spPr>
          <a:xfrm>
            <a:off x="3458179" y="3893951"/>
            <a:ext cx="161166" cy="72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DE64AC7-71F7-8D00-87B0-CC67E80A0795}"/>
              </a:ext>
            </a:extLst>
          </p:cNvPr>
          <p:cNvCxnSpPr>
            <a:cxnSpLocks/>
          </p:cNvCxnSpPr>
          <p:nvPr/>
        </p:nvCxnSpPr>
        <p:spPr>
          <a:xfrm flipH="1">
            <a:off x="3613516" y="4168341"/>
            <a:ext cx="139700" cy="45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F212460-C86A-F7F3-AC26-217EF037899D}"/>
              </a:ext>
            </a:extLst>
          </p:cNvPr>
          <p:cNvCxnSpPr>
            <a:cxnSpLocks/>
          </p:cNvCxnSpPr>
          <p:nvPr/>
        </p:nvCxnSpPr>
        <p:spPr>
          <a:xfrm>
            <a:off x="3744782" y="4168341"/>
            <a:ext cx="2770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743FB8-BC77-5FB0-85CC-D8AD0B499AAF}"/>
              </a:ext>
            </a:extLst>
          </p:cNvPr>
          <p:cNvCxnSpPr>
            <a:cxnSpLocks/>
          </p:cNvCxnSpPr>
          <p:nvPr/>
        </p:nvCxnSpPr>
        <p:spPr>
          <a:xfrm flipV="1">
            <a:off x="6511059" y="3624929"/>
            <a:ext cx="195950"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EADFA4B-2C5E-F3A7-E21D-E3F4B9FF0CE2}"/>
              </a:ext>
            </a:extLst>
          </p:cNvPr>
          <p:cNvCxnSpPr>
            <a:cxnSpLocks/>
          </p:cNvCxnSpPr>
          <p:nvPr/>
        </p:nvCxnSpPr>
        <p:spPr>
          <a:xfrm>
            <a:off x="6707009" y="3624929"/>
            <a:ext cx="125016"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1EA6215-E17F-8604-936C-563E9999D9F2}"/>
              </a:ext>
            </a:extLst>
          </p:cNvPr>
          <p:cNvCxnSpPr>
            <a:cxnSpLocks/>
          </p:cNvCxnSpPr>
          <p:nvPr/>
        </p:nvCxnSpPr>
        <p:spPr>
          <a:xfrm>
            <a:off x="6832025" y="416834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E0A1FC37-DAC9-2B12-A188-C782C2BFF285}"/>
              </a:ext>
            </a:extLst>
          </p:cNvPr>
          <p:cNvCxnSpPr>
            <a:cxnSpLocks/>
          </p:cNvCxnSpPr>
          <p:nvPr/>
        </p:nvCxnSpPr>
        <p:spPr>
          <a:xfrm flipV="1">
            <a:off x="2251489" y="941201"/>
            <a:ext cx="423745" cy="353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7173E1EE-5978-33DB-94CF-AD56BFF9F2DC}"/>
              </a:ext>
            </a:extLst>
          </p:cNvPr>
          <p:cNvCxnSpPr>
            <a:cxnSpLocks/>
          </p:cNvCxnSpPr>
          <p:nvPr/>
        </p:nvCxnSpPr>
        <p:spPr>
          <a:xfrm flipH="1" flipV="1">
            <a:off x="2675234" y="936854"/>
            <a:ext cx="501554" cy="335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3217ECB1-C86A-E4EE-6BFC-76B88D90DFC0}"/>
              </a:ext>
            </a:extLst>
          </p:cNvPr>
          <p:cNvCxnSpPr>
            <a:cxnSpLocks/>
          </p:cNvCxnSpPr>
          <p:nvPr/>
        </p:nvCxnSpPr>
        <p:spPr>
          <a:xfrm flipV="1">
            <a:off x="3197876" y="3596113"/>
            <a:ext cx="286676" cy="697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直接连接符 276">
            <a:extLst>
              <a:ext uri="{FF2B5EF4-FFF2-40B4-BE49-F238E27FC236}">
                <a16:creationId xmlns:a16="http://schemas.microsoft.com/office/drawing/2014/main" id="{AEC6A67F-884B-FCBC-3F0E-A50DE068BD84}"/>
              </a:ext>
            </a:extLst>
          </p:cNvPr>
          <p:cNvCxnSpPr>
            <a:cxnSpLocks/>
          </p:cNvCxnSpPr>
          <p:nvPr/>
        </p:nvCxnSpPr>
        <p:spPr>
          <a:xfrm flipH="1" flipV="1">
            <a:off x="3483705" y="3593482"/>
            <a:ext cx="143544" cy="60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CE4ACAF9-3274-F99A-280C-C2594F9A0B9D}"/>
              </a:ext>
            </a:extLst>
          </p:cNvPr>
          <p:cNvCxnSpPr>
            <a:cxnSpLocks/>
          </p:cNvCxnSpPr>
          <p:nvPr/>
        </p:nvCxnSpPr>
        <p:spPr>
          <a:xfrm flipH="1">
            <a:off x="3628770" y="4108091"/>
            <a:ext cx="106055" cy="9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223CA27D-9620-79F9-CC99-8B8647FAFB32}"/>
              </a:ext>
            </a:extLst>
          </p:cNvPr>
          <p:cNvCxnSpPr>
            <a:cxnSpLocks/>
          </p:cNvCxnSpPr>
          <p:nvPr/>
        </p:nvCxnSpPr>
        <p:spPr>
          <a:xfrm>
            <a:off x="3734825" y="4108091"/>
            <a:ext cx="2742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0063F43D-181C-2258-8B14-19B0DEAE2732}"/>
              </a:ext>
            </a:extLst>
          </p:cNvPr>
          <p:cNvCxnSpPr>
            <a:cxnSpLocks/>
          </p:cNvCxnSpPr>
          <p:nvPr/>
        </p:nvCxnSpPr>
        <p:spPr>
          <a:xfrm flipV="1">
            <a:off x="6476888" y="3179576"/>
            <a:ext cx="230121" cy="93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a:extLst>
              <a:ext uri="{FF2B5EF4-FFF2-40B4-BE49-F238E27FC236}">
                <a16:creationId xmlns:a16="http://schemas.microsoft.com/office/drawing/2014/main" id="{956FDFCC-CD24-983F-39AA-6F32C3E3D99C}"/>
              </a:ext>
            </a:extLst>
          </p:cNvPr>
          <p:cNvCxnSpPr>
            <a:cxnSpLocks/>
          </p:cNvCxnSpPr>
          <p:nvPr/>
        </p:nvCxnSpPr>
        <p:spPr>
          <a:xfrm>
            <a:off x="6707009" y="3179576"/>
            <a:ext cx="159544" cy="928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2C49359F-9DEE-BF99-857B-ACAAC290C757}"/>
              </a:ext>
            </a:extLst>
          </p:cNvPr>
          <p:cNvCxnSpPr>
            <a:cxnSpLocks/>
          </p:cNvCxnSpPr>
          <p:nvPr/>
        </p:nvCxnSpPr>
        <p:spPr>
          <a:xfrm>
            <a:off x="6863087" y="410809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a:extLst>
              <a:ext uri="{FF2B5EF4-FFF2-40B4-BE49-F238E27FC236}">
                <a16:creationId xmlns:a16="http://schemas.microsoft.com/office/drawing/2014/main" id="{5A1DD6CF-A5AE-16CE-3940-BE91A0021B6A}"/>
              </a:ext>
            </a:extLst>
          </p:cNvPr>
          <p:cNvCxnSpPr>
            <a:cxnSpLocks/>
          </p:cNvCxnSpPr>
          <p:nvPr/>
        </p:nvCxnSpPr>
        <p:spPr>
          <a:xfrm>
            <a:off x="7726184" y="1840785"/>
            <a:ext cx="467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3FAD2F59-CC60-1B34-A75C-82A753B35CD2}"/>
              </a:ext>
            </a:extLst>
          </p:cNvPr>
          <p:cNvCxnSpPr>
            <a:cxnSpLocks/>
          </p:cNvCxnSpPr>
          <p:nvPr/>
        </p:nvCxnSpPr>
        <p:spPr>
          <a:xfrm>
            <a:off x="7726184" y="2084201"/>
            <a:ext cx="4677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5" name="文本框 304">
            <a:extLst>
              <a:ext uri="{FF2B5EF4-FFF2-40B4-BE49-F238E27FC236}">
                <a16:creationId xmlns:a16="http://schemas.microsoft.com/office/drawing/2014/main" id="{48A46DC4-5390-BBCE-8AA9-EB9338A2C3A6}"/>
              </a:ext>
            </a:extLst>
          </p:cNvPr>
          <p:cNvSpPr txBox="1"/>
          <p:nvPr/>
        </p:nvSpPr>
        <p:spPr>
          <a:xfrm>
            <a:off x="8193901" y="1686896"/>
            <a:ext cx="1229720" cy="307777"/>
          </a:xfrm>
          <a:prstGeom prst="rect">
            <a:avLst/>
          </a:prstGeom>
          <a:noFill/>
        </p:spPr>
        <p:txBody>
          <a:bodyPr wrap="square">
            <a:spAutoFit/>
          </a:bodyPr>
          <a:lstStyle/>
          <a:p>
            <a:r>
              <a:rPr lang="en-US" altLang="zh-CN" b="0" i="0" dirty="0">
                <a:solidFill>
                  <a:srgbClr val="D1D5DB"/>
                </a:solidFill>
                <a:effectLst/>
                <a:latin typeface="Söhne"/>
              </a:rPr>
              <a:t>Error Interval</a:t>
            </a:r>
            <a:endParaRPr lang="zh-CN" altLang="en-US" dirty="0"/>
          </a:p>
        </p:txBody>
      </p:sp>
      <p:sp>
        <p:nvSpPr>
          <p:cNvPr id="306" name="文本框 305">
            <a:extLst>
              <a:ext uri="{FF2B5EF4-FFF2-40B4-BE49-F238E27FC236}">
                <a16:creationId xmlns:a16="http://schemas.microsoft.com/office/drawing/2014/main" id="{90C5C1BD-AE93-34BC-EAD4-C63DEB5CED82}"/>
              </a:ext>
            </a:extLst>
          </p:cNvPr>
          <p:cNvSpPr txBox="1"/>
          <p:nvPr/>
        </p:nvSpPr>
        <p:spPr>
          <a:xfrm>
            <a:off x="8193901" y="1917728"/>
            <a:ext cx="1229720" cy="307777"/>
          </a:xfrm>
          <a:prstGeom prst="rect">
            <a:avLst/>
          </a:prstGeom>
          <a:noFill/>
        </p:spPr>
        <p:txBody>
          <a:bodyPr wrap="square">
            <a:spAutoFit/>
          </a:bodyPr>
          <a:lstStyle/>
          <a:p>
            <a:r>
              <a:rPr lang="en-US" altLang="zh-CN" dirty="0">
                <a:solidFill>
                  <a:srgbClr val="D1D5DB"/>
                </a:solidFill>
                <a:latin typeface="Söhne"/>
              </a:rPr>
              <a:t>Template</a:t>
            </a:r>
            <a:endParaRPr lang="zh-CN" altLang="en-US" dirty="0"/>
          </a:p>
        </p:txBody>
      </p:sp>
      <p:sp>
        <p:nvSpPr>
          <p:cNvPr id="307" name="矩形 306">
            <a:extLst>
              <a:ext uri="{FF2B5EF4-FFF2-40B4-BE49-F238E27FC236}">
                <a16:creationId xmlns:a16="http://schemas.microsoft.com/office/drawing/2014/main" id="{B25126BD-F7E9-41FF-5F48-5C0C2DE91BB4}"/>
              </a:ext>
            </a:extLst>
          </p:cNvPr>
          <p:cNvSpPr/>
          <p:nvPr/>
        </p:nvSpPr>
        <p:spPr>
          <a:xfrm>
            <a:off x="6647782" y="2870440"/>
            <a:ext cx="115709" cy="11747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99966BD2-B47A-83DA-0BBA-A13FA03BFDAA}"/>
              </a:ext>
            </a:extLst>
          </p:cNvPr>
          <p:cNvSpPr/>
          <p:nvPr/>
        </p:nvSpPr>
        <p:spPr>
          <a:xfrm>
            <a:off x="9501009" y="335254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a:extLst>
              <a:ext uri="{FF2B5EF4-FFF2-40B4-BE49-F238E27FC236}">
                <a16:creationId xmlns:a16="http://schemas.microsoft.com/office/drawing/2014/main" id="{C12F1100-71F1-CFB5-B390-92174C7B80D9}"/>
              </a:ext>
            </a:extLst>
          </p:cNvPr>
          <p:cNvSpPr/>
          <p:nvPr/>
        </p:nvSpPr>
        <p:spPr>
          <a:xfrm>
            <a:off x="9507359" y="3761589"/>
            <a:ext cx="55639" cy="457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a:extLst>
              <a:ext uri="{FF2B5EF4-FFF2-40B4-BE49-F238E27FC236}">
                <a16:creationId xmlns:a16="http://schemas.microsoft.com/office/drawing/2014/main" id="{C08DF6A3-DB79-3408-6535-0080A07802E3}"/>
              </a:ext>
            </a:extLst>
          </p:cNvPr>
          <p:cNvSpPr/>
          <p:nvPr/>
        </p:nvSpPr>
        <p:spPr>
          <a:xfrm>
            <a:off x="9507359" y="409418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任意多边形: 形状 312">
            <a:extLst>
              <a:ext uri="{FF2B5EF4-FFF2-40B4-BE49-F238E27FC236}">
                <a16:creationId xmlns:a16="http://schemas.microsoft.com/office/drawing/2014/main" id="{A632DD01-C636-0076-550E-E6294D82CDAD}"/>
              </a:ext>
            </a:extLst>
          </p:cNvPr>
          <p:cNvSpPr/>
          <p:nvPr/>
        </p:nvSpPr>
        <p:spPr>
          <a:xfrm>
            <a:off x="9699669" y="3184339"/>
            <a:ext cx="388743" cy="1147762"/>
          </a:xfrm>
          <a:custGeom>
            <a:avLst/>
            <a:gdLst>
              <a:gd name="connsiteX0" fmla="*/ 26765 w 388743"/>
              <a:gd name="connsiteY0" fmla="*/ 0 h 1147762"/>
              <a:gd name="connsiteX1" fmla="*/ 69628 w 388743"/>
              <a:gd name="connsiteY1" fmla="*/ 366712 h 1147762"/>
              <a:gd name="connsiteX2" fmla="*/ 388715 w 388743"/>
              <a:gd name="connsiteY2" fmla="*/ 571500 h 1147762"/>
              <a:gd name="connsiteX3" fmla="*/ 50578 w 388743"/>
              <a:gd name="connsiteY3" fmla="*/ 809625 h 1147762"/>
              <a:gd name="connsiteX4" fmla="*/ 7715 w 388743"/>
              <a:gd name="connsiteY4" fmla="*/ 1147762 h 114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43" h="1147762">
                <a:moveTo>
                  <a:pt x="26765" y="0"/>
                </a:moveTo>
                <a:cubicBezTo>
                  <a:pt x="18034" y="135731"/>
                  <a:pt x="9303" y="271462"/>
                  <a:pt x="69628" y="366712"/>
                </a:cubicBezTo>
                <a:cubicBezTo>
                  <a:pt x="129953" y="461962"/>
                  <a:pt x="391890" y="497681"/>
                  <a:pt x="388715" y="571500"/>
                </a:cubicBezTo>
                <a:cubicBezTo>
                  <a:pt x="385540" y="645319"/>
                  <a:pt x="114078" y="713581"/>
                  <a:pt x="50578" y="809625"/>
                </a:cubicBezTo>
                <a:cubicBezTo>
                  <a:pt x="-12922" y="905669"/>
                  <a:pt x="-2604" y="1026715"/>
                  <a:pt x="7715" y="11477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5" name="直接箭头连接符 314">
            <a:extLst>
              <a:ext uri="{FF2B5EF4-FFF2-40B4-BE49-F238E27FC236}">
                <a16:creationId xmlns:a16="http://schemas.microsoft.com/office/drawing/2014/main" id="{691C864C-73AB-7A86-B684-B236BC787FC2}"/>
              </a:ext>
            </a:extLst>
          </p:cNvPr>
          <p:cNvCxnSpPr>
            <a:cxnSpLocks/>
            <a:stCxn id="307" idx="3"/>
          </p:cNvCxnSpPr>
          <p:nvPr/>
        </p:nvCxnSpPr>
        <p:spPr>
          <a:xfrm>
            <a:off x="6763491" y="3457815"/>
            <a:ext cx="25390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文本框 319">
            <a:extLst>
              <a:ext uri="{FF2B5EF4-FFF2-40B4-BE49-F238E27FC236}">
                <a16:creationId xmlns:a16="http://schemas.microsoft.com/office/drawing/2014/main" id="{CDBD13F4-2529-C794-3535-AE682D956573}"/>
              </a:ext>
            </a:extLst>
          </p:cNvPr>
          <p:cNvSpPr txBox="1"/>
          <p:nvPr/>
        </p:nvSpPr>
        <p:spPr>
          <a:xfrm>
            <a:off x="10132356" y="3437976"/>
            <a:ext cx="1952737" cy="738664"/>
          </a:xfrm>
          <a:prstGeom prst="rect">
            <a:avLst/>
          </a:prstGeom>
          <a:noFill/>
        </p:spPr>
        <p:txBody>
          <a:bodyPr wrap="square">
            <a:spAutoFit/>
          </a:bodyPr>
          <a:lstStyle/>
          <a:p>
            <a:r>
              <a:rPr lang="en-US" altLang="zh-CN" dirty="0"/>
              <a:t>A Normal Distribution with Known Mean and Std.</a:t>
            </a:r>
            <a:endParaRPr lang="zh-CN" altLang="en-US" dirty="0"/>
          </a:p>
        </p:txBody>
      </p:sp>
      <p:cxnSp>
        <p:nvCxnSpPr>
          <p:cNvPr id="328" name="直接连接符 327">
            <a:extLst>
              <a:ext uri="{FF2B5EF4-FFF2-40B4-BE49-F238E27FC236}">
                <a16:creationId xmlns:a16="http://schemas.microsoft.com/office/drawing/2014/main" id="{6600163F-71BA-20D3-8388-DBF388DFD5B0}"/>
              </a:ext>
            </a:extLst>
          </p:cNvPr>
          <p:cNvCxnSpPr>
            <a:cxnSpLocks/>
          </p:cNvCxnSpPr>
          <p:nvPr/>
        </p:nvCxnSpPr>
        <p:spPr>
          <a:xfrm>
            <a:off x="0" y="4920130"/>
            <a:ext cx="12192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4794DE8-117D-ADF8-AB6A-B3CE8DDF90B0}"/>
              </a:ext>
            </a:extLst>
          </p:cNvPr>
          <p:cNvSpPr txBox="1"/>
          <p:nvPr/>
        </p:nvSpPr>
        <p:spPr>
          <a:xfrm>
            <a:off x="1624085" y="5499262"/>
            <a:ext cx="5985864" cy="738664"/>
          </a:xfrm>
          <a:prstGeom prst="rect">
            <a:avLst/>
          </a:prstGeom>
          <a:noFill/>
        </p:spPr>
        <p:txBody>
          <a:bodyPr wrap="square" rtlCol="0">
            <a:spAutoFit/>
          </a:bodyPr>
          <a:lstStyle/>
          <a:p>
            <a:r>
              <a:rPr lang="zh-CN" altLang="en-US" dirty="0"/>
              <a:t>比起</a:t>
            </a:r>
            <a:r>
              <a:rPr lang="en-US" altLang="zh-CN" dirty="0"/>
              <a:t>template</a:t>
            </a:r>
            <a:r>
              <a:rPr lang="zh-CN" altLang="en-US" dirty="0"/>
              <a:t>，也更加需要注意</a:t>
            </a:r>
            <a:endParaRPr lang="en-US" altLang="zh-CN" dirty="0"/>
          </a:p>
          <a:p>
            <a:pPr marL="342900" indent="-342900">
              <a:buAutoNum type="arabicPeriod"/>
            </a:pPr>
            <a:r>
              <a:rPr lang="en-US" altLang="zh-CN" dirty="0"/>
              <a:t>Error Interval</a:t>
            </a:r>
            <a:r>
              <a:rPr lang="zh-CN" altLang="en-US" dirty="0"/>
              <a:t>该如何生成</a:t>
            </a:r>
            <a:endParaRPr lang="en-US" altLang="zh-CN" dirty="0"/>
          </a:p>
          <a:p>
            <a:pPr marL="342900" indent="-342900">
              <a:buAutoNum type="arabicPeriod"/>
            </a:pPr>
            <a:r>
              <a:rPr lang="zh-CN" altLang="en-US" dirty="0"/>
              <a:t>该如何去采样从而得到一个特征的概率分布</a:t>
            </a:r>
            <a:endParaRPr lang="en-US" altLang="zh-CN" dirty="0"/>
          </a:p>
        </p:txBody>
      </p:sp>
    </p:spTree>
    <p:extLst>
      <p:ext uri="{BB962C8B-B14F-4D97-AF65-F5344CB8AC3E}">
        <p14:creationId xmlns:p14="http://schemas.microsoft.com/office/powerpoint/2010/main" val="54675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526762" y="544491"/>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3</a:t>
            </a:r>
            <a:endParaRPr lang="zh-CN" altLang="en-US" dirty="0"/>
          </a:p>
        </p:txBody>
      </p:sp>
      <p:sp>
        <p:nvSpPr>
          <p:cNvPr id="20" name="文本框 19">
            <a:extLst>
              <a:ext uri="{FF2B5EF4-FFF2-40B4-BE49-F238E27FC236}">
                <a16:creationId xmlns:a16="http://schemas.microsoft.com/office/drawing/2014/main" id="{467642D8-2997-D2AE-CF61-688A4BD9B30F}"/>
              </a:ext>
            </a:extLst>
          </p:cNvPr>
          <p:cNvSpPr txBox="1"/>
          <p:nvPr/>
        </p:nvSpPr>
        <p:spPr>
          <a:xfrm>
            <a:off x="1937982" y="546100"/>
            <a:ext cx="10140286" cy="523220"/>
          </a:xfrm>
          <a:prstGeom prst="rect">
            <a:avLst/>
          </a:prstGeom>
          <a:noFill/>
        </p:spPr>
        <p:txBody>
          <a:bodyPr wrap="square" rtlCol="0">
            <a:spAutoFit/>
          </a:bodyPr>
          <a:lstStyle/>
          <a:p>
            <a:r>
              <a:rPr lang="zh-CN" altLang="en-US" dirty="0"/>
              <a:t>卡尔曼滤波有许多非常非常棒的性质，但是卡尔曼滤波只能时间单元之间一一对应的进行滤波</a:t>
            </a:r>
            <a:endParaRPr lang="en-US" altLang="zh-CN" dirty="0"/>
          </a:p>
          <a:p>
            <a:r>
              <a:rPr lang="zh-CN" altLang="en-US" dirty="0"/>
              <a:t>如果能将卡尔曼滤波扩展到</a:t>
            </a:r>
            <a:r>
              <a:rPr lang="en-US" altLang="zh-CN" dirty="0"/>
              <a:t>DTW</a:t>
            </a:r>
            <a:r>
              <a:rPr lang="zh-CN" altLang="en-US" dirty="0"/>
              <a:t>域中，那应该能够大大的提升卡尔曼滤波的对于我们这个问题的效果。</a:t>
            </a:r>
            <a:endParaRPr lang="en-US" altLang="zh-CN" dirty="0"/>
          </a:p>
        </p:txBody>
      </p:sp>
      <p:sp>
        <p:nvSpPr>
          <p:cNvPr id="36" name="任意多边形: 形状 35">
            <a:extLst>
              <a:ext uri="{FF2B5EF4-FFF2-40B4-BE49-F238E27FC236}">
                <a16:creationId xmlns:a16="http://schemas.microsoft.com/office/drawing/2014/main" id="{E0BC5A4A-A3D2-16D2-9A69-9BC02252AB89}"/>
              </a:ext>
            </a:extLst>
          </p:cNvPr>
          <p:cNvSpPr/>
          <p:nvPr/>
        </p:nvSpPr>
        <p:spPr>
          <a:xfrm>
            <a:off x="2337229" y="2318408"/>
            <a:ext cx="2514600"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BDEEE8C6-44C0-6D48-3726-8D3F20A3EFFE}"/>
              </a:ext>
            </a:extLst>
          </p:cNvPr>
          <p:cNvSpPr/>
          <p:nvPr/>
        </p:nvSpPr>
        <p:spPr>
          <a:xfrm>
            <a:off x="2337229" y="2985521"/>
            <a:ext cx="2514600"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E2E8C9CA-E23D-0F70-000B-664AA6895E65}"/>
              </a:ext>
            </a:extLst>
          </p:cNvPr>
          <p:cNvCxnSpPr>
            <a:cxnSpLocks/>
          </p:cNvCxnSpPr>
          <p:nvPr/>
        </p:nvCxnSpPr>
        <p:spPr>
          <a:xfrm>
            <a:off x="2497249" y="2859460"/>
            <a:ext cx="0" cy="5969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74AF320-C45B-82FE-F0CC-0BA9E5A1EEBE}"/>
              </a:ext>
            </a:extLst>
          </p:cNvPr>
          <p:cNvCxnSpPr>
            <a:cxnSpLocks/>
          </p:cNvCxnSpPr>
          <p:nvPr/>
        </p:nvCxnSpPr>
        <p:spPr>
          <a:xfrm>
            <a:off x="2642029" y="2463220"/>
            <a:ext cx="0" cy="6235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C59C11A-5D60-8417-1FD7-8B4A11B78D49}"/>
              </a:ext>
            </a:extLst>
          </p:cNvPr>
          <p:cNvCxnSpPr>
            <a:cxnSpLocks/>
            <a:endCxn id="37" idx="1"/>
          </p:cNvCxnSpPr>
          <p:nvPr/>
        </p:nvCxnSpPr>
        <p:spPr>
          <a:xfrm>
            <a:off x="2863009" y="2318408"/>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075CDD8-4CC2-BD82-3990-358213A9A5D6}"/>
              </a:ext>
            </a:extLst>
          </p:cNvPr>
          <p:cNvCxnSpPr>
            <a:cxnSpLocks/>
          </p:cNvCxnSpPr>
          <p:nvPr/>
        </p:nvCxnSpPr>
        <p:spPr>
          <a:xfrm>
            <a:off x="3087554" y="2583203"/>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FF3B15A-362C-0F4B-3EE1-08DDEAFFEA9D}"/>
              </a:ext>
            </a:extLst>
          </p:cNvPr>
          <p:cNvCxnSpPr>
            <a:cxnSpLocks/>
          </p:cNvCxnSpPr>
          <p:nvPr/>
        </p:nvCxnSpPr>
        <p:spPr>
          <a:xfrm>
            <a:off x="3240979" y="2922490"/>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447201D-8DF1-ED65-C1E0-459246690974}"/>
              </a:ext>
            </a:extLst>
          </p:cNvPr>
          <p:cNvCxnSpPr>
            <a:cxnSpLocks/>
          </p:cNvCxnSpPr>
          <p:nvPr/>
        </p:nvCxnSpPr>
        <p:spPr>
          <a:xfrm>
            <a:off x="3401000" y="3261777"/>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6A2AEF64-342C-BBCF-7742-DD5B5AE9D953}"/>
              </a:ext>
            </a:extLst>
          </p:cNvPr>
          <p:cNvCxnSpPr>
            <a:cxnSpLocks/>
          </p:cNvCxnSpPr>
          <p:nvPr/>
        </p:nvCxnSpPr>
        <p:spPr>
          <a:xfrm>
            <a:off x="3594529" y="3647325"/>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8E7028C-AB64-613E-0817-F57E135B0323}"/>
              </a:ext>
            </a:extLst>
          </p:cNvPr>
          <p:cNvCxnSpPr>
            <a:cxnSpLocks/>
          </p:cNvCxnSpPr>
          <p:nvPr/>
        </p:nvCxnSpPr>
        <p:spPr>
          <a:xfrm>
            <a:off x="3780438" y="4024872"/>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29EF61D-E7C4-F750-6CB3-86849EAA324E}"/>
              </a:ext>
            </a:extLst>
          </p:cNvPr>
          <p:cNvCxnSpPr>
            <a:cxnSpLocks/>
          </p:cNvCxnSpPr>
          <p:nvPr/>
        </p:nvCxnSpPr>
        <p:spPr>
          <a:xfrm>
            <a:off x="3966347" y="4294701"/>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33F7B45-5888-2FEC-9409-A7037F6BFBA0}"/>
              </a:ext>
            </a:extLst>
          </p:cNvPr>
          <p:cNvCxnSpPr>
            <a:cxnSpLocks/>
          </p:cNvCxnSpPr>
          <p:nvPr/>
        </p:nvCxnSpPr>
        <p:spPr>
          <a:xfrm>
            <a:off x="4152256" y="4375622"/>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B96918A-7C3D-7962-88C0-C00C71C1DA3F}"/>
              </a:ext>
            </a:extLst>
          </p:cNvPr>
          <p:cNvCxnSpPr>
            <a:cxnSpLocks/>
          </p:cNvCxnSpPr>
          <p:nvPr/>
        </p:nvCxnSpPr>
        <p:spPr>
          <a:xfrm>
            <a:off x="4338165" y="4314438"/>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B84F5EB-3A06-EF42-5E08-D903E44A88CF}"/>
              </a:ext>
            </a:extLst>
          </p:cNvPr>
          <p:cNvCxnSpPr>
            <a:cxnSpLocks/>
          </p:cNvCxnSpPr>
          <p:nvPr/>
        </p:nvCxnSpPr>
        <p:spPr>
          <a:xfrm>
            <a:off x="4524074" y="4220405"/>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14108E2-00C8-5246-682D-A7FCE53444BA}"/>
              </a:ext>
            </a:extLst>
          </p:cNvPr>
          <p:cNvCxnSpPr>
            <a:cxnSpLocks/>
          </p:cNvCxnSpPr>
          <p:nvPr/>
        </p:nvCxnSpPr>
        <p:spPr>
          <a:xfrm>
            <a:off x="4687951" y="4075619"/>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73821F75-D81A-E443-8AD9-648793A69061}"/>
              </a:ext>
            </a:extLst>
          </p:cNvPr>
          <p:cNvCxnSpPr>
            <a:cxnSpLocks/>
          </p:cNvCxnSpPr>
          <p:nvPr/>
        </p:nvCxnSpPr>
        <p:spPr>
          <a:xfrm>
            <a:off x="2365169" y="3436444"/>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任意多边形: 形状 55">
            <a:extLst>
              <a:ext uri="{FF2B5EF4-FFF2-40B4-BE49-F238E27FC236}">
                <a16:creationId xmlns:a16="http://schemas.microsoft.com/office/drawing/2014/main" id="{B28446C1-F311-86CD-D771-60D7DD6AAB2D}"/>
              </a:ext>
            </a:extLst>
          </p:cNvPr>
          <p:cNvSpPr/>
          <p:nvPr/>
        </p:nvSpPr>
        <p:spPr>
          <a:xfrm>
            <a:off x="7172491" y="2307664"/>
            <a:ext cx="2514600"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E43EBACA-3A6B-5918-993A-38BD7B7BBC4B}"/>
              </a:ext>
            </a:extLst>
          </p:cNvPr>
          <p:cNvSpPr/>
          <p:nvPr/>
        </p:nvSpPr>
        <p:spPr>
          <a:xfrm>
            <a:off x="7332511" y="3138699"/>
            <a:ext cx="2040824"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A946E9C-B7D6-D3EC-944D-3365CA778F14}"/>
              </a:ext>
            </a:extLst>
          </p:cNvPr>
          <p:cNvCxnSpPr>
            <a:cxnSpLocks/>
          </p:cNvCxnSpPr>
          <p:nvPr/>
        </p:nvCxnSpPr>
        <p:spPr>
          <a:xfrm>
            <a:off x="7477291" y="2478843"/>
            <a:ext cx="0" cy="11114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E7073A9-1E5D-3978-C6B7-471F1BA5753F}"/>
              </a:ext>
            </a:extLst>
          </p:cNvPr>
          <p:cNvCxnSpPr>
            <a:cxnSpLocks/>
            <a:endCxn id="57" idx="0"/>
          </p:cNvCxnSpPr>
          <p:nvPr/>
        </p:nvCxnSpPr>
        <p:spPr>
          <a:xfrm>
            <a:off x="7296316" y="3053060"/>
            <a:ext cx="36195" cy="141790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A03671C-1E2A-5117-F5A3-71BEC9093E27}"/>
              </a:ext>
            </a:extLst>
          </p:cNvPr>
          <p:cNvCxnSpPr>
            <a:cxnSpLocks/>
          </p:cNvCxnSpPr>
          <p:nvPr/>
        </p:nvCxnSpPr>
        <p:spPr>
          <a:xfrm>
            <a:off x="7477291" y="2478843"/>
            <a:ext cx="211922"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9BCB2DE-5811-AE10-25EF-5A8CF84BA00D}"/>
              </a:ext>
            </a:extLst>
          </p:cNvPr>
          <p:cNvCxnSpPr>
            <a:cxnSpLocks/>
            <a:stCxn id="56" idx="1"/>
          </p:cNvCxnSpPr>
          <p:nvPr/>
        </p:nvCxnSpPr>
        <p:spPr>
          <a:xfrm flipH="1">
            <a:off x="7704376" y="2319126"/>
            <a:ext cx="1515" cy="827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582FC58-C5E5-D12D-3744-198FF87E68D3}"/>
              </a:ext>
            </a:extLst>
          </p:cNvPr>
          <p:cNvCxnSpPr>
            <a:cxnSpLocks/>
          </p:cNvCxnSpPr>
          <p:nvPr/>
        </p:nvCxnSpPr>
        <p:spPr>
          <a:xfrm flipH="1">
            <a:off x="7693024" y="2635490"/>
            <a:ext cx="239951" cy="5032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3D9F5D3-9695-A374-94C5-902655698842}"/>
              </a:ext>
            </a:extLst>
          </p:cNvPr>
          <p:cNvCxnSpPr>
            <a:cxnSpLocks/>
          </p:cNvCxnSpPr>
          <p:nvPr/>
        </p:nvCxnSpPr>
        <p:spPr>
          <a:xfrm>
            <a:off x="8074932" y="2887107"/>
            <a:ext cx="0" cy="8645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6" name="直接连接符 255">
            <a:extLst>
              <a:ext uri="{FF2B5EF4-FFF2-40B4-BE49-F238E27FC236}">
                <a16:creationId xmlns:a16="http://schemas.microsoft.com/office/drawing/2014/main" id="{333A97F8-FD5A-2ECD-5806-11DBEBACC818}"/>
              </a:ext>
            </a:extLst>
          </p:cNvPr>
          <p:cNvCxnSpPr>
            <a:cxnSpLocks/>
          </p:cNvCxnSpPr>
          <p:nvPr/>
        </p:nvCxnSpPr>
        <p:spPr>
          <a:xfrm flipH="1">
            <a:off x="8385129" y="3554169"/>
            <a:ext cx="20988" cy="9812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直接连接符 256">
            <a:extLst>
              <a:ext uri="{FF2B5EF4-FFF2-40B4-BE49-F238E27FC236}">
                <a16:creationId xmlns:a16="http://schemas.microsoft.com/office/drawing/2014/main" id="{68F1D6D6-05CB-27CD-2F5F-5E326F9AB82C}"/>
              </a:ext>
            </a:extLst>
          </p:cNvPr>
          <p:cNvCxnSpPr>
            <a:cxnSpLocks/>
          </p:cNvCxnSpPr>
          <p:nvPr/>
        </p:nvCxnSpPr>
        <p:spPr>
          <a:xfrm flipH="1">
            <a:off x="8579081" y="4014128"/>
            <a:ext cx="36619" cy="9371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AC5E22F5-9E74-9E74-0290-0D5128FD8CE7}"/>
              </a:ext>
            </a:extLst>
          </p:cNvPr>
          <p:cNvCxnSpPr>
            <a:cxnSpLocks/>
          </p:cNvCxnSpPr>
          <p:nvPr/>
        </p:nvCxnSpPr>
        <p:spPr>
          <a:xfrm>
            <a:off x="8620794" y="4038899"/>
            <a:ext cx="188435" cy="1157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9" name="直接连接符 258">
            <a:extLst>
              <a:ext uri="{FF2B5EF4-FFF2-40B4-BE49-F238E27FC236}">
                <a16:creationId xmlns:a16="http://schemas.microsoft.com/office/drawing/2014/main" id="{8C36F6DB-EF02-0AE2-EB5C-F4A4ED897085}"/>
              </a:ext>
            </a:extLst>
          </p:cNvPr>
          <p:cNvCxnSpPr>
            <a:cxnSpLocks/>
            <a:stCxn id="56" idx="2"/>
          </p:cNvCxnSpPr>
          <p:nvPr/>
        </p:nvCxnSpPr>
        <p:spPr>
          <a:xfrm flipH="1">
            <a:off x="8827179" y="4306676"/>
            <a:ext cx="9012" cy="8747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直接连接符 259">
            <a:extLst>
              <a:ext uri="{FF2B5EF4-FFF2-40B4-BE49-F238E27FC236}">
                <a16:creationId xmlns:a16="http://schemas.microsoft.com/office/drawing/2014/main" id="{83666AF0-5CA7-1E8D-D8D2-DEC402379DE9}"/>
              </a:ext>
            </a:extLst>
          </p:cNvPr>
          <p:cNvCxnSpPr>
            <a:cxnSpLocks/>
          </p:cNvCxnSpPr>
          <p:nvPr/>
        </p:nvCxnSpPr>
        <p:spPr>
          <a:xfrm flipH="1">
            <a:off x="8827179" y="4357265"/>
            <a:ext cx="246294" cy="824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EF503B4B-B020-34C5-6999-9A0BF8726F91}"/>
              </a:ext>
            </a:extLst>
          </p:cNvPr>
          <p:cNvCxnSpPr>
            <a:cxnSpLocks/>
          </p:cNvCxnSpPr>
          <p:nvPr/>
        </p:nvCxnSpPr>
        <p:spPr>
          <a:xfrm flipH="1">
            <a:off x="9359336" y="4200906"/>
            <a:ext cx="8905" cy="542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直接连接符 261">
            <a:extLst>
              <a:ext uri="{FF2B5EF4-FFF2-40B4-BE49-F238E27FC236}">
                <a16:creationId xmlns:a16="http://schemas.microsoft.com/office/drawing/2014/main" id="{AC7AC2BC-422C-E5E1-F1D6-8B84C1761488}"/>
              </a:ext>
            </a:extLst>
          </p:cNvPr>
          <p:cNvCxnSpPr>
            <a:cxnSpLocks/>
            <a:endCxn id="57" idx="3"/>
          </p:cNvCxnSpPr>
          <p:nvPr/>
        </p:nvCxnSpPr>
        <p:spPr>
          <a:xfrm flipH="1">
            <a:off x="9373335" y="4064875"/>
            <a:ext cx="149878" cy="6410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9974B7DB-A972-9C7D-EAFE-8194FC9802E4}"/>
              </a:ext>
            </a:extLst>
          </p:cNvPr>
          <p:cNvCxnSpPr>
            <a:cxnSpLocks/>
            <a:stCxn id="56" idx="0"/>
          </p:cNvCxnSpPr>
          <p:nvPr/>
        </p:nvCxnSpPr>
        <p:spPr>
          <a:xfrm>
            <a:off x="7172491" y="3639926"/>
            <a:ext cx="165114" cy="8427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D48B06EF-8C2F-8AB5-9786-DF8C06155E3F}"/>
              </a:ext>
            </a:extLst>
          </p:cNvPr>
          <p:cNvCxnSpPr>
            <a:cxnSpLocks/>
          </p:cNvCxnSpPr>
          <p:nvPr/>
        </p:nvCxnSpPr>
        <p:spPr>
          <a:xfrm flipH="1">
            <a:off x="8074932" y="3263402"/>
            <a:ext cx="185737" cy="4362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79F0A97D-3706-76CF-5ACF-CA38AB40093D}"/>
              </a:ext>
            </a:extLst>
          </p:cNvPr>
          <p:cNvCxnSpPr>
            <a:cxnSpLocks/>
          </p:cNvCxnSpPr>
          <p:nvPr/>
        </p:nvCxnSpPr>
        <p:spPr>
          <a:xfrm flipH="1">
            <a:off x="9179806" y="4306676"/>
            <a:ext cx="29651" cy="64459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7" name="文本框 316">
            <a:extLst>
              <a:ext uri="{FF2B5EF4-FFF2-40B4-BE49-F238E27FC236}">
                <a16:creationId xmlns:a16="http://schemas.microsoft.com/office/drawing/2014/main" id="{40E1C6FD-93EB-DEC0-EB5D-A86385105C4E}"/>
              </a:ext>
            </a:extLst>
          </p:cNvPr>
          <p:cNvSpPr txBox="1"/>
          <p:nvPr/>
        </p:nvSpPr>
        <p:spPr>
          <a:xfrm>
            <a:off x="2169886" y="5334000"/>
            <a:ext cx="2742474" cy="307777"/>
          </a:xfrm>
          <a:prstGeom prst="rect">
            <a:avLst/>
          </a:prstGeom>
          <a:noFill/>
        </p:spPr>
        <p:txBody>
          <a:bodyPr wrap="square" rtlCol="0">
            <a:spAutoFit/>
          </a:bodyPr>
          <a:lstStyle/>
          <a:p>
            <a:r>
              <a:rPr lang="en-US" altLang="zh-CN" dirty="0"/>
              <a:t>Time Domain</a:t>
            </a:r>
            <a:endParaRPr lang="zh-CN" altLang="en-US" dirty="0"/>
          </a:p>
        </p:txBody>
      </p:sp>
      <p:sp>
        <p:nvSpPr>
          <p:cNvPr id="318" name="文本框 317">
            <a:extLst>
              <a:ext uri="{FF2B5EF4-FFF2-40B4-BE49-F238E27FC236}">
                <a16:creationId xmlns:a16="http://schemas.microsoft.com/office/drawing/2014/main" id="{145CA91C-EA6B-73DE-4A9B-B4BF1FDD09F4}"/>
              </a:ext>
            </a:extLst>
          </p:cNvPr>
          <p:cNvSpPr txBox="1"/>
          <p:nvPr/>
        </p:nvSpPr>
        <p:spPr>
          <a:xfrm>
            <a:off x="7808569" y="5334236"/>
            <a:ext cx="2742474" cy="307777"/>
          </a:xfrm>
          <a:prstGeom prst="rect">
            <a:avLst/>
          </a:prstGeom>
          <a:noFill/>
        </p:spPr>
        <p:txBody>
          <a:bodyPr wrap="square" rtlCol="0">
            <a:spAutoFit/>
          </a:bodyPr>
          <a:lstStyle/>
          <a:p>
            <a:r>
              <a:rPr lang="en-US" altLang="zh-CN" dirty="0"/>
              <a:t>DTW Domain</a:t>
            </a:r>
          </a:p>
        </p:txBody>
      </p:sp>
    </p:spTree>
    <p:extLst>
      <p:ext uri="{BB962C8B-B14F-4D97-AF65-F5344CB8AC3E}">
        <p14:creationId xmlns:p14="http://schemas.microsoft.com/office/powerpoint/2010/main" val="2929029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1122219" y="92845"/>
            <a:ext cx="59317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Questions</a:t>
            </a:r>
            <a:endParaRPr sz="1400">
              <a:solidFill>
                <a:schemeClr val="dk1"/>
              </a:solidFill>
              <a:latin typeface="Consolas"/>
              <a:ea typeface="Consolas"/>
              <a:cs typeface="Consolas"/>
              <a:sym typeface="Consolas"/>
            </a:endParaRPr>
          </a:p>
        </p:txBody>
      </p:sp>
      <p:sp>
        <p:nvSpPr>
          <p:cNvPr id="386" name="Google Shape;386;p22"/>
          <p:cNvSpPr txBox="1"/>
          <p:nvPr/>
        </p:nvSpPr>
        <p:spPr>
          <a:xfrm>
            <a:off x="1122219" y="1443841"/>
            <a:ext cx="1011183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To what extent should my research reach? What will the results be compared against? Will testing be done on publicly available datasets of real signals? Currently, even if we extract templates from our mixed signals, we can't find corresponding indicators for S and D.</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Regarding the TS-LLM project, is it already decided to proceed, or are we still in the observation stage? What level of knowledge should be acquired for the foundation?</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Do we have the latest real data? I noticed many signals in IOT2023 are 30 seconds long.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69257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sp>
        <p:nvSpPr>
          <p:cNvPr id="224" name="Google Shape;224;p8"/>
          <p:cNvSpPr txBox="1"/>
          <p:nvPr/>
        </p:nvSpPr>
        <p:spPr>
          <a:xfrm>
            <a:off x="609600" y="598181"/>
            <a:ext cx="9861030" cy="15080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Advantages of FMM (from emails):</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“particularly when dealing with </a:t>
            </a:r>
            <a:r>
              <a:rPr lang="en-US" sz="1800" u="sng" dirty="0">
                <a:solidFill>
                  <a:schemeClr val="dk1"/>
                </a:solidFill>
                <a:latin typeface="Consolas"/>
                <a:ea typeface="Consolas"/>
                <a:cs typeface="Consolas"/>
                <a:sym typeface="Consolas"/>
              </a:rPr>
              <a:t>pronounced spike waves</a:t>
            </a:r>
            <a:r>
              <a:rPr lang="en-US" sz="1800" dirty="0">
                <a:solidFill>
                  <a:schemeClr val="dk1"/>
                </a:solidFill>
                <a:latin typeface="Consolas"/>
                <a:ea typeface="Consolas"/>
                <a:cs typeface="Consolas"/>
                <a:sym typeface="Consolas"/>
              </a:rPr>
              <a:t>”</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“The FMM model is specifically effective at </a:t>
            </a:r>
            <a:r>
              <a:rPr lang="en-US" sz="1800" u="sng" dirty="0">
                <a:solidFill>
                  <a:schemeClr val="dk1"/>
                </a:solidFill>
                <a:latin typeface="Consolas"/>
                <a:ea typeface="Consolas"/>
                <a:cs typeface="Consolas"/>
                <a:sym typeface="Consolas"/>
              </a:rPr>
              <a:t>identifying high peaks </a:t>
            </a:r>
            <a:r>
              <a:rPr lang="en-US" sz="1800" dirty="0">
                <a:solidFill>
                  <a:schemeClr val="dk1"/>
                </a:solidFill>
                <a:latin typeface="Consolas"/>
                <a:ea typeface="Consolas"/>
                <a:cs typeface="Consolas"/>
                <a:sym typeface="Consolas"/>
              </a:rPr>
              <a:t>against the background noise”</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“to detect other less prominent  peaks more components could be added.”</a:t>
            </a:r>
            <a:endParaRPr sz="1800" dirty="0">
              <a:solidFill>
                <a:schemeClr val="dk1"/>
              </a:solidFill>
              <a:latin typeface="Consolas"/>
              <a:ea typeface="Consolas"/>
              <a:cs typeface="Consolas"/>
              <a:sym typeface="Consolas"/>
            </a:endParaRPr>
          </a:p>
        </p:txBody>
      </p:sp>
      <p:sp>
        <p:nvSpPr>
          <p:cNvPr id="2" name="Google Shape;224;p8">
            <a:extLst>
              <a:ext uri="{FF2B5EF4-FFF2-40B4-BE49-F238E27FC236}">
                <a16:creationId xmlns:a16="http://schemas.microsoft.com/office/drawing/2014/main" id="{F9FC8074-AC14-0497-BD8A-C133F369523E}"/>
              </a:ext>
            </a:extLst>
          </p:cNvPr>
          <p:cNvSpPr txBox="1"/>
          <p:nvPr/>
        </p:nvSpPr>
        <p:spPr>
          <a:xfrm>
            <a:off x="609600" y="2451965"/>
            <a:ext cx="986103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Disadvantages of FMM (from the demo code):</a:t>
            </a:r>
          </a:p>
          <a:p>
            <a:pPr marL="457200" marR="0" lvl="0" indent="-457200" algn="l" rtl="0">
              <a:spcBef>
                <a:spcPts val="0"/>
              </a:spcBef>
              <a:spcAft>
                <a:spcPts val="0"/>
              </a:spcAft>
              <a:buAutoNum type="arabicPeriod"/>
            </a:pPr>
            <a:r>
              <a:rPr lang="zh-CN" altLang="en-US" sz="2000" b="1" dirty="0">
                <a:solidFill>
                  <a:schemeClr val="dk1"/>
                </a:solidFill>
                <a:latin typeface="Consolas"/>
                <a:ea typeface="Consolas"/>
                <a:cs typeface="Consolas"/>
                <a:sym typeface="Consolas"/>
              </a:rPr>
              <a:t>必须将单周期信号分解成足够多的分解量后，才能关注到较小的峰</a:t>
            </a:r>
            <a:endParaRPr lang="en-US" altLang="zh-CN" sz="2000" b="1" dirty="0">
              <a:solidFill>
                <a:schemeClr val="dk1"/>
              </a:solidFill>
              <a:latin typeface="Consolas"/>
              <a:ea typeface="Consolas"/>
              <a:cs typeface="Consolas"/>
              <a:sym typeface="Consolas"/>
            </a:endParaRPr>
          </a:p>
          <a:p>
            <a:pPr marL="457200" marR="0" lvl="0" indent="-457200" algn="l" rtl="0">
              <a:spcBef>
                <a:spcPts val="0"/>
              </a:spcBef>
              <a:spcAft>
                <a:spcPts val="0"/>
              </a:spcAft>
              <a:buAutoNum type="arabicPeriod"/>
            </a:pPr>
            <a:r>
              <a:rPr lang="zh-CN" altLang="en-US" sz="2000" b="1" dirty="0">
                <a:solidFill>
                  <a:schemeClr val="dk1"/>
                </a:solidFill>
                <a:latin typeface="Consolas"/>
                <a:ea typeface="Consolas"/>
                <a:cs typeface="Consolas"/>
                <a:sym typeface="Consolas"/>
              </a:rPr>
              <a:t>经过分解后，各个分量之间比较混乱，分解过后已经没有可解释性了。</a:t>
            </a:r>
            <a:endParaRPr lang="en-US" altLang="zh-CN" sz="2000" b="1"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endParaRPr lang="en-US" altLang="zh-CN" sz="1800"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endParaRPr sz="18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334657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pic>
        <p:nvPicPr>
          <p:cNvPr id="3" name="图片 2">
            <a:extLst>
              <a:ext uri="{FF2B5EF4-FFF2-40B4-BE49-F238E27FC236}">
                <a16:creationId xmlns:a16="http://schemas.microsoft.com/office/drawing/2014/main" id="{65F3FB5C-7647-2E11-799E-E8A897B027D8}"/>
              </a:ext>
            </a:extLst>
          </p:cNvPr>
          <p:cNvPicPr>
            <a:picLocks noChangeAspect="1"/>
          </p:cNvPicPr>
          <p:nvPr/>
        </p:nvPicPr>
        <p:blipFill>
          <a:blip r:embed="rId3"/>
          <a:stretch>
            <a:fillRect/>
          </a:stretch>
        </p:blipFill>
        <p:spPr>
          <a:xfrm>
            <a:off x="2978943" y="1395412"/>
            <a:ext cx="6234113" cy="4067175"/>
          </a:xfrm>
          <a:prstGeom prst="rect">
            <a:avLst/>
          </a:prstGeom>
        </p:spPr>
      </p:pic>
      <p:pic>
        <p:nvPicPr>
          <p:cNvPr id="5" name="图片 4">
            <a:extLst>
              <a:ext uri="{FF2B5EF4-FFF2-40B4-BE49-F238E27FC236}">
                <a16:creationId xmlns:a16="http://schemas.microsoft.com/office/drawing/2014/main" id="{F3DE8524-0DF2-D4B0-C537-D383018B52AC}"/>
              </a:ext>
            </a:extLst>
          </p:cNvPr>
          <p:cNvPicPr>
            <a:picLocks noChangeAspect="1"/>
          </p:cNvPicPr>
          <p:nvPr/>
        </p:nvPicPr>
        <p:blipFill>
          <a:blip r:embed="rId4"/>
          <a:stretch>
            <a:fillRect/>
          </a:stretch>
        </p:blipFill>
        <p:spPr>
          <a:xfrm>
            <a:off x="2357418" y="1550175"/>
            <a:ext cx="7777163" cy="4057650"/>
          </a:xfrm>
          <a:prstGeom prst="rect">
            <a:avLst/>
          </a:prstGeom>
        </p:spPr>
      </p:pic>
      <p:pic>
        <p:nvPicPr>
          <p:cNvPr id="7" name="图片 6">
            <a:extLst>
              <a:ext uri="{FF2B5EF4-FFF2-40B4-BE49-F238E27FC236}">
                <a16:creationId xmlns:a16="http://schemas.microsoft.com/office/drawing/2014/main" id="{B239EBEF-50B5-E376-632D-9463DAEA86AF}"/>
              </a:ext>
            </a:extLst>
          </p:cNvPr>
          <p:cNvPicPr>
            <a:picLocks noChangeAspect="1"/>
          </p:cNvPicPr>
          <p:nvPr/>
        </p:nvPicPr>
        <p:blipFill>
          <a:blip r:embed="rId5"/>
          <a:stretch>
            <a:fillRect/>
          </a:stretch>
        </p:blipFill>
        <p:spPr>
          <a:xfrm>
            <a:off x="3362287" y="1700175"/>
            <a:ext cx="6067425" cy="4057650"/>
          </a:xfrm>
          <a:prstGeom prst="rect">
            <a:avLst/>
          </a:prstGeom>
        </p:spPr>
      </p:pic>
      <p:pic>
        <p:nvPicPr>
          <p:cNvPr id="9" name="图片 8">
            <a:extLst>
              <a:ext uri="{FF2B5EF4-FFF2-40B4-BE49-F238E27FC236}">
                <a16:creationId xmlns:a16="http://schemas.microsoft.com/office/drawing/2014/main" id="{124A94D5-772E-FE6D-2958-6D64836E3E17}"/>
              </a:ext>
            </a:extLst>
          </p:cNvPr>
          <p:cNvPicPr>
            <a:picLocks noChangeAspect="1"/>
          </p:cNvPicPr>
          <p:nvPr/>
        </p:nvPicPr>
        <p:blipFill>
          <a:blip r:embed="rId6"/>
          <a:stretch>
            <a:fillRect/>
          </a:stretch>
        </p:blipFill>
        <p:spPr>
          <a:xfrm>
            <a:off x="3512287" y="1840650"/>
            <a:ext cx="6067425" cy="4076700"/>
          </a:xfrm>
          <a:prstGeom prst="rect">
            <a:avLst/>
          </a:prstGeom>
        </p:spPr>
      </p:pic>
    </p:spTree>
    <p:extLst>
      <p:ext uri="{BB962C8B-B14F-4D97-AF65-F5344CB8AC3E}">
        <p14:creationId xmlns:p14="http://schemas.microsoft.com/office/powerpoint/2010/main" val="739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Part_3</a:t>
            </a:r>
            <a:endParaRPr dirty="0"/>
          </a:p>
        </p:txBody>
      </p:sp>
    </p:spTree>
    <p:extLst>
      <p:ext uri="{BB962C8B-B14F-4D97-AF65-F5344CB8AC3E}">
        <p14:creationId xmlns:p14="http://schemas.microsoft.com/office/powerpoint/2010/main" val="388191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0"/>
            <a:ext cx="51411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An easy experiment about sampling rate.</a:t>
            </a:r>
            <a:endParaRPr lang="en-US" altLang="zh-CN" sz="1800" b="1" dirty="0"/>
          </a:p>
        </p:txBody>
      </p:sp>
      <p:graphicFrame>
        <p:nvGraphicFramePr>
          <p:cNvPr id="223" name="Google Shape;223;p8"/>
          <p:cNvGraphicFramePr/>
          <p:nvPr>
            <p:extLst>
              <p:ext uri="{D42A27DB-BD31-4B8C-83A1-F6EECF244321}">
                <p14:modId xmlns:p14="http://schemas.microsoft.com/office/powerpoint/2010/main" val="752457277"/>
              </p:ext>
            </p:extLst>
          </p:nvPr>
        </p:nvGraphicFramePr>
        <p:xfrm>
          <a:off x="1109315" y="3317813"/>
          <a:ext cx="9369899" cy="1849170"/>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2189500">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 </a:t>
                      </a:r>
                      <a:r>
                        <a:rPr lang="en-US" altLang="zh-CN" sz="1800" u="none" strike="noStrike" cap="none" dirty="0"/>
                        <a:t>Method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0.70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2.47</a:t>
                      </a:r>
                      <a:endParaRPr sz="1800" u="none" strike="noStrike" cap="none" dirty="0"/>
                    </a:p>
                  </a:txBody>
                  <a:tcPr marL="91450" marR="91450" marT="45725" marB="45725"/>
                </a:tc>
                <a:extLst>
                  <a:ext uri="{0D108BD9-81ED-4DB2-BD59-A6C34878D82A}">
                    <a16:rowId xmlns:a16="http://schemas.microsoft.com/office/drawing/2014/main" val="2956886552"/>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b="1" u="sng" strike="noStrike" cap="none" dirty="0"/>
                        <a:t>0.64</a:t>
                      </a:r>
                      <a:endParaRPr sz="1800" b="1" u="sng"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2.07</a:t>
                      </a:r>
                      <a:endParaRPr sz="1800" u="none" strike="noStrike" cap="none" dirty="0"/>
                    </a:p>
                  </a:txBody>
                  <a:tcPr marL="91450" marR="91450" marT="45725" marB="45725"/>
                </a:tc>
                <a:extLst>
                  <a:ext uri="{0D108BD9-81ED-4DB2-BD59-A6C34878D82A}">
                    <a16:rowId xmlns:a16="http://schemas.microsoft.com/office/drawing/2014/main" val="4028608685"/>
                  </a:ext>
                </a:extLst>
              </a:tr>
              <a:tr h="231823">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200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0.65</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b="1" i="0" u="sng" strike="noStrike" cap="none" dirty="0"/>
                        <a:t>1.75</a:t>
                      </a:r>
                      <a:endParaRPr sz="1800" b="1" i="0" u="sng"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224" name="Google Shape;224;p8"/>
          <p:cNvSpPr txBox="1"/>
          <p:nvPr/>
        </p:nvSpPr>
        <p:spPr>
          <a:xfrm>
            <a:off x="1023938" y="593330"/>
            <a:ext cx="84201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The impact of different sampling rates on time series alignment.</a:t>
            </a:r>
            <a:endParaRPr sz="1800" dirty="0">
              <a:solidFill>
                <a:schemeClr val="dk1"/>
              </a:solidFill>
              <a:latin typeface="Consolas"/>
              <a:ea typeface="Consolas"/>
              <a:cs typeface="Consolas"/>
              <a:sym typeface="Consolas"/>
            </a:endParaRPr>
          </a:p>
        </p:txBody>
      </p:sp>
      <p:graphicFrame>
        <p:nvGraphicFramePr>
          <p:cNvPr id="2" name="Google Shape;223;p8">
            <a:extLst>
              <a:ext uri="{FF2B5EF4-FFF2-40B4-BE49-F238E27FC236}">
                <a16:creationId xmlns:a16="http://schemas.microsoft.com/office/drawing/2014/main" id="{7DBDC2FF-7D04-9901-C96A-228E909B5F0D}"/>
              </a:ext>
            </a:extLst>
          </p:cNvPr>
          <p:cNvGraphicFramePr/>
          <p:nvPr>
            <p:extLst>
              <p:ext uri="{D42A27DB-BD31-4B8C-83A1-F6EECF244321}">
                <p14:modId xmlns:p14="http://schemas.microsoft.com/office/powerpoint/2010/main" val="541158630"/>
              </p:ext>
            </p:extLst>
          </p:nvPr>
        </p:nvGraphicFramePr>
        <p:xfrm>
          <a:off x="1109315" y="1269242"/>
          <a:ext cx="9369899" cy="1864486"/>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2189500">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81086">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 </a:t>
                      </a:r>
                      <a:r>
                        <a:rPr lang="en-US" altLang="zh-CN" sz="1800" u="none" strike="noStrike" cap="none" dirty="0"/>
                        <a:t>Method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3.24</a:t>
                      </a:r>
                      <a:endParaRPr sz="1800" u="none" strike="noStrike" cap="none" dirty="0"/>
                    </a:p>
                  </a:txBody>
                  <a:tcPr marL="91450" marR="91450" marT="45725" marB="45725"/>
                </a:tc>
                <a:extLst>
                  <a:ext uri="{0D108BD9-81ED-4DB2-BD59-A6C34878D82A}">
                    <a16:rowId xmlns:a16="http://schemas.microsoft.com/office/drawing/2014/main" val="4168479858"/>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2.98</a:t>
                      </a:r>
                      <a:endParaRPr sz="1800" u="none" strike="noStrike" cap="none" dirty="0"/>
                    </a:p>
                  </a:txBody>
                  <a:tcPr marL="91450" marR="91450" marT="45725" marB="45725"/>
                </a:tc>
                <a:extLst>
                  <a:ext uri="{0D108BD9-81ED-4DB2-BD59-A6C34878D82A}">
                    <a16:rowId xmlns:a16="http://schemas.microsoft.com/office/drawing/2014/main" val="1217251757"/>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150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0.92 </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2.36</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3" name="文本框 2">
            <a:extLst>
              <a:ext uri="{FF2B5EF4-FFF2-40B4-BE49-F238E27FC236}">
                <a16:creationId xmlns:a16="http://schemas.microsoft.com/office/drawing/2014/main" id="{ADB6A530-F0B8-2322-8EF4-89E68ABC5CA9}"/>
              </a:ext>
            </a:extLst>
          </p:cNvPr>
          <p:cNvSpPr txBox="1"/>
          <p:nvPr/>
        </p:nvSpPr>
        <p:spPr>
          <a:xfrm>
            <a:off x="835819" y="5372100"/>
            <a:ext cx="10086975" cy="738664"/>
          </a:xfrm>
          <a:prstGeom prst="rect">
            <a:avLst/>
          </a:prstGeom>
          <a:noFill/>
        </p:spPr>
        <p:txBody>
          <a:bodyPr wrap="square" rtlCol="0">
            <a:spAutoFit/>
          </a:bodyPr>
          <a:lstStyle/>
          <a:p>
            <a:r>
              <a:rPr lang="en-US" altLang="zh-CN" dirty="0"/>
              <a:t>Conclusion:</a:t>
            </a:r>
          </a:p>
          <a:p>
            <a:pPr marL="342900" indent="-342900">
              <a:buAutoNum type="arabicPeriod"/>
            </a:pPr>
            <a:r>
              <a:rPr lang="zh-CN" altLang="en-US" dirty="0"/>
              <a:t>对低采样率的信号重采样，能够大幅度的提升模型效果。一定范围内，采样率越高越好。</a:t>
            </a:r>
            <a:endParaRPr lang="en-US" altLang="zh-CN" dirty="0"/>
          </a:p>
          <a:p>
            <a:pPr marL="342900" indent="-342900">
              <a:buAutoNum type="arabicPeriod"/>
            </a:pPr>
            <a:r>
              <a:rPr lang="zh-CN" altLang="en-US" dirty="0"/>
              <a:t>重采样模式对结果有重大的影响，</a:t>
            </a:r>
            <a:r>
              <a:rPr lang="en-US" altLang="zh-CN" dirty="0"/>
              <a:t>FFT</a:t>
            </a:r>
            <a:r>
              <a:rPr lang="zh-CN" altLang="en-US" dirty="0"/>
              <a:t>和</a:t>
            </a:r>
            <a:r>
              <a:rPr lang="en-US" altLang="zh-CN" dirty="0"/>
              <a:t>POLY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Part_4</a:t>
            </a:r>
            <a:endParaRPr dirty="0"/>
          </a:p>
        </p:txBody>
      </p:sp>
    </p:spTree>
    <p:extLst>
      <p:ext uri="{BB962C8B-B14F-4D97-AF65-F5344CB8AC3E}">
        <p14:creationId xmlns:p14="http://schemas.microsoft.com/office/powerpoint/2010/main" val="1283157349"/>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1433</Words>
  <Application>Microsoft Office PowerPoint</Application>
  <PresentationFormat>宽屏</PresentationFormat>
  <Paragraphs>222</Paragraphs>
  <Slides>23</Slides>
  <Notes>23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Söhne</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362</cp:revision>
  <dcterms:created xsi:type="dcterms:W3CDTF">2023-07-30T03:21:28Z</dcterms:created>
  <dcterms:modified xsi:type="dcterms:W3CDTF">2023-12-12T08:17:43Z</dcterms:modified>
</cp:coreProperties>
</file>