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415" r:id="rId4"/>
    <p:sldId id="416" r:id="rId5"/>
    <p:sldId id="420" r:id="rId6"/>
    <p:sldId id="412" r:id="rId7"/>
    <p:sldId id="417" r:id="rId8"/>
    <p:sldId id="418" r:id="rId9"/>
    <p:sldId id="419" r:id="rId10"/>
    <p:sldId id="421" r:id="rId11"/>
    <p:sldId id="422" r:id="rId12"/>
    <p:sldId id="27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86043" autoAdjust="0"/>
  </p:normalViewPr>
  <p:slideViewPr>
    <p:cSldViewPr snapToGrid="0">
      <p:cViewPr varScale="1">
        <p:scale>
          <a:sx n="69" d="100"/>
          <a:sy n="69" d="100"/>
        </p:scale>
        <p:origin x="438" y="33"/>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2136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5437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30061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509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6155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1190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7035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4987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68304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2024.03.25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2" name="文本框 1">
            <a:extLst>
              <a:ext uri="{FF2B5EF4-FFF2-40B4-BE49-F238E27FC236}">
                <a16:creationId xmlns:a16="http://schemas.microsoft.com/office/drawing/2014/main" id="{2414B788-AC2B-677F-E2D7-53DF1B50E422}"/>
              </a:ext>
            </a:extLst>
          </p:cNvPr>
          <p:cNvSpPr txBox="1"/>
          <p:nvPr/>
        </p:nvSpPr>
        <p:spPr>
          <a:xfrm>
            <a:off x="62752" y="672015"/>
            <a:ext cx="12066495" cy="5755422"/>
          </a:xfrm>
          <a:prstGeom prst="rect">
            <a:avLst/>
          </a:prstGeom>
          <a:noFill/>
        </p:spPr>
        <p:txBody>
          <a:bodyPr wrap="square" rtlCol="0">
            <a:spAutoFit/>
          </a:bodyPr>
          <a:lstStyle/>
          <a:p>
            <a:r>
              <a:rPr lang="en-US" altLang="zh-CN" sz="1800" b="1" dirty="0">
                <a:solidFill>
                  <a:schemeClr val="dk1"/>
                </a:solidFill>
                <a:latin typeface="Consolas"/>
              </a:rPr>
              <a:t>Question1</a:t>
            </a:r>
            <a:r>
              <a:rPr lang="zh-CN" altLang="en-US" dirty="0"/>
              <a:t>：</a:t>
            </a:r>
            <a:r>
              <a:rPr lang="en-US" altLang="zh-CN" sz="1400" dirty="0">
                <a:solidFill>
                  <a:schemeClr val="dk1"/>
                </a:solidFill>
                <a:latin typeface="Consolas"/>
              </a:rPr>
              <a:t>Specific details</a:t>
            </a:r>
            <a:endParaRPr lang="en-US" altLang="zh-CN" dirty="0"/>
          </a:p>
          <a:p>
            <a:r>
              <a:rPr lang="en-US" altLang="zh-CN" sz="1600" dirty="0">
                <a:solidFill>
                  <a:schemeClr val="dk1"/>
                </a:solidFill>
                <a:latin typeface="Consolas"/>
              </a:rPr>
              <a:t>Should we discuss the relationship between signal dropout rate and accuracy metrics? For example, consider establishing a metric to evaluate this trade-off.</a:t>
            </a:r>
          </a:p>
          <a:p>
            <a:endParaRPr lang="en-US" altLang="zh-CN" dirty="0"/>
          </a:p>
          <a:p>
            <a:r>
              <a:rPr lang="en-US" altLang="zh-CN" sz="1800" b="1" dirty="0">
                <a:solidFill>
                  <a:schemeClr val="dk1"/>
                </a:solidFill>
                <a:latin typeface="Consolas"/>
              </a:rPr>
              <a:t>Question2</a:t>
            </a:r>
            <a:r>
              <a:rPr lang="zh-CN" altLang="en-US" dirty="0"/>
              <a:t>：</a:t>
            </a:r>
            <a:endParaRPr lang="en-US" altLang="zh-CN" dirty="0"/>
          </a:p>
          <a:p>
            <a:r>
              <a:rPr lang="en-US" altLang="zh-CN" sz="1600" dirty="0">
                <a:solidFill>
                  <a:schemeClr val="dk1"/>
                </a:solidFill>
                <a:latin typeface="Consolas"/>
              </a:rPr>
              <a:t>The core of the paper lies in computing high-precision IBI and utilizing it to calculate HR and several indicators of Heart Rate Variability (HRV) (approximately 6-8 metrics). Would this focus make the paper appear thin? </a:t>
            </a:r>
          </a:p>
          <a:p>
            <a:endParaRPr lang="en-US" altLang="zh-CN" dirty="0"/>
          </a:p>
          <a:p>
            <a:r>
              <a:rPr lang="en-US" altLang="zh-CN" sz="1800" b="1" dirty="0">
                <a:solidFill>
                  <a:schemeClr val="dk1"/>
                </a:solidFill>
                <a:latin typeface="Consolas"/>
              </a:rPr>
              <a:t>Question3</a:t>
            </a:r>
            <a:r>
              <a:rPr lang="zh-CN" altLang="en-US" dirty="0"/>
              <a:t>：</a:t>
            </a:r>
            <a:r>
              <a:rPr lang="en-US" altLang="zh-CN" sz="1600" dirty="0">
                <a:solidFill>
                  <a:schemeClr val="dk1"/>
                </a:solidFill>
                <a:latin typeface="Consolas"/>
              </a:rPr>
              <a:t>Paper Writing Direction</a:t>
            </a:r>
          </a:p>
          <a:p>
            <a:r>
              <a:rPr lang="en-US" altLang="zh-CN" sz="1600" b="1" u="sng" dirty="0">
                <a:solidFill>
                  <a:schemeClr val="dk1"/>
                </a:solidFill>
                <a:latin typeface="Consolas"/>
              </a:rPr>
              <a:t>Possible Direction 1: </a:t>
            </a:r>
          </a:p>
          <a:p>
            <a:r>
              <a:rPr lang="en-US" altLang="zh-CN" sz="1600" dirty="0">
                <a:solidFill>
                  <a:schemeClr val="dk1"/>
                </a:solidFill>
                <a:latin typeface="Consolas"/>
              </a:rPr>
              <a:t>Describe a non-contact, non-invasive monitoring system(</a:t>
            </a:r>
            <a:r>
              <a:rPr lang="en-US" altLang="zh-CN" sz="1600" dirty="0" err="1">
                <a:solidFill>
                  <a:schemeClr val="dk1"/>
                </a:solidFill>
                <a:latin typeface="Consolas"/>
              </a:rPr>
              <a:t>BedDot</a:t>
            </a:r>
            <a:r>
              <a:rPr lang="en-US" altLang="zh-CN" sz="1600" dirty="0">
                <a:solidFill>
                  <a:schemeClr val="dk1"/>
                </a:solidFill>
                <a:latin typeface="Consolas"/>
              </a:rPr>
              <a:t>) capable of accurately measuring IBI, while proposing a stable and highly transferable IBI detection algorithm.</a:t>
            </a:r>
          </a:p>
          <a:p>
            <a:pPr marL="285750" lvl="4"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1. Suitable for journals or conferences focused on IoT.</a:t>
            </a:r>
          </a:p>
          <a:p>
            <a:pPr lvl="7"/>
            <a:r>
              <a:rPr lang="en-US" altLang="zh-CN" dirty="0"/>
              <a:t>	</a:t>
            </a:r>
            <a:r>
              <a:rPr lang="en-US" altLang="zh-CN" sz="1600" dirty="0">
                <a:solidFill>
                  <a:schemeClr val="dk1"/>
                </a:solidFill>
                <a:latin typeface="Consolas"/>
              </a:rPr>
              <a:t>2. The </a:t>
            </a:r>
            <a:r>
              <a:rPr lang="en-US" altLang="zh-CN" sz="1600" dirty="0" err="1">
                <a:solidFill>
                  <a:schemeClr val="dk1"/>
                </a:solidFill>
                <a:latin typeface="Consolas"/>
              </a:rPr>
              <a:t>BedDot</a:t>
            </a:r>
            <a:r>
              <a:rPr lang="en-US" altLang="zh-CN" sz="1600" dirty="0">
                <a:solidFill>
                  <a:schemeClr val="dk1"/>
                </a:solidFill>
                <a:latin typeface="Consolas"/>
              </a:rPr>
              <a:t> device itself is innovative, enhancing the quality of the paper.</a:t>
            </a:r>
          </a:p>
          <a:p>
            <a:pPr marL="285750" indent="-285750">
              <a:buFont typeface="Arial" panose="020B0604020202020204" pitchFamily="34" charset="0"/>
              <a:buChar char="•"/>
            </a:pPr>
            <a:r>
              <a:rPr lang="en-US" altLang="zh-CN" sz="1600" u="sng" dirty="0">
                <a:solidFill>
                  <a:schemeClr val="dk1"/>
                </a:solidFill>
                <a:latin typeface="Consolas"/>
              </a:rPr>
              <a:t>Cons:</a:t>
            </a:r>
            <a:r>
              <a:rPr lang="en-US" altLang="zh-CN" sz="1600" dirty="0">
                <a:solidFill>
                  <a:schemeClr val="dk1"/>
                </a:solidFill>
                <a:latin typeface="Consolas"/>
              </a:rPr>
              <a:t> The algorithm involves numerous details; In Ubicomp, the algorithmic details are not as extensive.</a:t>
            </a:r>
          </a:p>
          <a:p>
            <a:pPr marL="285750" indent="-285750">
              <a:buFont typeface="Arial" panose="020B0604020202020204" pitchFamily="34" charset="0"/>
              <a:buChar char="•"/>
            </a:pPr>
            <a:endParaRPr lang="en-US" altLang="zh-CN" dirty="0"/>
          </a:p>
          <a:p>
            <a:r>
              <a:rPr lang="en-US" altLang="zh-CN" sz="1600" b="1" u="sng" dirty="0">
                <a:solidFill>
                  <a:schemeClr val="dk1"/>
                </a:solidFill>
                <a:latin typeface="Consolas"/>
              </a:rPr>
              <a:t>Possible Direction 2: </a:t>
            </a:r>
          </a:p>
          <a:p>
            <a:r>
              <a:rPr lang="en-US" altLang="zh-CN" sz="1600" dirty="0">
                <a:solidFill>
                  <a:schemeClr val="dk1"/>
                </a:solidFill>
                <a:latin typeface="Consolas"/>
              </a:rPr>
              <a:t>Propose a template-based solution for models like "noisy, non-stationary, multi-peak signals" and use </a:t>
            </a:r>
            <a:r>
              <a:rPr lang="en-US" altLang="zh-CN" sz="1600" dirty="0" err="1">
                <a:solidFill>
                  <a:schemeClr val="dk1"/>
                </a:solidFill>
                <a:latin typeface="Consolas"/>
              </a:rPr>
              <a:t>BedDot's</a:t>
            </a:r>
            <a:r>
              <a:rPr lang="en-US" altLang="zh-CN" sz="1600" dirty="0">
                <a:solidFill>
                  <a:schemeClr val="dk1"/>
                </a:solidFill>
                <a:latin typeface="Consolas"/>
              </a:rPr>
              <a:t> BSG signal as an example.</a:t>
            </a:r>
          </a:p>
          <a:p>
            <a:pPr marL="285750"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The paper focuses on a specific point; </a:t>
            </a:r>
          </a:p>
          <a:p>
            <a:pPr marL="285750" indent="-285750">
              <a:buFont typeface="Arial" panose="020B0604020202020204" pitchFamily="34" charset="0"/>
              <a:buChar char="•"/>
            </a:pPr>
            <a:r>
              <a:rPr lang="en-US" altLang="zh-CN" sz="1600" u="sng" dirty="0">
                <a:solidFill>
                  <a:schemeClr val="dk1"/>
                </a:solidFill>
                <a:latin typeface="Consolas"/>
              </a:rPr>
              <a:t>Cons:</a:t>
            </a:r>
            <a:r>
              <a:rPr lang="en-US" altLang="zh-CN" sz="1600" dirty="0">
                <a:solidFill>
                  <a:schemeClr val="dk1"/>
                </a:solidFill>
                <a:latin typeface="Consolas"/>
              </a:rPr>
              <a:t> The innovation in the algorithm should outweigh that of the </a:t>
            </a:r>
            <a:r>
              <a:rPr lang="en-US" altLang="zh-CN" sz="1600" dirty="0" err="1">
                <a:solidFill>
                  <a:schemeClr val="dk1"/>
                </a:solidFill>
                <a:latin typeface="Consolas"/>
              </a:rPr>
              <a:t>BedDot</a:t>
            </a:r>
            <a:r>
              <a:rPr lang="en-US" altLang="zh-CN" sz="1600" dirty="0">
                <a:solidFill>
                  <a:schemeClr val="dk1"/>
                </a:solidFill>
                <a:latin typeface="Consolas"/>
              </a:rPr>
              <a:t> device, requiring high-quality writing. The algorithm may not be particularly innovative.</a:t>
            </a:r>
          </a:p>
        </p:txBody>
      </p:sp>
    </p:spTree>
    <p:extLst>
      <p:ext uri="{BB962C8B-B14F-4D97-AF65-F5344CB8AC3E}">
        <p14:creationId xmlns:p14="http://schemas.microsoft.com/office/powerpoint/2010/main" val="331647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5" name="文本框 4">
            <a:extLst>
              <a:ext uri="{FF2B5EF4-FFF2-40B4-BE49-F238E27FC236}">
                <a16:creationId xmlns:a16="http://schemas.microsoft.com/office/drawing/2014/main" id="{07CC8974-69EB-260B-D064-F40F1131B982}"/>
              </a:ext>
            </a:extLst>
          </p:cNvPr>
          <p:cNvSpPr txBox="1"/>
          <p:nvPr/>
        </p:nvSpPr>
        <p:spPr>
          <a:xfrm>
            <a:off x="35768" y="1864769"/>
            <a:ext cx="12156232" cy="1354217"/>
          </a:xfrm>
          <a:prstGeom prst="rect">
            <a:avLst/>
          </a:prstGeom>
          <a:noFill/>
        </p:spPr>
        <p:txBody>
          <a:bodyPr wrap="square" rtlCol="0">
            <a:spAutoFit/>
          </a:bodyPr>
          <a:lstStyle/>
          <a:p>
            <a:r>
              <a:rPr lang="en-US" altLang="zh-CN" sz="1800" b="1" dirty="0">
                <a:solidFill>
                  <a:schemeClr val="dk1"/>
                </a:solidFill>
                <a:latin typeface="Consolas"/>
              </a:rPr>
              <a:t>Next steps</a:t>
            </a:r>
          </a:p>
          <a:p>
            <a:pPr marL="342900" indent="-342900">
              <a:buFont typeface="Arial"/>
              <a:buAutoNum type="arabicPeriod"/>
            </a:pPr>
            <a:r>
              <a:rPr lang="en-US" altLang="zh-CN" sz="1600" dirty="0">
                <a:solidFill>
                  <a:schemeClr val="dk1"/>
                </a:solidFill>
                <a:latin typeface="Consolas"/>
              </a:rPr>
              <a:t>Conduct tests on various signals: BSG, BCG, SCG, and simulated SCG signals.</a:t>
            </a:r>
          </a:p>
          <a:p>
            <a:pPr marL="342900" indent="-342900">
              <a:buFont typeface="Arial"/>
              <a:buAutoNum type="arabicPeriod"/>
            </a:pPr>
            <a:r>
              <a:rPr lang="en-US" altLang="zh-CN" sz="1600" dirty="0">
                <a:solidFill>
                  <a:schemeClr val="dk1"/>
                </a:solidFill>
                <a:latin typeface="Consolas"/>
              </a:rPr>
              <a:t>Establish 6 baseline algos for rigorous comparison. It may be necessary to replicate around 15 papers.</a:t>
            </a:r>
          </a:p>
          <a:p>
            <a:pPr marL="342900" indent="-342900">
              <a:buFont typeface="Arial"/>
              <a:buAutoNum type="arabicPeriod"/>
            </a:pPr>
            <a:r>
              <a:rPr lang="en-US" altLang="zh-CN" sz="1600" dirty="0">
                <a:solidFill>
                  <a:schemeClr val="dk1"/>
                </a:solidFill>
                <a:latin typeface="Consolas"/>
              </a:rPr>
              <a:t>Finalize the experimental dataset, ensuring it is comprehensive enough. This might require recalibration.</a:t>
            </a:r>
          </a:p>
          <a:p>
            <a:pPr marL="342900" indent="-342900">
              <a:buFont typeface="Arial"/>
              <a:buAutoNum type="arabicPeriod"/>
            </a:pPr>
            <a:r>
              <a:rPr lang="en-US" altLang="zh-CN" sz="1600" dirty="0">
                <a:solidFill>
                  <a:schemeClr val="dk1"/>
                </a:solidFill>
                <a:latin typeface="Consolas"/>
              </a:rPr>
              <a:t>Spend time studying papers from top conferences and learn the style and structure of these papers.</a:t>
            </a:r>
            <a:endParaRPr lang="zh-CN" altLang="en-US" sz="1600" dirty="0">
              <a:solidFill>
                <a:schemeClr val="dk1"/>
              </a:solidFill>
              <a:latin typeface="Consolas"/>
            </a:endParaRPr>
          </a:p>
        </p:txBody>
      </p:sp>
      <p:sp>
        <p:nvSpPr>
          <p:cNvPr id="6" name="文本框 5">
            <a:extLst>
              <a:ext uri="{FF2B5EF4-FFF2-40B4-BE49-F238E27FC236}">
                <a16:creationId xmlns:a16="http://schemas.microsoft.com/office/drawing/2014/main" id="{FACBE1DA-0E5E-6E7B-2AFD-4A92D8A8CF36}"/>
              </a:ext>
            </a:extLst>
          </p:cNvPr>
          <p:cNvSpPr txBox="1"/>
          <p:nvPr/>
        </p:nvSpPr>
        <p:spPr>
          <a:xfrm>
            <a:off x="35767" y="737062"/>
            <a:ext cx="12156233" cy="1077218"/>
          </a:xfrm>
          <a:prstGeom prst="rect">
            <a:avLst/>
          </a:prstGeom>
          <a:noFill/>
        </p:spPr>
        <p:txBody>
          <a:bodyPr wrap="square">
            <a:spAutoFit/>
          </a:bodyPr>
          <a:lstStyle/>
          <a:p>
            <a:r>
              <a:rPr lang="en-US" altLang="zh-CN" sz="1800" b="1" dirty="0">
                <a:solidFill>
                  <a:schemeClr val="dk1"/>
                </a:solidFill>
                <a:latin typeface="Consolas"/>
              </a:rPr>
              <a:t>Questions</a:t>
            </a:r>
            <a:r>
              <a:rPr lang="en-US" altLang="zh-CN" dirty="0"/>
              <a:t> </a:t>
            </a:r>
            <a:r>
              <a:rPr lang="en-US" altLang="zh-CN" sz="1800" b="1" dirty="0">
                <a:solidFill>
                  <a:schemeClr val="dk1"/>
                </a:solidFill>
                <a:latin typeface="Consolas"/>
              </a:rPr>
              <a:t>4</a:t>
            </a:r>
          </a:p>
          <a:p>
            <a:r>
              <a:rPr lang="en-US" altLang="zh-CN" sz="1600" dirty="0">
                <a:solidFill>
                  <a:schemeClr val="dk1"/>
                </a:solidFill>
                <a:latin typeface="Consolas"/>
              </a:rPr>
              <a:t>Submit to a top conference(Ubicomp) to get reviewers’ feedback and accumulate experience in submitting and writing for top-tier conferences.</a:t>
            </a:r>
          </a:p>
          <a:p>
            <a:endParaRPr lang="en-US" altLang="zh-CN" dirty="0"/>
          </a:p>
        </p:txBody>
      </p:sp>
    </p:spTree>
    <p:extLst>
      <p:ext uri="{BB962C8B-B14F-4D97-AF65-F5344CB8AC3E}">
        <p14:creationId xmlns:p14="http://schemas.microsoft.com/office/powerpoint/2010/main" val="169563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2" y="523476"/>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653297" y="2220297"/>
            <a:ext cx="4885405"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
            </a:r>
            <a:r>
              <a:rPr lang="en-US" altLang="zh-CN" sz="1800" b="1" dirty="0">
                <a:solidFill>
                  <a:schemeClr val="dk1"/>
                </a:solidFill>
                <a:latin typeface="Consolas"/>
                <a:ea typeface="Consolas"/>
                <a:cs typeface="Consolas"/>
                <a:sym typeface="Consolas"/>
              </a:rPr>
              <a:t>Heart Rate Prediction</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Arrhythmia</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 Alignment of BSG and PPG</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Part_5: Thoughts about Paper Writing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1043486517"/>
              </p:ext>
            </p:extLst>
          </p:nvPr>
        </p:nvGraphicFramePr>
        <p:xfrm>
          <a:off x="1268615" y="461323"/>
          <a:ext cx="9380743" cy="1921934"/>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1048926370"/>
                    </a:ext>
                  </a:extLst>
                </a:gridCol>
                <a:gridCol w="1265555">
                  <a:extLst>
                    <a:ext uri="{9D8B030D-6E8A-4147-A177-3AD203B41FA5}">
                      <a16:colId xmlns:a16="http://schemas.microsoft.com/office/drawing/2014/main" val="350954255"/>
                    </a:ext>
                  </a:extLst>
                </a:gridCol>
                <a:gridCol w="1462405">
                  <a:extLst>
                    <a:ext uri="{9D8B030D-6E8A-4147-A177-3AD203B41FA5}">
                      <a16:colId xmlns:a16="http://schemas.microsoft.com/office/drawing/2014/main" val="3159107031"/>
                    </a:ext>
                  </a:extLst>
                </a:gridCol>
                <a:gridCol w="2938780">
                  <a:extLst>
                    <a:ext uri="{9D8B030D-6E8A-4147-A177-3AD203B41FA5}">
                      <a16:colId xmlns:a16="http://schemas.microsoft.com/office/drawing/2014/main" val="3322271359"/>
                    </a:ext>
                  </a:extLst>
                </a:gridCol>
                <a:gridCol w="2743723">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err="1"/>
                        <a:t>Yingjian</a:t>
                      </a:r>
                      <a:r>
                        <a:rPr lang="en-US" altLang="zh-CN" dirty="0"/>
                        <a:t>(77)</a:t>
                      </a:r>
                      <a:endParaRPr lang="zh-CN" altLang="en-US" dirty="0"/>
                    </a:p>
                  </a:txBody>
                  <a:tcPr/>
                </a:tc>
                <a:tc>
                  <a:txBody>
                    <a:bodyPr/>
                    <a:lstStyle/>
                    <a:p>
                      <a:pPr algn="ctr"/>
                      <a:r>
                        <a:rPr lang="en-US" altLang="zh-CN" dirty="0"/>
                        <a:t>Template-based Algo v2 (99)</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331894">
                <a:tc rowSpan="5">
                  <a:txBody>
                    <a:bodyPr/>
                    <a:lstStyle/>
                    <a:p>
                      <a:pPr algn="ct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Back</a:t>
                      </a:r>
                      <a:endParaRPr lang="zh-CN" altLang="en-US" dirty="0"/>
                    </a:p>
                  </a:txBody>
                  <a:tcPr/>
                </a:tc>
                <a:tc>
                  <a:txBody>
                    <a:bodyPr/>
                    <a:lstStyle/>
                    <a:p>
                      <a:pPr algn="ctr"/>
                      <a:r>
                        <a:rPr lang="en-US" altLang="zh-CN" dirty="0"/>
                        <a:t>26.36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18.74 (-28.9%)</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17.37 (-34.1%)</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4069378774"/>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25.37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19.42 (-23.4%)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18.58 (-26.8%)</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772145137"/>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24.71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17.75 (-28.1%)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17.68 (-28.5%)</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57039835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21.40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16.60 (-22.4%)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16.51 (-22.9%)</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24.84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18.34 (-26.1%)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i="0" u="sng" dirty="0"/>
                        <a:t>17.47 (-29.7%)</a:t>
                      </a:r>
                      <a:endParaRPr lang="zh-CN" altLang="en-US" b="1" i="0" u="sng" dirty="0"/>
                    </a:p>
                  </a:txBody>
                  <a:tcPr/>
                </a:tc>
                <a:extLst>
                  <a:ext uri="{0D108BD9-81ED-4DB2-BD59-A6C34878D82A}">
                    <a16:rowId xmlns:a16="http://schemas.microsoft.com/office/drawing/2014/main" val="250186677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sp>
        <p:nvSpPr>
          <p:cNvPr id="3" name="文本框 2">
            <a:extLst>
              <a:ext uri="{FF2B5EF4-FFF2-40B4-BE49-F238E27FC236}">
                <a16:creationId xmlns:a16="http://schemas.microsoft.com/office/drawing/2014/main" id="{46FEE932-1207-C3E0-BBB1-23BC47B73379}"/>
              </a:ext>
            </a:extLst>
          </p:cNvPr>
          <p:cNvSpPr txBox="1"/>
          <p:nvPr/>
        </p:nvSpPr>
        <p:spPr>
          <a:xfrm>
            <a:off x="151601" y="2533555"/>
            <a:ext cx="11888798" cy="1077218"/>
          </a:xfrm>
          <a:prstGeom prst="rect">
            <a:avLst/>
          </a:prstGeom>
          <a:noFill/>
        </p:spPr>
        <p:txBody>
          <a:bodyPr wrap="square" rtlCol="0">
            <a:spAutoFit/>
          </a:bodyPr>
          <a:lstStyle/>
          <a:p>
            <a:pPr marL="342900" indent="-342900">
              <a:buFont typeface="Arial"/>
              <a:buAutoNum type="arabicPeriod"/>
            </a:pPr>
            <a:r>
              <a:rPr lang="en-US" altLang="zh-CN" sz="1600" dirty="0">
                <a:solidFill>
                  <a:schemeClr val="dk1"/>
                </a:solidFill>
                <a:latin typeface="Consolas"/>
              </a:rPr>
              <a:t>Last meeting's outcome: Under the conditions of Back, IBI's MAE error is 22ms, representing only an 15% improvement compared to the 26.36ms result in the </a:t>
            </a:r>
            <a:r>
              <a:rPr lang="en-US" altLang="zh-CN" sz="1600" dirty="0" err="1">
                <a:solidFill>
                  <a:schemeClr val="dk1"/>
                </a:solidFill>
                <a:latin typeface="Consolas"/>
              </a:rPr>
              <a:t>Yingjian’s</a:t>
            </a:r>
            <a:r>
              <a:rPr lang="en-US" altLang="zh-CN" sz="1600" dirty="0">
                <a:solidFill>
                  <a:schemeClr val="dk1"/>
                </a:solidFill>
                <a:latin typeface="Consolas"/>
              </a:rPr>
              <a:t> paper.</a:t>
            </a:r>
          </a:p>
          <a:p>
            <a:pPr marL="342900" indent="-342900">
              <a:buFont typeface="Arial"/>
              <a:buAutoNum type="arabicPeriod"/>
            </a:pPr>
            <a:r>
              <a:rPr lang="en-US" altLang="zh-CN" sz="1600" dirty="0">
                <a:solidFill>
                  <a:schemeClr val="dk1"/>
                </a:solidFill>
                <a:latin typeface="Consolas"/>
              </a:rPr>
              <a:t>Two major versions of improvements were made to the algorithm and quality control conditions. The data utilized signals of 20 seconds, with aligned PPG signals after calibration used as labels.</a:t>
            </a:r>
          </a:p>
        </p:txBody>
      </p:sp>
      <p:pic>
        <p:nvPicPr>
          <p:cNvPr id="18" name="图片 17">
            <a:extLst>
              <a:ext uri="{FF2B5EF4-FFF2-40B4-BE49-F238E27FC236}">
                <a16:creationId xmlns:a16="http://schemas.microsoft.com/office/drawing/2014/main" id="{192640E9-5A83-7DB8-B6D6-0A60EE6BE6F3}"/>
              </a:ext>
            </a:extLst>
          </p:cNvPr>
          <p:cNvPicPr>
            <a:picLocks noChangeAspect="1"/>
          </p:cNvPicPr>
          <p:nvPr/>
        </p:nvPicPr>
        <p:blipFill>
          <a:blip r:embed="rId3"/>
          <a:stretch>
            <a:fillRect/>
          </a:stretch>
        </p:blipFill>
        <p:spPr>
          <a:xfrm>
            <a:off x="5843810" y="3604304"/>
            <a:ext cx="4044892" cy="2696595"/>
          </a:xfrm>
          <a:prstGeom prst="rect">
            <a:avLst/>
          </a:prstGeom>
        </p:spPr>
      </p:pic>
      <p:pic>
        <p:nvPicPr>
          <p:cNvPr id="20" name="图片 19">
            <a:extLst>
              <a:ext uri="{FF2B5EF4-FFF2-40B4-BE49-F238E27FC236}">
                <a16:creationId xmlns:a16="http://schemas.microsoft.com/office/drawing/2014/main" id="{673FBD5B-9996-7749-9AE4-AA9B03874FF2}"/>
              </a:ext>
            </a:extLst>
          </p:cNvPr>
          <p:cNvPicPr>
            <a:picLocks noChangeAspect="1"/>
          </p:cNvPicPr>
          <p:nvPr/>
        </p:nvPicPr>
        <p:blipFill>
          <a:blip r:embed="rId4"/>
          <a:stretch>
            <a:fillRect/>
          </a:stretch>
        </p:blipFill>
        <p:spPr>
          <a:xfrm>
            <a:off x="1798918" y="3604304"/>
            <a:ext cx="4044892" cy="2696595"/>
          </a:xfrm>
          <a:prstGeom prst="rect">
            <a:avLst/>
          </a:prstGeom>
        </p:spPr>
      </p:pic>
      <p:sp>
        <p:nvSpPr>
          <p:cNvPr id="21" name="文本框 20">
            <a:extLst>
              <a:ext uri="{FF2B5EF4-FFF2-40B4-BE49-F238E27FC236}">
                <a16:creationId xmlns:a16="http://schemas.microsoft.com/office/drawing/2014/main" id="{42E7B8E4-048D-537C-75DF-D653F8960781}"/>
              </a:ext>
            </a:extLst>
          </p:cNvPr>
          <p:cNvSpPr txBox="1"/>
          <p:nvPr/>
        </p:nvSpPr>
        <p:spPr>
          <a:xfrm>
            <a:off x="195329" y="6208224"/>
            <a:ext cx="11622046" cy="584775"/>
          </a:xfrm>
          <a:prstGeom prst="rect">
            <a:avLst/>
          </a:prstGeom>
          <a:noFill/>
        </p:spPr>
        <p:txBody>
          <a:bodyPr wrap="square" rtlCol="0">
            <a:spAutoFit/>
          </a:bodyPr>
          <a:lstStyle/>
          <a:p>
            <a:r>
              <a:rPr lang="en-US" altLang="zh-CN" sz="1600" dirty="0">
                <a:solidFill>
                  <a:schemeClr val="dk1"/>
                </a:solidFill>
                <a:latin typeface="Consolas"/>
              </a:rPr>
              <a:t>The top 10 individuals with the highest MAE were selected. This allows for a visual comparison of the improvements between algorithm versions v2 and v3.</a:t>
            </a:r>
          </a:p>
        </p:txBody>
      </p:sp>
    </p:spTree>
    <p:extLst>
      <p:ext uri="{BB962C8B-B14F-4D97-AF65-F5344CB8AC3E}">
        <p14:creationId xmlns:p14="http://schemas.microsoft.com/office/powerpoint/2010/main" val="123108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pic>
        <p:nvPicPr>
          <p:cNvPr id="13" name="图片 12">
            <a:extLst>
              <a:ext uri="{FF2B5EF4-FFF2-40B4-BE49-F238E27FC236}">
                <a16:creationId xmlns:a16="http://schemas.microsoft.com/office/drawing/2014/main" id="{F5F5E08D-DE53-DF51-6999-622DC5CEFF26}"/>
              </a:ext>
            </a:extLst>
          </p:cNvPr>
          <p:cNvPicPr>
            <a:picLocks noChangeAspect="1"/>
          </p:cNvPicPr>
          <p:nvPr/>
        </p:nvPicPr>
        <p:blipFill>
          <a:blip r:embed="rId3"/>
          <a:stretch>
            <a:fillRect/>
          </a:stretch>
        </p:blipFill>
        <p:spPr>
          <a:xfrm>
            <a:off x="4073988" y="3429000"/>
            <a:ext cx="4136215" cy="2757477"/>
          </a:xfrm>
          <a:prstGeom prst="rect">
            <a:avLst/>
          </a:prstGeom>
        </p:spPr>
      </p:pic>
      <p:pic>
        <p:nvPicPr>
          <p:cNvPr id="15" name="图片 14">
            <a:extLst>
              <a:ext uri="{FF2B5EF4-FFF2-40B4-BE49-F238E27FC236}">
                <a16:creationId xmlns:a16="http://schemas.microsoft.com/office/drawing/2014/main" id="{50636AD9-03E4-52F2-192D-72375B10D1B3}"/>
              </a:ext>
            </a:extLst>
          </p:cNvPr>
          <p:cNvPicPr>
            <a:picLocks noChangeAspect="1"/>
          </p:cNvPicPr>
          <p:nvPr/>
        </p:nvPicPr>
        <p:blipFill>
          <a:blip r:embed="rId4"/>
          <a:stretch>
            <a:fillRect/>
          </a:stretch>
        </p:blipFill>
        <p:spPr>
          <a:xfrm>
            <a:off x="8055785" y="3429000"/>
            <a:ext cx="4136215" cy="2757477"/>
          </a:xfrm>
          <a:prstGeom prst="rect">
            <a:avLst/>
          </a:prstGeom>
        </p:spPr>
      </p:pic>
      <p:pic>
        <p:nvPicPr>
          <p:cNvPr id="17" name="图片 16">
            <a:extLst>
              <a:ext uri="{FF2B5EF4-FFF2-40B4-BE49-F238E27FC236}">
                <a16:creationId xmlns:a16="http://schemas.microsoft.com/office/drawing/2014/main" id="{D47D9C48-08B9-3464-84E2-4D010F120E9E}"/>
              </a:ext>
            </a:extLst>
          </p:cNvPr>
          <p:cNvPicPr>
            <a:picLocks noChangeAspect="1"/>
          </p:cNvPicPr>
          <p:nvPr/>
        </p:nvPicPr>
        <p:blipFill rotWithShape="1">
          <a:blip r:embed="rId5"/>
          <a:srcRect l="3618"/>
          <a:stretch/>
        </p:blipFill>
        <p:spPr>
          <a:xfrm>
            <a:off x="133000" y="3429000"/>
            <a:ext cx="3980466" cy="2757477"/>
          </a:xfrm>
          <a:prstGeom prst="rect">
            <a:avLst/>
          </a:prstGeom>
        </p:spPr>
      </p:pic>
      <p:pic>
        <p:nvPicPr>
          <p:cNvPr id="18" name="图片 17">
            <a:extLst>
              <a:ext uri="{FF2B5EF4-FFF2-40B4-BE49-F238E27FC236}">
                <a16:creationId xmlns:a16="http://schemas.microsoft.com/office/drawing/2014/main" id="{97CF1129-7485-A536-55A3-DDA6D3458EFD}"/>
              </a:ext>
            </a:extLst>
          </p:cNvPr>
          <p:cNvPicPr>
            <a:picLocks noChangeAspect="1"/>
          </p:cNvPicPr>
          <p:nvPr/>
        </p:nvPicPr>
        <p:blipFill>
          <a:blip r:embed="rId6"/>
          <a:stretch>
            <a:fillRect/>
          </a:stretch>
        </p:blipFill>
        <p:spPr>
          <a:xfrm>
            <a:off x="4001427" y="573560"/>
            <a:ext cx="4281337" cy="2854224"/>
          </a:xfrm>
          <a:prstGeom prst="rect">
            <a:avLst/>
          </a:prstGeom>
        </p:spPr>
      </p:pic>
      <p:pic>
        <p:nvPicPr>
          <p:cNvPr id="19" name="图片 18">
            <a:extLst>
              <a:ext uri="{FF2B5EF4-FFF2-40B4-BE49-F238E27FC236}">
                <a16:creationId xmlns:a16="http://schemas.microsoft.com/office/drawing/2014/main" id="{96E0245A-A801-3642-E286-E779F117F546}"/>
              </a:ext>
            </a:extLst>
          </p:cNvPr>
          <p:cNvPicPr>
            <a:picLocks noChangeAspect="1"/>
          </p:cNvPicPr>
          <p:nvPr/>
        </p:nvPicPr>
        <p:blipFill>
          <a:blip r:embed="rId7"/>
          <a:stretch>
            <a:fillRect/>
          </a:stretch>
        </p:blipFill>
        <p:spPr>
          <a:xfrm>
            <a:off x="7956759" y="574775"/>
            <a:ext cx="4281337" cy="2854225"/>
          </a:xfrm>
          <a:prstGeom prst="rect">
            <a:avLst/>
          </a:prstGeom>
        </p:spPr>
      </p:pic>
      <p:pic>
        <p:nvPicPr>
          <p:cNvPr id="20" name="图片 19">
            <a:extLst>
              <a:ext uri="{FF2B5EF4-FFF2-40B4-BE49-F238E27FC236}">
                <a16:creationId xmlns:a16="http://schemas.microsoft.com/office/drawing/2014/main" id="{F8EAC46D-9C1C-616B-156F-BCFEEE4EAC3E}"/>
              </a:ext>
            </a:extLst>
          </p:cNvPr>
          <p:cNvPicPr>
            <a:picLocks noChangeAspect="1"/>
          </p:cNvPicPr>
          <p:nvPr/>
        </p:nvPicPr>
        <p:blipFill>
          <a:blip r:embed="rId8"/>
          <a:stretch>
            <a:fillRect/>
          </a:stretch>
        </p:blipFill>
        <p:spPr>
          <a:xfrm>
            <a:off x="92192" y="572344"/>
            <a:ext cx="4154275" cy="2854225"/>
          </a:xfrm>
          <a:prstGeom prst="rect">
            <a:avLst/>
          </a:prstGeom>
        </p:spPr>
      </p:pic>
      <p:sp>
        <p:nvSpPr>
          <p:cNvPr id="23" name="文本框 22">
            <a:extLst>
              <a:ext uri="{FF2B5EF4-FFF2-40B4-BE49-F238E27FC236}">
                <a16:creationId xmlns:a16="http://schemas.microsoft.com/office/drawing/2014/main" id="{8A3EACED-6625-B489-1DAC-523298C807BA}"/>
              </a:ext>
            </a:extLst>
          </p:cNvPr>
          <p:cNvSpPr txBox="1"/>
          <p:nvPr/>
        </p:nvSpPr>
        <p:spPr>
          <a:xfrm>
            <a:off x="8209892" y="369332"/>
            <a:ext cx="3682878" cy="338554"/>
          </a:xfrm>
          <a:prstGeom prst="rect">
            <a:avLst/>
          </a:prstGeom>
          <a:noFill/>
        </p:spPr>
        <p:txBody>
          <a:bodyPr wrap="square">
            <a:spAutoFit/>
          </a:bodyPr>
          <a:lstStyle/>
          <a:p>
            <a:pPr algn="ctr"/>
            <a:r>
              <a:rPr lang="en-US" altLang="zh-CN" sz="1600" dirty="0">
                <a:solidFill>
                  <a:schemeClr val="dk1"/>
                </a:solidFill>
                <a:latin typeface="Consolas"/>
              </a:rPr>
              <a:t>Template-based Algo v3 (99)</a:t>
            </a:r>
            <a:endParaRPr lang="zh-CN" altLang="en-US" sz="1600" dirty="0">
              <a:solidFill>
                <a:schemeClr val="dk1"/>
              </a:solidFill>
              <a:latin typeface="Consolas"/>
            </a:endParaRPr>
          </a:p>
        </p:txBody>
      </p:sp>
      <p:sp>
        <p:nvSpPr>
          <p:cNvPr id="25" name="文本框 24">
            <a:extLst>
              <a:ext uri="{FF2B5EF4-FFF2-40B4-BE49-F238E27FC236}">
                <a16:creationId xmlns:a16="http://schemas.microsoft.com/office/drawing/2014/main" id="{632E0309-998D-EEE3-1A54-3A5853138913}"/>
              </a:ext>
            </a:extLst>
          </p:cNvPr>
          <p:cNvSpPr txBox="1"/>
          <p:nvPr/>
        </p:nvSpPr>
        <p:spPr>
          <a:xfrm>
            <a:off x="4353507" y="369332"/>
            <a:ext cx="3484983" cy="338554"/>
          </a:xfrm>
          <a:prstGeom prst="rect">
            <a:avLst/>
          </a:prstGeom>
          <a:noFill/>
        </p:spPr>
        <p:txBody>
          <a:bodyPr wrap="square">
            <a:spAutoFit/>
          </a:bodyPr>
          <a:lstStyle/>
          <a:p>
            <a:pPr algn="ctr"/>
            <a:r>
              <a:rPr lang="en-US" altLang="zh-CN" sz="1600" dirty="0">
                <a:solidFill>
                  <a:schemeClr val="dk1"/>
                </a:solidFill>
                <a:latin typeface="Consolas"/>
              </a:rPr>
              <a:t>Template-based Algo v2 (99)</a:t>
            </a:r>
            <a:endParaRPr lang="zh-CN" altLang="en-US" sz="1600" dirty="0">
              <a:solidFill>
                <a:schemeClr val="dk1"/>
              </a:solidFill>
              <a:latin typeface="Consolas"/>
            </a:endParaRPr>
          </a:p>
        </p:txBody>
      </p:sp>
      <p:sp>
        <p:nvSpPr>
          <p:cNvPr id="27" name="文本框 26">
            <a:extLst>
              <a:ext uri="{FF2B5EF4-FFF2-40B4-BE49-F238E27FC236}">
                <a16:creationId xmlns:a16="http://schemas.microsoft.com/office/drawing/2014/main" id="{D59CD5EA-8633-34D0-323C-CF16A4A64162}"/>
              </a:ext>
            </a:extLst>
          </p:cNvPr>
          <p:cNvSpPr txBox="1"/>
          <p:nvPr/>
        </p:nvSpPr>
        <p:spPr>
          <a:xfrm>
            <a:off x="1260152" y="369332"/>
            <a:ext cx="1955799" cy="338554"/>
          </a:xfrm>
          <a:prstGeom prst="rect">
            <a:avLst/>
          </a:prstGeom>
          <a:noFill/>
        </p:spPr>
        <p:txBody>
          <a:bodyPr wrap="square">
            <a:spAutoFit/>
          </a:bodyPr>
          <a:lstStyle/>
          <a:p>
            <a:pPr algn="ctr"/>
            <a:r>
              <a:rPr lang="en-US" altLang="zh-CN" sz="1600" dirty="0" err="1">
                <a:solidFill>
                  <a:schemeClr val="dk1"/>
                </a:solidFill>
                <a:latin typeface="Consolas"/>
              </a:rPr>
              <a:t>Yingjian</a:t>
            </a:r>
            <a:r>
              <a:rPr lang="en-US" altLang="zh-CN" sz="1600" dirty="0">
                <a:solidFill>
                  <a:schemeClr val="dk1"/>
                </a:solidFill>
                <a:latin typeface="Consolas"/>
              </a:rPr>
              <a:t> (77)</a:t>
            </a:r>
            <a:endParaRPr lang="zh-CN" altLang="en-US" sz="1600" dirty="0">
              <a:solidFill>
                <a:schemeClr val="dk1"/>
              </a:solidFill>
              <a:latin typeface="Consolas"/>
            </a:endParaRPr>
          </a:p>
        </p:txBody>
      </p:sp>
      <p:sp>
        <p:nvSpPr>
          <p:cNvPr id="3" name="文本框 2">
            <a:extLst>
              <a:ext uri="{FF2B5EF4-FFF2-40B4-BE49-F238E27FC236}">
                <a16:creationId xmlns:a16="http://schemas.microsoft.com/office/drawing/2014/main" id="{80FDA28C-00ED-7316-E8C2-F4D595FDD2D8}"/>
              </a:ext>
            </a:extLst>
          </p:cNvPr>
          <p:cNvSpPr txBox="1"/>
          <p:nvPr/>
        </p:nvSpPr>
        <p:spPr>
          <a:xfrm>
            <a:off x="195943" y="6180238"/>
            <a:ext cx="11909153" cy="584775"/>
          </a:xfrm>
          <a:prstGeom prst="rect">
            <a:avLst/>
          </a:prstGeom>
          <a:noFill/>
        </p:spPr>
        <p:txBody>
          <a:bodyPr wrap="square">
            <a:spAutoFit/>
          </a:bodyPr>
          <a:lstStyle/>
          <a:p>
            <a:r>
              <a:rPr lang="en-US" altLang="zh-CN" sz="1600" b="1" u="sng" dirty="0">
                <a:solidFill>
                  <a:schemeClr val="dk1"/>
                </a:solidFill>
                <a:latin typeface="Consolas"/>
              </a:rPr>
              <a:t>Conclusion: </a:t>
            </a:r>
            <a:r>
              <a:rPr lang="zh-CN" altLang="en-US" sz="1600" b="1" u="sng" dirty="0">
                <a:solidFill>
                  <a:schemeClr val="dk1"/>
                </a:solidFill>
                <a:latin typeface="Consolas"/>
              </a:rPr>
              <a:t>The template-based algorithm shows significant advantages over existing algorithms.</a:t>
            </a:r>
            <a:r>
              <a:rPr lang="en-US" altLang="zh-CN" sz="1600" b="1" u="sng" dirty="0">
                <a:solidFill>
                  <a:schemeClr val="dk1"/>
                </a:solidFill>
                <a:latin typeface="Consolas"/>
              </a:rPr>
              <a:t> Moreover</a:t>
            </a:r>
            <a:r>
              <a:rPr lang="zh-CN" altLang="en-US" sz="1600" b="1" u="sng" dirty="0">
                <a:solidFill>
                  <a:schemeClr val="dk1"/>
                </a:solidFill>
                <a:latin typeface="Consolas"/>
              </a:rPr>
              <a:t>, further algorithm refinement is needed to reduce extreme values.</a:t>
            </a:r>
          </a:p>
        </p:txBody>
      </p:sp>
    </p:spTree>
    <p:extLst>
      <p:ext uri="{BB962C8B-B14F-4D97-AF65-F5344CB8AC3E}">
        <p14:creationId xmlns:p14="http://schemas.microsoft.com/office/powerpoint/2010/main" val="2858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3124705292"/>
              </p:ext>
            </p:extLst>
          </p:nvPr>
        </p:nvGraphicFramePr>
        <p:xfrm>
          <a:off x="2980486" y="706703"/>
          <a:ext cx="6231027" cy="1432560"/>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1048926370"/>
                    </a:ext>
                  </a:extLst>
                </a:gridCol>
                <a:gridCol w="1560830">
                  <a:extLst>
                    <a:ext uri="{9D8B030D-6E8A-4147-A177-3AD203B41FA5}">
                      <a16:colId xmlns:a16="http://schemas.microsoft.com/office/drawing/2014/main" val="989054907"/>
                    </a:ext>
                  </a:extLst>
                </a:gridCol>
                <a:gridCol w="1265555">
                  <a:extLst>
                    <a:ext uri="{9D8B030D-6E8A-4147-A177-3AD203B41FA5}">
                      <a16:colId xmlns:a16="http://schemas.microsoft.com/office/drawing/2014/main" val="350954255"/>
                    </a:ext>
                  </a:extLst>
                </a:gridCol>
                <a:gridCol w="2434362">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Signal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275838">
                <a:tc row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BSG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17.47(</a:t>
                      </a:r>
                      <a:r>
                        <a:rPr lang="en-US" altLang="zh-CN" b="0" i="0" u="none" dirty="0" err="1"/>
                        <a:t>ms</a:t>
                      </a:r>
                      <a:r>
                        <a:rPr lang="en-US" altLang="zh-CN" b="0" i="0" u="none" dirty="0"/>
                        <a:t>)</a:t>
                      </a:r>
                      <a:endParaRPr lang="zh-CN" altLang="en-US" sz="1400" b="0" i="0" u="none"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HR(50-150)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15.38(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501866778"/>
                  </a:ext>
                </a:extLst>
              </a:tr>
              <a:tr h="275838">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7.78(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920425793"/>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4129940"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 on Simulated SCG</a:t>
            </a:r>
            <a:endParaRPr lang="zh-CN" altLang="en-US" sz="1800" dirty="0"/>
          </a:p>
        </p:txBody>
      </p:sp>
      <p:pic>
        <p:nvPicPr>
          <p:cNvPr id="5" name="图片 4">
            <a:extLst>
              <a:ext uri="{FF2B5EF4-FFF2-40B4-BE49-F238E27FC236}">
                <a16:creationId xmlns:a16="http://schemas.microsoft.com/office/drawing/2014/main" id="{F4A8EA7B-28E3-8E3A-3AAC-DEC405D46B26}"/>
              </a:ext>
            </a:extLst>
          </p:cNvPr>
          <p:cNvPicPr>
            <a:picLocks noChangeAspect="1"/>
          </p:cNvPicPr>
          <p:nvPr/>
        </p:nvPicPr>
        <p:blipFill>
          <a:blip r:embed="rId3"/>
          <a:stretch>
            <a:fillRect/>
          </a:stretch>
        </p:blipFill>
        <p:spPr>
          <a:xfrm>
            <a:off x="6369012" y="2588024"/>
            <a:ext cx="5486400" cy="3657600"/>
          </a:xfrm>
          <a:prstGeom prst="rect">
            <a:avLst/>
          </a:prstGeom>
        </p:spPr>
      </p:pic>
      <p:pic>
        <p:nvPicPr>
          <p:cNvPr id="8" name="图片 7">
            <a:extLst>
              <a:ext uri="{FF2B5EF4-FFF2-40B4-BE49-F238E27FC236}">
                <a16:creationId xmlns:a16="http://schemas.microsoft.com/office/drawing/2014/main" id="{1A0FA94D-6348-7CCE-AA0C-5C1729193CD5}"/>
              </a:ext>
            </a:extLst>
          </p:cNvPr>
          <p:cNvPicPr>
            <a:picLocks noChangeAspect="1"/>
          </p:cNvPicPr>
          <p:nvPr/>
        </p:nvPicPr>
        <p:blipFill>
          <a:blip r:embed="rId4"/>
          <a:stretch>
            <a:fillRect/>
          </a:stretch>
        </p:blipFill>
        <p:spPr>
          <a:xfrm>
            <a:off x="696685" y="2537225"/>
            <a:ext cx="5486400" cy="3657600"/>
          </a:xfrm>
          <a:prstGeom prst="rect">
            <a:avLst/>
          </a:prstGeom>
        </p:spPr>
      </p:pic>
      <p:sp>
        <p:nvSpPr>
          <p:cNvPr id="4" name="文本框 3">
            <a:extLst>
              <a:ext uri="{FF2B5EF4-FFF2-40B4-BE49-F238E27FC236}">
                <a16:creationId xmlns:a16="http://schemas.microsoft.com/office/drawing/2014/main" id="{445B2483-5CDB-3A1A-4FB7-64A6083DAFB8}"/>
              </a:ext>
            </a:extLst>
          </p:cNvPr>
          <p:cNvSpPr txBox="1"/>
          <p:nvPr/>
        </p:nvSpPr>
        <p:spPr>
          <a:xfrm>
            <a:off x="1782028" y="2367948"/>
            <a:ext cx="331571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600" dirty="0">
                <a:solidFill>
                  <a:schemeClr val="dk1"/>
                </a:solidFill>
                <a:latin typeface="Consolas"/>
              </a:rPr>
              <a:t>HR ranging from 50 to 150</a:t>
            </a:r>
            <a:endParaRPr lang="zh-CN" altLang="en-US" sz="1600" dirty="0">
              <a:solidFill>
                <a:schemeClr val="dk1"/>
              </a:solidFill>
              <a:latin typeface="Consolas"/>
            </a:endParaRPr>
          </a:p>
        </p:txBody>
      </p:sp>
      <p:sp>
        <p:nvSpPr>
          <p:cNvPr id="7" name="文本框 6">
            <a:extLst>
              <a:ext uri="{FF2B5EF4-FFF2-40B4-BE49-F238E27FC236}">
                <a16:creationId xmlns:a16="http://schemas.microsoft.com/office/drawing/2014/main" id="{2DFB900E-9C05-2C14-5ED9-B51AF9BE778D}"/>
              </a:ext>
            </a:extLst>
          </p:cNvPr>
          <p:cNvSpPr txBox="1"/>
          <p:nvPr/>
        </p:nvSpPr>
        <p:spPr>
          <a:xfrm>
            <a:off x="7661459" y="2379929"/>
            <a:ext cx="3274278" cy="338554"/>
          </a:xfrm>
          <a:prstGeom prst="rect">
            <a:avLst/>
          </a:prstGeom>
          <a:noFill/>
        </p:spPr>
        <p:txBody>
          <a:bodyPr wrap="square">
            <a:spAutoFit/>
          </a:bodyPr>
          <a:lstStyle/>
          <a:p>
            <a:pPr lvl="1" algn="ctr">
              <a:defRPr/>
            </a:pPr>
            <a:r>
              <a:rPr lang="en-US" altLang="zh-CN" sz="1600" dirty="0">
                <a:solidFill>
                  <a:schemeClr val="dk1"/>
                </a:solidFill>
                <a:latin typeface="Consolas"/>
              </a:rPr>
              <a:t>HR ranging from 50 to 105</a:t>
            </a:r>
            <a:endParaRPr lang="zh-CN" altLang="en-US" sz="1600" dirty="0">
              <a:solidFill>
                <a:schemeClr val="dk1"/>
              </a:solidFill>
              <a:latin typeface="Consolas"/>
            </a:endParaRPr>
          </a:p>
        </p:txBody>
      </p:sp>
      <p:sp>
        <p:nvSpPr>
          <p:cNvPr id="10" name="文本框 9">
            <a:extLst>
              <a:ext uri="{FF2B5EF4-FFF2-40B4-BE49-F238E27FC236}">
                <a16:creationId xmlns:a16="http://schemas.microsoft.com/office/drawing/2014/main" id="{9AB840CF-2799-9B83-9347-A5B1712A1C79}"/>
              </a:ext>
            </a:extLst>
          </p:cNvPr>
          <p:cNvSpPr txBox="1"/>
          <p:nvPr/>
        </p:nvSpPr>
        <p:spPr>
          <a:xfrm>
            <a:off x="925248" y="6284442"/>
            <a:ext cx="10887528" cy="338554"/>
          </a:xfrm>
          <a:prstGeom prst="rect">
            <a:avLst/>
          </a:prstGeom>
          <a:noFill/>
        </p:spPr>
        <p:txBody>
          <a:bodyPr wrap="square">
            <a:spAutoFit/>
          </a:bodyPr>
          <a:lstStyle/>
          <a:p>
            <a:r>
              <a:rPr lang="en-US" altLang="zh-CN" sz="1600" b="1" u="sng" dirty="0">
                <a:solidFill>
                  <a:schemeClr val="dk1"/>
                </a:solidFill>
                <a:latin typeface="Consolas"/>
              </a:rPr>
              <a:t>Conclusion: Preliminary evidence demonstrates the universality across multiple types of signals.</a:t>
            </a:r>
          </a:p>
        </p:txBody>
      </p:sp>
    </p:spTree>
    <p:extLst>
      <p:ext uri="{BB962C8B-B14F-4D97-AF65-F5344CB8AC3E}">
        <p14:creationId xmlns:p14="http://schemas.microsoft.com/office/powerpoint/2010/main" val="280830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1213486366"/>
              </p:ext>
            </p:extLst>
          </p:nvPr>
        </p:nvGraphicFramePr>
        <p:xfrm>
          <a:off x="715485" y="1023484"/>
          <a:ext cx="10326690" cy="2614508"/>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3583073532"/>
                    </a:ext>
                  </a:extLst>
                </a:gridCol>
                <a:gridCol w="1265555">
                  <a:extLst>
                    <a:ext uri="{9D8B030D-6E8A-4147-A177-3AD203B41FA5}">
                      <a16:colId xmlns:a16="http://schemas.microsoft.com/office/drawing/2014/main" val="350954255"/>
                    </a:ext>
                  </a:extLst>
                </a:gridCol>
                <a:gridCol w="1068705">
                  <a:extLst>
                    <a:ext uri="{9D8B030D-6E8A-4147-A177-3AD203B41FA5}">
                      <a16:colId xmlns:a16="http://schemas.microsoft.com/office/drawing/2014/main" val="3159107031"/>
                    </a:ext>
                  </a:extLst>
                </a:gridCol>
                <a:gridCol w="1068705">
                  <a:extLst>
                    <a:ext uri="{9D8B030D-6E8A-4147-A177-3AD203B41FA5}">
                      <a16:colId xmlns:a16="http://schemas.microsoft.com/office/drawing/2014/main" val="2784802329"/>
                    </a:ext>
                  </a:extLst>
                </a:gridCol>
                <a:gridCol w="1167130">
                  <a:extLst>
                    <a:ext uri="{9D8B030D-6E8A-4147-A177-3AD203B41FA5}">
                      <a16:colId xmlns:a16="http://schemas.microsoft.com/office/drawing/2014/main" val="1995546574"/>
                    </a:ext>
                  </a:extLst>
                </a:gridCol>
                <a:gridCol w="1068705">
                  <a:extLst>
                    <a:ext uri="{9D8B030D-6E8A-4147-A177-3AD203B41FA5}">
                      <a16:colId xmlns:a16="http://schemas.microsoft.com/office/drawing/2014/main" val="3322271359"/>
                    </a:ext>
                  </a:extLst>
                </a:gridCol>
                <a:gridCol w="1476375">
                  <a:extLst>
                    <a:ext uri="{9D8B030D-6E8A-4147-A177-3AD203B41FA5}">
                      <a16:colId xmlns:a16="http://schemas.microsoft.com/office/drawing/2014/main" val="2986657939"/>
                    </a:ext>
                  </a:extLst>
                </a:gridCol>
                <a:gridCol w="1068705">
                  <a:extLst>
                    <a:ext uri="{9D8B030D-6E8A-4147-A177-3AD203B41FA5}">
                      <a16:colId xmlns:a16="http://schemas.microsoft.com/office/drawing/2014/main" val="3782147102"/>
                    </a:ext>
                  </a:extLst>
                </a:gridCol>
                <a:gridCol w="1172530">
                  <a:extLst>
                    <a:ext uri="{9D8B030D-6E8A-4147-A177-3AD203B41FA5}">
                      <a16:colId xmlns:a16="http://schemas.microsoft.com/office/drawing/2014/main" val="2729695834"/>
                    </a:ext>
                  </a:extLst>
                </a:gridCol>
              </a:tblGrid>
              <a:tr h="370840">
                <a:tc rowSpan="2">
                  <a:txBody>
                    <a:bodyPr/>
                    <a:lstStyle/>
                    <a:p>
                      <a:pPr algn="ctr"/>
                      <a:r>
                        <a:rPr lang="en-US" altLang="zh-CN" dirty="0"/>
                        <a:t>VITAL</a:t>
                      </a:r>
                      <a:endParaRPr lang="zh-CN" altLang="en-US" dirty="0"/>
                    </a:p>
                  </a:txBody>
                  <a:tcPr/>
                </a:tc>
                <a:tc rowSpan="2">
                  <a:txBody>
                    <a:bodyPr/>
                    <a:lstStyle/>
                    <a:p>
                      <a:pPr algn="ctr"/>
                      <a:r>
                        <a:rPr lang="en-US" altLang="zh-CN" dirty="0"/>
                        <a:t>Conditions</a:t>
                      </a:r>
                      <a:endParaRPr lang="zh-CN" altLang="en-US" dirty="0"/>
                    </a:p>
                  </a:txBody>
                  <a:tcPr/>
                </a:tc>
                <a:tc>
                  <a:txBody>
                    <a:bodyPr/>
                    <a:lstStyle/>
                    <a:p>
                      <a:pPr algn="ctr"/>
                      <a:r>
                        <a:rPr lang="en-US" altLang="zh-CN" dirty="0" err="1"/>
                        <a:t>Yingjian</a:t>
                      </a:r>
                      <a:endParaRPr lang="en-US" altLang="zh-CN" dirty="0"/>
                    </a:p>
                    <a:p>
                      <a:pPr algn="ctr"/>
                      <a:r>
                        <a:rPr lang="en-US" altLang="zh-CN" dirty="0"/>
                        <a:t>IOT2023</a:t>
                      </a:r>
                      <a:endParaRPr lang="zh-CN" altLang="en-US" dirty="0"/>
                    </a:p>
                  </a:txBody>
                  <a:tcPr/>
                </a:tc>
                <a:tc>
                  <a:txBody>
                    <a:bodyPr/>
                    <a:lstStyle/>
                    <a:p>
                      <a:pPr algn="ctr"/>
                      <a:r>
                        <a:rPr lang="en-US" altLang="zh-CN" dirty="0" err="1"/>
                        <a:t>Yingjian</a:t>
                      </a: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based </a:t>
                      </a:r>
                    </a:p>
                    <a:p>
                      <a:pPr algn="ctr"/>
                      <a:endParaRPr lang="en-US" altLang="zh-CN" dirty="0"/>
                    </a:p>
                  </a:txBody>
                  <a:tcPr/>
                </a:tc>
                <a:tc>
                  <a:txBody>
                    <a:bodyPr/>
                    <a:lstStyle/>
                    <a:p>
                      <a:pPr algn="ctr"/>
                      <a:r>
                        <a:rPr lang="en-US" altLang="zh-CN" dirty="0" err="1"/>
                        <a:t>Yingjian</a:t>
                      </a:r>
                      <a:endParaRPr lang="en-US" altLang="zh-CN" dirty="0"/>
                    </a:p>
                  </a:txBody>
                  <a:tcPr/>
                </a:tc>
                <a:tc>
                  <a:txBody>
                    <a:bodyPr/>
                    <a:lstStyle/>
                    <a:p>
                      <a:pPr algn="ctr"/>
                      <a:r>
                        <a:rPr lang="en-US" altLang="zh-CN" dirty="0"/>
                        <a:t>Template-</a:t>
                      </a:r>
                    </a:p>
                    <a:p>
                      <a:pPr algn="ctr"/>
                      <a:r>
                        <a:rPr lang="en-US" altLang="zh-CN" dirty="0"/>
                        <a:t>based </a:t>
                      </a:r>
                    </a:p>
                  </a:txBody>
                  <a:tcPr/>
                </a:tc>
                <a:tc>
                  <a:txBody>
                    <a:bodyPr/>
                    <a:lstStyle/>
                    <a:p>
                      <a:pPr algn="ctr"/>
                      <a:r>
                        <a:rPr lang="en-US" altLang="zh-CN" dirty="0" err="1"/>
                        <a:t>Yingjian</a:t>
                      </a:r>
                      <a:endParaRPr lang="en-US" altLang="zh-CN"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Template-based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extLst>
                  <a:ext uri="{0D108BD9-81ED-4DB2-BD59-A6C34878D82A}">
                    <a16:rowId xmlns:a16="http://schemas.microsoft.com/office/drawing/2014/main" val="3848072227"/>
                  </a:ext>
                </a:extLst>
              </a:tr>
              <a:tr h="331894">
                <a:tc vMerge="1">
                  <a:txBody>
                    <a:bodyPr/>
                    <a:lstStyle/>
                    <a:p>
                      <a:pPr algn="ctr"/>
                      <a:endParaRPr lang="zh-CN" altLang="en-US" b="0" dirty="0"/>
                    </a:p>
                  </a:txBody>
                  <a:tcPr/>
                </a:tc>
                <a:tc vMerge="1">
                  <a:txBody>
                    <a:bodyPr/>
                    <a:lstStyle/>
                    <a:p>
                      <a:pPr algn="ct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Good Data (33890, 28891)</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Bad Data (2657, 2236)</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extLst>
                  <a:ext uri="{0D108BD9-81ED-4DB2-BD59-A6C34878D82A}">
                    <a16:rowId xmlns:a16="http://schemas.microsoft.com/office/drawing/2014/main" val="684439007"/>
                  </a:ext>
                </a:extLst>
              </a:tr>
              <a:tr h="331894">
                <a:tc rowSpan="5">
                  <a:txBody>
                    <a:bodyPr/>
                    <a:lstStyle/>
                    <a:p>
                      <a:pPr algn="ctr"/>
                      <a:r>
                        <a:rPr lang="en-US" altLang="zh-CN" b="0" dirty="0"/>
                        <a:t>HR(BPM)</a:t>
                      </a:r>
                      <a:endParaRPr lang="zh-CN" altLang="en-US" b="0" dirty="0"/>
                    </a:p>
                  </a:txBody>
                  <a:tcPr/>
                </a:tc>
                <a:tc>
                  <a:txBody>
                    <a:bodyPr/>
                    <a:lstStyle/>
                    <a:p>
                      <a:pPr algn="ctr"/>
                      <a:r>
                        <a:rPr lang="en-US" altLang="zh-CN" dirty="0"/>
                        <a:t>Back</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1.730</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1.198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1.674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2.445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1.948</a:t>
                      </a:r>
                      <a:endParaRPr lang="zh-CN" altLang="en-US" b="0" dirty="0"/>
                    </a:p>
                  </a:txBody>
                  <a:tcPr/>
                </a:tc>
                <a:extLst>
                  <a:ext uri="{0D108BD9-81ED-4DB2-BD59-A6C34878D82A}">
                    <a16:rowId xmlns:a16="http://schemas.microsoft.com/office/drawing/2014/main" val="338628970"/>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1.11</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1.469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1.080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1.428</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1.997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1.578</a:t>
                      </a:r>
                      <a:endParaRPr lang="zh-CN" altLang="en-US" b="0" dirty="0"/>
                    </a:p>
                  </a:txBody>
                  <a:tcPr/>
                </a:tc>
                <a:extLst>
                  <a:ext uri="{0D108BD9-81ED-4DB2-BD59-A6C34878D82A}">
                    <a16:rowId xmlns:a16="http://schemas.microsoft.com/office/drawing/2014/main" val="1705057288"/>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1.639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1.243</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1.214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1.987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extLst>
                  <a:ext uri="{0D108BD9-81ED-4DB2-BD59-A6C34878D82A}">
                    <a16:rowId xmlns:a16="http://schemas.microsoft.com/office/drawing/2014/main" val="3542504752"/>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1.40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2.089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1.075</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2.092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1.020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1.790</a:t>
                      </a:r>
                      <a:endParaRPr lang="zh-CN" altLang="en-US" b="0" dirty="0"/>
                    </a:p>
                  </a:txBody>
                  <a:tcPr/>
                </a:tc>
                <a:extLst>
                  <a:ext uri="{0D108BD9-81ED-4DB2-BD59-A6C34878D82A}">
                    <a16:rowId xmlns:a16="http://schemas.microsoft.com/office/drawing/2014/main" val="112803471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1.38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1.697</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1.174</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1.125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2.223</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1.801</a:t>
                      </a:r>
                      <a:endParaRPr lang="zh-CN" altLang="en-US" b="0" dirty="0"/>
                    </a:p>
                  </a:txBody>
                  <a:tcPr/>
                </a:tc>
                <a:extLst>
                  <a:ext uri="{0D108BD9-81ED-4DB2-BD59-A6C34878D82A}">
                    <a16:rowId xmlns:a16="http://schemas.microsoft.com/office/drawing/2014/main" val="291145220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HR Estimation</a:t>
            </a:r>
            <a:endParaRPr lang="zh-CN" altLang="en-US" sz="1800" dirty="0"/>
          </a:p>
        </p:txBody>
      </p:sp>
      <p:sp>
        <p:nvSpPr>
          <p:cNvPr id="7" name="文本框 6">
            <a:extLst>
              <a:ext uri="{FF2B5EF4-FFF2-40B4-BE49-F238E27FC236}">
                <a16:creationId xmlns:a16="http://schemas.microsoft.com/office/drawing/2014/main" id="{9906E6BB-4ABA-8B18-E9EE-299090AE7D5E}"/>
              </a:ext>
            </a:extLst>
          </p:cNvPr>
          <p:cNvSpPr txBox="1"/>
          <p:nvPr/>
        </p:nvSpPr>
        <p:spPr>
          <a:xfrm>
            <a:off x="647148" y="4129662"/>
            <a:ext cx="10395027"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dk1"/>
                </a:solidFill>
                <a:latin typeface="Consolas"/>
              </a:rPr>
              <a:t>The results of </a:t>
            </a:r>
            <a:r>
              <a:rPr lang="en-US" altLang="zh-CN" sz="1600" dirty="0" err="1">
                <a:solidFill>
                  <a:schemeClr val="dk1"/>
                </a:solidFill>
                <a:latin typeface="Consolas"/>
              </a:rPr>
              <a:t>Yingjian</a:t>
            </a:r>
            <a:r>
              <a:rPr lang="en-US" altLang="zh-CN" sz="1600" dirty="0">
                <a:solidFill>
                  <a:schemeClr val="dk1"/>
                </a:solidFill>
                <a:latin typeface="Consolas"/>
              </a:rPr>
              <a:t> originate from the `</a:t>
            </a:r>
            <a:r>
              <a:rPr lang="en-US" altLang="zh-CN" sz="1600" dirty="0" err="1">
                <a:solidFill>
                  <a:schemeClr val="dk1"/>
                </a:solidFill>
                <a:latin typeface="Consolas"/>
              </a:rPr>
              <a:t>hr_estimation</a:t>
            </a:r>
            <a:r>
              <a:rPr lang="en-US" altLang="zh-CN" sz="1600" dirty="0">
                <a:solidFill>
                  <a:schemeClr val="dk1"/>
                </a:solidFill>
                <a:latin typeface="Consolas"/>
              </a:rPr>
              <a:t>` function in Algo_DSPYS.py. This implementation appears to be a simplified version in the paper, lacking the Bayesian fusion of time and frequency domains.</a:t>
            </a:r>
          </a:p>
          <a:p>
            <a:pPr marL="285750" indent="-285750">
              <a:buFont typeface="Arial" panose="020B0604020202020204" pitchFamily="34" charset="0"/>
              <a:buChar char="•"/>
            </a:pPr>
            <a:r>
              <a:rPr lang="en-US" altLang="zh-CN" sz="1600" dirty="0">
                <a:solidFill>
                  <a:schemeClr val="dk1"/>
                </a:solidFill>
                <a:latin typeface="Consolas"/>
              </a:rPr>
              <a:t>Template-based HR estimation generally discards approximately 15% more data compared to </a:t>
            </a:r>
            <a:r>
              <a:rPr lang="en-US" altLang="zh-CN" sz="1600" dirty="0" err="1">
                <a:solidFill>
                  <a:schemeClr val="dk1"/>
                </a:solidFill>
                <a:latin typeface="Consolas"/>
              </a:rPr>
              <a:t>Yingjian's</a:t>
            </a:r>
            <a:r>
              <a:rPr lang="en-US" altLang="zh-CN" sz="1600" dirty="0">
                <a:solidFill>
                  <a:schemeClr val="dk1"/>
                </a:solidFill>
                <a:latin typeface="Consolas"/>
              </a:rPr>
              <a:t> algorithm.</a:t>
            </a:r>
          </a:p>
          <a:p>
            <a:pPr marL="285750" indent="-285750">
              <a:buFont typeface="Arial" panose="020B0604020202020204" pitchFamily="34" charset="0"/>
              <a:buChar char="•"/>
            </a:pPr>
            <a:r>
              <a:rPr lang="en-US" altLang="zh-CN" sz="1600" b="1" u="sng" dirty="0">
                <a:solidFill>
                  <a:schemeClr val="dk1"/>
                </a:solidFill>
                <a:latin typeface="Consolas"/>
              </a:rPr>
              <a:t>While accurate data becomes more precise and inaccurate data becomes less so, due to the majority of data being accurate and extreme values being rare, the effectiveness of this algorithm is not expected to be significantly worse than </a:t>
            </a:r>
            <a:r>
              <a:rPr lang="en-US" altLang="zh-CN" sz="1600" b="1" u="sng" dirty="0" err="1">
                <a:solidFill>
                  <a:schemeClr val="dk1"/>
                </a:solidFill>
                <a:latin typeface="Consolas"/>
              </a:rPr>
              <a:t>Yingjian's</a:t>
            </a:r>
            <a:r>
              <a:rPr lang="en-US" altLang="zh-CN" sz="1600" b="1" u="sng" dirty="0">
                <a:solidFill>
                  <a:schemeClr val="dk1"/>
                </a:solidFill>
                <a:latin typeface="Consolas"/>
              </a:rPr>
              <a:t>. However, it is also not expected to be considerably better.</a:t>
            </a:r>
          </a:p>
        </p:txBody>
      </p:sp>
    </p:spTree>
    <p:extLst>
      <p:ext uri="{BB962C8B-B14F-4D97-AF65-F5344CB8AC3E}">
        <p14:creationId xmlns:p14="http://schemas.microsoft.com/office/powerpoint/2010/main" val="35711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4" name="图片 3">
            <a:extLst>
              <a:ext uri="{FF2B5EF4-FFF2-40B4-BE49-F238E27FC236}">
                <a16:creationId xmlns:a16="http://schemas.microsoft.com/office/drawing/2014/main" id="{363C0476-2747-D517-C36B-FE301D8BC2E3}"/>
              </a:ext>
            </a:extLst>
          </p:cNvPr>
          <p:cNvPicPr>
            <a:picLocks noChangeAspect="1"/>
          </p:cNvPicPr>
          <p:nvPr/>
        </p:nvPicPr>
        <p:blipFill rotWithShape="1">
          <a:blip r:embed="rId3"/>
          <a:srcRect r="7978"/>
          <a:stretch/>
        </p:blipFill>
        <p:spPr>
          <a:xfrm>
            <a:off x="5859699" y="310556"/>
            <a:ext cx="4196923" cy="3040529"/>
          </a:xfrm>
          <a:prstGeom prst="rect">
            <a:avLst/>
          </a:prstGeom>
        </p:spPr>
      </p:pic>
      <p:pic>
        <p:nvPicPr>
          <p:cNvPr id="15" name="图片 14">
            <a:extLst>
              <a:ext uri="{FF2B5EF4-FFF2-40B4-BE49-F238E27FC236}">
                <a16:creationId xmlns:a16="http://schemas.microsoft.com/office/drawing/2014/main" id="{0C72DDAA-4988-30A2-E8CE-3ADE0DD7FE9B}"/>
              </a:ext>
            </a:extLst>
          </p:cNvPr>
          <p:cNvPicPr>
            <a:picLocks noChangeAspect="1"/>
          </p:cNvPicPr>
          <p:nvPr/>
        </p:nvPicPr>
        <p:blipFill rotWithShape="1">
          <a:blip r:embed="rId4"/>
          <a:srcRect r="8489"/>
          <a:stretch/>
        </p:blipFill>
        <p:spPr>
          <a:xfrm>
            <a:off x="5821599" y="3359006"/>
            <a:ext cx="4224938" cy="3077883"/>
          </a:xfrm>
          <a:prstGeom prst="rect">
            <a:avLst/>
          </a:prstGeom>
        </p:spPr>
      </p:pic>
      <p:sp>
        <p:nvSpPr>
          <p:cNvPr id="2" name="文本框 1">
            <a:extLst>
              <a:ext uri="{FF2B5EF4-FFF2-40B4-BE49-F238E27FC236}">
                <a16:creationId xmlns:a16="http://schemas.microsoft.com/office/drawing/2014/main" id="{B8920E6F-46F1-50C3-C0BF-AA7DF4E0E0E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HR Estimation</a:t>
            </a:r>
            <a:endParaRPr lang="zh-CN" altLang="en-US" sz="1800" dirty="0"/>
          </a:p>
        </p:txBody>
      </p:sp>
      <p:sp>
        <p:nvSpPr>
          <p:cNvPr id="16" name="矩形 15">
            <a:extLst>
              <a:ext uri="{FF2B5EF4-FFF2-40B4-BE49-F238E27FC236}">
                <a16:creationId xmlns:a16="http://schemas.microsoft.com/office/drawing/2014/main" id="{F7EF5413-5F6D-535F-56BA-8264A0E88CFE}"/>
              </a:ext>
            </a:extLst>
          </p:cNvPr>
          <p:cNvSpPr/>
          <p:nvPr/>
        </p:nvSpPr>
        <p:spPr>
          <a:xfrm>
            <a:off x="6884338" y="6105256"/>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0ECC144-BD29-3E3B-F0B4-C18BBA18B456}"/>
              </a:ext>
            </a:extLst>
          </p:cNvPr>
          <p:cNvSpPr/>
          <p:nvPr/>
        </p:nvSpPr>
        <p:spPr>
          <a:xfrm>
            <a:off x="7415303" y="6081444"/>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51E5B6B-71FC-A913-C904-2604D6C77FD8}"/>
              </a:ext>
            </a:extLst>
          </p:cNvPr>
          <p:cNvSpPr/>
          <p:nvPr/>
        </p:nvSpPr>
        <p:spPr>
          <a:xfrm>
            <a:off x="7927493"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CBF2829-692D-2B06-8938-2774B91026D5}"/>
              </a:ext>
            </a:extLst>
          </p:cNvPr>
          <p:cNvSpPr/>
          <p:nvPr/>
        </p:nvSpPr>
        <p:spPr>
          <a:xfrm>
            <a:off x="8458458"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34C9D76-A82F-2BC6-F3DC-6A0AD50F8CE6}"/>
              </a:ext>
            </a:extLst>
          </p:cNvPr>
          <p:cNvSpPr/>
          <p:nvPr/>
        </p:nvSpPr>
        <p:spPr>
          <a:xfrm>
            <a:off x="8970648"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B04A2E7-F2E9-F93A-E8A1-0A3D8227D0D9}"/>
              </a:ext>
            </a:extLst>
          </p:cNvPr>
          <p:cNvSpPr/>
          <p:nvPr/>
        </p:nvSpPr>
        <p:spPr>
          <a:xfrm>
            <a:off x="9493182" y="6097636"/>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E1B2A3A-9F78-E35B-9D24-2FE1AE317374}"/>
              </a:ext>
            </a:extLst>
          </p:cNvPr>
          <p:cNvSpPr/>
          <p:nvPr/>
        </p:nvSpPr>
        <p:spPr>
          <a:xfrm>
            <a:off x="7885702" y="6268075"/>
            <a:ext cx="649830" cy="235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C871B828-4C6F-5F75-4878-25E7CBF281AE}"/>
              </a:ext>
            </a:extLst>
          </p:cNvPr>
          <p:cNvPicPr>
            <a:picLocks noChangeAspect="1"/>
          </p:cNvPicPr>
          <p:nvPr/>
        </p:nvPicPr>
        <p:blipFill rotWithShape="1">
          <a:blip r:embed="rId5"/>
          <a:srcRect l="4069" r="5357"/>
          <a:stretch/>
        </p:blipFill>
        <p:spPr>
          <a:xfrm>
            <a:off x="1772505" y="407586"/>
            <a:ext cx="4049094" cy="2793640"/>
          </a:xfrm>
          <a:prstGeom prst="rect">
            <a:avLst/>
          </a:prstGeom>
        </p:spPr>
      </p:pic>
      <p:pic>
        <p:nvPicPr>
          <p:cNvPr id="27" name="图片 26">
            <a:extLst>
              <a:ext uri="{FF2B5EF4-FFF2-40B4-BE49-F238E27FC236}">
                <a16:creationId xmlns:a16="http://schemas.microsoft.com/office/drawing/2014/main" id="{536B68DB-4B09-D553-30AD-6D233A8EE4BA}"/>
              </a:ext>
            </a:extLst>
          </p:cNvPr>
          <p:cNvPicPr>
            <a:picLocks noChangeAspect="1"/>
          </p:cNvPicPr>
          <p:nvPr/>
        </p:nvPicPr>
        <p:blipFill rotWithShape="1">
          <a:blip r:embed="rId6"/>
          <a:srcRect l="2306" r="5163"/>
          <a:stretch/>
        </p:blipFill>
        <p:spPr>
          <a:xfrm>
            <a:off x="1772505" y="3343329"/>
            <a:ext cx="3916931" cy="3192936"/>
          </a:xfrm>
          <a:prstGeom prst="rect">
            <a:avLst/>
          </a:prstGeom>
        </p:spPr>
      </p:pic>
      <p:sp>
        <p:nvSpPr>
          <p:cNvPr id="28" name="文本框 27">
            <a:extLst>
              <a:ext uri="{FF2B5EF4-FFF2-40B4-BE49-F238E27FC236}">
                <a16:creationId xmlns:a16="http://schemas.microsoft.com/office/drawing/2014/main" id="{EC7BC2C3-22D5-B0F1-CA4D-A0ED8BB2F408}"/>
              </a:ext>
            </a:extLst>
          </p:cNvPr>
          <p:cNvSpPr txBox="1"/>
          <p:nvPr/>
        </p:nvSpPr>
        <p:spPr>
          <a:xfrm>
            <a:off x="6281968" y="224052"/>
            <a:ext cx="3682878" cy="338554"/>
          </a:xfrm>
          <a:prstGeom prst="rect">
            <a:avLst/>
          </a:prstGeom>
          <a:noFill/>
        </p:spPr>
        <p:txBody>
          <a:bodyPr wrap="square">
            <a:spAutoFit/>
          </a:bodyPr>
          <a:lstStyle/>
          <a:p>
            <a:pPr algn="ctr"/>
            <a:r>
              <a:rPr lang="en-US" altLang="zh-CN" sz="1600" dirty="0">
                <a:solidFill>
                  <a:schemeClr val="dk1"/>
                </a:solidFill>
                <a:latin typeface="Consolas"/>
              </a:rPr>
              <a:t>Template-based Algo</a:t>
            </a:r>
            <a:endParaRPr lang="zh-CN" altLang="en-US" sz="1600" dirty="0">
              <a:solidFill>
                <a:schemeClr val="dk1"/>
              </a:solidFill>
              <a:latin typeface="Consolas"/>
            </a:endParaRPr>
          </a:p>
        </p:txBody>
      </p:sp>
      <p:sp>
        <p:nvSpPr>
          <p:cNvPr id="30" name="文本框 29">
            <a:extLst>
              <a:ext uri="{FF2B5EF4-FFF2-40B4-BE49-F238E27FC236}">
                <a16:creationId xmlns:a16="http://schemas.microsoft.com/office/drawing/2014/main" id="{E1993314-7706-18A1-D5B6-44DB1F5F3806}"/>
              </a:ext>
            </a:extLst>
          </p:cNvPr>
          <p:cNvSpPr txBox="1"/>
          <p:nvPr/>
        </p:nvSpPr>
        <p:spPr>
          <a:xfrm>
            <a:off x="2771603" y="145232"/>
            <a:ext cx="2481537" cy="338554"/>
          </a:xfrm>
          <a:prstGeom prst="rect">
            <a:avLst/>
          </a:prstGeom>
          <a:noFill/>
        </p:spPr>
        <p:txBody>
          <a:bodyPr wrap="square">
            <a:spAutoFit/>
          </a:bodyPr>
          <a:lstStyle/>
          <a:p>
            <a:pPr algn="ctr"/>
            <a:r>
              <a:rPr lang="en-US" altLang="zh-CN" sz="1600" dirty="0" err="1">
                <a:solidFill>
                  <a:schemeClr val="dk1"/>
                </a:solidFill>
                <a:latin typeface="Consolas"/>
              </a:rPr>
              <a:t>Yingjian</a:t>
            </a:r>
            <a:r>
              <a:rPr lang="en-US" altLang="zh-CN" sz="1600" dirty="0">
                <a:solidFill>
                  <a:schemeClr val="dk1"/>
                </a:solidFill>
                <a:latin typeface="Consolas"/>
              </a:rPr>
              <a:t> IOT2023</a:t>
            </a:r>
            <a:endParaRPr lang="zh-CN" altLang="en-US" sz="1600" dirty="0">
              <a:solidFill>
                <a:schemeClr val="dk1"/>
              </a:solidFill>
              <a:latin typeface="Consolas"/>
            </a:endParaRPr>
          </a:p>
        </p:txBody>
      </p:sp>
      <p:sp>
        <p:nvSpPr>
          <p:cNvPr id="32" name="文本框 31">
            <a:extLst>
              <a:ext uri="{FF2B5EF4-FFF2-40B4-BE49-F238E27FC236}">
                <a16:creationId xmlns:a16="http://schemas.microsoft.com/office/drawing/2014/main" id="{1934134A-E9C5-8347-0F53-BCE77E2568C8}"/>
              </a:ext>
            </a:extLst>
          </p:cNvPr>
          <p:cNvSpPr txBox="1"/>
          <p:nvPr/>
        </p:nvSpPr>
        <p:spPr>
          <a:xfrm>
            <a:off x="251783" y="6436889"/>
            <a:ext cx="9559178" cy="338554"/>
          </a:xfrm>
          <a:prstGeom prst="rect">
            <a:avLst/>
          </a:prstGeom>
          <a:noFill/>
        </p:spPr>
        <p:txBody>
          <a:bodyPr wrap="square">
            <a:spAutoFit/>
          </a:bodyPr>
          <a:lstStyle/>
          <a:p>
            <a:r>
              <a:rPr lang="zh-CN" altLang="en-US" sz="1600" b="1" u="sng" dirty="0">
                <a:solidFill>
                  <a:schemeClr val="dk1"/>
                </a:solidFill>
                <a:latin typeface="Consolas"/>
              </a:rPr>
              <a:t>Conclusion: The template-based algorithm performs comparably to existing algorithms.</a:t>
            </a:r>
          </a:p>
        </p:txBody>
      </p:sp>
    </p:spTree>
    <p:extLst>
      <p:ext uri="{BB962C8B-B14F-4D97-AF65-F5344CB8AC3E}">
        <p14:creationId xmlns:p14="http://schemas.microsoft.com/office/powerpoint/2010/main" val="17811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1595718"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dirty="0">
                <a:sym typeface="Consolas"/>
              </a:rPr>
              <a:t>Arrhythmia</a:t>
            </a:r>
            <a:endParaRPr lang="zh-CN" altLang="en-US" dirty="0"/>
          </a:p>
        </p:txBody>
      </p:sp>
      <p:pic>
        <p:nvPicPr>
          <p:cNvPr id="7" name="图片 6">
            <a:extLst>
              <a:ext uri="{FF2B5EF4-FFF2-40B4-BE49-F238E27FC236}">
                <a16:creationId xmlns:a16="http://schemas.microsoft.com/office/drawing/2014/main" id="{E5F4F695-7D8E-12D2-74ED-A88980C6A5D9}"/>
              </a:ext>
            </a:extLst>
          </p:cNvPr>
          <p:cNvPicPr>
            <a:picLocks noChangeAspect="1"/>
          </p:cNvPicPr>
          <p:nvPr/>
        </p:nvPicPr>
        <p:blipFill>
          <a:blip r:embed="rId3"/>
          <a:stretch>
            <a:fillRect/>
          </a:stretch>
        </p:blipFill>
        <p:spPr>
          <a:xfrm>
            <a:off x="6849819" y="5417054"/>
            <a:ext cx="1848108" cy="771633"/>
          </a:xfrm>
          <a:prstGeom prst="rect">
            <a:avLst/>
          </a:prstGeom>
        </p:spPr>
      </p:pic>
      <p:pic>
        <p:nvPicPr>
          <p:cNvPr id="10" name="图片 9">
            <a:extLst>
              <a:ext uri="{FF2B5EF4-FFF2-40B4-BE49-F238E27FC236}">
                <a16:creationId xmlns:a16="http://schemas.microsoft.com/office/drawing/2014/main" id="{673DBA7E-C841-532B-47C0-EBADAF03F4E7}"/>
              </a:ext>
            </a:extLst>
          </p:cNvPr>
          <p:cNvPicPr>
            <a:picLocks noChangeAspect="1"/>
          </p:cNvPicPr>
          <p:nvPr/>
        </p:nvPicPr>
        <p:blipFill rotWithShape="1">
          <a:blip r:embed="rId4"/>
          <a:srcRect t="1041"/>
          <a:stretch/>
        </p:blipFill>
        <p:spPr>
          <a:xfrm>
            <a:off x="0" y="418924"/>
            <a:ext cx="4231341" cy="5781040"/>
          </a:xfrm>
          <a:prstGeom prst="rect">
            <a:avLst/>
          </a:prstGeom>
        </p:spPr>
      </p:pic>
      <p:sp>
        <p:nvSpPr>
          <p:cNvPr id="12" name="文本框 11">
            <a:extLst>
              <a:ext uri="{FF2B5EF4-FFF2-40B4-BE49-F238E27FC236}">
                <a16:creationId xmlns:a16="http://schemas.microsoft.com/office/drawing/2014/main" id="{A630FA06-03FE-7630-0590-10F3A195C891}"/>
              </a:ext>
            </a:extLst>
          </p:cNvPr>
          <p:cNvSpPr txBox="1"/>
          <p:nvPr/>
        </p:nvSpPr>
        <p:spPr>
          <a:xfrm>
            <a:off x="-5977" y="6249556"/>
            <a:ext cx="12197977" cy="523220"/>
          </a:xfrm>
          <a:prstGeom prst="rect">
            <a:avLst/>
          </a:prstGeom>
          <a:noFill/>
        </p:spPr>
        <p:txBody>
          <a:bodyPr wrap="square">
            <a:spAutoFit/>
          </a:bodyPr>
          <a:lstStyle/>
          <a:p>
            <a:r>
              <a:rPr lang="en-US" altLang="zh-CN" i="1" u="sng" dirty="0">
                <a:solidFill>
                  <a:schemeClr val="dk1"/>
                </a:solidFill>
                <a:latin typeface="Consolas"/>
              </a:rPr>
              <a:t>Reference: Kennedy A, Finlay D </a:t>
            </a:r>
            <a:r>
              <a:rPr lang="en-US" altLang="zh-CN" i="1" u="sng" dirty="0" err="1">
                <a:solidFill>
                  <a:schemeClr val="dk1"/>
                </a:solidFill>
                <a:latin typeface="Consolas"/>
              </a:rPr>
              <a:t>D</a:t>
            </a:r>
            <a:r>
              <a:rPr lang="en-US" altLang="zh-CN" i="1" u="sng" dirty="0">
                <a:solidFill>
                  <a:schemeClr val="dk1"/>
                </a:solidFill>
                <a:latin typeface="Consolas"/>
              </a:rPr>
              <a:t>, </a:t>
            </a:r>
            <a:r>
              <a:rPr lang="en-US" altLang="zh-CN" i="1" u="sng" dirty="0" err="1">
                <a:solidFill>
                  <a:schemeClr val="dk1"/>
                </a:solidFill>
                <a:latin typeface="Consolas"/>
              </a:rPr>
              <a:t>Guldenring</a:t>
            </a:r>
            <a:r>
              <a:rPr lang="en-US" altLang="zh-CN" i="1" u="sng" dirty="0">
                <a:solidFill>
                  <a:schemeClr val="dk1"/>
                </a:solidFill>
                <a:latin typeface="Consolas"/>
              </a:rPr>
              <a:t> D, et al. The accuracy of beat-interval based algorithms for detecting atrial fibrillation[C]//2015 Computing in Cardiology Conference (</a:t>
            </a:r>
            <a:r>
              <a:rPr lang="en-US" altLang="zh-CN" i="1" u="sng" dirty="0" err="1">
                <a:solidFill>
                  <a:schemeClr val="dk1"/>
                </a:solidFill>
                <a:latin typeface="Consolas"/>
              </a:rPr>
              <a:t>CinC</a:t>
            </a:r>
            <a:r>
              <a:rPr lang="en-US" altLang="zh-CN" i="1" u="sng" dirty="0">
                <a:solidFill>
                  <a:schemeClr val="dk1"/>
                </a:solidFill>
                <a:latin typeface="Consolas"/>
              </a:rPr>
              <a:t>). IEEE, 2015: 893-896.</a:t>
            </a:r>
            <a:endParaRPr lang="zh-CN" altLang="en-US" i="1" u="sng" dirty="0">
              <a:solidFill>
                <a:schemeClr val="dk1"/>
              </a:solidFill>
              <a:latin typeface="Consolas"/>
            </a:endParaRPr>
          </a:p>
        </p:txBody>
      </p:sp>
      <p:pic>
        <p:nvPicPr>
          <p:cNvPr id="4" name="图片 3">
            <a:extLst>
              <a:ext uri="{FF2B5EF4-FFF2-40B4-BE49-F238E27FC236}">
                <a16:creationId xmlns:a16="http://schemas.microsoft.com/office/drawing/2014/main" id="{BFA54706-4FEF-E241-23AB-86A5150359DA}"/>
              </a:ext>
            </a:extLst>
          </p:cNvPr>
          <p:cNvPicPr>
            <a:picLocks noChangeAspect="1"/>
          </p:cNvPicPr>
          <p:nvPr/>
        </p:nvPicPr>
        <p:blipFill>
          <a:blip r:embed="rId5"/>
          <a:stretch>
            <a:fillRect/>
          </a:stretch>
        </p:blipFill>
        <p:spPr>
          <a:xfrm>
            <a:off x="5519296" y="131528"/>
            <a:ext cx="4509154" cy="2042608"/>
          </a:xfrm>
          <a:prstGeom prst="rect">
            <a:avLst/>
          </a:prstGeom>
        </p:spPr>
      </p:pic>
      <p:sp>
        <p:nvSpPr>
          <p:cNvPr id="5" name="文本框 4">
            <a:extLst>
              <a:ext uri="{FF2B5EF4-FFF2-40B4-BE49-F238E27FC236}">
                <a16:creationId xmlns:a16="http://schemas.microsoft.com/office/drawing/2014/main" id="{21CA4B34-333E-F9F8-E3E9-388E7A43B086}"/>
              </a:ext>
            </a:extLst>
          </p:cNvPr>
          <p:cNvSpPr txBox="1"/>
          <p:nvPr/>
        </p:nvSpPr>
        <p:spPr>
          <a:xfrm>
            <a:off x="4455484" y="2272101"/>
            <a:ext cx="7407810" cy="3046988"/>
          </a:xfrm>
          <a:prstGeom prst="rect">
            <a:avLst/>
          </a:prstGeom>
          <a:noFill/>
        </p:spPr>
        <p:txBody>
          <a:bodyPr wrap="square" rtlCol="0">
            <a:spAutoFit/>
          </a:bodyPr>
          <a:lstStyle/>
          <a:p>
            <a:r>
              <a:rPr lang="en-US" altLang="zh-CN" sz="1600" dirty="0">
                <a:solidFill>
                  <a:schemeClr val="dk1"/>
                </a:solidFill>
                <a:latin typeface="Consolas"/>
              </a:rPr>
              <a:t>When the coefficient of variation (CV) is 0.16, the algorithm achieves the best performance on both major public datasets for arrhythmia(MIT-BIH arrhythmia database, MIT-BIH SVT database), with an accuracy of 91%. </a:t>
            </a:r>
          </a:p>
          <a:p>
            <a:endParaRPr lang="en-US" altLang="zh-CN" sz="1600" dirty="0">
              <a:solidFill>
                <a:schemeClr val="dk1"/>
              </a:solidFill>
              <a:latin typeface="Consolas"/>
            </a:endParaRPr>
          </a:p>
          <a:p>
            <a:r>
              <a:rPr lang="en-US" altLang="zh-CN" sz="1600" dirty="0">
                <a:solidFill>
                  <a:schemeClr val="dk1"/>
                </a:solidFill>
                <a:latin typeface="Consolas"/>
              </a:rPr>
              <a:t>Therefore, I will use CV=0.16 as the criterion for distinguishing arrhythmia. Testing will be conducted on 10-second BSG-IBI signals.</a:t>
            </a:r>
            <a:r>
              <a:rPr lang="zh-CN" altLang="en-US" sz="1600" dirty="0">
                <a:solidFill>
                  <a:schemeClr val="dk1"/>
                </a:solidFill>
                <a:latin typeface="Consolas"/>
              </a:rPr>
              <a:t> </a:t>
            </a:r>
            <a:endParaRPr lang="en-US" altLang="zh-CN" sz="1600" dirty="0">
              <a:solidFill>
                <a:schemeClr val="dk1"/>
              </a:solidFill>
              <a:latin typeface="Consolas"/>
            </a:endParaRPr>
          </a:p>
          <a:p>
            <a:pPr marL="285750" indent="-285750">
              <a:buFont typeface="Arial" panose="020B0604020202020204" pitchFamily="34" charset="0"/>
              <a:buChar char="•"/>
            </a:pPr>
            <a:endParaRPr lang="en-US" altLang="zh-CN" sz="1600" dirty="0">
              <a:solidFill>
                <a:schemeClr val="dk1"/>
              </a:solidFill>
              <a:latin typeface="Consolas"/>
            </a:endParaRPr>
          </a:p>
          <a:p>
            <a:r>
              <a:rPr lang="en-US" altLang="zh-CN" sz="1600" u="sng" dirty="0">
                <a:solidFill>
                  <a:schemeClr val="dk1"/>
                </a:solidFill>
                <a:latin typeface="Consolas"/>
              </a:rPr>
              <a:t>Conclusion: It seems that our dataset does not contain patients with arrhythmia, and there are no labels. We cannot include arrhythmia classification in paper.</a:t>
            </a:r>
            <a:endParaRPr lang="zh-CN" altLang="en-US" sz="1600" u="sng" dirty="0">
              <a:solidFill>
                <a:schemeClr val="dk1"/>
              </a:solidFill>
              <a:latin typeface="Consolas"/>
            </a:endParaRPr>
          </a:p>
        </p:txBody>
      </p:sp>
    </p:spTree>
    <p:extLst>
      <p:ext uri="{BB962C8B-B14F-4D97-AF65-F5344CB8AC3E}">
        <p14:creationId xmlns:p14="http://schemas.microsoft.com/office/powerpoint/2010/main" val="35074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3257176"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Alignment of BSG and PPG</a:t>
            </a:r>
            <a:endParaRPr lang="zh-CN" altLang="en-US" dirty="0"/>
          </a:p>
        </p:txBody>
      </p:sp>
      <p:sp>
        <p:nvSpPr>
          <p:cNvPr id="4" name="文本框 3">
            <a:extLst>
              <a:ext uri="{FF2B5EF4-FFF2-40B4-BE49-F238E27FC236}">
                <a16:creationId xmlns:a16="http://schemas.microsoft.com/office/drawing/2014/main" id="{D53CBAB2-7B84-CA48-14A7-8F68E65CBCD5}"/>
              </a:ext>
            </a:extLst>
          </p:cNvPr>
          <p:cNvSpPr txBox="1"/>
          <p:nvPr/>
        </p:nvSpPr>
        <p:spPr>
          <a:xfrm>
            <a:off x="5753849" y="4202848"/>
            <a:ext cx="6187139" cy="954107"/>
          </a:xfrm>
          <a:prstGeom prst="rect">
            <a:avLst/>
          </a:prstGeom>
          <a:noFill/>
        </p:spPr>
        <p:txBody>
          <a:bodyPr wrap="square">
            <a:spAutoFit/>
          </a:bodyPr>
          <a:lstStyle/>
          <a:p>
            <a:r>
              <a:rPr lang="en-US" altLang="zh-CN" i="1" u="sng" dirty="0">
                <a:solidFill>
                  <a:schemeClr val="dk1"/>
                </a:solidFill>
                <a:latin typeface="Consolas"/>
              </a:rPr>
              <a:t>Reference: Khan U M, </a:t>
            </a:r>
            <a:r>
              <a:rPr lang="en-US" altLang="zh-CN" i="1" u="sng" dirty="0" err="1">
                <a:solidFill>
                  <a:schemeClr val="dk1"/>
                </a:solidFill>
                <a:latin typeface="Consolas"/>
              </a:rPr>
              <a:t>Rigazio</a:t>
            </a:r>
            <a:r>
              <a:rPr lang="en-US" altLang="zh-CN" i="1" u="sng" dirty="0">
                <a:solidFill>
                  <a:schemeClr val="dk1"/>
                </a:solidFill>
                <a:latin typeface="Consolas"/>
              </a:rPr>
              <a:t> L, Shahzad M. Contactless Monitoring of PPG Using Radar[J]. Proceedings of the ACM on Interactive, Mobile, Wearable and Ubiquitous Technologies, 2022, 6(3): 1-30.</a:t>
            </a:r>
            <a:endParaRPr lang="zh-CN" altLang="en-US" i="1" u="sng" dirty="0">
              <a:solidFill>
                <a:schemeClr val="dk1"/>
              </a:solidFill>
              <a:latin typeface="Consolas"/>
            </a:endParaRPr>
          </a:p>
        </p:txBody>
      </p:sp>
      <p:pic>
        <p:nvPicPr>
          <p:cNvPr id="6" name="图片 5">
            <a:extLst>
              <a:ext uri="{FF2B5EF4-FFF2-40B4-BE49-F238E27FC236}">
                <a16:creationId xmlns:a16="http://schemas.microsoft.com/office/drawing/2014/main" id="{33DAD7C5-FF92-4C0A-0F6A-4AFEFA5CAA02}"/>
              </a:ext>
            </a:extLst>
          </p:cNvPr>
          <p:cNvPicPr>
            <a:picLocks noChangeAspect="1"/>
          </p:cNvPicPr>
          <p:nvPr/>
        </p:nvPicPr>
        <p:blipFill>
          <a:blip r:embed="rId3"/>
          <a:stretch>
            <a:fillRect/>
          </a:stretch>
        </p:blipFill>
        <p:spPr>
          <a:xfrm>
            <a:off x="0" y="369333"/>
            <a:ext cx="5617894" cy="6488668"/>
          </a:xfrm>
          <a:prstGeom prst="rect">
            <a:avLst/>
          </a:prstGeom>
        </p:spPr>
      </p:pic>
      <p:sp>
        <p:nvSpPr>
          <p:cNvPr id="8" name="文本框 7">
            <a:extLst>
              <a:ext uri="{FF2B5EF4-FFF2-40B4-BE49-F238E27FC236}">
                <a16:creationId xmlns:a16="http://schemas.microsoft.com/office/drawing/2014/main" id="{A4A19355-4653-F34A-21AD-F80155658B2C}"/>
              </a:ext>
            </a:extLst>
          </p:cNvPr>
          <p:cNvSpPr txBox="1"/>
          <p:nvPr/>
        </p:nvSpPr>
        <p:spPr>
          <a:xfrm>
            <a:off x="5753849" y="3723348"/>
            <a:ext cx="4153647" cy="338554"/>
          </a:xfrm>
          <a:prstGeom prst="rect">
            <a:avLst/>
          </a:prstGeom>
          <a:noFill/>
        </p:spPr>
        <p:txBody>
          <a:bodyPr wrap="square" rtlCol="0">
            <a:spAutoFit/>
          </a:bodyPr>
          <a:lstStyle/>
          <a:p>
            <a:r>
              <a:rPr lang="en-US" altLang="zh-CN" sz="1600" dirty="0">
                <a:solidFill>
                  <a:schemeClr val="dk1"/>
                </a:solidFill>
                <a:latin typeface="Consolas"/>
              </a:rPr>
              <a:t>Radar Wave -&gt; PPG Signal</a:t>
            </a:r>
            <a:endParaRPr lang="zh-CN" altLang="en-US" sz="1600" dirty="0">
              <a:solidFill>
                <a:schemeClr val="dk1"/>
              </a:solidFill>
              <a:latin typeface="Consolas"/>
            </a:endParaRPr>
          </a:p>
        </p:txBody>
      </p:sp>
      <p:sp>
        <p:nvSpPr>
          <p:cNvPr id="11" name="文本框 10">
            <a:extLst>
              <a:ext uri="{FF2B5EF4-FFF2-40B4-BE49-F238E27FC236}">
                <a16:creationId xmlns:a16="http://schemas.microsoft.com/office/drawing/2014/main" id="{D73FDB32-1A3C-AC7E-B809-89B8407BC081}"/>
              </a:ext>
            </a:extLst>
          </p:cNvPr>
          <p:cNvSpPr txBox="1"/>
          <p:nvPr/>
        </p:nvSpPr>
        <p:spPr>
          <a:xfrm>
            <a:off x="5753849" y="1155439"/>
            <a:ext cx="6336552" cy="1815882"/>
          </a:xfrm>
          <a:prstGeom prst="rect">
            <a:avLst/>
          </a:prstGeom>
          <a:noFill/>
        </p:spPr>
        <p:txBody>
          <a:bodyPr wrap="square">
            <a:spAutoFit/>
          </a:bodyPr>
          <a:lstStyle/>
          <a:p>
            <a:r>
              <a:rPr lang="en-US" altLang="zh-CN" sz="1600" dirty="0">
                <a:solidFill>
                  <a:schemeClr val="dk1"/>
                </a:solidFill>
                <a:latin typeface="Consolas"/>
              </a:rPr>
              <a:t>Using Real-Time Heart Rate for signal alignment ensures that each cycle of the PPG signal corresponds to each cycle of the BSG signal. </a:t>
            </a:r>
          </a:p>
          <a:p>
            <a:endParaRPr lang="en-US" altLang="zh-CN" sz="1600" dirty="0">
              <a:solidFill>
                <a:schemeClr val="dk1"/>
              </a:solidFill>
              <a:latin typeface="Consolas"/>
            </a:endParaRPr>
          </a:p>
          <a:p>
            <a:r>
              <a:rPr lang="en-US" altLang="zh-CN" sz="1600" dirty="0">
                <a:solidFill>
                  <a:schemeClr val="dk1"/>
                </a:solidFill>
                <a:latin typeface="Consolas"/>
              </a:rPr>
              <a:t>However, it cannot be used to extract features along the time axis, such as Pulse Transit Time (PTT), Pulse Arrival Time (PAT), etc.</a:t>
            </a:r>
            <a:endParaRPr lang="zh-CN" altLang="en-US" sz="1600" dirty="0">
              <a:solidFill>
                <a:schemeClr val="dk1"/>
              </a:solidFill>
              <a:latin typeface="Consolas"/>
            </a:endParaRPr>
          </a:p>
        </p:txBody>
      </p:sp>
    </p:spTree>
    <p:extLst>
      <p:ext uri="{BB962C8B-B14F-4D97-AF65-F5344CB8AC3E}">
        <p14:creationId xmlns:p14="http://schemas.microsoft.com/office/powerpoint/2010/main" val="4111126483"/>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4174</TotalTime>
  <Words>1106</Words>
  <Application>Microsoft Office PowerPoint</Application>
  <PresentationFormat>宽屏</PresentationFormat>
  <Paragraphs>184</Paragraphs>
  <Slides>12</Slides>
  <Notes>12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3533</cp:revision>
  <dcterms:created xsi:type="dcterms:W3CDTF">2023-07-30T03:21:28Z</dcterms:created>
  <dcterms:modified xsi:type="dcterms:W3CDTF">2024-04-01T13:15:54Z</dcterms:modified>
</cp:coreProperties>
</file>