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71" r:id="rId4"/>
    <p:sldId id="364" r:id="rId5"/>
    <p:sldId id="365" r:id="rId6"/>
    <p:sldId id="366" r:id="rId7"/>
    <p:sldId id="367" r:id="rId8"/>
    <p:sldId id="363" r:id="rId9"/>
    <p:sldId id="362" r:id="rId10"/>
    <p:sldId id="374" r:id="rId11"/>
    <p:sldId id="351" r:id="rId12"/>
    <p:sldId id="375" r:id="rId13"/>
    <p:sldId id="376" r:id="rId14"/>
    <p:sldId id="372" r:id="rId15"/>
    <p:sldId id="369" r:id="rId16"/>
    <p:sldId id="370" r:id="rId17"/>
    <p:sldId id="368" r:id="rId18"/>
    <p:sldId id="373" r:id="rId19"/>
    <p:sldId id="346" r:id="rId20"/>
    <p:sldId id="348" r:id="rId21"/>
    <p:sldId id="2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老 甲鱼" initials="老" lastIdx="4" clrIdx="0">
    <p:extLst>
      <p:ext uri="{19B8F6BF-5375-455C-9EA6-DF929625EA0E}">
        <p15:presenceInfo xmlns:p15="http://schemas.microsoft.com/office/powerpoint/2012/main" userId="8e706fe32cce4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BFD8E5"/>
    <a:srgbClr val="F1F52D"/>
    <a:srgbClr val="51788B"/>
    <a:srgbClr val="426A82"/>
    <a:srgbClr val="307DAE"/>
    <a:srgbClr val="EA821C"/>
    <a:srgbClr val="F6C894"/>
    <a:srgbClr val="FF7F0E"/>
    <a:srgbClr val="1F7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4723" autoAdjust="0"/>
  </p:normalViewPr>
  <p:slideViewPr>
    <p:cSldViewPr snapToGrid="0">
      <p:cViewPr>
        <p:scale>
          <a:sx n="75" d="100"/>
          <a:sy n="75" d="100"/>
        </p:scale>
        <p:origin x="360" y="51"/>
      </p:cViewPr>
      <p:guideLst/>
    </p:cSldViewPr>
  </p:slideViewPr>
  <p:outlineViewPr>
    <p:cViewPr>
      <p:scale>
        <a:sx n="100" d="100"/>
        <a:sy n="100" d="100"/>
      </p:scale>
      <p:origin x="0" y="-1527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8.xml"/><Relationship Id="rId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40E-8F52-4821-8A8D-03DDEC038A3B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FA662-60CA-45D5-8BB1-0A7D21FB8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1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2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3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78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0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67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51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5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44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29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8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6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35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9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7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6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63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1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0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FA662-60CA-45D5-8BB1-0A7D21FB8F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226F-0FDE-ADCA-B981-0737D9DC4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4ABB8-FEC8-D6C3-AF75-A249BCA4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362A6-18C2-41E4-9ACE-B39C1F2B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8CED4-2D82-18BF-3EE3-F1E04EFA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C9BD4-0F60-1E5C-8899-6CB9D05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1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2D37-FC51-BC1F-CFE1-652AD977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9D527-128B-C07A-BBE0-978418525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C53FE-9029-6241-CD11-FF843697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72D27-072D-2561-9A8C-6A89EC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0EB72-67F8-9663-80D5-C5F41473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D18C15-0487-9772-DD3C-4EE8DE49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B8-B02B-8761-B7FD-1A5A4CE9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A57CA-2F73-4FD8-5775-0B0A001F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A151-1EF8-017C-91EC-C8D93FF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598E3-6F79-E83E-B33C-8D793C4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1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D8E04-D209-3C4C-9965-1A9935D3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DA00-1781-D5ED-51FF-504382AD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0773E-4E1B-CA9F-2B09-1D350653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AF8FB-65F4-1B1E-284F-526D5FC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79CA-2077-7F33-D1B2-61294938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5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27B6-FE66-0601-66C7-C6AC486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7878E-40C4-EBC3-22F5-6F8F8A80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B066-B532-2BD5-D2B5-6AD27DA1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A1E0-664F-B975-B4D3-49BDB09D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4908-3D90-70BB-944E-9485F0E4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8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9205-86A2-92D0-B772-3BCDDE1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B6F7E-6BAB-FC0A-F189-A81BD8F06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600-C072-A404-0F50-D6F408A54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749D0-1E54-0679-5F53-4DAD703C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2CCC7-E63E-6148-4B31-24485E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FC7AC-77D2-F96A-2A64-036FD1B7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2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027A3-4356-3CF2-E8C1-2E328239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0C3975-8154-4011-0D93-AE2AE1E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036807-7B14-F8B4-7686-FCB07891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F7D2F-9A1E-475C-4359-C47497F3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A76DD0-8C82-179D-1E33-C079E01D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19BF26-A3BF-6A72-9795-6717074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64E86-5447-674B-18FE-4EF08C52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F3A91C-0205-9E3E-1805-D35AEA7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9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D167-A1B5-3B26-4DFF-C07242A5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883D-0D9A-CE53-7EF7-79408E9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305E8-5115-78D3-7565-EBFCE5A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55DAC-9F26-B6BB-1435-44342C73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DA0EA-9E66-4BCF-5830-69D52FAE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6243A-C677-C2CA-C0CA-856636EB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D3CCC-B8BE-8B51-6415-68099697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F03FB-7198-053E-39D0-C659624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53A62-7BE4-5FE9-EE85-D6277D30D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596C5-2EE7-BB5F-3193-DAB2C478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0BAF1-95B1-0C2A-B593-8E24DAC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62598-5738-8DE2-1D9C-6ADF08F7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FD61-713A-DE87-B32D-A780C092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8BED-EF9A-927F-B5C9-64D91E51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1DA5D9-48B9-B85F-1162-FDB05B5D3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2ED3F-791A-28FA-5ED0-D7C471CC7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DF28C-0D1B-4D1B-9CE7-D58D04F4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2B8-7442-04C4-DF52-E737281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EBE4-6CBB-E2F1-A614-252DD0FF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6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409B96-826E-6F21-E565-18ACC1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8153E-782F-9F38-B76E-3B4EC127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1F551-E645-70FA-9CCA-DAB4A2AD3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DC1B-4743-47FE-A400-A2B750CAD470}" type="datetimeFigureOut">
              <a:rPr lang="zh-CN" altLang="en-US" smtClean="0"/>
              <a:t>2023-11-20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9E3B-87F5-A773-48A2-52ABC59E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8694-5FFA-C370-8A8E-5A1E97C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093-D89D-493D-AEEA-3762B0F7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5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3105834"/>
            <a:ext cx="904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Weekly Presentation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974E84-A295-73A6-F451-ABDE3F1A1C08}"/>
              </a:ext>
            </a:extLst>
          </p:cNvPr>
          <p:cNvSpPr txBox="1"/>
          <p:nvPr/>
        </p:nvSpPr>
        <p:spPr>
          <a:xfrm>
            <a:off x="5044440" y="5292959"/>
            <a:ext cx="21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Jiayu</a:t>
            </a:r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  <a:cs typeface="Times New Roman" panose="02020603050405020304" pitchFamily="18" charset="0"/>
              </a:rPr>
              <a:t>2023.11.20</a:t>
            </a:r>
          </a:p>
        </p:txBody>
      </p:sp>
    </p:spTree>
    <p:extLst>
      <p:ext uri="{BB962C8B-B14F-4D97-AF65-F5344CB8AC3E}">
        <p14:creationId xmlns:p14="http://schemas.microsoft.com/office/powerpoint/2010/main" val="57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/>
        </p:nvGraphicFramePr>
        <p:xfrm>
          <a:off x="2902060" y="1000935"/>
          <a:ext cx="48126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67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58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8.43 / 23.19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3.14</a:t>
                      </a:r>
                      <a:r>
                        <a:rPr lang="en-US" altLang="zh-CN" u="none" dirty="0"/>
                        <a:t> / 5.21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20.67 / 33.39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3.64</a:t>
                      </a:r>
                      <a:r>
                        <a:rPr lang="en-US" altLang="zh-CN" u="none" dirty="0"/>
                        <a:t> / 7.04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 / 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 / 4.15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2943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808B401-8F0D-5394-16C3-D2880F00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66160"/>
            <a:ext cx="4240797" cy="2285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75A2E3-5140-BADC-B117-BD62EDC0C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397" y="4516122"/>
            <a:ext cx="6376135" cy="20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D69B5E-DE27-C0A3-B883-EAC3C248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5" y="2227961"/>
            <a:ext cx="6191899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6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/>
        </p:nvGraphicFramePr>
        <p:xfrm>
          <a:off x="715803" y="847527"/>
          <a:ext cx="56905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K-SC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AD56F01-1A73-2B2B-1259-FD850412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06" y="2609850"/>
            <a:ext cx="3977146" cy="2799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DFB0D-A534-684A-7197-9062470A1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134" y="2666836"/>
            <a:ext cx="4070866" cy="26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2616A-963B-5E4A-6482-7FACDDCA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658702"/>
            <a:ext cx="8794750" cy="28644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38A061-2B36-0206-8CC3-CBF36305F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523137"/>
            <a:ext cx="5592041" cy="262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Part_2</a:t>
            </a:r>
          </a:p>
        </p:txBody>
      </p:sp>
    </p:spTree>
    <p:extLst>
      <p:ext uri="{BB962C8B-B14F-4D97-AF65-F5344CB8AC3E}">
        <p14:creationId xmlns:p14="http://schemas.microsoft.com/office/powerpoint/2010/main" val="422932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2DEFE6-4C42-164F-FD9B-3EBED220B343}"/>
              </a:ext>
            </a:extLst>
          </p:cNvPr>
          <p:cNvSpPr txBox="1"/>
          <p:nvPr/>
        </p:nvSpPr>
        <p:spPr>
          <a:xfrm>
            <a:off x="878114" y="457200"/>
            <a:ext cx="5021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Denoising 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ZCR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Requirements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ACF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5A2163E-849D-3C46-830B-53DCA8A0EA13}"/>
              </a:ext>
            </a:extLst>
          </p:cNvPr>
          <p:cNvCxnSpPr/>
          <p:nvPr/>
        </p:nvCxnSpPr>
        <p:spPr>
          <a:xfrm>
            <a:off x="6064276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2DEFE6-4C42-164F-FD9B-3EBED220B343}"/>
              </a:ext>
            </a:extLst>
          </p:cNvPr>
          <p:cNvSpPr txBox="1"/>
          <p:nvPr/>
        </p:nvSpPr>
        <p:spPr>
          <a:xfrm>
            <a:off x="856343" y="442686"/>
            <a:ext cx="96882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Respiration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Signal fusion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Why Respiration Pattern will appear?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E5095F-4561-06A0-B774-07506706D9A8}"/>
              </a:ext>
            </a:extLst>
          </p:cNvPr>
          <p:cNvCxnSpPr/>
          <p:nvPr/>
        </p:nvCxnSpPr>
        <p:spPr>
          <a:xfrm>
            <a:off x="6064276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71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58985AA-D72F-1F5C-ED67-9281DC0CDCB1}"/>
              </a:ext>
            </a:extLst>
          </p:cNvPr>
          <p:cNvCxnSpPr/>
          <p:nvPr/>
        </p:nvCxnSpPr>
        <p:spPr>
          <a:xfrm>
            <a:off x="6209419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5623878B-F779-191D-CA80-670DD122797C}"/>
              </a:ext>
            </a:extLst>
          </p:cNvPr>
          <p:cNvSpPr txBox="1"/>
          <p:nvPr/>
        </p:nvSpPr>
        <p:spPr>
          <a:xfrm>
            <a:off x="464456" y="326571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Series Average For Classification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BE75D-3732-78B1-21DF-21FA0BEA744D}"/>
              </a:ext>
            </a:extLst>
          </p:cNvPr>
          <p:cNvSpPr txBox="1"/>
          <p:nvPr/>
        </p:nvSpPr>
        <p:spPr>
          <a:xfrm>
            <a:off x="6293811" y="326571"/>
            <a:ext cx="537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 Series Average For 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97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Part_2</a:t>
            </a:r>
          </a:p>
        </p:txBody>
      </p:sp>
    </p:spTree>
    <p:extLst>
      <p:ext uri="{BB962C8B-B14F-4D97-AF65-F5344CB8AC3E}">
        <p14:creationId xmlns:p14="http://schemas.microsoft.com/office/powerpoint/2010/main" val="2052589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>
            <a:extLst>
              <a:ext uri="{FF2B5EF4-FFF2-40B4-BE49-F238E27FC236}">
                <a16:creationId xmlns:a16="http://schemas.microsoft.com/office/drawing/2014/main" id="{204AE680-9190-FAD6-3CF8-9C593C260F05}"/>
              </a:ext>
            </a:extLst>
          </p:cNvPr>
          <p:cNvSpPr txBox="1"/>
          <p:nvPr/>
        </p:nvSpPr>
        <p:spPr>
          <a:xfrm>
            <a:off x="609599" y="106251"/>
            <a:ext cx="640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Work_3: </a:t>
            </a:r>
            <a:r>
              <a:rPr lang="en-US" altLang="zh-CN" sz="1400" dirty="0"/>
              <a:t>Learning Progress and Future Learning Plan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F21988-D9C8-EEB1-82D8-632A3509FA1C}"/>
              </a:ext>
            </a:extLst>
          </p:cNvPr>
          <p:cNvSpPr txBox="1"/>
          <p:nvPr/>
        </p:nvSpPr>
        <p:spPr>
          <a:xfrm>
            <a:off x="703943" y="776514"/>
            <a:ext cx="105228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Completed theoretical studies: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EE120 (all videos and lectures)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Complex Functions and Integral Transforms (completed half of the exercise book)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b="1" dirty="0"/>
              <a:t>Theoretical studies I plan to undertake next.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现代数字信号处理</a:t>
            </a:r>
            <a:r>
              <a:rPr lang="en-US" altLang="zh-CN" dirty="0"/>
              <a:t>I  </a:t>
            </a:r>
            <a:r>
              <a:rPr lang="zh-CN" altLang="en-US" b="0" i="0" dirty="0">
                <a:effectLst/>
                <a:latin typeface="PingFang SC"/>
              </a:rPr>
              <a:t>张颢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现在数字信号处理</a:t>
            </a:r>
            <a:r>
              <a:rPr lang="en-US" altLang="zh-CN" dirty="0"/>
              <a:t>II </a:t>
            </a:r>
            <a:r>
              <a:rPr lang="zh-CN" altLang="en-US" b="0" i="0" dirty="0">
                <a:effectLst/>
                <a:latin typeface="PingFang SC"/>
              </a:rPr>
              <a:t>张颢</a:t>
            </a:r>
            <a:endParaRPr lang="en-US" altLang="zh-CN" dirty="0"/>
          </a:p>
          <a:p>
            <a:r>
              <a:rPr lang="en-US" altLang="zh-CN" dirty="0"/>
              <a:t>(Array signal processing, time-frequency analysis, </a:t>
            </a:r>
          </a:p>
          <a:p>
            <a:r>
              <a:rPr lang="en-US" altLang="zh-CN" dirty="0"/>
              <a:t>compressive sensing, Bayesian methods)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0DF3EA-DF71-889D-DC00-CFFA65C68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9"/>
          <a:stretch/>
        </p:blipFill>
        <p:spPr>
          <a:xfrm>
            <a:off x="8099579" y="2443670"/>
            <a:ext cx="1630118" cy="27409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9C41A8-3A07-F1CB-D9E5-058891249D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25"/>
          <a:stretch/>
        </p:blipFill>
        <p:spPr>
          <a:xfrm>
            <a:off x="9739729" y="2443670"/>
            <a:ext cx="2312162" cy="27409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CE5A5B-C1EF-0E6E-FD4B-81D319F00A3D}"/>
              </a:ext>
            </a:extLst>
          </p:cNvPr>
          <p:cNvSpPr txBox="1"/>
          <p:nvPr/>
        </p:nvSpPr>
        <p:spPr>
          <a:xfrm>
            <a:off x="703943" y="4141234"/>
            <a:ext cx="7142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Next research directions:</a:t>
            </a:r>
            <a:endParaRPr lang="en-US" altLang="zh-CN" dirty="0"/>
          </a:p>
          <a:p>
            <a:r>
              <a:rPr lang="en-US" altLang="zh-CN" dirty="0"/>
              <a:t>1. Further exploration of methods mentioned in K-shape.</a:t>
            </a:r>
          </a:p>
          <a:p>
            <a:r>
              <a:rPr lang="en-US" altLang="zh-CN" dirty="0"/>
              <a:t>2. Seek out latest methods in data mining journals.</a:t>
            </a:r>
          </a:p>
          <a:p>
            <a:r>
              <a:rPr lang="en-US" altLang="zh-CN" dirty="0"/>
              <a:t>3. Search for algorithms that can effectively decompose the frequency domain.</a:t>
            </a:r>
          </a:p>
          <a:p>
            <a:r>
              <a:rPr lang="en-US" altLang="zh-CN" dirty="0"/>
              <a:t>4. Gradually explore real datasets based on the laboratory's research papers.</a:t>
            </a:r>
          </a:p>
        </p:txBody>
      </p:sp>
    </p:spTree>
    <p:extLst>
      <p:ext uri="{BB962C8B-B14F-4D97-AF65-F5344CB8AC3E}">
        <p14:creationId xmlns:p14="http://schemas.microsoft.com/office/powerpoint/2010/main" val="151298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574963" y="537330"/>
            <a:ext cx="9042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Work Description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F62255-7A4A-1C35-FF69-9A58CEC1EDD3}"/>
              </a:ext>
            </a:extLst>
          </p:cNvPr>
          <p:cNvSpPr txBox="1"/>
          <p:nvPr/>
        </p:nvSpPr>
        <p:spPr>
          <a:xfrm>
            <a:off x="2216536" y="1443841"/>
            <a:ext cx="8692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Part_1: 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The overall framework of the research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Introduction to the critically important paper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Analysis of some experimental results</a:t>
            </a:r>
          </a:p>
          <a:p>
            <a:pPr marL="800100" lvl="1" indent="-342900">
              <a:buFontTx/>
              <a:buAutoNum type="arabicPeriod"/>
            </a:pPr>
            <a:r>
              <a:rPr lang="en-US" altLang="zh-CN" dirty="0"/>
              <a:t>Some correlations between our research and existing studies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Part_2: </a:t>
            </a:r>
            <a:r>
              <a:rPr lang="en-US" altLang="zh-CN" dirty="0"/>
              <a:t>Analysis of the experimental results of the IoT2023 paper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Part_3: </a:t>
            </a:r>
            <a:r>
              <a:rPr lang="en-US" altLang="zh-CN" dirty="0"/>
              <a:t>Some arrangements for future research studies.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Part_4: </a:t>
            </a:r>
            <a:r>
              <a:rPr lang="en-US" altLang="zh-CN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386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1122219" y="92845"/>
            <a:ext cx="593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Questions</a:t>
            </a:r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F3CD36-4875-6579-F682-A0B365B9CD16}"/>
              </a:ext>
            </a:extLst>
          </p:cNvPr>
          <p:cNvSpPr txBox="1"/>
          <p:nvPr/>
        </p:nvSpPr>
        <p:spPr>
          <a:xfrm>
            <a:off x="1122219" y="554510"/>
            <a:ext cx="10111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marL="342900" indent="-342900">
              <a:buAutoNum type="arabicPeriod"/>
            </a:pPr>
            <a:r>
              <a:rPr lang="en-US" altLang="zh-CN" dirty="0"/>
              <a:t>Do you think what I just said has any research value, or if it's implemented, does it make sense?</a:t>
            </a:r>
          </a:p>
        </p:txBody>
      </p:sp>
    </p:spTree>
    <p:extLst>
      <p:ext uri="{BB962C8B-B14F-4D97-AF65-F5344CB8AC3E}">
        <p14:creationId xmlns:p14="http://schemas.microsoft.com/office/powerpoint/2010/main" val="112549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5114486" y="3105834"/>
            <a:ext cx="196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1594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01BE2B-0820-0143-B72A-D9CEA12265BD}"/>
              </a:ext>
            </a:extLst>
          </p:cNvPr>
          <p:cNvSpPr txBox="1"/>
          <p:nvPr/>
        </p:nvSpPr>
        <p:spPr>
          <a:xfrm>
            <a:off x="4913071" y="3105834"/>
            <a:ext cx="236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Consolas" panose="020B0609020204030204" pitchFamily="49" charset="0"/>
                <a:cs typeface="Times New Roman" panose="02020603050405020304" pitchFamily="18" charset="0"/>
              </a:rPr>
              <a:t>Part_1</a:t>
            </a:r>
          </a:p>
        </p:txBody>
      </p:sp>
    </p:spTree>
    <p:extLst>
      <p:ext uri="{BB962C8B-B14F-4D97-AF65-F5344CB8AC3E}">
        <p14:creationId xmlns:p14="http://schemas.microsoft.com/office/powerpoint/2010/main" val="162797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E48ACF-556B-341C-B600-0C8B9E70A747}"/>
              </a:ext>
            </a:extLst>
          </p:cNvPr>
          <p:cNvSpPr txBox="1"/>
          <p:nvPr/>
        </p:nvSpPr>
        <p:spPr>
          <a:xfrm>
            <a:off x="3795484" y="1941403"/>
            <a:ext cx="277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 Average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11155-8B77-89B0-4860-5971201C7B37}"/>
              </a:ext>
            </a:extLst>
          </p:cNvPr>
          <p:cNvSpPr txBox="1"/>
          <p:nvPr/>
        </p:nvSpPr>
        <p:spPr>
          <a:xfrm>
            <a:off x="7046688" y="1215690"/>
            <a:ext cx="13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With DTW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4159D-8B38-52FD-3DE1-CD6A0DE0F5C4}"/>
              </a:ext>
            </a:extLst>
          </p:cNvPr>
          <p:cNvSpPr txBox="1"/>
          <p:nvPr/>
        </p:nvSpPr>
        <p:spPr>
          <a:xfrm>
            <a:off x="7046688" y="2926866"/>
            <a:ext cx="166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DTW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3DCD26-E91D-E4F2-B98B-6AB3FA4A058B}"/>
              </a:ext>
            </a:extLst>
          </p:cNvPr>
          <p:cNvSpPr txBox="1"/>
          <p:nvPr/>
        </p:nvSpPr>
        <p:spPr>
          <a:xfrm>
            <a:off x="3838574" y="3876989"/>
            <a:ext cx="284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Multi-Sensors Fusion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7C9CC3-07EB-4FC8-509C-A038444D1C2C}"/>
              </a:ext>
            </a:extLst>
          </p:cNvPr>
          <p:cNvSpPr txBox="1"/>
          <p:nvPr/>
        </p:nvSpPr>
        <p:spPr>
          <a:xfrm>
            <a:off x="3724731" y="5235754"/>
            <a:ext cx="247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Generative Model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F892A6-C949-4EAD-290A-F277A46A8AFE}"/>
              </a:ext>
            </a:extLst>
          </p:cNvPr>
          <p:cNvSpPr txBox="1"/>
          <p:nvPr/>
        </p:nvSpPr>
        <p:spPr>
          <a:xfrm>
            <a:off x="152398" y="2895327"/>
            <a:ext cx="291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Phototype4Regression</a:t>
            </a:r>
          </a:p>
          <a:p>
            <a:pPr algn="ctr"/>
            <a:r>
              <a:rPr lang="en-US" altLang="zh-CN" b="1" dirty="0"/>
              <a:t>Template4Regression</a:t>
            </a:r>
          </a:p>
          <a:p>
            <a:pPr algn="ctr"/>
            <a:r>
              <a:rPr lang="en-US" altLang="zh-CN" b="1" dirty="0"/>
              <a:t>Template4Prediction</a:t>
            </a:r>
            <a:endParaRPr lang="zh-CN" altLang="en-US" b="1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CBEFD10-90E2-F646-13B0-CF0C03462D0A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062512" y="2126069"/>
            <a:ext cx="732972" cy="1230923"/>
          </a:xfrm>
          <a:prstGeom prst="curvedConnector3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A76E07A-D92D-8318-0FA0-5D747816600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062512" y="3356992"/>
            <a:ext cx="776062" cy="704663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5DC7965-0BE9-E7D3-5306-05A2290CBE13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3062512" y="3356992"/>
            <a:ext cx="662219" cy="206342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F56AF67-381C-5E88-6126-D17E8A477C4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567711" y="1400356"/>
            <a:ext cx="478977" cy="725713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69492347-795A-33CB-63C4-62F3E0E1D68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567711" y="2126069"/>
            <a:ext cx="478977" cy="985463"/>
          </a:xfrm>
          <a:prstGeom prst="curvedConnector3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AE6C22F-A529-E9A6-051A-DD0B22D60A88}"/>
              </a:ext>
            </a:extLst>
          </p:cNvPr>
          <p:cNvSpPr txBox="1"/>
          <p:nvPr/>
        </p:nvSpPr>
        <p:spPr>
          <a:xfrm>
            <a:off x="9318173" y="144847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Before 2018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901F1B-1B6A-DEC3-D41E-F16DF753C424}"/>
              </a:ext>
            </a:extLst>
          </p:cNvPr>
          <p:cNvSpPr txBox="1"/>
          <p:nvPr/>
        </p:nvSpPr>
        <p:spPr>
          <a:xfrm>
            <a:off x="9318173" y="1205810"/>
            <a:ext cx="15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2018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37A31D-A713-DAC1-0611-CEBF76EF0E39}"/>
              </a:ext>
            </a:extLst>
          </p:cNvPr>
          <p:cNvSpPr txBox="1"/>
          <p:nvPr/>
        </p:nvSpPr>
        <p:spPr>
          <a:xfrm>
            <a:off x="9256485" y="2126069"/>
            <a:ext cx="219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2018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64A6361-DF62-2344-148F-8850A9903270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8432800" y="329513"/>
            <a:ext cx="885373" cy="1070843"/>
          </a:xfrm>
          <a:prstGeom prst="curvedConnector3">
            <a:avLst>
              <a:gd name="adj1" fmla="val 36885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B15E572-5A8A-8AD8-9585-BE5411B2825F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8432800" y="1390476"/>
            <a:ext cx="885373" cy="988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6B71FD2-F51D-B6CD-3DC2-457782D9D093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8432800" y="1400356"/>
            <a:ext cx="823685" cy="91037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3FCF0453-1A26-7145-BC24-6636C12C3E00}"/>
              </a:ext>
            </a:extLst>
          </p:cNvPr>
          <p:cNvSpPr txBox="1"/>
          <p:nvPr/>
        </p:nvSpPr>
        <p:spPr>
          <a:xfrm>
            <a:off x="7811860" y="5083140"/>
            <a:ext cx="288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Sporadic support from </a:t>
            </a:r>
          </a:p>
          <a:p>
            <a:r>
              <a:rPr lang="en-US" altLang="zh-CN" dirty="0"/>
              <a:t>research papers.</a:t>
            </a:r>
            <a:endParaRPr lang="zh-CN" altLang="en-US" dirty="0"/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C7AE85CB-8DC8-677B-36B5-6B3AA9D13264}"/>
              </a:ext>
            </a:extLst>
          </p:cNvPr>
          <p:cNvSpPr/>
          <p:nvPr/>
        </p:nvSpPr>
        <p:spPr>
          <a:xfrm rot="10800000">
            <a:off x="6295572" y="5352763"/>
            <a:ext cx="1516288" cy="12337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B5C7D92-AF0F-5AFB-A3F8-EA5096C6E7E1}"/>
              </a:ext>
            </a:extLst>
          </p:cNvPr>
          <p:cNvSpPr txBox="1"/>
          <p:nvPr/>
        </p:nvSpPr>
        <p:spPr>
          <a:xfrm>
            <a:off x="8155669" y="3869931"/>
            <a:ext cx="400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Another relatively large field</a:t>
            </a:r>
            <a:endParaRPr lang="zh-CN" altLang="en-US" dirty="0"/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31223D98-733E-B0CF-B230-1645D9E11D13}"/>
              </a:ext>
            </a:extLst>
          </p:cNvPr>
          <p:cNvSpPr/>
          <p:nvPr/>
        </p:nvSpPr>
        <p:spPr>
          <a:xfrm>
            <a:off x="6683373" y="3999969"/>
            <a:ext cx="1393374" cy="12337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829C724-B6CB-B482-A2CC-A5C9F23BA38A}"/>
              </a:ext>
            </a:extLst>
          </p:cNvPr>
          <p:cNvSpPr txBox="1"/>
          <p:nvPr/>
        </p:nvSpPr>
        <p:spPr>
          <a:xfrm>
            <a:off x="0" y="6113027"/>
            <a:ext cx="72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concept definitely did not exist in 2018 and before. As of 2019 onwards, I have not found it so far.</a:t>
            </a:r>
            <a:endParaRPr lang="zh-CN" altLang="en-US" dirty="0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0ECE5756-7384-96D3-97BC-290949864876}"/>
              </a:ext>
            </a:extLst>
          </p:cNvPr>
          <p:cNvSpPr/>
          <p:nvPr/>
        </p:nvSpPr>
        <p:spPr>
          <a:xfrm rot="16200000">
            <a:off x="461017" y="4824377"/>
            <a:ext cx="2219392" cy="19685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思想气泡: 云 100">
            <a:extLst>
              <a:ext uri="{FF2B5EF4-FFF2-40B4-BE49-F238E27FC236}">
                <a16:creationId xmlns:a16="http://schemas.microsoft.com/office/drawing/2014/main" id="{71516924-29D4-5F2A-D2AB-CDE7104F5325}"/>
              </a:ext>
            </a:extLst>
          </p:cNvPr>
          <p:cNvSpPr/>
          <p:nvPr/>
        </p:nvSpPr>
        <p:spPr>
          <a:xfrm>
            <a:off x="9318173" y="2767135"/>
            <a:ext cx="2803977" cy="839794"/>
          </a:xfrm>
          <a:prstGeom prst="cloudCallout">
            <a:avLst>
              <a:gd name="adj1" fmla="val -74676"/>
              <a:gd name="adj2" fmla="val -77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Need careful consideration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对话气泡: 矩形 101">
            <a:extLst>
              <a:ext uri="{FF2B5EF4-FFF2-40B4-BE49-F238E27FC236}">
                <a16:creationId xmlns:a16="http://schemas.microsoft.com/office/drawing/2014/main" id="{879714CE-F953-7F32-F341-49BF52AEC9DC}"/>
              </a:ext>
            </a:extLst>
          </p:cNvPr>
          <p:cNvSpPr/>
          <p:nvPr/>
        </p:nvSpPr>
        <p:spPr>
          <a:xfrm>
            <a:off x="5260974" y="98642"/>
            <a:ext cx="2921456" cy="699615"/>
          </a:xfrm>
          <a:prstGeom prst="wedgeRectCallout">
            <a:avLst>
              <a:gd name="adj1" fmla="val 35994"/>
              <a:gd name="adj2" fmla="val 1196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main direction of current exploration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71B8F-8EAA-D812-5E6F-F04D3DE71902}"/>
              </a:ext>
            </a:extLst>
          </p:cNvPr>
          <p:cNvSpPr txBox="1"/>
          <p:nvPr/>
        </p:nvSpPr>
        <p:spPr>
          <a:xfrm>
            <a:off x="-713120" y="0"/>
            <a:ext cx="52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pPr lvl="1" algn="ctr"/>
            <a:r>
              <a:rPr lang="en-US" altLang="zh-CN" b="1" dirty="0"/>
              <a:t>Overall Framework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3254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BFACC5B-F759-45D8-6D24-34D71F57C704}"/>
              </a:ext>
            </a:extLst>
          </p:cNvPr>
          <p:cNvSpPr txBox="1"/>
          <p:nvPr/>
        </p:nvSpPr>
        <p:spPr>
          <a:xfrm>
            <a:off x="255637" y="1622322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Incremental Averaging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FF542-9E53-AD94-A14F-6AB8112C091C}"/>
              </a:ext>
            </a:extLst>
          </p:cNvPr>
          <p:cNvSpPr txBox="1"/>
          <p:nvPr/>
        </p:nvSpPr>
        <p:spPr>
          <a:xfrm>
            <a:off x="255636" y="4802571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Batch</a:t>
            </a:r>
          </a:p>
          <a:p>
            <a:pPr algn="ctr"/>
            <a:r>
              <a:rPr lang="en-US" altLang="zh-CN" sz="2000" b="1" dirty="0"/>
              <a:t>Averaging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58980-64FE-C1CE-BB6E-DCCC5A7B05FE}"/>
              </a:ext>
            </a:extLst>
          </p:cNvPr>
          <p:cNvSpPr txBox="1"/>
          <p:nvPr/>
        </p:nvSpPr>
        <p:spPr>
          <a:xfrm>
            <a:off x="2828001" y="4017622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9946B4-FEA7-EC1B-88AE-32FDC9FD219B}"/>
              </a:ext>
            </a:extLst>
          </p:cNvPr>
          <p:cNvSpPr txBox="1"/>
          <p:nvPr/>
        </p:nvSpPr>
        <p:spPr>
          <a:xfrm>
            <a:off x="2828001" y="5705036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E649E-2DE6-42B3-8312-23DD9C9CEF2D}"/>
              </a:ext>
            </a:extLst>
          </p:cNvPr>
          <p:cNvSpPr txBox="1"/>
          <p:nvPr/>
        </p:nvSpPr>
        <p:spPr>
          <a:xfrm>
            <a:off x="2828001" y="837373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590BB-5F59-1734-1397-BFB8590E3230}"/>
              </a:ext>
            </a:extLst>
          </p:cNvPr>
          <p:cNvSpPr txBox="1"/>
          <p:nvPr/>
        </p:nvSpPr>
        <p:spPr>
          <a:xfrm>
            <a:off x="2828001" y="2330208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F52039-59AD-F6D1-F3D4-47864B84BF0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998406" y="1160539"/>
            <a:ext cx="829595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15FB6BC-9C43-B897-F394-00C57135E40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998406" y="1976265"/>
            <a:ext cx="829595" cy="677109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D91DABE-E0D5-2827-5E5E-5E55370D8D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98405" y="4340788"/>
            <a:ext cx="829596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A7CDD79-9764-452C-F505-2275A20FADE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98405" y="5156514"/>
            <a:ext cx="829596" cy="87168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065DC27-D26F-45FD-9BAD-726932AAE45E}"/>
              </a:ext>
            </a:extLst>
          </p:cNvPr>
          <p:cNvCxnSpPr/>
          <p:nvPr/>
        </p:nvCxnSpPr>
        <p:spPr>
          <a:xfrm>
            <a:off x="4705320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D13E436-219C-85FB-2B22-507D604586B5}"/>
              </a:ext>
            </a:extLst>
          </p:cNvPr>
          <p:cNvSpPr txBox="1"/>
          <p:nvPr/>
        </p:nvSpPr>
        <p:spPr>
          <a:xfrm>
            <a:off x="5083573" y="4734342"/>
            <a:ext cx="71084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Symmetric Method: Create a new one.</a:t>
            </a:r>
          </a:p>
          <a:p>
            <a:endParaRPr lang="en-US" altLang="zh-CN" sz="20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Result: 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Y_t-1)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Z_t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Y_t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	 Z_t+1 =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X_t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等线"/>
                <a:cs typeface="+mn-cs"/>
              </a:rPr>
              <a:t> + Y_t+1) 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等线"/>
              <a:cs typeface="+mn-cs"/>
            </a:endParaRPr>
          </a:p>
          <a:p>
            <a:r>
              <a:rPr lang="en-US" altLang="zh-CN" sz="2000" dirty="0"/>
              <a:t>Disadvantage: Have more time points than X and Y. </a:t>
            </a:r>
            <a:endParaRPr lang="zh-CN" altLang="en-US" sz="2000" b="1" dirty="0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B49C7679-DCC6-99B7-DDB8-37DD99D65E54}"/>
              </a:ext>
            </a:extLst>
          </p:cNvPr>
          <p:cNvSpPr/>
          <p:nvPr/>
        </p:nvSpPr>
        <p:spPr>
          <a:xfrm>
            <a:off x="6500355" y="1030469"/>
            <a:ext cx="4096204" cy="89686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31D4D277-9006-7013-F482-D4605C7975EC}"/>
              </a:ext>
            </a:extLst>
          </p:cNvPr>
          <p:cNvSpPr/>
          <p:nvPr/>
        </p:nvSpPr>
        <p:spPr>
          <a:xfrm>
            <a:off x="6526420" y="47818"/>
            <a:ext cx="3394594" cy="89686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9554B5E-6F49-70E0-604F-271DF17DCE05}"/>
              </a:ext>
            </a:extLst>
          </p:cNvPr>
          <p:cNvSpPr/>
          <p:nvPr/>
        </p:nvSpPr>
        <p:spPr>
          <a:xfrm>
            <a:off x="7140678" y="1253979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DC254D-C020-46AE-C698-C070EC46F27B}"/>
              </a:ext>
            </a:extLst>
          </p:cNvPr>
          <p:cNvSpPr/>
          <p:nvPr/>
        </p:nvSpPr>
        <p:spPr>
          <a:xfrm>
            <a:off x="7343060" y="1355905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6D60692-D8D0-9CA0-DA9A-70C14F1CB7BA}"/>
              </a:ext>
            </a:extLst>
          </p:cNvPr>
          <p:cNvSpPr/>
          <p:nvPr/>
        </p:nvSpPr>
        <p:spPr>
          <a:xfrm>
            <a:off x="7070774" y="254023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18DBE08-75D1-5132-0DA0-B364D38B40BD}"/>
              </a:ext>
            </a:extLst>
          </p:cNvPr>
          <p:cNvSpPr/>
          <p:nvPr/>
        </p:nvSpPr>
        <p:spPr>
          <a:xfrm>
            <a:off x="7545029" y="1516238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B6D4662B-E710-8B2A-460F-863FD30BD98B}"/>
              </a:ext>
            </a:extLst>
          </p:cNvPr>
          <p:cNvSpPr/>
          <p:nvPr/>
        </p:nvSpPr>
        <p:spPr>
          <a:xfrm>
            <a:off x="7545289" y="632664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AC51EFD-5A69-67B5-84EE-0C8507FE215C}"/>
              </a:ext>
            </a:extLst>
          </p:cNvPr>
          <p:cNvSpPr/>
          <p:nvPr/>
        </p:nvSpPr>
        <p:spPr>
          <a:xfrm>
            <a:off x="7314227" y="477452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A285903-9EF3-E659-C486-10E7D65421C8}"/>
              </a:ext>
            </a:extLst>
          </p:cNvPr>
          <p:cNvSpPr/>
          <p:nvPr/>
        </p:nvSpPr>
        <p:spPr>
          <a:xfrm>
            <a:off x="7746998" y="1602587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1965CD0-C703-A47C-3203-A53B545DCFDA}"/>
              </a:ext>
            </a:extLst>
          </p:cNvPr>
          <p:cNvSpPr/>
          <p:nvPr/>
        </p:nvSpPr>
        <p:spPr>
          <a:xfrm>
            <a:off x="6960213" y="1375676"/>
            <a:ext cx="140322" cy="143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503B45D-59B5-071E-45D7-DF1B0DF4905A}"/>
              </a:ext>
            </a:extLst>
          </p:cNvPr>
          <p:cNvCxnSpPr>
            <a:stCxn id="66" idx="4"/>
            <a:endCxn id="61" idx="0"/>
          </p:cNvCxnSpPr>
          <p:nvPr/>
        </p:nvCxnSpPr>
        <p:spPr>
          <a:xfrm flipV="1">
            <a:off x="7030374" y="254023"/>
            <a:ext cx="110561" cy="126545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FFC2527-267C-B51E-B4DE-F45A0CAC5F34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 flipV="1">
            <a:off x="7140935" y="254023"/>
            <a:ext cx="69904" cy="11437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C1FF836-8033-B4F6-58A6-825D9BE19731}"/>
              </a:ext>
            </a:extLst>
          </p:cNvPr>
          <p:cNvCxnSpPr>
            <a:cxnSpLocks/>
            <a:stCxn id="60" idx="3"/>
            <a:endCxn id="61" idx="0"/>
          </p:cNvCxnSpPr>
          <p:nvPr/>
        </p:nvCxnSpPr>
        <p:spPr>
          <a:xfrm flipH="1" flipV="1">
            <a:off x="7140935" y="254023"/>
            <a:ext cx="222675" cy="122462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7BB8303-B0BD-15A3-85D1-2E3B2963F2B4}"/>
              </a:ext>
            </a:extLst>
          </p:cNvPr>
          <p:cNvSpPr txBox="1"/>
          <p:nvPr/>
        </p:nvSpPr>
        <p:spPr>
          <a:xfrm>
            <a:off x="5152808" y="1882492"/>
            <a:ext cx="70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Warping Path: (</a:t>
            </a:r>
            <a:r>
              <a:rPr lang="en-US" altLang="zh-CN" dirty="0" err="1"/>
              <a:t>X_t</a:t>
            </a:r>
            <a:r>
              <a:rPr lang="en-US" altLang="zh-CN" dirty="0"/>
              <a:t>, Y_t-1), (</a:t>
            </a:r>
            <a:r>
              <a:rPr lang="en-US" altLang="zh-CN" dirty="0" err="1"/>
              <a:t>X_t</a:t>
            </a:r>
            <a:r>
              <a:rPr lang="en-US" altLang="zh-CN" dirty="0"/>
              <a:t>, </a:t>
            </a:r>
            <a:r>
              <a:rPr lang="en-US" altLang="zh-CN" dirty="0" err="1"/>
              <a:t>Y_t</a:t>
            </a:r>
            <a:r>
              <a:rPr lang="en-US" altLang="zh-CN" dirty="0"/>
              <a:t>), (</a:t>
            </a:r>
            <a:r>
              <a:rPr lang="en-US" altLang="zh-CN" dirty="0" err="1"/>
              <a:t>X_t</a:t>
            </a:r>
            <a:r>
              <a:rPr lang="en-US" altLang="zh-CN" dirty="0"/>
              <a:t>, Y_t+1)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9CCF9D7-67F0-2ED3-BCF3-D408825B2D9B}"/>
              </a:ext>
            </a:extLst>
          </p:cNvPr>
          <p:cNvSpPr txBox="1"/>
          <p:nvPr/>
        </p:nvSpPr>
        <p:spPr>
          <a:xfrm>
            <a:off x="5083573" y="2503184"/>
            <a:ext cx="70391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Asymmetric Method: Take a reference.</a:t>
            </a:r>
          </a:p>
          <a:p>
            <a:endParaRPr lang="en-US" altLang="zh-CN" dirty="0"/>
          </a:p>
          <a:p>
            <a:r>
              <a:rPr lang="en-US" altLang="zh-CN" dirty="0"/>
              <a:t>Take X as a reference.</a:t>
            </a:r>
          </a:p>
          <a:p>
            <a:r>
              <a:rPr lang="en-US" altLang="zh-CN" dirty="0"/>
              <a:t>Result: </a:t>
            </a:r>
            <a:r>
              <a:rPr lang="en-US" altLang="zh-CN" dirty="0" err="1"/>
              <a:t>X_t</a:t>
            </a:r>
            <a:r>
              <a:rPr lang="en-US" altLang="zh-CN" dirty="0"/>
              <a:t> = (</a:t>
            </a:r>
            <a:r>
              <a:rPr lang="en-US" altLang="zh-CN" dirty="0" err="1"/>
              <a:t>X_t</a:t>
            </a:r>
            <a:r>
              <a:rPr lang="en-US" altLang="zh-CN" dirty="0"/>
              <a:t> + Y_t-1 + </a:t>
            </a:r>
            <a:r>
              <a:rPr lang="en-US" altLang="zh-CN" dirty="0" err="1"/>
              <a:t>Y_t</a:t>
            </a:r>
            <a:r>
              <a:rPr lang="en-US" altLang="zh-CN" dirty="0"/>
              <a:t>, + Y_t+1) / 4</a:t>
            </a:r>
          </a:p>
          <a:p>
            <a:endParaRPr lang="en-US" altLang="zh-CN" dirty="0"/>
          </a:p>
          <a:p>
            <a:r>
              <a:rPr lang="en-US" altLang="zh-CN" dirty="0"/>
              <a:t>Disadvantage: Not well-defined. There is no natural criterion for choosing a reference.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970E0D-1E24-BC42-D2F7-C325EA2512A4}"/>
              </a:ext>
            </a:extLst>
          </p:cNvPr>
          <p:cNvSpPr txBox="1"/>
          <p:nvPr/>
        </p:nvSpPr>
        <p:spPr>
          <a:xfrm>
            <a:off x="-713120" y="0"/>
            <a:ext cx="52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pPr lvl="1" algn="ctr"/>
            <a:r>
              <a:rPr lang="en-US" altLang="zh-CN" b="1" dirty="0"/>
              <a:t>Overall Framework of the Research</a:t>
            </a:r>
          </a:p>
        </p:txBody>
      </p:sp>
    </p:spTree>
    <p:extLst>
      <p:ext uri="{BB962C8B-B14F-4D97-AF65-F5344CB8AC3E}">
        <p14:creationId xmlns:p14="http://schemas.microsoft.com/office/powerpoint/2010/main" val="335207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BFACC5B-F759-45D8-6D24-34D71F57C704}"/>
              </a:ext>
            </a:extLst>
          </p:cNvPr>
          <p:cNvSpPr txBox="1"/>
          <p:nvPr/>
        </p:nvSpPr>
        <p:spPr>
          <a:xfrm>
            <a:off x="255637" y="1622322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Incremental Averaging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1FF542-9E53-AD94-A14F-6AB8112C091C}"/>
              </a:ext>
            </a:extLst>
          </p:cNvPr>
          <p:cNvSpPr txBox="1"/>
          <p:nvPr/>
        </p:nvSpPr>
        <p:spPr>
          <a:xfrm>
            <a:off x="249183" y="4336394"/>
            <a:ext cx="1742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Batch</a:t>
            </a:r>
          </a:p>
          <a:p>
            <a:pPr algn="ctr"/>
            <a:r>
              <a:rPr lang="en-US" altLang="zh-CN" sz="2000" b="1" dirty="0"/>
              <a:t>Averaging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58980-64FE-C1CE-BB6E-DCCC5A7B05FE}"/>
              </a:ext>
            </a:extLst>
          </p:cNvPr>
          <p:cNvSpPr txBox="1"/>
          <p:nvPr/>
        </p:nvSpPr>
        <p:spPr>
          <a:xfrm>
            <a:off x="2669148" y="3720841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9946B4-FEA7-EC1B-88AE-32FDC9FD219B}"/>
              </a:ext>
            </a:extLst>
          </p:cNvPr>
          <p:cNvSpPr txBox="1"/>
          <p:nvPr/>
        </p:nvSpPr>
        <p:spPr>
          <a:xfrm>
            <a:off x="2663706" y="4894179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EE649E-2DE6-42B3-8312-23DD9C9CEF2D}"/>
              </a:ext>
            </a:extLst>
          </p:cNvPr>
          <p:cNvSpPr txBox="1"/>
          <p:nvPr/>
        </p:nvSpPr>
        <p:spPr>
          <a:xfrm>
            <a:off x="2559487" y="837373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C590BB-5F59-1734-1397-BFB8590E3230}"/>
              </a:ext>
            </a:extLst>
          </p:cNvPr>
          <p:cNvSpPr txBox="1"/>
          <p:nvPr/>
        </p:nvSpPr>
        <p:spPr>
          <a:xfrm>
            <a:off x="2559487" y="2209209"/>
            <a:ext cx="162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Symmetric</a:t>
            </a:r>
          </a:p>
          <a:p>
            <a:pPr algn="ctr"/>
            <a:r>
              <a:rPr lang="en-US" altLang="zh-CN" dirty="0"/>
              <a:t>Increment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F52039-59AD-F6D1-F3D4-47864B84BF0A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1998406" y="1160539"/>
            <a:ext cx="561081" cy="81572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315FB6BC-9C43-B897-F394-00C57135E40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1998406" y="1976265"/>
            <a:ext cx="561081" cy="55611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D91DABE-E0D5-2827-5E5E-5E55370D8D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91952" y="4044007"/>
            <a:ext cx="677196" cy="646330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A7CDD79-9764-452C-F505-2275A20FADE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91952" y="4690337"/>
            <a:ext cx="671754" cy="527008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C437EBB-FE0F-13D1-81C9-B1AB43ECCB25}"/>
              </a:ext>
            </a:extLst>
          </p:cNvPr>
          <p:cNvSpPr txBox="1"/>
          <p:nvPr/>
        </p:nvSpPr>
        <p:spPr>
          <a:xfrm>
            <a:off x="6629822" y="3859340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DBA, 2011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590001-AABA-718A-2230-6EC82779D4C3}"/>
              </a:ext>
            </a:extLst>
          </p:cNvPr>
          <p:cNvSpPr txBox="1"/>
          <p:nvPr/>
        </p:nvSpPr>
        <p:spPr>
          <a:xfrm>
            <a:off x="4543660" y="4894179"/>
            <a:ext cx="389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O(T^N)</a:t>
            </a:r>
          </a:p>
          <a:p>
            <a:pPr algn="ctr"/>
            <a:r>
              <a:rPr lang="en-US" altLang="zh-CN" dirty="0"/>
              <a:t>computationally expensive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FD84B5-B4BD-597F-9A63-3E8DE3B49332}"/>
              </a:ext>
            </a:extLst>
          </p:cNvPr>
          <p:cNvSpPr txBox="1"/>
          <p:nvPr/>
        </p:nvSpPr>
        <p:spPr>
          <a:xfrm>
            <a:off x="4466304" y="2350612"/>
            <a:ext cx="1629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NLAAF, 1996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19B90-BBAF-712A-3D3A-C6919B10F360}"/>
              </a:ext>
            </a:extLst>
          </p:cNvPr>
          <p:cNvSpPr txBox="1"/>
          <p:nvPr/>
        </p:nvSpPr>
        <p:spPr>
          <a:xfrm>
            <a:off x="6586646" y="1751896"/>
            <a:ext cx="134052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PSA</a:t>
            </a:r>
            <a:r>
              <a:rPr lang="en-US" altLang="zh-CN"/>
              <a:t>, 2009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EAB75-769F-864E-6EE1-63F686D1F92E}"/>
              </a:ext>
            </a:extLst>
          </p:cNvPr>
          <p:cNvSpPr txBox="1"/>
          <p:nvPr/>
        </p:nvSpPr>
        <p:spPr>
          <a:xfrm>
            <a:off x="7344726" y="3107533"/>
            <a:ext cx="162969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pPr algn="ctr"/>
            <a:r>
              <a:rPr lang="en-US" altLang="zh-CN" dirty="0"/>
              <a:t>ICDTW, 2012</a:t>
            </a:r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9AB71A0-C9D6-29F7-7EE7-8D401B46C61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096000" y="1936562"/>
            <a:ext cx="490646" cy="598716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024D019-1187-4E47-ED29-31747DF089B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96000" y="2535278"/>
            <a:ext cx="1248726" cy="756921"/>
          </a:xfrm>
          <a:prstGeom prst="curvedConnector3">
            <a:avLst>
              <a:gd name="adj1" fmla="val 50000"/>
            </a:avLst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518FA1-EEC8-8A10-8225-F775E3509E72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4189183" y="2532375"/>
            <a:ext cx="277121" cy="2903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E504E9E-C6AD-1EB1-77C3-0614A242397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4298844" y="4044006"/>
            <a:ext cx="2330978" cy="1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C985448-4854-DC43-868F-C46F62D512A8}"/>
              </a:ext>
            </a:extLst>
          </p:cNvPr>
          <p:cNvSpPr txBox="1"/>
          <p:nvPr/>
        </p:nvSpPr>
        <p:spPr>
          <a:xfrm>
            <a:off x="9281681" y="975872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SSG, 2017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95174B2-4F3F-F352-63FB-51E660CFD814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 flipV="1">
            <a:off x="4189183" y="1160538"/>
            <a:ext cx="5092498" cy="1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E9A136-D21C-DAD2-6064-A5BBB7FF7FBC}"/>
              </a:ext>
            </a:extLst>
          </p:cNvPr>
          <p:cNvCxnSpPr/>
          <p:nvPr/>
        </p:nvCxnSpPr>
        <p:spPr>
          <a:xfrm>
            <a:off x="10012163" y="0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4CDF24A-D385-0738-3A0E-25DDF8EC4DBA}"/>
              </a:ext>
            </a:extLst>
          </p:cNvPr>
          <p:cNvSpPr txBox="1"/>
          <p:nvPr/>
        </p:nvSpPr>
        <p:spPr>
          <a:xfrm>
            <a:off x="270153" y="219371"/>
            <a:ext cx="555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Before 2017: Intuitive</a:t>
            </a:r>
            <a:endParaRPr lang="zh-CN" altLang="en-US" sz="2400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CB8E12-86C2-49F7-8B51-98C6122D56A3}"/>
              </a:ext>
            </a:extLst>
          </p:cNvPr>
          <p:cNvSpPr txBox="1"/>
          <p:nvPr/>
        </p:nvSpPr>
        <p:spPr>
          <a:xfrm>
            <a:off x="10258907" y="162015"/>
            <a:ext cx="193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 2017</a:t>
            </a:r>
            <a:endParaRPr lang="zh-CN" altLang="en-US" sz="2400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0AB1A3CB-26B5-5C8C-C860-3638F888F3DC}"/>
              </a:ext>
            </a:extLst>
          </p:cNvPr>
          <p:cNvSpPr/>
          <p:nvPr/>
        </p:nvSpPr>
        <p:spPr>
          <a:xfrm>
            <a:off x="270153" y="703679"/>
            <a:ext cx="8830304" cy="5934950"/>
          </a:xfrm>
          <a:prstGeom prst="rect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F3427E-B8B0-E51E-404C-5E385729715A}"/>
              </a:ext>
            </a:extLst>
          </p:cNvPr>
          <p:cNvSpPr txBox="1"/>
          <p:nvPr/>
        </p:nvSpPr>
        <p:spPr>
          <a:xfrm>
            <a:off x="9281681" y="1997910"/>
            <a:ext cx="1475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Soft-DTW 2017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F63CDFAA-7BF6-529B-D930-92DCF877381C}"/>
              </a:ext>
            </a:extLst>
          </p:cNvPr>
          <p:cNvSpPr txBox="1"/>
          <p:nvPr/>
        </p:nvSpPr>
        <p:spPr>
          <a:xfrm>
            <a:off x="10580709" y="3143444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TTW, 2018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F7D9A7F-33BD-D19C-47BC-AF74604FEC72}"/>
              </a:ext>
            </a:extLst>
          </p:cNvPr>
          <p:cNvSpPr txBox="1"/>
          <p:nvPr/>
        </p:nvSpPr>
        <p:spPr>
          <a:xfrm>
            <a:off x="271985" y="5981250"/>
            <a:ext cx="788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Improve the NLAAF algorithm.</a:t>
            </a:r>
          </a:p>
          <a:p>
            <a:r>
              <a:rPr lang="en-US" altLang="zh-CN" dirty="0"/>
              <a:t>2. Prepare for the emergence of the DBA algorithm.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3556331-7B8D-1B02-1057-C1CC8A9E53D4}"/>
              </a:ext>
            </a:extLst>
          </p:cNvPr>
          <p:cNvSpPr txBox="1"/>
          <p:nvPr/>
        </p:nvSpPr>
        <p:spPr>
          <a:xfrm>
            <a:off x="9281681" y="3859340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CDBA, 2017</a:t>
            </a:r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B7F1A7-209E-AD82-D1A6-3BF001654F01}"/>
              </a:ext>
            </a:extLst>
          </p:cNvPr>
          <p:cNvCxnSpPr>
            <a:cxnSpLocks/>
            <a:stCxn id="2" idx="3"/>
            <a:endCxn id="126" idx="1"/>
          </p:cNvCxnSpPr>
          <p:nvPr/>
        </p:nvCxnSpPr>
        <p:spPr>
          <a:xfrm>
            <a:off x="8105303" y="4044006"/>
            <a:ext cx="1176378" cy="0"/>
          </a:xfrm>
          <a:prstGeom prst="straightConnector1">
            <a:avLst/>
          </a:prstGeom>
          <a:ln w="1905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5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FC985448-4854-DC43-868F-C46F62D512A8}"/>
              </a:ext>
            </a:extLst>
          </p:cNvPr>
          <p:cNvSpPr txBox="1"/>
          <p:nvPr/>
        </p:nvSpPr>
        <p:spPr>
          <a:xfrm>
            <a:off x="398938" y="990387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SSG, 2017</a:t>
            </a:r>
            <a:endParaRPr lang="zh-CN" altLang="en-US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9E9A136-D21C-DAD2-6064-A5BBB7FF7FBC}"/>
              </a:ext>
            </a:extLst>
          </p:cNvPr>
          <p:cNvCxnSpPr/>
          <p:nvPr/>
        </p:nvCxnSpPr>
        <p:spPr>
          <a:xfrm>
            <a:off x="1129420" y="14515"/>
            <a:ext cx="0" cy="6858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BCB8E12-86C2-49F7-8B51-98C6122D56A3}"/>
              </a:ext>
            </a:extLst>
          </p:cNvPr>
          <p:cNvSpPr txBox="1"/>
          <p:nvPr/>
        </p:nvSpPr>
        <p:spPr>
          <a:xfrm>
            <a:off x="1376163" y="176530"/>
            <a:ext cx="7434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After 2017: Optimization</a:t>
            </a:r>
            <a:endParaRPr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CF3427E-B8B0-E51E-404C-5E385729715A}"/>
              </a:ext>
            </a:extLst>
          </p:cNvPr>
          <p:cNvSpPr txBox="1"/>
          <p:nvPr/>
        </p:nvSpPr>
        <p:spPr>
          <a:xfrm>
            <a:off x="398938" y="2012425"/>
            <a:ext cx="147548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Soft-DTW 2017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23D4BA-FF1A-D867-2034-EC45186AF5BC}"/>
              </a:ext>
            </a:extLst>
          </p:cNvPr>
          <p:cNvSpPr txBox="1"/>
          <p:nvPr/>
        </p:nvSpPr>
        <p:spPr>
          <a:xfrm>
            <a:off x="1604969" y="3168166"/>
            <a:ext cx="1475481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/>
            </a:lvl1pPr>
          </a:lstStyle>
          <a:p>
            <a:r>
              <a:rPr lang="en-US" altLang="zh-CN" dirty="0"/>
              <a:t>TTW, 2018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3C5582-01B1-B44E-D2C7-3CD3518DEBA7}"/>
              </a:ext>
            </a:extLst>
          </p:cNvPr>
          <p:cNvSpPr txBox="1"/>
          <p:nvPr/>
        </p:nvSpPr>
        <p:spPr>
          <a:xfrm>
            <a:off x="3556000" y="932020"/>
            <a:ext cx="3511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Fr´echet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/>
              <a:t>F</a:t>
            </a:r>
            <a:r>
              <a:rPr lang="en-US" altLang="zh-CN" sz="2400" dirty="0">
                <a:solidFill>
                  <a:schemeClr val="tx1"/>
                </a:solidFill>
              </a:rPr>
              <a:t>unction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C493D76-BE37-606F-1A8D-D102F0F52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80" y="802022"/>
            <a:ext cx="2584535" cy="74873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1F15AFB2-94DF-DED6-8052-9EF511391C9A}"/>
              </a:ext>
            </a:extLst>
          </p:cNvPr>
          <p:cNvSpPr txBox="1"/>
          <p:nvPr/>
        </p:nvSpPr>
        <p:spPr>
          <a:xfrm>
            <a:off x="3841020" y="1550760"/>
            <a:ext cx="73687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polynomial-time algorithm for finding a global minimum of the non-differentiable, non-convex </a:t>
            </a:r>
            <a:r>
              <a:rPr lang="en-US" altLang="zh-CN" dirty="0" err="1"/>
              <a:t>Fr´echet</a:t>
            </a:r>
            <a:r>
              <a:rPr lang="en-US" altLang="zh-CN" dirty="0"/>
              <a:t> function is unknown.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A5D121E-7A49-C90D-D2AA-791C77FD2716}"/>
              </a:ext>
            </a:extLst>
          </p:cNvPr>
          <p:cNvSpPr txBox="1"/>
          <p:nvPr/>
        </p:nvSpPr>
        <p:spPr>
          <a:xfrm>
            <a:off x="3841019" y="3040214"/>
            <a:ext cx="80389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SSG</a:t>
            </a:r>
          </a:p>
          <a:p>
            <a:r>
              <a:rPr lang="en-US" altLang="zh-CN" sz="2000" dirty="0"/>
              <a:t>F = min{F_C1, F_C2, F_C3, …}, F_C is differentiable and convex function.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Soft-DTW</a:t>
            </a:r>
          </a:p>
          <a:p>
            <a:r>
              <a:rPr lang="en-US" altLang="zh-CN" sz="2000" dirty="0"/>
              <a:t>DTW(min, +) -&gt; DTW(*, +)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TTW</a:t>
            </a:r>
          </a:p>
          <a:p>
            <a:r>
              <a:rPr lang="en-US" altLang="zh-CN" sz="2000" dirty="0"/>
              <a:t>Translate Discrete Signal into Continuous Signal by </a:t>
            </a:r>
            <a:r>
              <a:rPr lang="en-US" altLang="zh-CN" sz="2000" dirty="0" err="1"/>
              <a:t>Sinc</a:t>
            </a:r>
            <a:r>
              <a:rPr lang="en-US" altLang="zh-CN" sz="2000" dirty="0"/>
              <a:t> function. And Take DTW as constraints of optimization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1873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00" b="1" dirty="0"/>
              <a:t>Analysis of Experimental Results</a:t>
            </a:r>
            <a:endParaRPr lang="en-US" altLang="zh-CN" sz="1100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519"/>
              </p:ext>
            </p:extLst>
          </p:nvPr>
        </p:nvGraphicFramePr>
        <p:xfrm>
          <a:off x="2280849" y="1284897"/>
          <a:ext cx="76303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7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2312742956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4336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Sampling 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Template: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3C873BE-91F6-2543-60B4-ACFB8A56A25A}"/>
              </a:ext>
            </a:extLst>
          </p:cNvPr>
          <p:cNvSpPr txBox="1"/>
          <p:nvPr/>
        </p:nvSpPr>
        <p:spPr>
          <a:xfrm>
            <a:off x="609600" y="598181"/>
            <a:ext cx="69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impact of different sampling rates on alignment.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C0B701-2645-03D8-43D2-24B2B3DC42F3}"/>
              </a:ext>
            </a:extLst>
          </p:cNvPr>
          <p:cNvCxnSpPr>
            <a:cxnSpLocks/>
          </p:cNvCxnSpPr>
          <p:nvPr/>
        </p:nvCxnSpPr>
        <p:spPr>
          <a:xfrm>
            <a:off x="4476737" y="2836891"/>
            <a:ext cx="0" cy="399415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7550FE3-5C0A-4F2C-3F16-83F423054F84}"/>
              </a:ext>
            </a:extLst>
          </p:cNvPr>
          <p:cNvSpPr txBox="1"/>
          <p:nvPr/>
        </p:nvSpPr>
        <p:spPr>
          <a:xfrm>
            <a:off x="76199" y="3293951"/>
            <a:ext cx="340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1" dirty="0"/>
              <a:t>Linear Alignment -&gt; O(T)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BB886-BA1F-A894-DE25-A0381958CC59}"/>
              </a:ext>
            </a:extLst>
          </p:cNvPr>
          <p:cNvSpPr txBox="1"/>
          <p:nvPr/>
        </p:nvSpPr>
        <p:spPr>
          <a:xfrm>
            <a:off x="76199" y="5062150"/>
            <a:ext cx="365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400" b="1" dirty="0"/>
              <a:t>Non-Linear Alignment -&gt; O(T^2)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785A07FD-25EA-C7E4-E5BC-CC360FF53A86}"/>
              </a:ext>
            </a:extLst>
          </p:cNvPr>
          <p:cNvSpPr/>
          <p:nvPr/>
        </p:nvSpPr>
        <p:spPr>
          <a:xfrm>
            <a:off x="172403" y="3829649"/>
            <a:ext cx="1845157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7D9A325-2228-D449-2E5B-27046FA0061F}"/>
              </a:ext>
            </a:extLst>
          </p:cNvPr>
          <p:cNvSpPr/>
          <p:nvPr/>
        </p:nvSpPr>
        <p:spPr>
          <a:xfrm>
            <a:off x="159251" y="3829650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31801F9C-4605-776F-0FAC-7B4C1F914213}"/>
              </a:ext>
            </a:extLst>
          </p:cNvPr>
          <p:cNvSpPr/>
          <p:nvPr/>
        </p:nvSpPr>
        <p:spPr>
          <a:xfrm>
            <a:off x="2429781" y="3829649"/>
            <a:ext cx="1845157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5C4B00A-AFD9-618A-F64A-721CED8F2F5E}"/>
              </a:ext>
            </a:extLst>
          </p:cNvPr>
          <p:cNvSpPr/>
          <p:nvPr/>
        </p:nvSpPr>
        <p:spPr>
          <a:xfrm>
            <a:off x="2494966" y="3829649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161A1C4-67B0-B748-797D-4EF9E9AB8D62}"/>
              </a:ext>
            </a:extLst>
          </p:cNvPr>
          <p:cNvSpPr/>
          <p:nvPr/>
        </p:nvSpPr>
        <p:spPr>
          <a:xfrm>
            <a:off x="2042014" y="4035918"/>
            <a:ext cx="363312" cy="8977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B5BF90DE-19AC-1D87-EE40-CE9ABCDF3A51}"/>
              </a:ext>
            </a:extLst>
          </p:cNvPr>
          <p:cNvSpPr/>
          <p:nvPr/>
        </p:nvSpPr>
        <p:spPr>
          <a:xfrm>
            <a:off x="336794" y="5661701"/>
            <a:ext cx="1241182" cy="68670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AB318528-C124-8406-4CF4-7FCA1B8D685A}"/>
              </a:ext>
            </a:extLst>
          </p:cNvPr>
          <p:cNvSpPr/>
          <p:nvPr/>
        </p:nvSpPr>
        <p:spPr>
          <a:xfrm>
            <a:off x="76200" y="5718624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16747D28-12FC-BB23-DAB1-BA4FDDB15078}"/>
              </a:ext>
            </a:extLst>
          </p:cNvPr>
          <p:cNvSpPr/>
          <p:nvPr/>
        </p:nvSpPr>
        <p:spPr>
          <a:xfrm>
            <a:off x="1818485" y="5928166"/>
            <a:ext cx="576855" cy="9426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D8DDFBE2-5B3A-DAFA-912A-FF740FF833DF}"/>
              </a:ext>
            </a:extLst>
          </p:cNvPr>
          <p:cNvSpPr/>
          <p:nvPr/>
        </p:nvSpPr>
        <p:spPr>
          <a:xfrm>
            <a:off x="2681603" y="5645590"/>
            <a:ext cx="1241182" cy="686702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5A368962-BCE0-16A9-9F09-9535F5B6628B}"/>
              </a:ext>
            </a:extLst>
          </p:cNvPr>
          <p:cNvSpPr/>
          <p:nvPr/>
        </p:nvSpPr>
        <p:spPr>
          <a:xfrm>
            <a:off x="2490761" y="5702513"/>
            <a:ext cx="1701126" cy="572855"/>
          </a:xfrm>
          <a:custGeom>
            <a:avLst/>
            <a:gdLst>
              <a:gd name="connsiteX0" fmla="*/ 0 w 1858297"/>
              <a:gd name="connsiteY0" fmla="*/ 577693 h 1274790"/>
              <a:gd name="connsiteX1" fmla="*/ 184355 w 1858297"/>
              <a:gd name="connsiteY1" fmla="*/ 695681 h 1274790"/>
              <a:gd name="connsiteX2" fmla="*/ 324465 w 1858297"/>
              <a:gd name="connsiteY2" fmla="*/ 408087 h 1274790"/>
              <a:gd name="connsiteX3" fmla="*/ 582561 w 1858297"/>
              <a:gd name="connsiteY3" fmla="*/ 931655 h 1274790"/>
              <a:gd name="connsiteX4" fmla="*/ 803787 w 1858297"/>
              <a:gd name="connsiteY4" fmla="*/ 2506 h 1274790"/>
              <a:gd name="connsiteX5" fmla="*/ 1017639 w 1858297"/>
              <a:gd name="connsiteY5" fmla="*/ 1270868 h 1274790"/>
              <a:gd name="connsiteX6" fmla="*/ 1297858 w 1858297"/>
              <a:gd name="connsiteY6" fmla="*/ 408087 h 1274790"/>
              <a:gd name="connsiteX7" fmla="*/ 1578077 w 1858297"/>
              <a:gd name="connsiteY7" fmla="*/ 651435 h 1274790"/>
              <a:gd name="connsiteX8" fmla="*/ 1696065 w 1858297"/>
              <a:gd name="connsiteY8" fmla="*/ 474455 h 1274790"/>
              <a:gd name="connsiteX9" fmla="*/ 1858297 w 1858297"/>
              <a:gd name="connsiteY9" fmla="*/ 629313 h 1274790"/>
              <a:gd name="connsiteX10" fmla="*/ 1858297 w 1858297"/>
              <a:gd name="connsiteY10" fmla="*/ 629313 h 1274790"/>
              <a:gd name="connsiteX11" fmla="*/ 1858297 w 1858297"/>
              <a:gd name="connsiteY11" fmla="*/ 621939 h 127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8297" h="1274790">
                <a:moveTo>
                  <a:pt x="0" y="577693"/>
                </a:moveTo>
                <a:cubicBezTo>
                  <a:pt x="65139" y="650821"/>
                  <a:pt x="130278" y="723949"/>
                  <a:pt x="184355" y="695681"/>
                </a:cubicBezTo>
                <a:cubicBezTo>
                  <a:pt x="238433" y="667413"/>
                  <a:pt x="258097" y="368758"/>
                  <a:pt x="324465" y="408087"/>
                </a:cubicBezTo>
                <a:cubicBezTo>
                  <a:pt x="390833" y="447416"/>
                  <a:pt x="502674" y="999252"/>
                  <a:pt x="582561" y="931655"/>
                </a:cubicBezTo>
                <a:cubicBezTo>
                  <a:pt x="662448" y="864058"/>
                  <a:pt x="731274" y="-54029"/>
                  <a:pt x="803787" y="2506"/>
                </a:cubicBezTo>
                <a:cubicBezTo>
                  <a:pt x="876300" y="59041"/>
                  <a:pt x="935294" y="1203271"/>
                  <a:pt x="1017639" y="1270868"/>
                </a:cubicBezTo>
                <a:cubicBezTo>
                  <a:pt x="1099984" y="1338465"/>
                  <a:pt x="1204452" y="511326"/>
                  <a:pt x="1297858" y="408087"/>
                </a:cubicBezTo>
                <a:cubicBezTo>
                  <a:pt x="1391264" y="304848"/>
                  <a:pt x="1511709" y="640374"/>
                  <a:pt x="1578077" y="651435"/>
                </a:cubicBezTo>
                <a:cubicBezTo>
                  <a:pt x="1644445" y="662496"/>
                  <a:pt x="1649362" y="478142"/>
                  <a:pt x="1696065" y="474455"/>
                </a:cubicBezTo>
                <a:cubicBezTo>
                  <a:pt x="1742768" y="470768"/>
                  <a:pt x="1858297" y="629313"/>
                  <a:pt x="1858297" y="629313"/>
                </a:cubicBezTo>
                <a:lnTo>
                  <a:pt x="1858297" y="629313"/>
                </a:lnTo>
                <a:lnTo>
                  <a:pt x="1858297" y="62193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81B55-18CC-AAA2-FB26-8F33F836165A}"/>
              </a:ext>
            </a:extLst>
          </p:cNvPr>
          <p:cNvSpPr txBox="1"/>
          <p:nvPr/>
        </p:nvSpPr>
        <p:spPr>
          <a:xfrm>
            <a:off x="2611479" y="4421786"/>
            <a:ext cx="148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Acceptable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E169196-779B-6A03-C94F-8698B4D93287}"/>
              </a:ext>
            </a:extLst>
          </p:cNvPr>
          <p:cNvSpPr txBox="1"/>
          <p:nvPr/>
        </p:nvSpPr>
        <p:spPr>
          <a:xfrm>
            <a:off x="2322447" y="6348403"/>
            <a:ext cx="2037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Unacceptable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E1711F1-9355-7223-202B-B818BC8F0C41}"/>
              </a:ext>
            </a:extLst>
          </p:cNvPr>
          <p:cNvSpPr txBox="1"/>
          <p:nvPr/>
        </p:nvSpPr>
        <p:spPr>
          <a:xfrm>
            <a:off x="4622702" y="3297254"/>
            <a:ext cx="7569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For </a:t>
            </a:r>
            <a:r>
              <a:rPr lang="en-US" altLang="zh-CN" dirty="0"/>
              <a:t>simulated </a:t>
            </a:r>
            <a:r>
              <a:rPr lang="zh-CN" altLang="en-US" dirty="0"/>
              <a:t>signals, the source of error lies in the sampling rate.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Simulated </a:t>
            </a:r>
            <a:r>
              <a:rPr lang="zh-CN" altLang="en-US" dirty="0"/>
              <a:t>signals, </a:t>
            </a:r>
            <a:r>
              <a:rPr lang="en-US" altLang="zh-CN" dirty="0"/>
              <a:t>low sampling rate, Non-Linear Alignment</a:t>
            </a:r>
            <a:endParaRPr lang="zh-CN" altLang="en-US" dirty="0"/>
          </a:p>
          <a:p>
            <a:r>
              <a:rPr lang="en-US" altLang="zh-CN" dirty="0"/>
              <a:t>Simulated signals, high sampling rate, Linear Alignment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9FD0E6-B0B7-8FD9-E8AF-79D60F2A4801}"/>
              </a:ext>
            </a:extLst>
          </p:cNvPr>
          <p:cNvSpPr txBox="1"/>
          <p:nvPr/>
        </p:nvSpPr>
        <p:spPr>
          <a:xfrm>
            <a:off x="4622702" y="5062150"/>
            <a:ext cx="75692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real signals, the degree of distortion on time axis depends on the alignment we actually need. </a:t>
            </a:r>
          </a:p>
          <a:p>
            <a:endParaRPr lang="en-US" altLang="zh-CN" dirty="0"/>
          </a:p>
          <a:p>
            <a:r>
              <a:rPr lang="en-US" altLang="zh-CN" dirty="0"/>
              <a:t>Next week, I will use the periodicity determination method from IoT2023 to segment real signals.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87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>
            <a:extLst>
              <a:ext uri="{FF2B5EF4-FFF2-40B4-BE49-F238E27FC236}">
                <a16:creationId xmlns:a16="http://schemas.microsoft.com/office/drawing/2014/main" id="{32A2BE86-86A6-F1FC-83EE-91A826B532E5}"/>
              </a:ext>
            </a:extLst>
          </p:cNvPr>
          <p:cNvSpPr txBox="1"/>
          <p:nvPr/>
        </p:nvSpPr>
        <p:spPr>
          <a:xfrm>
            <a:off x="609600" y="106251"/>
            <a:ext cx="458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Consolas" panose="020B0609020204030204" pitchFamily="49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Part_1: </a:t>
            </a:r>
            <a:r>
              <a:rPr lang="en-US" altLang="zh-CN" sz="1400" dirty="0"/>
              <a:t>Research - Getting Template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E1193D-C098-489C-9107-B3F82B55CD5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27059"/>
          <a:ext cx="1062863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55">
                  <a:extLst>
                    <a:ext uri="{9D8B030D-6E8A-4147-A177-3AD203B41FA5}">
                      <a16:colId xmlns:a16="http://schemas.microsoft.com/office/drawing/2014/main" val="2721979233"/>
                    </a:ext>
                  </a:extLst>
                </a:gridCol>
                <a:gridCol w="1938655">
                  <a:extLst>
                    <a:ext uri="{9D8B030D-6E8A-4147-A177-3AD203B41FA5}">
                      <a16:colId xmlns:a16="http://schemas.microsoft.com/office/drawing/2014/main" val="3887092843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68501977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3116997530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813522495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130567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 Prediction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Prediction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9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0.79 / 1.64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1.79 / 4.31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New</a:t>
                      </a:r>
                      <a:endParaRPr lang="zh-CN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8.43 / 23.19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3.14</a:t>
                      </a:r>
                      <a:r>
                        <a:rPr lang="en-US" altLang="zh-CN" u="none" dirty="0"/>
                        <a:t> / 5.21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0710"/>
                  </a:ext>
                </a:extLst>
              </a:tr>
              <a:tr h="358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Median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1.42 / 1.45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4.07 / 4.49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NLAAF2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20.67 / 33.39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sng" dirty="0"/>
                        <a:t>3.64</a:t>
                      </a:r>
                      <a:r>
                        <a:rPr lang="en-US" altLang="zh-CN" u="none" dirty="0"/>
                        <a:t> / 7.04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GTW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-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2.20 / 2.74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 / 5.88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TTW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1.52 / -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none" dirty="0"/>
                        <a:t>4.28 / -</a:t>
                      </a:r>
                      <a:endParaRPr lang="zh-CN" alt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Weighted Avg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1.95 / 1.98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4.63 / 4.74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K-SC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K-shape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2.18 / 1.79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4.76 / 5.24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2.27 / 19.05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5.40 / 8.89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Kalman Filter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1.45 / 1.37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 / 4.60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Soft-DTW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1.35 / 1.38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4.53 / 4.44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1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DBA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2.05 / 1.96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3.43 / 4.15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ICDTW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2.66 / 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5.08 /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5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6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 1">
      <a:majorFont>
        <a:latin typeface="Consolas"/>
        <a:ea typeface="等线 Light"/>
        <a:cs typeface=""/>
      </a:majorFont>
      <a:minorFont>
        <a:latin typeface="Consola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6901</TotalTime>
  <Words>1015</Words>
  <Application>Microsoft Office PowerPoint</Application>
  <PresentationFormat>宽屏</PresentationFormat>
  <Paragraphs>280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PingFang SC</vt:lpstr>
      <vt:lpstr>等线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老 甲鱼</dc:creator>
  <cp:lastModifiedBy>甲鱼 老</cp:lastModifiedBy>
  <cp:revision>9861</cp:revision>
  <dcterms:created xsi:type="dcterms:W3CDTF">2023-07-30T03:21:28Z</dcterms:created>
  <dcterms:modified xsi:type="dcterms:W3CDTF">2023-11-20T07:22:18Z</dcterms:modified>
</cp:coreProperties>
</file>