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1" r:id="rId3"/>
    <p:sldId id="271" r:id="rId4"/>
    <p:sldId id="293" r:id="rId5"/>
    <p:sldId id="294" r:id="rId6"/>
    <p:sldId id="295" r:id="rId7"/>
    <p:sldId id="297" r:id="rId8"/>
    <p:sldId id="298" r:id="rId9"/>
    <p:sldId id="278" r:id="rId10"/>
    <p:sldId id="299" r:id="rId11"/>
    <p:sldId id="300" r:id="rId12"/>
    <p:sldId id="301" r:id="rId13"/>
    <p:sldId id="265" r:id="rId14"/>
    <p:sldId id="268" r:id="rId15"/>
    <p:sldId id="260" r:id="rId16"/>
    <p:sldId id="26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F4B183"/>
    <a:srgbClr val="F8CBAD"/>
    <a:srgbClr val="8FAADC"/>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70336" autoAdjust="0"/>
  </p:normalViewPr>
  <p:slideViewPr>
    <p:cSldViewPr snapToGrid="0">
      <p:cViewPr varScale="1">
        <p:scale>
          <a:sx n="81" d="100"/>
          <a:sy n="81" d="100"/>
        </p:scale>
        <p:origin x="1500" y="90"/>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2023-08-21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 will begin my weekly Presentation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the noise level reaches 0.8, it becomes almost impossible to discern the original signal.</a:t>
            </a:r>
          </a:p>
          <a:p>
            <a:endParaRPr lang="en-US" altLang="zh-CN" dirty="0"/>
          </a:p>
          <a:p>
            <a:r>
              <a:rPr lang="en-US" altLang="zh-CN" dirty="0"/>
              <a:t>I've noticed that IMF1 closely resembles the original clean signal. The differences in peak heights are significant, while the intervals remain relatively consistent.</a:t>
            </a:r>
          </a:p>
          <a:p>
            <a:endParaRPr lang="en-US" altLang="zh-CN" dirty="0"/>
          </a:p>
          <a:p>
            <a:r>
              <a:rPr lang="en-US" altLang="zh-CN" dirty="0"/>
              <a:t>It could be feasible to utilize IMF1 for predicting S.</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225371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Signals between peaks are quite noisy and unclear, which is affecting the accuracy of peak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attempt to make it smoother. In the end, the peaks detection have good results.</a:t>
            </a:r>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72330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EEMD is extremely slow, which is why I use a training set of 500 signals and a test set of 300 signals.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 not certain whether this approach holds value for further exploration.</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06110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2633367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week, I have a hard time learning Hidden Markov Models.</a:t>
            </a:r>
          </a:p>
          <a:p>
            <a:endParaRPr lang="en-US" altLang="zh-CN" dirty="0"/>
          </a:p>
          <a:p>
            <a:r>
              <a:rPr lang="en-US" altLang="zh-CN" dirty="0"/>
              <a:t>I need to allocate some time to learning probability in order to better understand the concepts.</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2552014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68908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brief work description </a:t>
            </a:r>
          </a:p>
          <a:p>
            <a:endParaRPr lang="en-US" altLang="zh-CN" dirty="0"/>
          </a:p>
          <a:p>
            <a:r>
              <a:rPr lang="en-US" altLang="zh-CN" dirty="0"/>
              <a:t>In Work_1, I automate feature selection from 480 features. This automated feature selection demonstrates good performance.</a:t>
            </a:r>
          </a:p>
          <a:p>
            <a:endParaRPr lang="en-US" altLang="zh-CN" dirty="0"/>
          </a:p>
          <a:p>
            <a:r>
              <a:rPr lang="en-US" altLang="zh-CN" dirty="0"/>
              <a:t>Work_2 involves predicting S and D using signals with a noise level of 0.8. </a:t>
            </a:r>
          </a:p>
          <a:p>
            <a:endParaRPr lang="en-US" altLang="zh-CN" dirty="0"/>
          </a:p>
          <a:p>
            <a:r>
              <a:rPr lang="en-US" altLang="zh-CN" dirty="0"/>
              <a:t>Work_3 is tutorial writing.</a:t>
            </a:r>
          </a:p>
          <a:p>
            <a:endParaRPr lang="en-US" altLang="zh-CN" dirty="0"/>
          </a:p>
          <a:p>
            <a:r>
              <a:rPr lang="en-US" altLang="zh-CN" dirty="0"/>
              <a:t>Work_4 is about theoretical knowledge learning.</a:t>
            </a:r>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automated feature selection process among 480 features yields good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S, the algorithm identifies the sole feature “Dis21 slash Dis12” as the most influential. Similarly, in predicting D, the final selection involves four features, including “P1 slash P2".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approach presents several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Simplified Feature Construction: Focusing on straightforward features , we don’t need to manually engineer complex features.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Minimal Parameter Adjustment: The entire process hinges on a single parameter that has a negligible impact on the final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Reduced Randomness: The method shows low levels of randomness. It is reproducible.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243540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is the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Extract Basic Features</a:t>
            </a:r>
            <a:r>
              <a:rPr lang="zh-CN" altLang="en-US" dirty="0"/>
              <a:t>， </a:t>
            </a:r>
            <a:r>
              <a:rPr lang="en-US" altLang="zh-CN" dirty="0"/>
              <a:t>I choose 20 commonly used fundamental features.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Perform Feature Cross and The 20 features are expanded into 480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Calculate relevance between Features and Predicted Values</a:t>
            </a:r>
            <a:r>
              <a:rPr lang="en-US" altLang="zh-CN" sz="1400" dirty="0"/>
              <a:t>.</a:t>
            </a:r>
            <a:r>
              <a:rPr lang="zh-CN" altLang="en-US" dirty="0"/>
              <a:t> </a:t>
            </a:r>
            <a:r>
              <a:rPr lang="en-US" altLang="zh-CN" dirty="0"/>
              <a:t>To S Prediction</a:t>
            </a:r>
            <a:r>
              <a:rPr lang="zh-CN" altLang="en-US" dirty="0"/>
              <a:t>，</a:t>
            </a:r>
            <a:r>
              <a:rPr lang="en-US" altLang="zh-CN" dirty="0"/>
              <a:t>480 are reduced to 428. To D Prediction, 480 are reduced to 370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Apply Univariate Feature Selection and Choose Best K. The number of features is significantly reduced.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 Perform Recursive Feature Elimination (RFE) for Final Feature Selection</a:t>
            </a:r>
            <a:r>
              <a:rPr lang="en-US" altLang="zh-CN" sz="1400" dirty="0"/>
              <a:t>. For S Prediction</a:t>
            </a:r>
            <a:r>
              <a:rPr lang="zh-CN" altLang="en-US" sz="1400" dirty="0"/>
              <a:t>，</a:t>
            </a:r>
            <a:r>
              <a:rPr lang="en-US" altLang="zh-CN" sz="1400" dirty="0"/>
              <a:t>core feature is selected. For D prediction, core feature is included in the final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 Conclude with Testing Using the Test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531388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Step 1 </a:t>
            </a:r>
            <a:r>
              <a:rPr lang="en-US" altLang="zh-CN" b="1" dirty="0"/>
              <a:t>Get Basic Features and Do Feature Cross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choose 20 common basic features, as shown in this table. the core feature for S and D are not basic features and are not included in this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From these 20 features, I select two features each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I perform feature cross by applying addition, subtraction, multiplication, and division operations to these two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this approach for feature cross, I can obtain a total of 480 features.</a:t>
            </a:r>
            <a:endParaRPr lang="en-US" altLang="zh-CN" baseline="0"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224100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Step2 is Relevance Calculation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Calculate relevance between </a:t>
            </a:r>
            <a:r>
              <a:rPr lang="en-US" altLang="zh-CN" dirty="0" err="1"/>
              <a:t>Feature_i</a:t>
            </a:r>
            <a:r>
              <a:rPr lang="en-US" altLang="zh-CN" dirty="0"/>
              <a:t> and S/D, and then get p-value. If p-value is less than 5 percent, filter this feature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Step 3 is </a:t>
            </a:r>
            <a:r>
              <a:rPr lang="en-US" altLang="zh-CN" b="1" dirty="0"/>
              <a:t>Univariate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2529"/>
                </a:solidFill>
                <a:effectLst/>
                <a:latin typeface="-apple-system"/>
              </a:rPr>
              <a:t>I do Univariate feature selection based on </a:t>
            </a:r>
            <a:r>
              <a:rPr lang="en-US" altLang="zh-CN" b="1" i="0" dirty="0">
                <a:solidFill>
                  <a:srgbClr val="212529"/>
                </a:solidFill>
                <a:effectLst/>
                <a:latin typeface="-apple-system"/>
              </a:rPr>
              <a:t>F-Test and Mutual Information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2125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12529"/>
                </a:solidFill>
                <a:effectLst/>
                <a:latin typeface="-apple-system"/>
              </a:rPr>
              <a:t>F-test captures </a:t>
            </a:r>
            <a:r>
              <a:rPr lang="en-US" altLang="zh-CN" b="1" i="0" dirty="0">
                <a:solidFill>
                  <a:srgbClr val="212529"/>
                </a:solidFill>
                <a:effectLst/>
                <a:latin typeface="-apple-system"/>
              </a:rPr>
              <a:t>linear dependency and </a:t>
            </a:r>
            <a:r>
              <a:rPr lang="en-US" altLang="zh-CN" b="0" i="0" dirty="0">
                <a:solidFill>
                  <a:srgbClr val="212529"/>
                </a:solidFill>
                <a:effectLst/>
                <a:latin typeface="-apple-system"/>
              </a:rPr>
              <a:t>mutual information captures </a:t>
            </a:r>
            <a:r>
              <a:rPr lang="en-US" altLang="zh-CN" b="1" i="0" dirty="0">
                <a:solidFill>
                  <a:srgbClr val="212529"/>
                </a:solidFill>
                <a:effectLst/>
                <a:latin typeface="-apple-system"/>
              </a:rPr>
              <a:t>any kind of dependency</a:t>
            </a:r>
            <a:endParaRPr lang="zh-CN" altLang="en-US" b="1" dirty="0"/>
          </a:p>
          <a:p>
            <a:endParaRPr lang="zh-CN" alt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choose top K features and Perform a logical AND operation on the selected K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S  prediction,</a:t>
            </a:r>
            <a:r>
              <a:rPr lang="zh-CN" altLang="en-US" dirty="0"/>
              <a:t> </a:t>
            </a:r>
            <a:r>
              <a:rPr lang="en-US" altLang="zh-CN" dirty="0"/>
              <a:t>I get 3 features. For D prediction, I get 5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147835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 step is to do </a:t>
            </a:r>
            <a:r>
              <a:rPr lang="en-US" altLang="zh-CN" sz="1200" b="1" dirty="0"/>
              <a:t>Recursive Feature Elimination(RFE)</a:t>
            </a:r>
            <a:endParaRPr lang="zh-CN"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For S </a:t>
            </a:r>
            <a:r>
              <a:rPr lang="zh-CN" altLang="en-US" sz="1200" dirty="0"/>
              <a:t>，</a:t>
            </a:r>
            <a:r>
              <a:rPr lang="en-US" altLang="zh-CN" sz="1200" dirty="0"/>
              <a:t>core feature is selected. For D, core feature is included in the final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It is not bad.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259618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is the result of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I think</a:t>
            </a:r>
          </a:p>
          <a:p>
            <a:r>
              <a:rPr lang="en-US" altLang="zh-CN" dirty="0"/>
              <a:t>the core feature for D is not selected because no denoising procedures are applied to signals with a noise level of 0.1. </a:t>
            </a:r>
          </a:p>
          <a:p>
            <a:r>
              <a:rPr lang="en-US" altLang="zh-CN" dirty="0"/>
              <a:t>The prediction performance using only the "P2_divide_P1" feature is not satisfactory.</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12152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When dealing with data having a noise level of 0.8, I first apply a combination of Bandpass filtering and FFT/Wavelet Denoising. However, the results are not very promising.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Consolas" panose="020B0609020204030204" pitchFamily="49" charset="0"/>
                <a:cs typeface="Times New Roman" panose="02020603050405020304" pitchFamily="18" charset="0"/>
              </a:rPr>
              <a:t>Then, I try out EEMD and notice that IMF1 closely resembles the original clean signal. As a result, I experiment with using IMF1 for prediction.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216098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2023-08-21</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2023-08-21</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2023.8.21</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18" name="图片 17">
            <a:extLst>
              <a:ext uri="{FF2B5EF4-FFF2-40B4-BE49-F238E27FC236}">
                <a16:creationId xmlns:a16="http://schemas.microsoft.com/office/drawing/2014/main" id="{1851C137-59AB-0E54-B3DD-96226D850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336" y="5083307"/>
            <a:ext cx="6084664" cy="1774693"/>
          </a:xfrm>
          <a:prstGeom prst="rect">
            <a:avLst/>
          </a:prstGeom>
        </p:spPr>
      </p:pic>
      <p:pic>
        <p:nvPicPr>
          <p:cNvPr id="22" name="图片 21">
            <a:extLst>
              <a:ext uri="{FF2B5EF4-FFF2-40B4-BE49-F238E27FC236}">
                <a16:creationId xmlns:a16="http://schemas.microsoft.com/office/drawing/2014/main" id="{50C8C3E0-5DA0-D77F-4918-3E014839B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336" y="3368807"/>
            <a:ext cx="6084664" cy="1774693"/>
          </a:xfrm>
          <a:prstGeom prst="rect">
            <a:avLst/>
          </a:prstGeom>
        </p:spPr>
      </p:pic>
      <p:pic>
        <p:nvPicPr>
          <p:cNvPr id="24" name="图片 23">
            <a:extLst>
              <a:ext uri="{FF2B5EF4-FFF2-40B4-BE49-F238E27FC236}">
                <a16:creationId xmlns:a16="http://schemas.microsoft.com/office/drawing/2014/main" id="{061B2639-5CB5-0B18-B166-7140457BB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664698"/>
            <a:ext cx="6084664" cy="1774693"/>
          </a:xfrm>
          <a:prstGeom prst="rect">
            <a:avLst/>
          </a:prstGeom>
        </p:spPr>
      </p:pic>
      <p:pic>
        <p:nvPicPr>
          <p:cNvPr id="26" name="图片 25">
            <a:extLst>
              <a:ext uri="{FF2B5EF4-FFF2-40B4-BE49-F238E27FC236}">
                <a16:creationId xmlns:a16="http://schemas.microsoft.com/office/drawing/2014/main" id="{9BCB8FA3-F7B8-1EA2-4E2D-636659F0D8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7336" y="-1732"/>
            <a:ext cx="6084664" cy="1774693"/>
          </a:xfrm>
          <a:prstGeom prst="rect">
            <a:avLst/>
          </a:prstGeom>
        </p:spPr>
      </p:pic>
      <p:cxnSp>
        <p:nvCxnSpPr>
          <p:cNvPr id="28" name="直接箭头连接符 27">
            <a:extLst>
              <a:ext uri="{FF2B5EF4-FFF2-40B4-BE49-F238E27FC236}">
                <a16:creationId xmlns:a16="http://schemas.microsoft.com/office/drawing/2014/main" id="{D64CFD2C-00CC-315B-6C97-43FD73FBE3EC}"/>
              </a:ext>
            </a:extLst>
          </p:cNvPr>
          <p:cNvCxnSpPr>
            <a:cxnSpLocks/>
            <a:endCxn id="40" idx="3"/>
          </p:cNvCxnSpPr>
          <p:nvPr/>
        </p:nvCxnSpPr>
        <p:spPr>
          <a:xfrm flipH="1">
            <a:off x="5764031" y="4184296"/>
            <a:ext cx="1061925" cy="128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1EE20C5-6863-D086-171B-CFD99F2C9872}"/>
              </a:ext>
            </a:extLst>
          </p:cNvPr>
          <p:cNvCxnSpPr>
            <a:cxnSpLocks/>
            <a:endCxn id="40" idx="3"/>
          </p:cNvCxnSpPr>
          <p:nvPr/>
        </p:nvCxnSpPr>
        <p:spPr>
          <a:xfrm flipH="1">
            <a:off x="5764031" y="4659600"/>
            <a:ext cx="1061925" cy="80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18D31CF-41DF-79DC-DAC1-D06AA837F677}"/>
              </a:ext>
            </a:extLst>
          </p:cNvPr>
          <p:cNvCxnSpPr>
            <a:cxnSpLocks/>
            <a:endCxn id="39" idx="3"/>
          </p:cNvCxnSpPr>
          <p:nvPr/>
        </p:nvCxnSpPr>
        <p:spPr>
          <a:xfrm flipH="1" flipV="1">
            <a:off x="4949492" y="3823357"/>
            <a:ext cx="1748191" cy="5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05BC45A-9989-D697-59E5-28D3C7E651F7}"/>
              </a:ext>
            </a:extLst>
          </p:cNvPr>
          <p:cNvSpPr txBox="1"/>
          <p:nvPr/>
        </p:nvSpPr>
        <p:spPr>
          <a:xfrm>
            <a:off x="3826087" y="1823571"/>
            <a:ext cx="263489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Noisy Signal of 0.8</a:t>
            </a:r>
          </a:p>
        </p:txBody>
      </p:sp>
      <p:sp>
        <p:nvSpPr>
          <p:cNvPr id="37" name="文本框 36">
            <a:extLst>
              <a:ext uri="{FF2B5EF4-FFF2-40B4-BE49-F238E27FC236}">
                <a16:creationId xmlns:a16="http://schemas.microsoft.com/office/drawing/2014/main" id="{356FB634-B390-501C-CBB7-DF4CF3A7970D}"/>
              </a:ext>
            </a:extLst>
          </p:cNvPr>
          <p:cNvSpPr txBox="1"/>
          <p:nvPr/>
        </p:nvSpPr>
        <p:spPr>
          <a:xfrm>
            <a:off x="3826087" y="2326891"/>
            <a:ext cx="23214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Clean Signal</a:t>
            </a:r>
          </a:p>
        </p:txBody>
      </p:sp>
      <p:sp>
        <p:nvSpPr>
          <p:cNvPr id="38" name="文本框 37">
            <a:extLst>
              <a:ext uri="{FF2B5EF4-FFF2-40B4-BE49-F238E27FC236}">
                <a16:creationId xmlns:a16="http://schemas.microsoft.com/office/drawing/2014/main" id="{F937BF3F-1963-5B12-FB3C-CB491DF1EDCC}"/>
              </a:ext>
            </a:extLst>
          </p:cNvPr>
          <p:cNvSpPr txBox="1"/>
          <p:nvPr/>
        </p:nvSpPr>
        <p:spPr>
          <a:xfrm>
            <a:off x="3826087" y="2822350"/>
            <a:ext cx="23214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IMF_1 After EEMD</a:t>
            </a:r>
          </a:p>
        </p:txBody>
      </p:sp>
      <p:sp>
        <p:nvSpPr>
          <p:cNvPr id="39" name="文本框 38">
            <a:extLst>
              <a:ext uri="{FF2B5EF4-FFF2-40B4-BE49-F238E27FC236}">
                <a16:creationId xmlns:a16="http://schemas.microsoft.com/office/drawing/2014/main" id="{6424177C-6580-3AD5-D1BB-BE3DD5EBEECE}"/>
              </a:ext>
            </a:extLst>
          </p:cNvPr>
          <p:cNvSpPr txBox="1"/>
          <p:nvPr/>
        </p:nvSpPr>
        <p:spPr>
          <a:xfrm>
            <a:off x="1122218" y="3500191"/>
            <a:ext cx="382727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It's almost impossible to discern the original signal.</a:t>
            </a:r>
          </a:p>
        </p:txBody>
      </p:sp>
      <p:sp>
        <p:nvSpPr>
          <p:cNvPr id="40" name="文本框 39">
            <a:extLst>
              <a:ext uri="{FF2B5EF4-FFF2-40B4-BE49-F238E27FC236}">
                <a16:creationId xmlns:a16="http://schemas.microsoft.com/office/drawing/2014/main" id="{2CEE2EDE-0830-BB41-ECE0-6914A9A72784}"/>
              </a:ext>
            </a:extLst>
          </p:cNvPr>
          <p:cNvSpPr txBox="1"/>
          <p:nvPr/>
        </p:nvSpPr>
        <p:spPr>
          <a:xfrm>
            <a:off x="0" y="4728002"/>
            <a:ext cx="5764031"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variations in peak heights are great, while intervals remain relatively consistent.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might be possible to employ IMF_1 for predicting S, rather than D. </a:t>
            </a:r>
          </a:p>
        </p:txBody>
      </p:sp>
      <p:cxnSp>
        <p:nvCxnSpPr>
          <p:cNvPr id="12" name="直接箭头连接符 11">
            <a:extLst>
              <a:ext uri="{FF2B5EF4-FFF2-40B4-BE49-F238E27FC236}">
                <a16:creationId xmlns:a16="http://schemas.microsoft.com/office/drawing/2014/main" id="{1327AA17-BADD-5434-7609-CBFAE0763540}"/>
              </a:ext>
            </a:extLst>
          </p:cNvPr>
          <p:cNvCxnSpPr>
            <a:cxnSpLocks/>
          </p:cNvCxnSpPr>
          <p:nvPr/>
        </p:nvCxnSpPr>
        <p:spPr>
          <a:xfrm flipH="1">
            <a:off x="6294993" y="2008237"/>
            <a:ext cx="402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2D3ED83-9C02-6AA1-8C58-0671B6DF1AFB}"/>
              </a:ext>
            </a:extLst>
          </p:cNvPr>
          <p:cNvCxnSpPr>
            <a:cxnSpLocks/>
          </p:cNvCxnSpPr>
          <p:nvPr/>
        </p:nvCxnSpPr>
        <p:spPr>
          <a:xfrm flipH="1">
            <a:off x="5466240" y="2511557"/>
            <a:ext cx="1231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CDC4A38-4ED8-0CE2-9E01-BD0B275D5444}"/>
              </a:ext>
            </a:extLst>
          </p:cNvPr>
          <p:cNvCxnSpPr>
            <a:cxnSpLocks/>
          </p:cNvCxnSpPr>
          <p:nvPr/>
        </p:nvCxnSpPr>
        <p:spPr>
          <a:xfrm flipH="1">
            <a:off x="5946165" y="3007016"/>
            <a:ext cx="751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17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16" name="图片 15">
            <a:extLst>
              <a:ext uri="{FF2B5EF4-FFF2-40B4-BE49-F238E27FC236}">
                <a16:creationId xmlns:a16="http://schemas.microsoft.com/office/drawing/2014/main" id="{0ED7EFA6-508B-1147-2C6A-78D9A3AB0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4044"/>
            <a:ext cx="12192000" cy="4064000"/>
          </a:xfrm>
          <a:prstGeom prst="rect">
            <a:avLst/>
          </a:prstGeom>
        </p:spPr>
      </p:pic>
      <p:sp>
        <p:nvSpPr>
          <p:cNvPr id="25" name="椭圆 24">
            <a:extLst>
              <a:ext uri="{FF2B5EF4-FFF2-40B4-BE49-F238E27FC236}">
                <a16:creationId xmlns:a16="http://schemas.microsoft.com/office/drawing/2014/main" id="{ED963903-8654-CE46-1148-7C869CFD2649}"/>
              </a:ext>
            </a:extLst>
          </p:cNvPr>
          <p:cNvSpPr/>
          <p:nvPr/>
        </p:nvSpPr>
        <p:spPr>
          <a:xfrm>
            <a:off x="2051462" y="3319895"/>
            <a:ext cx="218209" cy="2182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 name="图片 26">
            <a:extLst>
              <a:ext uri="{FF2B5EF4-FFF2-40B4-BE49-F238E27FC236}">
                <a16:creationId xmlns:a16="http://schemas.microsoft.com/office/drawing/2014/main" id="{50B566C7-E508-6264-7502-7A87FCD05E80}"/>
              </a:ext>
            </a:extLst>
          </p:cNvPr>
          <p:cNvPicPr>
            <a:picLocks noChangeAspect="1"/>
          </p:cNvPicPr>
          <p:nvPr/>
        </p:nvPicPr>
        <p:blipFill rotWithShape="1">
          <a:blip r:embed="rId4"/>
          <a:srcRect l="7358" r="15023"/>
          <a:stretch/>
        </p:blipFill>
        <p:spPr>
          <a:xfrm>
            <a:off x="2400301" y="1548402"/>
            <a:ext cx="644236" cy="685642"/>
          </a:xfrm>
          <a:prstGeom prst="rect">
            <a:avLst/>
          </a:prstGeom>
        </p:spPr>
      </p:pic>
      <p:cxnSp>
        <p:nvCxnSpPr>
          <p:cNvPr id="29" name="直接箭头连接符 28">
            <a:extLst>
              <a:ext uri="{FF2B5EF4-FFF2-40B4-BE49-F238E27FC236}">
                <a16:creationId xmlns:a16="http://schemas.microsoft.com/office/drawing/2014/main" id="{3A4FF8FA-EC2E-F9C7-3CFE-E3112FDB2BD0}"/>
              </a:ext>
            </a:extLst>
          </p:cNvPr>
          <p:cNvCxnSpPr>
            <a:stCxn id="25" idx="0"/>
            <a:endCxn id="27" idx="2"/>
          </p:cNvCxnSpPr>
          <p:nvPr/>
        </p:nvCxnSpPr>
        <p:spPr>
          <a:xfrm flipV="1">
            <a:off x="2160567" y="2234044"/>
            <a:ext cx="561852" cy="1085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FD1C822-292C-FAB0-57A2-67B087BB5D56}"/>
              </a:ext>
            </a:extLst>
          </p:cNvPr>
          <p:cNvSpPr txBox="1"/>
          <p:nvPr/>
        </p:nvSpPr>
        <p:spPr>
          <a:xfrm>
            <a:off x="3238129" y="1429558"/>
            <a:ext cx="57157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Signals between peaks are quite noisy and unclear, which is affecting the accuracy of peak detection.</a:t>
            </a:r>
          </a:p>
        </p:txBody>
      </p:sp>
      <p:sp>
        <p:nvSpPr>
          <p:cNvPr id="3" name="文本框 2">
            <a:extLst>
              <a:ext uri="{FF2B5EF4-FFF2-40B4-BE49-F238E27FC236}">
                <a16:creationId xmlns:a16="http://schemas.microsoft.com/office/drawing/2014/main" id="{AE00A490-AC89-9A1A-E158-FE4AE5EAB339}"/>
              </a:ext>
            </a:extLst>
          </p:cNvPr>
          <p:cNvSpPr txBox="1"/>
          <p:nvPr/>
        </p:nvSpPr>
        <p:spPr>
          <a:xfrm>
            <a:off x="2856140" y="6064718"/>
            <a:ext cx="695287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Signal[Abs(Signal) &lt; threshold * max(Signal)] = 0</a:t>
            </a:r>
          </a:p>
        </p:txBody>
      </p:sp>
    </p:spTree>
    <p:extLst>
      <p:ext uri="{BB962C8B-B14F-4D97-AF65-F5344CB8AC3E}">
        <p14:creationId xmlns:p14="http://schemas.microsoft.com/office/powerpoint/2010/main" val="9327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pic>
        <p:nvPicPr>
          <p:cNvPr id="4" name="图片 3">
            <a:extLst>
              <a:ext uri="{FF2B5EF4-FFF2-40B4-BE49-F238E27FC236}">
                <a16:creationId xmlns:a16="http://schemas.microsoft.com/office/drawing/2014/main" id="{7B5BABCE-A12C-1B6E-0056-A550FE3D2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297" y="1895080"/>
            <a:ext cx="4138703" cy="2759136"/>
          </a:xfrm>
          <a:prstGeom prst="rect">
            <a:avLst/>
          </a:prstGeom>
        </p:spPr>
      </p:pic>
      <p:pic>
        <p:nvPicPr>
          <p:cNvPr id="6" name="图片 5">
            <a:extLst>
              <a:ext uri="{FF2B5EF4-FFF2-40B4-BE49-F238E27FC236}">
                <a16:creationId xmlns:a16="http://schemas.microsoft.com/office/drawing/2014/main" id="{44394A9B-3DCA-C919-AA90-0E1C67104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95080"/>
            <a:ext cx="4199121" cy="2799415"/>
          </a:xfrm>
          <a:prstGeom prst="rect">
            <a:avLst/>
          </a:prstGeom>
        </p:spPr>
      </p:pic>
      <p:sp>
        <p:nvSpPr>
          <p:cNvPr id="7" name="文本框 6">
            <a:extLst>
              <a:ext uri="{FF2B5EF4-FFF2-40B4-BE49-F238E27FC236}">
                <a16:creationId xmlns:a16="http://schemas.microsoft.com/office/drawing/2014/main" id="{A2CF3C5C-D6A2-E13C-A4D0-ECBC171784CD}"/>
              </a:ext>
            </a:extLst>
          </p:cNvPr>
          <p:cNvSpPr txBox="1"/>
          <p:nvPr/>
        </p:nvSpPr>
        <p:spPr>
          <a:xfrm>
            <a:off x="2557523" y="1173043"/>
            <a:ext cx="707695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EEMD is extremely slow, which is why I use a training set of 500 signals and a test set of 300 signals.</a:t>
            </a:r>
          </a:p>
        </p:txBody>
      </p:sp>
      <p:sp>
        <p:nvSpPr>
          <p:cNvPr id="8" name="文本框 7">
            <a:extLst>
              <a:ext uri="{FF2B5EF4-FFF2-40B4-BE49-F238E27FC236}">
                <a16:creationId xmlns:a16="http://schemas.microsoft.com/office/drawing/2014/main" id="{471D2367-3168-35DF-2B45-183E689F82D0}"/>
              </a:ext>
            </a:extLst>
          </p:cNvPr>
          <p:cNvSpPr txBox="1"/>
          <p:nvPr/>
        </p:nvSpPr>
        <p:spPr>
          <a:xfrm>
            <a:off x="2245249" y="4729922"/>
            <a:ext cx="402888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prediction for D is unsuccessful due to the great change in relative heights of peaks.</a:t>
            </a:r>
          </a:p>
        </p:txBody>
      </p:sp>
      <p:sp>
        <p:nvSpPr>
          <p:cNvPr id="9" name="文本框 8">
            <a:extLst>
              <a:ext uri="{FF2B5EF4-FFF2-40B4-BE49-F238E27FC236}">
                <a16:creationId xmlns:a16="http://schemas.microsoft.com/office/drawing/2014/main" id="{8DAE18DC-645F-9D19-558C-1A5EAD75E3E7}"/>
              </a:ext>
            </a:extLst>
          </p:cNvPr>
          <p:cNvSpPr txBox="1"/>
          <p:nvPr/>
        </p:nvSpPr>
        <p:spPr>
          <a:xfrm>
            <a:off x="6379994" y="4729922"/>
            <a:ext cx="418926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Regarding the prediction of S, the model can capture the trend, but MAE is notably high.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performance is not meeting the desired standard.</a:t>
            </a:r>
          </a:p>
        </p:txBody>
      </p:sp>
      <p:sp>
        <p:nvSpPr>
          <p:cNvPr id="5" name="文本框 4">
            <a:extLst>
              <a:ext uri="{FF2B5EF4-FFF2-40B4-BE49-F238E27FC236}">
                <a16:creationId xmlns:a16="http://schemas.microsoft.com/office/drawing/2014/main" id="{8334018E-B0FC-C389-F6EA-2D43149D5A47}"/>
              </a:ext>
            </a:extLst>
          </p:cNvPr>
          <p:cNvSpPr txBox="1"/>
          <p:nvPr/>
        </p:nvSpPr>
        <p:spPr>
          <a:xfrm>
            <a:off x="2245249" y="6434050"/>
            <a:ext cx="925384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I'm not sure whether this approach holds value for further exploration.</a:t>
            </a:r>
          </a:p>
        </p:txBody>
      </p:sp>
    </p:spTree>
    <p:extLst>
      <p:ext uri="{BB962C8B-B14F-4D97-AF65-F5344CB8AC3E}">
        <p14:creationId xmlns:p14="http://schemas.microsoft.com/office/powerpoint/2010/main" val="142716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1122218" y="423950"/>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Tutorial</a:t>
            </a:r>
          </a:p>
        </p:txBody>
      </p:sp>
      <p:pic>
        <p:nvPicPr>
          <p:cNvPr id="3" name="图片 2">
            <a:extLst>
              <a:ext uri="{FF2B5EF4-FFF2-40B4-BE49-F238E27FC236}">
                <a16:creationId xmlns:a16="http://schemas.microsoft.com/office/drawing/2014/main" id="{B407AF53-C445-98B8-48C0-4CF86154FBE5}"/>
              </a:ext>
            </a:extLst>
          </p:cNvPr>
          <p:cNvPicPr>
            <a:picLocks noChangeAspect="1"/>
          </p:cNvPicPr>
          <p:nvPr/>
        </p:nvPicPr>
        <p:blipFill rotWithShape="1">
          <a:blip r:embed="rId3"/>
          <a:srcRect r="8694"/>
          <a:stretch/>
        </p:blipFill>
        <p:spPr>
          <a:xfrm>
            <a:off x="152431" y="792638"/>
            <a:ext cx="3412032" cy="3345573"/>
          </a:xfrm>
          <a:prstGeom prst="rect">
            <a:avLst/>
          </a:prstGeom>
        </p:spPr>
      </p:pic>
      <p:pic>
        <p:nvPicPr>
          <p:cNvPr id="5" name="图片 4">
            <a:extLst>
              <a:ext uri="{FF2B5EF4-FFF2-40B4-BE49-F238E27FC236}">
                <a16:creationId xmlns:a16="http://schemas.microsoft.com/office/drawing/2014/main" id="{209101FA-824F-E2A0-4EE0-479CFBA997CD}"/>
              </a:ext>
            </a:extLst>
          </p:cNvPr>
          <p:cNvPicPr>
            <a:picLocks noChangeAspect="1"/>
          </p:cNvPicPr>
          <p:nvPr/>
        </p:nvPicPr>
        <p:blipFill rotWithShape="1">
          <a:blip r:embed="rId4"/>
          <a:srcRect r="6367"/>
          <a:stretch/>
        </p:blipFill>
        <p:spPr>
          <a:xfrm>
            <a:off x="3564463" y="928735"/>
            <a:ext cx="3812444" cy="4341122"/>
          </a:xfrm>
          <a:prstGeom prst="rect">
            <a:avLst/>
          </a:prstGeom>
        </p:spPr>
      </p:pic>
      <p:pic>
        <p:nvPicPr>
          <p:cNvPr id="7" name="图片 6">
            <a:extLst>
              <a:ext uri="{FF2B5EF4-FFF2-40B4-BE49-F238E27FC236}">
                <a16:creationId xmlns:a16="http://schemas.microsoft.com/office/drawing/2014/main" id="{0A5C15BE-EC12-69CA-F149-04AA1FF28D10}"/>
              </a:ext>
            </a:extLst>
          </p:cNvPr>
          <p:cNvPicPr>
            <a:picLocks noChangeAspect="1"/>
          </p:cNvPicPr>
          <p:nvPr/>
        </p:nvPicPr>
        <p:blipFill rotWithShape="1">
          <a:blip r:embed="rId5"/>
          <a:srcRect r="3204"/>
          <a:stretch/>
        </p:blipFill>
        <p:spPr>
          <a:xfrm>
            <a:off x="7304809" y="1116374"/>
            <a:ext cx="4887191" cy="4153483"/>
          </a:xfrm>
          <a:prstGeom prst="rect">
            <a:avLst/>
          </a:prstGeom>
        </p:spPr>
      </p:pic>
      <p:pic>
        <p:nvPicPr>
          <p:cNvPr id="9" name="图片 8">
            <a:extLst>
              <a:ext uri="{FF2B5EF4-FFF2-40B4-BE49-F238E27FC236}">
                <a16:creationId xmlns:a16="http://schemas.microsoft.com/office/drawing/2014/main" id="{110BDAE0-F20C-A43B-7DB6-5F1C42FFEF92}"/>
              </a:ext>
            </a:extLst>
          </p:cNvPr>
          <p:cNvPicPr>
            <a:picLocks noChangeAspect="1"/>
          </p:cNvPicPr>
          <p:nvPr/>
        </p:nvPicPr>
        <p:blipFill rotWithShape="1">
          <a:blip r:embed="rId6"/>
          <a:srcRect r="3097"/>
          <a:stretch/>
        </p:blipFill>
        <p:spPr>
          <a:xfrm>
            <a:off x="0" y="4045234"/>
            <a:ext cx="3564463" cy="2749147"/>
          </a:xfrm>
          <a:prstGeom prst="rect">
            <a:avLst/>
          </a:prstGeom>
        </p:spPr>
      </p:pic>
      <p:sp>
        <p:nvSpPr>
          <p:cNvPr id="4" name="文本框 3">
            <a:extLst>
              <a:ext uri="{FF2B5EF4-FFF2-40B4-BE49-F238E27FC236}">
                <a16:creationId xmlns:a16="http://schemas.microsoft.com/office/drawing/2014/main" id="{D3B31CC5-E305-2FA6-69A2-348D5DA7978F}"/>
              </a:ext>
            </a:extLst>
          </p:cNvPr>
          <p:cNvSpPr txBox="1"/>
          <p:nvPr/>
        </p:nvSpPr>
        <p:spPr>
          <a:xfrm>
            <a:off x="4043548" y="5367753"/>
            <a:ext cx="6858000" cy="1200329"/>
          </a:xfrm>
          <a:prstGeom prst="rect">
            <a:avLst/>
          </a:prstGeom>
          <a:noFill/>
        </p:spPr>
        <p:txBody>
          <a:bodyPr wrap="square">
            <a:spAutoFit/>
          </a:bodyPr>
          <a:lstStyle/>
          <a:p>
            <a:r>
              <a:rPr lang="en-US" altLang="zh-CN" dirty="0"/>
              <a:t>In noise generation, I've encountered some challenges. </a:t>
            </a:r>
          </a:p>
          <a:p>
            <a:endParaRPr lang="en-US" altLang="zh-CN" dirty="0"/>
          </a:p>
          <a:p>
            <a:r>
              <a:rPr lang="en-US" altLang="zh-CN" dirty="0"/>
              <a:t>Some noise definitions are vague and difficult to implement accurately. (e.g. Transient Noise Pulses)</a:t>
            </a:r>
          </a:p>
        </p:txBody>
      </p:sp>
    </p:spTree>
    <p:extLst>
      <p:ext uri="{BB962C8B-B14F-4D97-AF65-F5344CB8AC3E}">
        <p14:creationId xmlns:p14="http://schemas.microsoft.com/office/powerpoint/2010/main" val="425684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Work_4: </a:t>
            </a:r>
            <a:r>
              <a:rPr lang="en-US" altLang="zh-CN" sz="1400" dirty="0"/>
              <a:t>Theoretical knowledge Learning</a:t>
            </a:r>
          </a:p>
        </p:txBody>
      </p:sp>
      <p:sp>
        <p:nvSpPr>
          <p:cNvPr id="3" name="文本框 2">
            <a:extLst>
              <a:ext uri="{FF2B5EF4-FFF2-40B4-BE49-F238E27FC236}">
                <a16:creationId xmlns:a16="http://schemas.microsoft.com/office/drawing/2014/main" id="{C1F1E1A2-EAA5-F458-EF2C-03F08482877A}"/>
              </a:ext>
            </a:extLst>
          </p:cNvPr>
          <p:cNvSpPr txBox="1"/>
          <p:nvPr/>
        </p:nvSpPr>
        <p:spPr>
          <a:xfrm>
            <a:off x="1770031" y="1385264"/>
            <a:ext cx="3059685" cy="400110"/>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pPr algn="ctr"/>
            <a:r>
              <a:rPr lang="en-US" altLang="zh-CN" sz="2000" b="1" dirty="0"/>
              <a:t>Signals and Systems</a:t>
            </a:r>
            <a:endParaRPr lang="zh-CN" altLang="en-US" sz="2000" b="1" dirty="0"/>
          </a:p>
        </p:txBody>
      </p:sp>
      <p:sp>
        <p:nvSpPr>
          <p:cNvPr id="8" name="文本框 7">
            <a:extLst>
              <a:ext uri="{FF2B5EF4-FFF2-40B4-BE49-F238E27FC236}">
                <a16:creationId xmlns:a16="http://schemas.microsoft.com/office/drawing/2014/main" id="{56C7C0D7-F219-E08C-D3D9-87ED10553615}"/>
              </a:ext>
            </a:extLst>
          </p:cNvPr>
          <p:cNvSpPr txBox="1"/>
          <p:nvPr/>
        </p:nvSpPr>
        <p:spPr>
          <a:xfrm>
            <a:off x="1122219" y="1903188"/>
            <a:ext cx="4727863" cy="1754326"/>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dirty="0">
                <a:latin typeface="+mj-lt"/>
              </a:rPr>
              <a:t>Course:</a:t>
            </a:r>
            <a:r>
              <a:rPr lang="zh-CN" altLang="en-US" dirty="0">
                <a:latin typeface="+mj-lt"/>
              </a:rPr>
              <a:t> </a:t>
            </a:r>
            <a:r>
              <a:rPr lang="en-US" altLang="zh-CN" dirty="0">
                <a:latin typeface="+mj-lt"/>
              </a:rPr>
              <a:t>EE120, Berkeley </a:t>
            </a:r>
          </a:p>
          <a:p>
            <a:endParaRPr lang="en-US" altLang="zh-CN" dirty="0">
              <a:latin typeface="+mj-lt"/>
            </a:endParaRPr>
          </a:p>
          <a:p>
            <a:r>
              <a:rPr lang="en-US" altLang="zh-CN" b="1" dirty="0">
                <a:latin typeface="+mj-lt"/>
              </a:rPr>
              <a:t>This week’s</a:t>
            </a:r>
            <a:r>
              <a:rPr lang="zh-CN" altLang="en-US" b="1" dirty="0">
                <a:latin typeface="+mj-lt"/>
              </a:rPr>
              <a:t> </a:t>
            </a:r>
            <a:r>
              <a:rPr lang="en-US" altLang="zh-CN" b="1" dirty="0">
                <a:latin typeface="+mj-lt"/>
              </a:rPr>
              <a:t>Progress:</a:t>
            </a:r>
          </a:p>
          <a:p>
            <a:r>
              <a:rPr lang="en-US" altLang="zh-CN" dirty="0">
                <a:latin typeface="+mj-lt"/>
              </a:rPr>
              <a:t>Lecture 10 (the DFT; FIR filters)</a:t>
            </a:r>
          </a:p>
          <a:p>
            <a:r>
              <a:rPr lang="en-US" altLang="zh-CN" dirty="0">
                <a:latin typeface="+mj-lt"/>
              </a:rPr>
              <a:t>Lecture 11 (Fourier transforms in two dimensions)</a:t>
            </a:r>
          </a:p>
        </p:txBody>
      </p:sp>
      <p:sp>
        <p:nvSpPr>
          <p:cNvPr id="4" name="文本框 3">
            <a:extLst>
              <a:ext uri="{FF2B5EF4-FFF2-40B4-BE49-F238E27FC236}">
                <a16:creationId xmlns:a16="http://schemas.microsoft.com/office/drawing/2014/main" id="{CE66F54C-EE63-8CEA-8FE4-D4569E42FD3A}"/>
              </a:ext>
            </a:extLst>
          </p:cNvPr>
          <p:cNvSpPr txBox="1"/>
          <p:nvPr/>
        </p:nvSpPr>
        <p:spPr>
          <a:xfrm>
            <a:off x="6594767" y="1903188"/>
            <a:ext cx="4996573" cy="3970318"/>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dirty="0">
                <a:latin typeface="+mj-lt"/>
              </a:rPr>
              <a:t>Course:</a:t>
            </a:r>
            <a:r>
              <a:rPr lang="zh-CN" altLang="en-US" dirty="0">
                <a:latin typeface="+mj-lt"/>
              </a:rPr>
              <a:t> </a:t>
            </a:r>
            <a:r>
              <a:rPr lang="en-US" altLang="zh-CN" dirty="0">
                <a:latin typeface="+mj-lt"/>
              </a:rPr>
              <a:t>CS109, </a:t>
            </a:r>
            <a:r>
              <a:rPr lang="en-US" altLang="zh-CN" dirty="0" err="1">
                <a:latin typeface="+mj-lt"/>
              </a:rPr>
              <a:t>Standford</a:t>
            </a:r>
            <a:endParaRPr lang="en-US" altLang="zh-CN" dirty="0">
              <a:latin typeface="+mj-lt"/>
            </a:endParaRPr>
          </a:p>
          <a:p>
            <a:endParaRPr lang="en-US" altLang="zh-CN" dirty="0">
              <a:latin typeface="+mj-lt"/>
            </a:endParaRPr>
          </a:p>
          <a:p>
            <a:r>
              <a:rPr lang="en-US" altLang="zh-CN" b="1" dirty="0">
                <a:latin typeface="+mj-lt"/>
              </a:rPr>
              <a:t>This week's progress:</a:t>
            </a:r>
          </a:p>
          <a:p>
            <a:r>
              <a:rPr lang="en-US" altLang="zh-CN" dirty="0">
                <a:latin typeface="+mj-lt"/>
              </a:rPr>
              <a:t>Part 1 (Counting)</a:t>
            </a:r>
          </a:p>
          <a:p>
            <a:r>
              <a:rPr lang="en-US" altLang="zh-CN" dirty="0">
                <a:latin typeface="+mj-lt"/>
              </a:rPr>
              <a:t>Part 2 (Combinatorics)</a:t>
            </a:r>
          </a:p>
          <a:p>
            <a:r>
              <a:rPr lang="en-US" altLang="zh-CN" dirty="0">
                <a:latin typeface="+mj-lt"/>
              </a:rPr>
              <a:t>Part 3 (Definition of Probability)</a:t>
            </a:r>
          </a:p>
          <a:p>
            <a:endParaRPr lang="en-US" altLang="zh-CN" dirty="0">
              <a:latin typeface="+mj-lt"/>
            </a:endParaRPr>
          </a:p>
          <a:p>
            <a:r>
              <a:rPr lang="en-US" altLang="zh-CN" b="1" dirty="0">
                <a:latin typeface="+mj-lt"/>
              </a:rPr>
              <a:t>Next week’s</a:t>
            </a:r>
            <a:r>
              <a:rPr lang="zh-CN" altLang="en-US" b="1" dirty="0">
                <a:latin typeface="+mj-lt"/>
              </a:rPr>
              <a:t> </a:t>
            </a:r>
            <a:r>
              <a:rPr lang="en-US" altLang="zh-CN" b="1" dirty="0">
                <a:latin typeface="+mj-lt"/>
              </a:rPr>
              <a:t>plan:</a:t>
            </a:r>
          </a:p>
          <a:p>
            <a:r>
              <a:rPr lang="en-US" altLang="zh-CN" dirty="0">
                <a:latin typeface="+mj-lt"/>
              </a:rPr>
              <a:t>Part 4 (Counting)</a:t>
            </a:r>
          </a:p>
          <a:p>
            <a:r>
              <a:rPr lang="en-US" altLang="zh-CN" dirty="0">
                <a:latin typeface="+mj-lt"/>
              </a:rPr>
              <a:t>Part 5 (Combinatorics)</a:t>
            </a:r>
          </a:p>
          <a:p>
            <a:r>
              <a:rPr lang="en-US" altLang="zh-CN" dirty="0">
                <a:latin typeface="+mj-lt"/>
              </a:rPr>
              <a:t>Part 6 (Definition of Probability)</a:t>
            </a:r>
          </a:p>
          <a:p>
            <a:r>
              <a:rPr lang="en-US" altLang="zh-CN" dirty="0">
                <a:latin typeface="+mj-lt"/>
              </a:rPr>
              <a:t>Part 7 (Probability of </a:t>
            </a:r>
            <a:r>
              <a:rPr lang="en-US" altLang="zh-CN" b="1" dirty="0">
                <a:latin typeface="+mj-lt"/>
              </a:rPr>
              <a:t>or</a:t>
            </a:r>
            <a:r>
              <a:rPr lang="en-US" altLang="zh-CN" dirty="0">
                <a:latin typeface="+mj-lt"/>
              </a:rPr>
              <a:t>)</a:t>
            </a:r>
          </a:p>
          <a:p>
            <a:r>
              <a:rPr lang="en-US" altLang="zh-CN" dirty="0">
                <a:latin typeface="+mj-lt"/>
              </a:rPr>
              <a:t>Part 8 (Conditional Probability)</a:t>
            </a:r>
          </a:p>
          <a:p>
            <a:r>
              <a:rPr lang="en-US" altLang="zh-CN" dirty="0">
                <a:latin typeface="+mj-lt"/>
              </a:rPr>
              <a:t>Part 9 (Independence)</a:t>
            </a:r>
          </a:p>
        </p:txBody>
      </p:sp>
      <p:sp>
        <p:nvSpPr>
          <p:cNvPr id="6" name="文本框 5">
            <a:extLst>
              <a:ext uri="{FF2B5EF4-FFF2-40B4-BE49-F238E27FC236}">
                <a16:creationId xmlns:a16="http://schemas.microsoft.com/office/drawing/2014/main" id="{24F09BA0-ED6D-D618-0DE5-FC3CA2527B20}"/>
              </a:ext>
            </a:extLst>
          </p:cNvPr>
          <p:cNvSpPr txBox="1"/>
          <p:nvPr/>
        </p:nvSpPr>
        <p:spPr>
          <a:xfrm>
            <a:off x="6594767" y="1385264"/>
            <a:ext cx="5365094" cy="400110"/>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r>
              <a:rPr lang="en-US" altLang="zh-CN" sz="2000" b="1" dirty="0"/>
              <a:t>Probability for Computer Scientists</a:t>
            </a:r>
            <a:endParaRPr lang="zh-CN" altLang="en-US" sz="2000" b="1" dirty="0"/>
          </a:p>
        </p:txBody>
      </p:sp>
    </p:spTree>
    <p:extLst>
      <p:ext uri="{BB962C8B-B14F-4D97-AF65-F5344CB8AC3E}">
        <p14:creationId xmlns:p14="http://schemas.microsoft.com/office/powerpoint/2010/main" val="318913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1753985" cy="461665"/>
          </a:xfrm>
          <a:prstGeom prst="rect">
            <a:avLst/>
          </a:prstGeom>
          <a:noFill/>
        </p:spPr>
        <p:txBody>
          <a:bodyPr wrap="square" rtlCol="0">
            <a:spAutoFit/>
          </a:bodyPr>
          <a:lstStyle/>
          <a:p>
            <a:r>
              <a:rPr lang="en-US" altLang="zh-CN" sz="2400" dirty="0">
                <a:latin typeface="Consolas" panose="020B0609020204030204" pitchFamily="49" charset="0"/>
                <a:cs typeface="Times New Roman" panose="02020603050405020304" pitchFamily="18" charset="0"/>
              </a:rPr>
              <a:t>Questions</a:t>
            </a:r>
            <a:endParaRPr lang="en-US" altLang="zh-CN" sz="3200" dirty="0">
              <a:latin typeface="Consolas" panose="020B0609020204030204" pitchFamily="49" charset="0"/>
              <a:cs typeface="Times New Roman" panose="02020603050405020304" pitchFamily="18" charset="0"/>
            </a:endParaRPr>
          </a:p>
        </p:txBody>
      </p:sp>
      <p:sp>
        <p:nvSpPr>
          <p:cNvPr id="3" name="文本框 2">
            <a:extLst>
              <a:ext uri="{FF2B5EF4-FFF2-40B4-BE49-F238E27FC236}">
                <a16:creationId xmlns:a16="http://schemas.microsoft.com/office/drawing/2014/main" id="{A7A0A276-ED6D-9AA8-53E0-36DC0D9FA2F6}"/>
              </a:ext>
            </a:extLst>
          </p:cNvPr>
          <p:cNvSpPr txBox="1"/>
          <p:nvPr/>
        </p:nvSpPr>
        <p:spPr>
          <a:xfrm>
            <a:off x="2085995" y="1962356"/>
            <a:ext cx="8020009" cy="1200329"/>
          </a:xfrm>
          <a:prstGeom prst="rect">
            <a:avLst/>
          </a:prstGeom>
          <a:noFill/>
        </p:spPr>
        <p:txBody>
          <a:bodyPr wrap="square">
            <a:spAutoFit/>
          </a:bodyPr>
          <a:lstStyle>
            <a:defPPr>
              <a:defRPr lang="zh-CN"/>
            </a:defPPr>
            <a:lvl1pPr>
              <a:defRPr b="0">
                <a:solidFill>
                  <a:srgbClr val="353535"/>
                </a:solidFill>
                <a:effectLst/>
                <a:latin typeface="Consolas" panose="020B0609020204030204" pitchFamily="49" charset="0"/>
              </a:defRPr>
            </a:lvl1pPr>
          </a:lstStyle>
          <a:p>
            <a:pPr marL="342900" indent="-342900">
              <a:buAutoNum type="arabicPeriod"/>
            </a:pPr>
            <a:r>
              <a:rPr lang="en-US" altLang="zh-CN" dirty="0"/>
              <a:t>During the denoising process, how do we determine that the outcome is satisfactory and that denoising results are acceptable? Can we determine this </a:t>
            </a:r>
            <a:r>
              <a:rPr lang="en-US" altLang="zh-CN" b="1" dirty="0"/>
              <a:t>before</a:t>
            </a:r>
            <a:r>
              <a:rPr lang="en-US" altLang="zh-CN" dirty="0"/>
              <a:t> features are fed into the model?</a:t>
            </a:r>
          </a:p>
        </p:txBody>
      </p:sp>
    </p:spTree>
    <p:extLst>
      <p:ext uri="{BB962C8B-B14F-4D97-AF65-F5344CB8AC3E}">
        <p14:creationId xmlns:p14="http://schemas.microsoft.com/office/powerpoint/2010/main" val="428463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219007" y="3105834"/>
            <a:ext cx="1753985"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725568" y="771425"/>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699803" y="1839258"/>
            <a:ext cx="7296252" cy="3693319"/>
          </a:xfrm>
          <a:prstGeom prst="rect">
            <a:avLst/>
          </a:prstGeom>
          <a:noFill/>
        </p:spPr>
        <p:txBody>
          <a:bodyPr wrap="square" rtlCol="0">
            <a:spAutoFit/>
          </a:bodyPr>
          <a:lstStyle/>
          <a:p>
            <a:r>
              <a:rPr lang="en-US" altLang="zh-CN" dirty="0"/>
              <a:t>Work_1: Automated feature selection is performed from 	 480 features. </a:t>
            </a:r>
          </a:p>
          <a:p>
            <a:endParaRPr lang="en-US" altLang="zh-CN" dirty="0"/>
          </a:p>
          <a:p>
            <a:endParaRPr lang="en-US" altLang="zh-CN" dirty="0"/>
          </a:p>
          <a:p>
            <a:r>
              <a:rPr lang="en-US" altLang="zh-CN" dirty="0"/>
              <a:t>Work_2:Attempting to predict variables S and D using 	signals with a noise level of 0.8.</a:t>
            </a:r>
          </a:p>
          <a:p>
            <a:endParaRPr lang="en-US" altLang="zh-CN" dirty="0"/>
          </a:p>
          <a:p>
            <a:endParaRPr lang="en-US" altLang="zh-CN" dirty="0"/>
          </a:p>
          <a:p>
            <a:r>
              <a:rPr lang="en-US" altLang="zh-CN" dirty="0"/>
              <a:t>Work_3:Tutorial Writing</a:t>
            </a:r>
          </a:p>
          <a:p>
            <a:endParaRPr lang="en-US" altLang="zh-CN" dirty="0"/>
          </a:p>
          <a:p>
            <a:endParaRPr lang="en-US" altLang="zh-CN" dirty="0"/>
          </a:p>
          <a:p>
            <a:r>
              <a:rPr lang="en-US" altLang="zh-CN" dirty="0"/>
              <a:t>Work_4:</a:t>
            </a:r>
            <a:r>
              <a:rPr lang="en-US" altLang="zh-CN" sz="1800" dirty="0"/>
              <a:t>Theoretical knowledge Learning</a:t>
            </a:r>
            <a:endParaRPr lang="en-US" altLang="zh-CN" dirty="0"/>
          </a:p>
          <a:p>
            <a:endParaRPr lang="en-US" altLang="zh-CN" dirty="0"/>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4" name="文本框 3">
            <a:extLst>
              <a:ext uri="{FF2B5EF4-FFF2-40B4-BE49-F238E27FC236}">
                <a16:creationId xmlns:a16="http://schemas.microsoft.com/office/drawing/2014/main" id="{5413D777-BF33-235B-D008-92121492D6B1}"/>
              </a:ext>
            </a:extLst>
          </p:cNvPr>
          <p:cNvSpPr txBox="1"/>
          <p:nvPr/>
        </p:nvSpPr>
        <p:spPr>
          <a:xfrm>
            <a:off x="1122219" y="1067491"/>
            <a:ext cx="10234056"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S, the algorithm identifies the sole feature "Dis21/Dis12" as the most influential.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prediction of D, the final selection involves 4 features, including “P1/P2".</a:t>
            </a:r>
          </a:p>
        </p:txBody>
      </p:sp>
      <p:sp>
        <p:nvSpPr>
          <p:cNvPr id="6" name="文本框 5">
            <a:extLst>
              <a:ext uri="{FF2B5EF4-FFF2-40B4-BE49-F238E27FC236}">
                <a16:creationId xmlns:a16="http://schemas.microsoft.com/office/drawing/2014/main" id="{4830A778-D782-3B88-47C2-1178B692B8D5}"/>
              </a:ext>
            </a:extLst>
          </p:cNvPr>
          <p:cNvSpPr txBox="1"/>
          <p:nvPr/>
        </p:nvSpPr>
        <p:spPr>
          <a:xfrm>
            <a:off x="1122219" y="3607479"/>
            <a:ext cx="10234056" cy="29546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Several Advantages: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en-US" altLang="zh-CN" b="1" dirty="0"/>
              <a:t>Simplified Feature Construction</a:t>
            </a:r>
            <a:r>
              <a:rPr lang="en-US" altLang="zh-CN" dirty="0"/>
              <a:t>: Focusing on straightforward features like “Dis12” and “Dis21”, we don’t need to manually engineer complex features like "Dis21/Dis21".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b="1" dirty="0"/>
              <a:t>Minimal Parameter Adjustment: </a:t>
            </a:r>
            <a:r>
              <a:rPr lang="en-US" altLang="zh-CN" dirty="0"/>
              <a:t>The entire process hinges on one parameter that has a negligible impact on final results.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en-US" altLang="zh-CN" b="1" dirty="0"/>
              <a:t>Reduced Randomness</a:t>
            </a:r>
            <a:r>
              <a:rPr lang="en-US" altLang="zh-CN" dirty="0"/>
              <a:t>: The method shows low levels of randomness.</a:t>
            </a:r>
          </a:p>
        </p:txBody>
      </p:sp>
    </p:spTree>
    <p:extLst>
      <p:ext uri="{BB962C8B-B14F-4D97-AF65-F5344CB8AC3E}">
        <p14:creationId xmlns:p14="http://schemas.microsoft.com/office/powerpoint/2010/main" val="216413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4" name="矩形 3">
            <a:extLst>
              <a:ext uri="{FF2B5EF4-FFF2-40B4-BE49-F238E27FC236}">
                <a16:creationId xmlns:a16="http://schemas.microsoft.com/office/drawing/2014/main" id="{1CA0FCD0-F08E-9E82-9422-7E467BAE8B86}"/>
              </a:ext>
            </a:extLst>
          </p:cNvPr>
          <p:cNvSpPr/>
          <p:nvPr/>
        </p:nvSpPr>
        <p:spPr>
          <a:xfrm>
            <a:off x="237507" y="1787687"/>
            <a:ext cx="2892062" cy="461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Basic Features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D8824394-8E5D-2AE3-08A3-19BE19BB92F7}"/>
              </a:ext>
            </a:extLst>
          </p:cNvPr>
          <p:cNvSpPr/>
          <p:nvPr/>
        </p:nvSpPr>
        <p:spPr>
          <a:xfrm>
            <a:off x="237507" y="2555745"/>
            <a:ext cx="2900405" cy="46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Feature Cross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0A2A2C8A-E432-9C1B-23DF-3E398EEF5082}"/>
              </a:ext>
            </a:extLst>
          </p:cNvPr>
          <p:cNvSpPr/>
          <p:nvPr/>
        </p:nvSpPr>
        <p:spPr>
          <a:xfrm>
            <a:off x="237507" y="3298082"/>
            <a:ext cx="2900405" cy="4790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Relevance Calculation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563C8E30-2433-6797-871E-0C3702D7ACDE}"/>
              </a:ext>
            </a:extLst>
          </p:cNvPr>
          <p:cNvSpPr/>
          <p:nvPr/>
        </p:nvSpPr>
        <p:spPr>
          <a:xfrm>
            <a:off x="237507" y="4093275"/>
            <a:ext cx="2895472" cy="6890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12529"/>
                </a:solidFill>
                <a:effectLst/>
                <a:latin typeface="-apple-system"/>
              </a:rPr>
              <a:t>Univariate Feature </a:t>
            </a:r>
            <a:r>
              <a:rPr lang="en-US" altLang="zh-CN" dirty="0">
                <a:solidFill>
                  <a:srgbClr val="212529"/>
                </a:solidFill>
                <a:latin typeface="-apple-system"/>
              </a:rPr>
              <a:t>S</a:t>
            </a:r>
            <a:r>
              <a:rPr lang="en-US" altLang="zh-CN" b="0" i="0" dirty="0">
                <a:solidFill>
                  <a:srgbClr val="212529"/>
                </a:solidFill>
                <a:effectLst/>
                <a:latin typeface="-apple-system"/>
              </a:rPr>
              <a:t>election and </a:t>
            </a:r>
            <a:r>
              <a:rPr lang="en-US" altLang="zh-CN" dirty="0">
                <a:solidFill>
                  <a:srgbClr val="212529"/>
                </a:solidFill>
                <a:latin typeface="-apple-system"/>
              </a:rPr>
              <a:t>C</a:t>
            </a:r>
            <a:r>
              <a:rPr lang="en-US" altLang="zh-CN" b="0" i="0" dirty="0">
                <a:solidFill>
                  <a:srgbClr val="212529"/>
                </a:solidFill>
                <a:effectLst/>
                <a:latin typeface="-apple-system"/>
              </a:rPr>
              <a:t>hoose </a:t>
            </a:r>
            <a:r>
              <a:rPr lang="en-US" altLang="zh-CN" dirty="0">
                <a:solidFill>
                  <a:srgbClr val="212529"/>
                </a:solidFill>
                <a:latin typeface="-apple-system"/>
              </a:rPr>
              <a:t>B</a:t>
            </a:r>
            <a:r>
              <a:rPr lang="en-US" altLang="zh-CN" b="0" i="0" dirty="0">
                <a:solidFill>
                  <a:srgbClr val="212529"/>
                </a:solidFill>
                <a:effectLst/>
                <a:latin typeface="-apple-system"/>
              </a:rPr>
              <a:t>est K</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0F67C646-2ACC-2C35-EDC4-ABD1B693AC2C}"/>
              </a:ext>
            </a:extLst>
          </p:cNvPr>
          <p:cNvSpPr/>
          <p:nvPr/>
        </p:nvSpPr>
        <p:spPr>
          <a:xfrm>
            <a:off x="237507" y="5063946"/>
            <a:ext cx="2900405" cy="6535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12529"/>
                </a:solidFill>
                <a:effectLst/>
                <a:latin typeface="-apple-system"/>
              </a:rPr>
              <a:t>Recursive Feature </a:t>
            </a:r>
            <a:r>
              <a:rPr lang="en-US" altLang="zh-CN" dirty="0">
                <a:solidFill>
                  <a:srgbClr val="212529"/>
                </a:solidFill>
                <a:latin typeface="-apple-system"/>
              </a:rPr>
              <a:t>E</a:t>
            </a:r>
            <a:r>
              <a:rPr lang="en-US" altLang="zh-CN" b="0" i="0" dirty="0">
                <a:solidFill>
                  <a:srgbClr val="212529"/>
                </a:solidFill>
                <a:effectLst/>
                <a:latin typeface="-apple-system"/>
              </a:rPr>
              <a:t>limination (RFE)</a:t>
            </a:r>
          </a:p>
        </p:txBody>
      </p:sp>
      <p:cxnSp>
        <p:nvCxnSpPr>
          <p:cNvPr id="9" name="直接箭头连接符 8">
            <a:extLst>
              <a:ext uri="{FF2B5EF4-FFF2-40B4-BE49-F238E27FC236}">
                <a16:creationId xmlns:a16="http://schemas.microsoft.com/office/drawing/2014/main" id="{807B0854-0D3F-76B8-3890-6D3C3970B634}"/>
              </a:ext>
            </a:extLst>
          </p:cNvPr>
          <p:cNvCxnSpPr>
            <a:cxnSpLocks/>
            <a:stCxn id="4" idx="2"/>
            <a:endCxn id="5" idx="0"/>
          </p:cNvCxnSpPr>
          <p:nvPr/>
        </p:nvCxnSpPr>
        <p:spPr>
          <a:xfrm>
            <a:off x="1683538" y="2249004"/>
            <a:ext cx="4172" cy="3067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34EC58F-E594-848A-68FA-093986FD4D00}"/>
              </a:ext>
            </a:extLst>
          </p:cNvPr>
          <p:cNvCxnSpPr>
            <a:cxnSpLocks/>
            <a:stCxn id="5" idx="2"/>
            <a:endCxn id="6" idx="0"/>
          </p:cNvCxnSpPr>
          <p:nvPr/>
        </p:nvCxnSpPr>
        <p:spPr>
          <a:xfrm>
            <a:off x="1687710" y="3021156"/>
            <a:ext cx="0" cy="2769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7DE5520-D74D-3FF4-1605-7A887CA59B10}"/>
              </a:ext>
            </a:extLst>
          </p:cNvPr>
          <p:cNvCxnSpPr>
            <a:cxnSpLocks/>
            <a:stCxn id="7" idx="2"/>
            <a:endCxn id="8" idx="0"/>
          </p:cNvCxnSpPr>
          <p:nvPr/>
        </p:nvCxnSpPr>
        <p:spPr>
          <a:xfrm>
            <a:off x="1685243" y="4782371"/>
            <a:ext cx="2467" cy="2815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4E8D3AD-D258-706F-3DED-80634BDDE0DD}"/>
              </a:ext>
            </a:extLst>
          </p:cNvPr>
          <p:cNvSpPr txBox="1"/>
          <p:nvPr/>
        </p:nvSpPr>
        <p:spPr>
          <a:xfrm>
            <a:off x="388540" y="865837"/>
            <a:ext cx="2589995" cy="646331"/>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p>
          <a:p>
            <a:pPr algn="ctr"/>
            <a:r>
              <a:rPr lang="en-US" altLang="zh-CN" dirty="0">
                <a:latin typeface="Consolas" panose="020B0609020204030204" pitchFamily="49" charset="0"/>
                <a:cs typeface="Times New Roman" panose="02020603050405020304" pitchFamily="18" charset="0"/>
              </a:rPr>
              <a:t>(</a:t>
            </a:r>
            <a:r>
              <a:rPr lang="en-US" altLang="zh-CN" dirty="0">
                <a:solidFill>
                  <a:schemeClr val="tx1"/>
                </a:solidFill>
                <a:latin typeface="Consolas" panose="020B0609020204030204" pitchFamily="49" charset="0"/>
                <a:cs typeface="Times New Roman" panose="02020603050405020304" pitchFamily="18" charset="0"/>
              </a:rPr>
              <a:t>Noise: 0.1, No RR</a:t>
            </a:r>
            <a:r>
              <a:rPr lang="en-US" altLang="zh-CN" dirty="0">
                <a:latin typeface="Consolas" panose="020B0609020204030204" pitchFamily="49" charset="0"/>
                <a:cs typeface="Times New Roman" panose="02020603050405020304" pitchFamily="18" charset="0"/>
              </a:rPr>
              <a:t>)</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E2BD9791-3CE2-D397-590B-28E5841C207E}"/>
              </a:ext>
            </a:extLst>
          </p:cNvPr>
          <p:cNvCxnSpPr>
            <a:cxnSpLocks/>
            <a:stCxn id="8" idx="2"/>
            <a:endCxn id="57" idx="0"/>
          </p:cNvCxnSpPr>
          <p:nvPr/>
        </p:nvCxnSpPr>
        <p:spPr>
          <a:xfrm flipH="1">
            <a:off x="1683538" y="5717506"/>
            <a:ext cx="4172" cy="2648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4B4B215-591F-0FC9-C1F5-8B061DCEE2ED}"/>
              </a:ext>
            </a:extLst>
          </p:cNvPr>
          <p:cNvCxnSpPr>
            <a:cxnSpLocks/>
            <a:stCxn id="13" idx="2"/>
            <a:endCxn id="4" idx="0"/>
          </p:cNvCxnSpPr>
          <p:nvPr/>
        </p:nvCxnSpPr>
        <p:spPr>
          <a:xfrm>
            <a:off x="1683538" y="1512168"/>
            <a:ext cx="0" cy="275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50D5D55-AD08-ED37-C1C2-DFD3DCDCF0BA}"/>
              </a:ext>
            </a:extLst>
          </p:cNvPr>
          <p:cNvSpPr txBox="1"/>
          <p:nvPr/>
        </p:nvSpPr>
        <p:spPr>
          <a:xfrm>
            <a:off x="4736831" y="1829444"/>
            <a:ext cx="6333894" cy="369332"/>
          </a:xfrm>
          <a:prstGeom prst="rect">
            <a:avLst/>
          </a:prstGeom>
          <a:noFill/>
        </p:spPr>
        <p:txBody>
          <a:bodyPr wrap="square">
            <a:spAutoFit/>
          </a:bodyPr>
          <a:lstStyle/>
          <a:p>
            <a:r>
              <a:rPr lang="en-US" altLang="zh-CN" dirty="0"/>
              <a:t>Selecting 20 commonly used fundamental features.</a:t>
            </a:r>
            <a:endParaRPr lang="zh-CN" altLang="en-US" dirty="0"/>
          </a:p>
        </p:txBody>
      </p:sp>
      <p:cxnSp>
        <p:nvCxnSpPr>
          <p:cNvPr id="18" name="直接箭头连接符 17">
            <a:extLst>
              <a:ext uri="{FF2B5EF4-FFF2-40B4-BE49-F238E27FC236}">
                <a16:creationId xmlns:a16="http://schemas.microsoft.com/office/drawing/2014/main" id="{E11D923B-263B-D2EE-F753-852FDE644AFF}"/>
              </a:ext>
            </a:extLst>
          </p:cNvPr>
          <p:cNvCxnSpPr>
            <a:cxnSpLocks/>
            <a:stCxn id="17" idx="1"/>
            <a:endCxn id="4" idx="3"/>
          </p:cNvCxnSpPr>
          <p:nvPr/>
        </p:nvCxnSpPr>
        <p:spPr>
          <a:xfrm flipH="1">
            <a:off x="3129569" y="2014110"/>
            <a:ext cx="1607262" cy="4236"/>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37A33578-348C-A2D3-0222-21084906AD0A}"/>
              </a:ext>
            </a:extLst>
          </p:cNvPr>
          <p:cNvCxnSpPr>
            <a:cxnSpLocks/>
            <a:endCxn id="7" idx="3"/>
          </p:cNvCxnSpPr>
          <p:nvPr/>
        </p:nvCxnSpPr>
        <p:spPr>
          <a:xfrm flipH="1">
            <a:off x="3132979" y="4437823"/>
            <a:ext cx="1603852" cy="0"/>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4A73388-C076-BCA5-D9BD-27BC4474ECD9}"/>
              </a:ext>
            </a:extLst>
          </p:cNvPr>
          <p:cNvCxnSpPr>
            <a:cxnSpLocks/>
            <a:stCxn id="70" idx="1"/>
            <a:endCxn id="8" idx="3"/>
          </p:cNvCxnSpPr>
          <p:nvPr/>
        </p:nvCxnSpPr>
        <p:spPr>
          <a:xfrm flipH="1">
            <a:off x="3137912" y="5380081"/>
            <a:ext cx="1503878" cy="10645"/>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C6F2BF5-6299-AA06-0CE6-C2D2D1339ACC}"/>
              </a:ext>
            </a:extLst>
          </p:cNvPr>
          <p:cNvCxnSpPr>
            <a:cxnSpLocks/>
            <a:stCxn id="6" idx="2"/>
            <a:endCxn id="7" idx="0"/>
          </p:cNvCxnSpPr>
          <p:nvPr/>
        </p:nvCxnSpPr>
        <p:spPr>
          <a:xfrm flipH="1">
            <a:off x="1685243" y="3777119"/>
            <a:ext cx="2467" cy="3161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12F253DA-1DB9-B512-2CD0-3F4906147645}"/>
              </a:ext>
            </a:extLst>
          </p:cNvPr>
          <p:cNvSpPr/>
          <p:nvPr/>
        </p:nvSpPr>
        <p:spPr>
          <a:xfrm>
            <a:off x="237507" y="5982313"/>
            <a:ext cx="2892061" cy="5114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Test</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1" name="文本框 60">
            <a:extLst>
              <a:ext uri="{FF2B5EF4-FFF2-40B4-BE49-F238E27FC236}">
                <a16:creationId xmlns:a16="http://schemas.microsoft.com/office/drawing/2014/main" id="{C9877329-083E-B5ED-E457-0D3732DA4F9B}"/>
              </a:ext>
            </a:extLst>
          </p:cNvPr>
          <p:cNvSpPr txBox="1"/>
          <p:nvPr/>
        </p:nvSpPr>
        <p:spPr>
          <a:xfrm>
            <a:off x="4736831" y="2600483"/>
            <a:ext cx="6062876" cy="369332"/>
          </a:xfrm>
          <a:prstGeom prst="rect">
            <a:avLst/>
          </a:prstGeom>
          <a:noFill/>
        </p:spPr>
        <p:txBody>
          <a:bodyPr wrap="square">
            <a:spAutoFit/>
          </a:bodyPr>
          <a:lstStyle/>
          <a:p>
            <a:r>
              <a:rPr lang="en-US" altLang="zh-CN" dirty="0"/>
              <a:t>The 20 features are expanded into 480 features.</a:t>
            </a:r>
            <a:endParaRPr lang="zh-CN" altLang="en-US" dirty="0"/>
          </a:p>
        </p:txBody>
      </p:sp>
      <p:sp>
        <p:nvSpPr>
          <p:cNvPr id="62" name="文本框 61">
            <a:extLst>
              <a:ext uri="{FF2B5EF4-FFF2-40B4-BE49-F238E27FC236}">
                <a16:creationId xmlns:a16="http://schemas.microsoft.com/office/drawing/2014/main" id="{882BFCC9-4F8A-C63E-43B0-0B660D87FFF9}"/>
              </a:ext>
            </a:extLst>
          </p:cNvPr>
          <p:cNvSpPr txBox="1"/>
          <p:nvPr/>
        </p:nvSpPr>
        <p:spPr>
          <a:xfrm>
            <a:off x="5042120" y="3415117"/>
            <a:ext cx="2589999" cy="369332"/>
          </a:xfrm>
          <a:prstGeom prst="rect">
            <a:avLst/>
          </a:prstGeom>
          <a:noFill/>
        </p:spPr>
        <p:txBody>
          <a:bodyPr wrap="square">
            <a:spAutoFit/>
          </a:bodyPr>
          <a:lstStyle/>
          <a:p>
            <a:pPr algn="ctr"/>
            <a:r>
              <a:rPr lang="en-US" altLang="zh-CN" dirty="0"/>
              <a:t>480 -&gt; 428</a:t>
            </a:r>
            <a:endParaRPr lang="zh-CN" altLang="en-US" dirty="0"/>
          </a:p>
        </p:txBody>
      </p:sp>
      <p:sp>
        <p:nvSpPr>
          <p:cNvPr id="63" name="文本框 62">
            <a:extLst>
              <a:ext uri="{FF2B5EF4-FFF2-40B4-BE49-F238E27FC236}">
                <a16:creationId xmlns:a16="http://schemas.microsoft.com/office/drawing/2014/main" id="{F70217C3-105B-5809-3D11-5B15ED5C1AFC}"/>
              </a:ext>
            </a:extLst>
          </p:cNvPr>
          <p:cNvSpPr txBox="1"/>
          <p:nvPr/>
        </p:nvSpPr>
        <p:spPr>
          <a:xfrm>
            <a:off x="4886171" y="1024121"/>
            <a:ext cx="2419658" cy="400110"/>
          </a:xfrm>
          <a:prstGeom prst="rect">
            <a:avLst/>
          </a:prstGeom>
          <a:noFill/>
        </p:spPr>
        <p:txBody>
          <a:bodyPr wrap="square">
            <a:spAutoFit/>
          </a:bodyPr>
          <a:lstStyle/>
          <a:p>
            <a:pPr algn="ctr"/>
            <a:r>
              <a:rPr lang="en-US" altLang="zh-CN" sz="2000" b="1" dirty="0"/>
              <a:t>S Prediction</a:t>
            </a:r>
            <a:endParaRPr lang="zh-CN" altLang="en-US" sz="2000" b="1" dirty="0"/>
          </a:p>
        </p:txBody>
      </p:sp>
      <p:sp>
        <p:nvSpPr>
          <p:cNvPr id="64" name="文本框 63">
            <a:extLst>
              <a:ext uri="{FF2B5EF4-FFF2-40B4-BE49-F238E27FC236}">
                <a16:creationId xmlns:a16="http://schemas.microsoft.com/office/drawing/2014/main" id="{6F423448-8E94-E87E-6764-73244F089283}"/>
              </a:ext>
            </a:extLst>
          </p:cNvPr>
          <p:cNvSpPr txBox="1"/>
          <p:nvPr/>
        </p:nvSpPr>
        <p:spPr>
          <a:xfrm>
            <a:off x="8395159" y="1024121"/>
            <a:ext cx="2419658" cy="400110"/>
          </a:xfrm>
          <a:prstGeom prst="rect">
            <a:avLst/>
          </a:prstGeom>
          <a:noFill/>
        </p:spPr>
        <p:txBody>
          <a:bodyPr wrap="square">
            <a:spAutoFit/>
          </a:bodyPr>
          <a:lstStyle/>
          <a:p>
            <a:pPr algn="ctr"/>
            <a:r>
              <a:rPr lang="en-US" altLang="zh-CN" sz="2000" b="1" dirty="0"/>
              <a:t>D Prediction</a:t>
            </a:r>
            <a:endParaRPr lang="zh-CN" altLang="en-US" sz="2000" b="1" dirty="0"/>
          </a:p>
        </p:txBody>
      </p:sp>
      <p:sp>
        <p:nvSpPr>
          <p:cNvPr id="67" name="文本框 66">
            <a:extLst>
              <a:ext uri="{FF2B5EF4-FFF2-40B4-BE49-F238E27FC236}">
                <a16:creationId xmlns:a16="http://schemas.microsoft.com/office/drawing/2014/main" id="{3D5E09E2-AADE-A2A4-E64D-1C8FB4F63CFD}"/>
              </a:ext>
            </a:extLst>
          </p:cNvPr>
          <p:cNvSpPr txBox="1"/>
          <p:nvPr/>
        </p:nvSpPr>
        <p:spPr>
          <a:xfrm>
            <a:off x="8252283" y="3396902"/>
            <a:ext cx="2419658" cy="369332"/>
          </a:xfrm>
          <a:prstGeom prst="rect">
            <a:avLst/>
          </a:prstGeom>
          <a:noFill/>
        </p:spPr>
        <p:txBody>
          <a:bodyPr wrap="square">
            <a:spAutoFit/>
          </a:bodyPr>
          <a:lstStyle/>
          <a:p>
            <a:pPr algn="ctr"/>
            <a:r>
              <a:rPr lang="en-US" altLang="zh-CN" dirty="0"/>
              <a:t>480 -&gt; 370</a:t>
            </a:r>
            <a:endParaRPr lang="zh-CN" altLang="en-US" dirty="0"/>
          </a:p>
        </p:txBody>
      </p:sp>
      <p:sp>
        <p:nvSpPr>
          <p:cNvPr id="68" name="文本框 67">
            <a:extLst>
              <a:ext uri="{FF2B5EF4-FFF2-40B4-BE49-F238E27FC236}">
                <a16:creationId xmlns:a16="http://schemas.microsoft.com/office/drawing/2014/main" id="{82EB169D-873F-1A64-57D7-C7BA83755299}"/>
              </a:ext>
            </a:extLst>
          </p:cNvPr>
          <p:cNvSpPr txBox="1"/>
          <p:nvPr/>
        </p:nvSpPr>
        <p:spPr>
          <a:xfrm>
            <a:off x="4981692" y="4253072"/>
            <a:ext cx="2419658" cy="369332"/>
          </a:xfrm>
          <a:prstGeom prst="rect">
            <a:avLst/>
          </a:prstGeom>
          <a:noFill/>
        </p:spPr>
        <p:txBody>
          <a:bodyPr wrap="square">
            <a:spAutoFit/>
          </a:bodyPr>
          <a:lstStyle/>
          <a:p>
            <a:pPr algn="ctr"/>
            <a:r>
              <a:rPr lang="en-US" altLang="zh-CN" dirty="0"/>
              <a:t>428 -&gt; 3</a:t>
            </a:r>
            <a:endParaRPr lang="zh-CN" altLang="en-US" dirty="0"/>
          </a:p>
        </p:txBody>
      </p:sp>
      <p:sp>
        <p:nvSpPr>
          <p:cNvPr id="69" name="文本框 68">
            <a:extLst>
              <a:ext uri="{FF2B5EF4-FFF2-40B4-BE49-F238E27FC236}">
                <a16:creationId xmlns:a16="http://schemas.microsoft.com/office/drawing/2014/main" id="{CE1732C2-6D93-ECE2-FCA2-27DF1A0205AB}"/>
              </a:ext>
            </a:extLst>
          </p:cNvPr>
          <p:cNvSpPr txBox="1"/>
          <p:nvPr/>
        </p:nvSpPr>
        <p:spPr>
          <a:xfrm>
            <a:off x="8584049" y="4251077"/>
            <a:ext cx="1756124" cy="369332"/>
          </a:xfrm>
          <a:prstGeom prst="rect">
            <a:avLst/>
          </a:prstGeom>
          <a:noFill/>
        </p:spPr>
        <p:txBody>
          <a:bodyPr wrap="square">
            <a:spAutoFit/>
          </a:bodyPr>
          <a:lstStyle/>
          <a:p>
            <a:pPr algn="ctr"/>
            <a:r>
              <a:rPr lang="en-US" altLang="zh-CN" dirty="0"/>
              <a:t>370 -&gt; 5</a:t>
            </a:r>
            <a:endParaRPr lang="zh-CN" altLang="en-US" dirty="0"/>
          </a:p>
        </p:txBody>
      </p:sp>
      <p:sp>
        <p:nvSpPr>
          <p:cNvPr id="70" name="文本框 69">
            <a:extLst>
              <a:ext uri="{FF2B5EF4-FFF2-40B4-BE49-F238E27FC236}">
                <a16:creationId xmlns:a16="http://schemas.microsoft.com/office/drawing/2014/main" id="{0026FA04-3957-799A-2AED-4761A9EB44D3}"/>
              </a:ext>
            </a:extLst>
          </p:cNvPr>
          <p:cNvSpPr txBox="1"/>
          <p:nvPr/>
        </p:nvSpPr>
        <p:spPr>
          <a:xfrm>
            <a:off x="4641790" y="5056915"/>
            <a:ext cx="3271483" cy="646331"/>
          </a:xfrm>
          <a:prstGeom prst="rect">
            <a:avLst/>
          </a:prstGeom>
          <a:noFill/>
        </p:spPr>
        <p:txBody>
          <a:bodyPr wrap="square">
            <a:spAutoFit/>
          </a:bodyPr>
          <a:lstStyle/>
          <a:p>
            <a:pPr algn="ctr"/>
            <a:r>
              <a:rPr lang="en-US" altLang="zh-CN" dirty="0"/>
              <a:t>3 -&gt; 1</a:t>
            </a:r>
          </a:p>
          <a:p>
            <a:pPr algn="ctr"/>
            <a:r>
              <a:rPr lang="en-US" altLang="zh-CN" dirty="0"/>
              <a:t>Just “Dis21_divide_Dis12”</a:t>
            </a:r>
          </a:p>
        </p:txBody>
      </p:sp>
      <p:sp>
        <p:nvSpPr>
          <p:cNvPr id="71" name="文本框 70">
            <a:extLst>
              <a:ext uri="{FF2B5EF4-FFF2-40B4-BE49-F238E27FC236}">
                <a16:creationId xmlns:a16="http://schemas.microsoft.com/office/drawing/2014/main" id="{395C439C-11D7-35A4-8F4C-9652B5D9D619}"/>
              </a:ext>
            </a:extLst>
          </p:cNvPr>
          <p:cNvSpPr txBox="1"/>
          <p:nvPr/>
        </p:nvSpPr>
        <p:spPr>
          <a:xfrm>
            <a:off x="7904528" y="5058482"/>
            <a:ext cx="3337657" cy="646331"/>
          </a:xfrm>
          <a:prstGeom prst="rect">
            <a:avLst/>
          </a:prstGeom>
          <a:noFill/>
        </p:spPr>
        <p:txBody>
          <a:bodyPr wrap="square">
            <a:spAutoFit/>
          </a:bodyPr>
          <a:lstStyle/>
          <a:p>
            <a:pPr algn="ctr"/>
            <a:r>
              <a:rPr lang="en-US" altLang="zh-CN" dirty="0"/>
              <a:t>5 -&gt; 4 </a:t>
            </a:r>
          </a:p>
          <a:p>
            <a:pPr algn="ctr"/>
            <a:r>
              <a:rPr lang="en-US" altLang="zh-CN" dirty="0"/>
              <a:t>“</a:t>
            </a:r>
            <a:r>
              <a:rPr lang="fr-FR" altLang="zh-CN" dirty="0"/>
              <a:t>P2_divide_P1</a:t>
            </a:r>
            <a:r>
              <a:rPr lang="en-US" altLang="zh-CN" dirty="0"/>
              <a:t>”</a:t>
            </a:r>
            <a:r>
              <a:rPr lang="fr-FR" altLang="zh-CN" dirty="0"/>
              <a:t> included</a:t>
            </a:r>
            <a:endParaRPr lang="zh-CN" altLang="en-US" dirty="0"/>
          </a:p>
        </p:txBody>
      </p:sp>
      <p:sp>
        <p:nvSpPr>
          <p:cNvPr id="73" name="文本框 72">
            <a:extLst>
              <a:ext uri="{FF2B5EF4-FFF2-40B4-BE49-F238E27FC236}">
                <a16:creationId xmlns:a16="http://schemas.microsoft.com/office/drawing/2014/main" id="{0ACFD097-848B-A017-F540-D7AAE986DCBB}"/>
              </a:ext>
            </a:extLst>
          </p:cNvPr>
          <p:cNvSpPr txBox="1"/>
          <p:nvPr/>
        </p:nvSpPr>
        <p:spPr>
          <a:xfrm>
            <a:off x="5459272" y="6135713"/>
            <a:ext cx="1464497" cy="369332"/>
          </a:xfrm>
          <a:prstGeom prst="rect">
            <a:avLst/>
          </a:prstGeom>
          <a:noFill/>
        </p:spPr>
        <p:txBody>
          <a:bodyPr wrap="square">
            <a:spAutoFit/>
          </a:bodyPr>
          <a:lstStyle/>
          <a:p>
            <a:pPr lvl="0">
              <a:defRPr/>
            </a:pPr>
            <a:r>
              <a:rPr lang="en-US" altLang="zh-CN" dirty="0">
                <a:latin typeface="Consolas" panose="020B0609020204030204" pitchFamily="49" charset="0"/>
              </a:rPr>
              <a:t>MAE: 1.76</a:t>
            </a:r>
            <a:endParaRPr lang="en-US" altLang="zh-CN" dirty="0"/>
          </a:p>
        </p:txBody>
      </p:sp>
      <p:sp>
        <p:nvSpPr>
          <p:cNvPr id="75" name="文本框 74">
            <a:extLst>
              <a:ext uri="{FF2B5EF4-FFF2-40B4-BE49-F238E27FC236}">
                <a16:creationId xmlns:a16="http://schemas.microsoft.com/office/drawing/2014/main" id="{959DA4F9-973D-1422-1CFB-691416C43BB5}"/>
              </a:ext>
            </a:extLst>
          </p:cNvPr>
          <p:cNvSpPr txBox="1"/>
          <p:nvPr/>
        </p:nvSpPr>
        <p:spPr>
          <a:xfrm>
            <a:off x="8013922" y="6048019"/>
            <a:ext cx="3975593" cy="646331"/>
          </a:xfrm>
          <a:prstGeom prst="rect">
            <a:avLst/>
          </a:prstGeom>
          <a:noFill/>
        </p:spPr>
        <p:txBody>
          <a:bodyPr wrap="square">
            <a:spAutoFit/>
          </a:bodyPr>
          <a:lstStyle/>
          <a:p>
            <a:r>
              <a:rPr lang="en-US" altLang="zh-CN" dirty="0">
                <a:latin typeface="Consolas" panose="020B0609020204030204" pitchFamily="49" charset="0"/>
              </a:rPr>
              <a:t>MAE: 4.09 (“P2_divide_P1 only)</a:t>
            </a:r>
          </a:p>
          <a:p>
            <a:r>
              <a:rPr lang="en-US" altLang="zh-CN" dirty="0">
                <a:latin typeface="Consolas" panose="020B0609020204030204" pitchFamily="49" charset="0"/>
              </a:rPr>
              <a:t>MAE: 4.47 (Selected 4 features)</a:t>
            </a:r>
            <a:endParaRPr lang="zh-CN" altLang="en-US" dirty="0"/>
          </a:p>
        </p:txBody>
      </p:sp>
      <p:cxnSp>
        <p:nvCxnSpPr>
          <p:cNvPr id="11" name="直接箭头连接符 10">
            <a:extLst>
              <a:ext uri="{FF2B5EF4-FFF2-40B4-BE49-F238E27FC236}">
                <a16:creationId xmlns:a16="http://schemas.microsoft.com/office/drawing/2014/main" id="{388F33E8-65DB-AA12-03E8-7DCE7D549670}"/>
              </a:ext>
            </a:extLst>
          </p:cNvPr>
          <p:cNvCxnSpPr>
            <a:cxnSpLocks/>
            <a:stCxn id="61" idx="1"/>
            <a:endCxn id="5" idx="3"/>
          </p:cNvCxnSpPr>
          <p:nvPr/>
        </p:nvCxnSpPr>
        <p:spPr>
          <a:xfrm flipH="1">
            <a:off x="3137912" y="2785149"/>
            <a:ext cx="1598919" cy="3302"/>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A7D74F4-39CA-2DBA-2482-47DC24A63D11}"/>
              </a:ext>
            </a:extLst>
          </p:cNvPr>
          <p:cNvCxnSpPr>
            <a:cxnSpLocks/>
          </p:cNvCxnSpPr>
          <p:nvPr/>
        </p:nvCxnSpPr>
        <p:spPr>
          <a:xfrm>
            <a:off x="7956468" y="865837"/>
            <a:ext cx="0" cy="5992163"/>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4381B88-C9D8-7BBF-6ECD-D224C99A1007}"/>
              </a:ext>
            </a:extLst>
          </p:cNvPr>
          <p:cNvCxnSpPr>
            <a:cxnSpLocks/>
            <a:endCxn id="6" idx="3"/>
          </p:cNvCxnSpPr>
          <p:nvPr/>
        </p:nvCxnSpPr>
        <p:spPr>
          <a:xfrm flipH="1">
            <a:off x="3137912" y="3537600"/>
            <a:ext cx="1598919" cy="1"/>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0A3C3C35-BCBD-9924-E13B-5220030F09D4}"/>
              </a:ext>
            </a:extLst>
          </p:cNvPr>
          <p:cNvCxnSpPr>
            <a:cxnSpLocks/>
            <a:endCxn id="57" idx="3"/>
          </p:cNvCxnSpPr>
          <p:nvPr/>
        </p:nvCxnSpPr>
        <p:spPr>
          <a:xfrm flipH="1">
            <a:off x="3129568" y="6238036"/>
            <a:ext cx="1512222" cy="0"/>
          </a:xfrm>
          <a:prstGeom prst="straightConnector1">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13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graphicFrame>
        <p:nvGraphicFramePr>
          <p:cNvPr id="4" name="表格 4">
            <a:extLst>
              <a:ext uri="{FF2B5EF4-FFF2-40B4-BE49-F238E27FC236}">
                <a16:creationId xmlns:a16="http://schemas.microsoft.com/office/drawing/2014/main" id="{C3FEC7D0-7AD4-5D55-ED79-C8E21F5DBDE1}"/>
              </a:ext>
            </a:extLst>
          </p:cNvPr>
          <p:cNvGraphicFramePr>
            <a:graphicFrameLocks noGrp="1"/>
          </p:cNvGraphicFramePr>
          <p:nvPr>
            <p:extLst>
              <p:ext uri="{D42A27DB-BD31-4B8C-83A1-F6EECF244321}">
                <p14:modId xmlns:p14="http://schemas.microsoft.com/office/powerpoint/2010/main" val="818500211"/>
              </p:ext>
            </p:extLst>
          </p:nvPr>
        </p:nvGraphicFramePr>
        <p:xfrm>
          <a:off x="4992832" y="218301"/>
          <a:ext cx="7184572" cy="2832499"/>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932165509"/>
                    </a:ext>
                  </a:extLst>
                </a:gridCol>
                <a:gridCol w="1248229">
                  <a:extLst>
                    <a:ext uri="{9D8B030D-6E8A-4147-A177-3AD203B41FA5}">
                      <a16:colId xmlns:a16="http://schemas.microsoft.com/office/drawing/2014/main" val="3678101909"/>
                    </a:ext>
                  </a:extLst>
                </a:gridCol>
                <a:gridCol w="3585028">
                  <a:extLst>
                    <a:ext uri="{9D8B030D-6E8A-4147-A177-3AD203B41FA5}">
                      <a16:colId xmlns:a16="http://schemas.microsoft.com/office/drawing/2014/main" val="383683501"/>
                    </a:ext>
                  </a:extLst>
                </a:gridCol>
                <a:gridCol w="1335315">
                  <a:extLst>
                    <a:ext uri="{9D8B030D-6E8A-4147-A177-3AD203B41FA5}">
                      <a16:colId xmlns:a16="http://schemas.microsoft.com/office/drawing/2014/main" val="291636963"/>
                    </a:ext>
                  </a:extLst>
                </a:gridCol>
              </a:tblGrid>
              <a:tr h="259066">
                <a:tc gridSpan="4">
                  <a:txBody>
                    <a:bodyPr/>
                    <a:lstStyle/>
                    <a:p>
                      <a:r>
                        <a:rPr lang="en-US" altLang="zh-CN" dirty="0"/>
                        <a:t>Basic</a:t>
                      </a:r>
                      <a:r>
                        <a:rPr lang="en-US" altLang="zh-CN" baseline="0" dirty="0"/>
                        <a:t> Features</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83171103"/>
                  </a:ext>
                </a:extLst>
              </a:tr>
              <a:tr h="641774">
                <a:tc>
                  <a:txBody>
                    <a:bodyPr/>
                    <a:lstStyle/>
                    <a:p>
                      <a:r>
                        <a:rPr lang="en-US" altLang="zh-CN" dirty="0"/>
                        <a:t>Dis12</a:t>
                      </a:r>
                      <a:endParaRPr lang="zh-CN" altLang="en-US" dirty="0"/>
                    </a:p>
                  </a:txBody>
                  <a:tcPr/>
                </a:tc>
                <a:tc>
                  <a:txBody>
                    <a:bodyPr/>
                    <a:lstStyle/>
                    <a:p>
                      <a:r>
                        <a:rPr lang="en-US" altLang="zh-CN" dirty="0"/>
                        <a:t>Spectrum</a:t>
                      </a:r>
                      <a:r>
                        <a:rPr lang="en-US" altLang="zh-CN" baseline="0" dirty="0"/>
                        <a:t> Entropy</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Sum</a:t>
                      </a:r>
                      <a:r>
                        <a:rPr lang="en-US" altLang="zh-CN" baseline="0" dirty="0"/>
                        <a:t> of Absolute Difference</a:t>
                      </a:r>
                      <a:endParaRPr lang="zh-CN" altLang="en-US" dirty="0"/>
                    </a:p>
                  </a:txBody>
                  <a:tcPr/>
                </a:tc>
                <a:tc>
                  <a:txBody>
                    <a:bodyPr/>
                    <a:lstStyle/>
                    <a:p>
                      <a:r>
                        <a:rPr lang="en-US" altLang="zh-CN" dirty="0"/>
                        <a:t>Centroid</a:t>
                      </a:r>
                      <a:endParaRPr lang="zh-CN" altLang="en-US" dirty="0"/>
                    </a:p>
                  </a:txBody>
                  <a:tcPr/>
                </a:tc>
                <a:extLst>
                  <a:ext uri="{0D108BD9-81ED-4DB2-BD59-A6C34878D82A}">
                    <a16:rowId xmlns:a16="http://schemas.microsoft.com/office/drawing/2014/main" val="3655018210"/>
                  </a:ext>
                </a:extLst>
              </a:tr>
              <a:tr h="569067">
                <a:tc>
                  <a:txBody>
                    <a:bodyPr/>
                    <a:lstStyle/>
                    <a:p>
                      <a:r>
                        <a:rPr lang="en-US" altLang="zh-CN" dirty="0"/>
                        <a:t>Dis21</a:t>
                      </a:r>
                    </a:p>
                  </a:txBody>
                  <a:tcPr/>
                </a:tc>
                <a:tc>
                  <a:txBody>
                    <a:bodyPr/>
                    <a:lstStyle/>
                    <a:p>
                      <a:r>
                        <a:rPr lang="en-US" altLang="zh-CN" dirty="0"/>
                        <a:t>Spectrum</a:t>
                      </a:r>
                      <a:r>
                        <a:rPr lang="en-US" altLang="zh-CN" baseline="0" dirty="0"/>
                        <a:t> </a:t>
                      </a:r>
                      <a:r>
                        <a:rPr lang="en-US" altLang="zh-CN" dirty="0"/>
                        <a:t>Centroid</a:t>
                      </a:r>
                      <a:endParaRPr lang="zh-CN" altLang="en-US" dirty="0"/>
                    </a:p>
                  </a:txBody>
                  <a:tcPr/>
                </a:tc>
                <a:tc>
                  <a:txBody>
                    <a:bodyPr/>
                    <a:lstStyle/>
                    <a:p>
                      <a:r>
                        <a:rPr lang="en-US" altLang="zh-CN" dirty="0"/>
                        <a:t>Mean</a:t>
                      </a:r>
                      <a:r>
                        <a:rPr lang="en-US" altLang="zh-CN" baseline="0" dirty="0"/>
                        <a:t> of Absolute Difference</a:t>
                      </a:r>
                      <a:endParaRPr lang="zh-CN" altLang="en-US" dirty="0"/>
                    </a:p>
                  </a:txBody>
                  <a:tcPr/>
                </a:tc>
                <a:tc>
                  <a:txBody>
                    <a:bodyPr/>
                    <a:lstStyle/>
                    <a:p>
                      <a:r>
                        <a:rPr lang="en-US" altLang="zh-CN" dirty="0"/>
                        <a:t>Kurt</a:t>
                      </a:r>
                      <a:endParaRPr lang="zh-CN" altLang="en-US" dirty="0"/>
                    </a:p>
                  </a:txBody>
                  <a:tcPr/>
                </a:tc>
                <a:extLst>
                  <a:ext uri="{0D108BD9-81ED-4DB2-BD59-A6C34878D82A}">
                    <a16:rowId xmlns:a16="http://schemas.microsoft.com/office/drawing/2014/main" val="1964612080"/>
                  </a:ext>
                </a:extLst>
              </a:tr>
              <a:tr h="453365">
                <a:tc>
                  <a:txBody>
                    <a:bodyPr/>
                    <a:lstStyle/>
                    <a:p>
                      <a:r>
                        <a:rPr lang="en-US" altLang="zh-CN" dirty="0"/>
                        <a:t>Dis22</a:t>
                      </a:r>
                      <a:endParaRPr lang="zh-CN" altLang="en-US" dirty="0"/>
                    </a:p>
                  </a:txBody>
                  <a:tcPr/>
                </a:tc>
                <a:tc>
                  <a:txBody>
                    <a:bodyPr/>
                    <a:lstStyle/>
                    <a:p>
                      <a:r>
                        <a:rPr lang="en-US" altLang="zh-CN" dirty="0"/>
                        <a:t>Max</a:t>
                      </a:r>
                      <a:endParaRPr lang="zh-CN" altLang="en-US" dirty="0"/>
                    </a:p>
                  </a:txBody>
                  <a:tcPr/>
                </a:tc>
                <a:tc>
                  <a:txBody>
                    <a:bodyPr/>
                    <a:lstStyle/>
                    <a:p>
                      <a:r>
                        <a:rPr lang="en-US" altLang="zh-CN" dirty="0"/>
                        <a:t>Mean of</a:t>
                      </a:r>
                      <a:r>
                        <a:rPr lang="en-US" altLang="zh-CN" baseline="0" dirty="0"/>
                        <a:t> </a:t>
                      </a:r>
                      <a:r>
                        <a:rPr lang="en-US" altLang="zh-CN" dirty="0"/>
                        <a:t>Difference</a:t>
                      </a:r>
                      <a:endParaRPr lang="zh-CN" altLang="en-US" dirty="0"/>
                    </a:p>
                  </a:txBody>
                  <a:tcPr/>
                </a:tc>
                <a:tc>
                  <a:txBody>
                    <a:bodyPr/>
                    <a:lstStyle/>
                    <a:p>
                      <a:r>
                        <a:rPr lang="en-US" altLang="zh-CN" dirty="0"/>
                        <a:t>Skew</a:t>
                      </a:r>
                      <a:endParaRPr lang="zh-CN" altLang="en-US" dirty="0"/>
                    </a:p>
                  </a:txBody>
                  <a:tcPr/>
                </a:tc>
                <a:extLst>
                  <a:ext uri="{0D108BD9-81ED-4DB2-BD59-A6C34878D82A}">
                    <a16:rowId xmlns:a16="http://schemas.microsoft.com/office/drawing/2014/main" val="2537482817"/>
                  </a:ext>
                </a:extLst>
              </a:tr>
              <a:tr h="259066">
                <a:tc>
                  <a:txBody>
                    <a:bodyPr/>
                    <a:lstStyle/>
                    <a:p>
                      <a:r>
                        <a:rPr lang="en-US" altLang="zh-CN" dirty="0"/>
                        <a:t>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Min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RMS</a:t>
                      </a:r>
                      <a:endParaRPr lang="zh-CN" altLang="en-US" dirty="0"/>
                    </a:p>
                  </a:txBody>
                  <a:tcPr/>
                </a:tc>
                <a:extLst>
                  <a:ext uri="{0D108BD9-81ED-4DB2-BD59-A6C34878D82A}">
                    <a16:rowId xmlns:a16="http://schemas.microsoft.com/office/drawing/2014/main" val="3684827132"/>
                  </a:ext>
                </a:extLst>
              </a:tr>
              <a:tr h="259066">
                <a:tc>
                  <a:txBody>
                    <a:bodyPr/>
                    <a:lstStyle/>
                    <a:p>
                      <a:r>
                        <a:rPr lang="en-US" altLang="zh-CN" dirty="0"/>
                        <a:t>P2</a:t>
                      </a:r>
                      <a:endParaRPr lang="zh-CN" altLang="en-US" dirty="0"/>
                    </a:p>
                  </a:txBody>
                  <a:tcPr/>
                </a:tc>
                <a:tc>
                  <a:txBody>
                    <a:bodyPr/>
                    <a:lstStyle/>
                    <a:p>
                      <a:r>
                        <a:rPr lang="en-US" altLang="zh-CN" dirty="0"/>
                        <a:t>Mean</a:t>
                      </a:r>
                      <a:endParaRPr lang="zh-CN" altLang="en-US" dirty="0"/>
                    </a:p>
                  </a:txBody>
                  <a:tcPr/>
                </a:tc>
                <a:tc>
                  <a:txBody>
                    <a:bodyPr/>
                    <a:lstStyle/>
                    <a:p>
                      <a:r>
                        <a:rPr lang="en-US" altLang="zh-CN" dirty="0"/>
                        <a:t>Zero</a:t>
                      </a:r>
                      <a:r>
                        <a:rPr lang="en-US" altLang="zh-CN" baseline="0" dirty="0"/>
                        <a:t> Crossing Rate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Entropy</a:t>
                      </a:r>
                      <a:endParaRPr lang="zh-CN" altLang="en-US" dirty="0"/>
                    </a:p>
                  </a:txBody>
                  <a:tcPr/>
                </a:tc>
                <a:extLst>
                  <a:ext uri="{0D108BD9-81ED-4DB2-BD59-A6C34878D82A}">
                    <a16:rowId xmlns:a16="http://schemas.microsoft.com/office/drawing/2014/main" val="1541073303"/>
                  </a:ext>
                </a:extLst>
              </a:tr>
            </a:tbl>
          </a:graphicData>
        </a:graphic>
      </p:graphicFrame>
      <p:sp>
        <p:nvSpPr>
          <p:cNvPr id="5" name="文本框 4">
            <a:extLst>
              <a:ext uri="{FF2B5EF4-FFF2-40B4-BE49-F238E27FC236}">
                <a16:creationId xmlns:a16="http://schemas.microsoft.com/office/drawing/2014/main" id="{C78DEE66-8275-683B-7B6F-CF6E727FE889}"/>
              </a:ext>
            </a:extLst>
          </p:cNvPr>
          <p:cNvSpPr txBox="1"/>
          <p:nvPr/>
        </p:nvSpPr>
        <p:spPr>
          <a:xfrm>
            <a:off x="-5854" y="3578396"/>
            <a:ext cx="3995387" cy="1754326"/>
          </a:xfrm>
          <a:prstGeom prst="rect">
            <a:avLst/>
          </a:prstGeom>
          <a:noFill/>
        </p:spPr>
        <p:txBody>
          <a:bodyPr wrap="square">
            <a:spAutoFit/>
          </a:bodyPr>
          <a:lstStyle/>
          <a:p>
            <a:r>
              <a:rPr lang="en-US" altLang="zh-CN" dirty="0"/>
              <a:t>20 Commonly used Features</a:t>
            </a:r>
          </a:p>
          <a:p>
            <a:endParaRPr lang="en-US" altLang="zh-CN" dirty="0"/>
          </a:p>
          <a:p>
            <a:r>
              <a:rPr lang="en-US" altLang="zh-CN" dirty="0"/>
              <a:t>Core Feature of S:</a:t>
            </a:r>
            <a:r>
              <a:rPr lang="en-US" altLang="zh-CN" b="1" dirty="0"/>
              <a:t>Dis21/Dis12</a:t>
            </a:r>
          </a:p>
          <a:p>
            <a:r>
              <a:rPr lang="en-US" altLang="zh-CN" dirty="0"/>
              <a:t>Core Feature of D:</a:t>
            </a:r>
            <a:r>
              <a:rPr lang="en-US" altLang="zh-CN" b="1" dirty="0"/>
              <a:t>P1/P2</a:t>
            </a:r>
          </a:p>
          <a:p>
            <a:endParaRPr lang="en-US" altLang="zh-CN" dirty="0"/>
          </a:p>
          <a:p>
            <a:r>
              <a:rPr lang="en-US" altLang="zh-CN" dirty="0"/>
              <a:t>Not in this table</a:t>
            </a:r>
            <a:endParaRPr lang="zh-CN" altLang="en-US" dirty="0"/>
          </a:p>
        </p:txBody>
      </p:sp>
      <p:sp>
        <p:nvSpPr>
          <p:cNvPr id="7" name="文本框 6">
            <a:extLst>
              <a:ext uri="{FF2B5EF4-FFF2-40B4-BE49-F238E27FC236}">
                <a16:creationId xmlns:a16="http://schemas.microsoft.com/office/drawing/2014/main" id="{E8EA29A7-3A6D-7E78-2763-14CF912692AA}"/>
              </a:ext>
            </a:extLst>
          </p:cNvPr>
          <p:cNvSpPr txBox="1"/>
          <p:nvPr/>
        </p:nvSpPr>
        <p:spPr>
          <a:xfrm>
            <a:off x="3989533" y="4313639"/>
            <a:ext cx="3938402" cy="369332"/>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dirty="0"/>
              <a:t>Get </a:t>
            </a:r>
            <a:r>
              <a:rPr lang="en-US" altLang="zh-CN" dirty="0" err="1"/>
              <a:t>Feature_i</a:t>
            </a:r>
            <a:r>
              <a:rPr lang="en-US" altLang="zh-CN" dirty="0"/>
              <a:t> and </a:t>
            </a:r>
            <a:r>
              <a:rPr lang="en-US" altLang="zh-CN" dirty="0" err="1"/>
              <a:t>Feature_j</a:t>
            </a:r>
            <a:endParaRPr lang="en-US" altLang="zh-CN" dirty="0"/>
          </a:p>
        </p:txBody>
      </p:sp>
      <p:sp>
        <p:nvSpPr>
          <p:cNvPr id="8" name="文本框 7">
            <a:extLst>
              <a:ext uri="{FF2B5EF4-FFF2-40B4-BE49-F238E27FC236}">
                <a16:creationId xmlns:a16="http://schemas.microsoft.com/office/drawing/2014/main" id="{BD399101-490D-5088-BEB2-1A3FF8100B5A}"/>
              </a:ext>
            </a:extLst>
          </p:cNvPr>
          <p:cNvSpPr txBox="1"/>
          <p:nvPr/>
        </p:nvSpPr>
        <p:spPr>
          <a:xfrm>
            <a:off x="3989533" y="3662337"/>
            <a:ext cx="3938402" cy="369332"/>
          </a:xfrm>
          <a:prstGeom prst="rect">
            <a:avLst/>
          </a:prstGeom>
          <a:noFill/>
          <a:ln w="12700">
            <a:solidFill>
              <a:schemeClr val="bg1">
                <a:lumMod val="50000"/>
              </a:schemeClr>
            </a:solidFill>
          </a:ln>
        </p:spPr>
        <p:txBody>
          <a:bodyPr wrap="square">
            <a:spAutoFit/>
          </a:bodyPr>
          <a:lstStyle/>
          <a:p>
            <a:pPr algn="ctr"/>
            <a:r>
              <a:rPr lang="en-US" altLang="zh-CN" dirty="0"/>
              <a:t>Feature_0 . . . Feature_19</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34D2B88-52FA-F083-961C-5CA24E24B525}"/>
                  </a:ext>
                </a:extLst>
              </p:cNvPr>
              <p:cNvSpPr txBox="1"/>
              <p:nvPr/>
            </p:nvSpPr>
            <p:spPr>
              <a:xfrm>
                <a:off x="8489867" y="4313639"/>
                <a:ext cx="3488377" cy="1200329"/>
              </a:xfrm>
              <a:prstGeom prst="rect">
                <a:avLst/>
              </a:prstGeom>
              <a:noFill/>
            </p:spPr>
            <p:txBody>
              <a:bodyPr wrap="square">
                <a:spAutoFit/>
              </a:bodyPr>
              <a:lstStyle/>
              <a:p>
                <a:r>
                  <a:rPr lang="en-US" altLang="zh-CN" dirty="0"/>
                  <a:t>n</a:t>
                </a:r>
                <a:r>
                  <a:rPr lang="zh-CN" altLang="en-US" dirty="0"/>
                  <a:t> </a:t>
                </a:r>
                <a:r>
                  <a:rPr lang="en-US" altLang="zh-CN" dirty="0"/>
                  <a:t>basic features,</a:t>
                </a:r>
              </a:p>
              <a:p>
                <a:r>
                  <a:rPr lang="en-US" altLang="zh-CN" dirty="0"/>
                  <a:t>All features = 4 *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oMath>
                </a14:m>
                <a:r>
                  <a:rPr lang="en-US" altLang="zh-CN" dirty="0"/>
                  <a:t> + n</a:t>
                </a:r>
              </a:p>
              <a:p>
                <a:endParaRPr lang="en-US" altLang="zh-CN" dirty="0"/>
              </a:p>
              <a:p>
                <a:endParaRPr lang="en-US" altLang="zh-CN" dirty="0"/>
              </a:p>
            </p:txBody>
          </p:sp>
        </mc:Choice>
        <mc:Fallback>
          <p:sp>
            <p:nvSpPr>
              <p:cNvPr id="9" name="文本框 8">
                <a:extLst>
                  <a:ext uri="{FF2B5EF4-FFF2-40B4-BE49-F238E27FC236}">
                    <a16:creationId xmlns:a16="http://schemas.microsoft.com/office/drawing/2014/main" id="{D34D2B88-52FA-F083-961C-5CA24E24B525}"/>
                  </a:ext>
                </a:extLst>
              </p:cNvPr>
              <p:cNvSpPr txBox="1">
                <a:spLocks noRot="1" noChangeAspect="1" noMove="1" noResize="1" noEditPoints="1" noAdjustHandles="1" noChangeArrowheads="1" noChangeShapeType="1" noTextEdit="1"/>
              </p:cNvSpPr>
              <p:nvPr/>
            </p:nvSpPr>
            <p:spPr>
              <a:xfrm>
                <a:off x="8489867" y="4313639"/>
                <a:ext cx="3488377" cy="1200329"/>
              </a:xfrm>
              <a:prstGeom prst="rect">
                <a:avLst/>
              </a:prstGeom>
              <a:blipFill>
                <a:blip r:embed="rId3"/>
                <a:stretch>
                  <a:fillRect l="-1573" t="-3046"/>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0CA99DD0-A77B-2725-F9C5-27EDA8F1C8A6}"/>
              </a:ext>
            </a:extLst>
          </p:cNvPr>
          <p:cNvCxnSpPr>
            <a:cxnSpLocks/>
            <a:stCxn id="5" idx="0"/>
            <a:endCxn id="4" idx="1"/>
          </p:cNvCxnSpPr>
          <p:nvPr/>
        </p:nvCxnSpPr>
        <p:spPr>
          <a:xfrm flipV="1">
            <a:off x="1991840" y="1634550"/>
            <a:ext cx="3000992" cy="1943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D57B8079-0A89-D36D-DBAC-F2EEB7E604D0}"/>
              </a:ext>
            </a:extLst>
          </p:cNvPr>
          <p:cNvGrpSpPr/>
          <p:nvPr/>
        </p:nvGrpSpPr>
        <p:grpSpPr>
          <a:xfrm>
            <a:off x="3989533" y="4967603"/>
            <a:ext cx="3938402" cy="1200329"/>
            <a:chOff x="3989534" y="4620343"/>
            <a:chExt cx="3938402" cy="1200329"/>
          </a:xfrm>
        </p:grpSpPr>
        <p:sp>
          <p:nvSpPr>
            <p:cNvPr id="6" name="文本框 5">
              <a:extLst>
                <a:ext uri="{FF2B5EF4-FFF2-40B4-BE49-F238E27FC236}">
                  <a16:creationId xmlns:a16="http://schemas.microsoft.com/office/drawing/2014/main" id="{B956A123-8812-AFCD-5ABC-649CFAE1B519}"/>
                </a:ext>
              </a:extLst>
            </p:cNvPr>
            <p:cNvSpPr txBox="1"/>
            <p:nvPr/>
          </p:nvSpPr>
          <p:spPr>
            <a:xfrm>
              <a:off x="3989534" y="4620343"/>
              <a:ext cx="3938402" cy="1200329"/>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b="1" dirty="0"/>
                <a:t>_add_</a:t>
              </a:r>
            </a:p>
            <a:p>
              <a:pPr algn="ctr"/>
              <a:r>
                <a:rPr lang="en-US" altLang="zh-CN" b="1" dirty="0"/>
                <a:t>_minus_</a:t>
              </a:r>
            </a:p>
            <a:p>
              <a:pPr algn="ctr"/>
              <a:r>
                <a:rPr lang="en-US" altLang="zh-CN" b="1" dirty="0"/>
                <a:t>_multi_</a:t>
              </a:r>
            </a:p>
            <a:p>
              <a:pPr algn="ctr"/>
              <a:r>
                <a:rPr lang="en-US" altLang="zh-CN" b="1" dirty="0"/>
                <a:t>_divide_</a:t>
              </a:r>
            </a:p>
          </p:txBody>
        </p:sp>
        <p:sp>
          <p:nvSpPr>
            <p:cNvPr id="14" name="文本框 13">
              <a:extLst>
                <a:ext uri="{FF2B5EF4-FFF2-40B4-BE49-F238E27FC236}">
                  <a16:creationId xmlns:a16="http://schemas.microsoft.com/office/drawing/2014/main" id="{A4596023-49C1-7059-00C6-E8B58DFC61D9}"/>
                </a:ext>
              </a:extLst>
            </p:cNvPr>
            <p:cNvSpPr txBox="1"/>
            <p:nvPr/>
          </p:nvSpPr>
          <p:spPr>
            <a:xfrm>
              <a:off x="4107627" y="5096379"/>
              <a:ext cx="1362695" cy="369332"/>
            </a:xfrm>
            <a:prstGeom prst="rect">
              <a:avLst/>
            </a:prstGeom>
            <a:noFill/>
          </p:spPr>
          <p:txBody>
            <a:bodyPr wrap="square">
              <a:spAutoFit/>
            </a:bodyPr>
            <a:lstStyle/>
            <a:p>
              <a:pPr algn="ctr"/>
              <a:r>
                <a:rPr lang="en-US" altLang="zh-CN" dirty="0" err="1"/>
                <a:t>Feature_i</a:t>
              </a:r>
              <a:endParaRPr lang="en-US" altLang="zh-CN" dirty="0"/>
            </a:p>
          </p:txBody>
        </p:sp>
        <p:sp>
          <p:nvSpPr>
            <p:cNvPr id="16" name="文本框 15">
              <a:extLst>
                <a:ext uri="{FF2B5EF4-FFF2-40B4-BE49-F238E27FC236}">
                  <a16:creationId xmlns:a16="http://schemas.microsoft.com/office/drawing/2014/main" id="{E4F1D7C1-2F0B-DBFD-6A96-D424ECF42268}"/>
                </a:ext>
              </a:extLst>
            </p:cNvPr>
            <p:cNvSpPr txBox="1"/>
            <p:nvPr/>
          </p:nvSpPr>
          <p:spPr>
            <a:xfrm>
              <a:off x="6565241" y="5096379"/>
              <a:ext cx="1362695" cy="369332"/>
            </a:xfrm>
            <a:prstGeom prst="rect">
              <a:avLst/>
            </a:prstGeom>
            <a:noFill/>
          </p:spPr>
          <p:txBody>
            <a:bodyPr wrap="square">
              <a:spAutoFit/>
            </a:bodyPr>
            <a:lstStyle/>
            <a:p>
              <a:pPr algn="ctr"/>
              <a:r>
                <a:rPr lang="en-US" altLang="zh-CN" dirty="0" err="1"/>
                <a:t>Feature_j</a:t>
              </a:r>
              <a:endParaRPr lang="en-US" altLang="zh-CN" dirty="0"/>
            </a:p>
          </p:txBody>
        </p:sp>
      </p:grpSp>
      <p:sp>
        <p:nvSpPr>
          <p:cNvPr id="17" name="文本框 16">
            <a:extLst>
              <a:ext uri="{FF2B5EF4-FFF2-40B4-BE49-F238E27FC236}">
                <a16:creationId xmlns:a16="http://schemas.microsoft.com/office/drawing/2014/main" id="{1913563D-F82D-8598-31B4-CD5756D26D5C}"/>
              </a:ext>
            </a:extLst>
          </p:cNvPr>
          <p:cNvSpPr txBox="1"/>
          <p:nvPr/>
        </p:nvSpPr>
        <p:spPr>
          <a:xfrm>
            <a:off x="3989533" y="6455033"/>
            <a:ext cx="3938402" cy="369332"/>
          </a:xfrm>
          <a:prstGeom prst="rect">
            <a:avLst/>
          </a:prstGeom>
          <a:noFill/>
          <a:ln w="12700">
            <a:solidFill>
              <a:schemeClr val="bg1">
                <a:lumMod val="50000"/>
              </a:schemeClr>
            </a:solidFill>
          </a:ln>
        </p:spPr>
        <p:txBody>
          <a:bodyPr wrap="square">
            <a:spAutoFit/>
          </a:bodyPr>
          <a:lstStyle>
            <a:defPPr>
              <a:defRPr lang="zh-CN"/>
            </a:defPPr>
          </a:lstStyle>
          <a:p>
            <a:pPr algn="ctr"/>
            <a:r>
              <a:rPr lang="en-US" altLang="zh-CN" dirty="0"/>
              <a:t>Add 4 new crossed </a:t>
            </a:r>
            <a:r>
              <a:rPr lang="en-US" altLang="zh-CN" dirty="0" err="1"/>
              <a:t>Featurs</a:t>
            </a:r>
            <a:endParaRPr lang="en-US" altLang="zh-CN" dirty="0"/>
          </a:p>
        </p:txBody>
      </p:sp>
      <p:sp>
        <p:nvSpPr>
          <p:cNvPr id="21" name="文本框 20">
            <a:extLst>
              <a:ext uri="{FF2B5EF4-FFF2-40B4-BE49-F238E27FC236}">
                <a16:creationId xmlns:a16="http://schemas.microsoft.com/office/drawing/2014/main" id="{3D631647-C0FA-3843-9AEF-018D2DA1CFA4}"/>
              </a:ext>
            </a:extLst>
          </p:cNvPr>
          <p:cNvSpPr txBox="1"/>
          <p:nvPr/>
        </p:nvSpPr>
        <p:spPr>
          <a:xfrm>
            <a:off x="376796" y="1525278"/>
            <a:ext cx="3230088" cy="1015663"/>
          </a:xfrm>
          <a:prstGeom prst="rect">
            <a:avLst/>
          </a:prstGeom>
          <a:noFill/>
        </p:spPr>
        <p:txBody>
          <a:bodyPr wrap="square" rtlCol="0">
            <a:spAutoFit/>
          </a:bodyPr>
          <a:lstStyle/>
          <a:p>
            <a:pPr algn="ctr"/>
            <a:r>
              <a:rPr lang="en-US" altLang="zh-CN" sz="2400" b="1" dirty="0"/>
              <a:t>Step 1. </a:t>
            </a:r>
          </a:p>
          <a:p>
            <a:pPr algn="ctr"/>
            <a:r>
              <a:rPr lang="en-US" altLang="zh-CN" b="1" dirty="0"/>
              <a:t>Get Basic Features and Do Feature Cross</a:t>
            </a:r>
            <a:endParaRPr lang="zh-CN" altLang="en-US" b="1" dirty="0"/>
          </a:p>
        </p:txBody>
      </p:sp>
      <p:cxnSp>
        <p:nvCxnSpPr>
          <p:cNvPr id="24" name="直接箭头连接符 23">
            <a:extLst>
              <a:ext uri="{FF2B5EF4-FFF2-40B4-BE49-F238E27FC236}">
                <a16:creationId xmlns:a16="http://schemas.microsoft.com/office/drawing/2014/main" id="{E254E536-EDCB-FC1A-BA80-E21E0AC9D364}"/>
              </a:ext>
            </a:extLst>
          </p:cNvPr>
          <p:cNvCxnSpPr>
            <a:stCxn id="8" idx="2"/>
            <a:endCxn id="7" idx="0"/>
          </p:cNvCxnSpPr>
          <p:nvPr/>
        </p:nvCxnSpPr>
        <p:spPr>
          <a:xfrm>
            <a:off x="5958734" y="4031669"/>
            <a:ext cx="0" cy="2819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F33EA82-B1A3-7851-1D92-8F82A9A99831}"/>
              </a:ext>
            </a:extLst>
          </p:cNvPr>
          <p:cNvCxnSpPr>
            <a:stCxn id="7" idx="2"/>
            <a:endCxn id="6" idx="0"/>
          </p:cNvCxnSpPr>
          <p:nvPr/>
        </p:nvCxnSpPr>
        <p:spPr>
          <a:xfrm>
            <a:off x="5958734" y="4682971"/>
            <a:ext cx="0" cy="28463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32E16CA-6DEA-6AE4-05DF-5613F798748D}"/>
              </a:ext>
            </a:extLst>
          </p:cNvPr>
          <p:cNvCxnSpPr>
            <a:stCxn id="6" idx="2"/>
            <a:endCxn id="17" idx="0"/>
          </p:cNvCxnSpPr>
          <p:nvPr/>
        </p:nvCxnSpPr>
        <p:spPr>
          <a:xfrm>
            <a:off x="5958734" y="6167932"/>
            <a:ext cx="0" cy="2871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7AEAD0B-9830-815A-C9B0-28E77AE371E7}"/>
              </a:ext>
            </a:extLst>
          </p:cNvPr>
          <p:cNvSpPr txBox="1"/>
          <p:nvPr/>
        </p:nvSpPr>
        <p:spPr>
          <a:xfrm>
            <a:off x="4372183" y="3230495"/>
            <a:ext cx="3230088" cy="369332"/>
          </a:xfrm>
          <a:prstGeom prst="rect">
            <a:avLst/>
          </a:prstGeom>
          <a:noFill/>
        </p:spPr>
        <p:txBody>
          <a:bodyPr wrap="square">
            <a:spAutoFit/>
          </a:bodyPr>
          <a:lstStyle/>
          <a:p>
            <a:pPr algn="ctr"/>
            <a:r>
              <a:rPr lang="en-US" altLang="zh-CN" b="1" dirty="0"/>
              <a:t>Feature Cross</a:t>
            </a:r>
            <a:endParaRPr lang="zh-CN" altLang="en-US" dirty="0"/>
          </a:p>
        </p:txBody>
      </p:sp>
      <p:cxnSp>
        <p:nvCxnSpPr>
          <p:cNvPr id="36" name="直接连接符 35">
            <a:extLst>
              <a:ext uri="{FF2B5EF4-FFF2-40B4-BE49-F238E27FC236}">
                <a16:creationId xmlns:a16="http://schemas.microsoft.com/office/drawing/2014/main" id="{63627CFA-6E37-619F-AFA0-843F67CE7E60}"/>
              </a:ext>
            </a:extLst>
          </p:cNvPr>
          <p:cNvCxnSpPr>
            <a:cxnSpLocks/>
          </p:cNvCxnSpPr>
          <p:nvPr/>
        </p:nvCxnSpPr>
        <p:spPr>
          <a:xfrm>
            <a:off x="3835730" y="3230495"/>
            <a:ext cx="0" cy="3627505"/>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50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sp>
        <p:nvSpPr>
          <p:cNvPr id="9" name="文本框 8">
            <a:extLst>
              <a:ext uri="{FF2B5EF4-FFF2-40B4-BE49-F238E27FC236}">
                <a16:creationId xmlns:a16="http://schemas.microsoft.com/office/drawing/2014/main" id="{AE735C1C-0C08-8283-B321-1372849A2DC7}"/>
              </a:ext>
            </a:extLst>
          </p:cNvPr>
          <p:cNvSpPr txBox="1"/>
          <p:nvPr/>
        </p:nvSpPr>
        <p:spPr>
          <a:xfrm>
            <a:off x="6494506" y="1229165"/>
            <a:ext cx="2118253" cy="2862322"/>
          </a:xfrm>
          <a:prstGeom prst="rect">
            <a:avLst/>
          </a:prstGeom>
          <a:noFill/>
        </p:spPr>
        <p:txBody>
          <a:bodyPr wrap="square">
            <a:spAutoFit/>
          </a:bodyPr>
          <a:lstStyle/>
          <a:p>
            <a:r>
              <a:rPr lang="en-US" altLang="zh-CN" b="0" i="0" dirty="0">
                <a:solidFill>
                  <a:srgbClr val="212529"/>
                </a:solidFill>
                <a:effectLst/>
                <a:latin typeface="-apple-system"/>
              </a:rPr>
              <a:t>Univariate feature selection based on </a:t>
            </a:r>
            <a:r>
              <a:rPr lang="en-US" altLang="zh-CN" b="1" i="0" dirty="0">
                <a:solidFill>
                  <a:srgbClr val="212529"/>
                </a:solidFill>
                <a:effectLst/>
                <a:latin typeface="-apple-system"/>
              </a:rPr>
              <a:t>F-Test</a:t>
            </a:r>
          </a:p>
          <a:p>
            <a:endParaRPr lang="en-US" altLang="zh-CN" b="1" dirty="0">
              <a:solidFill>
                <a:srgbClr val="212529"/>
              </a:solidFill>
              <a:latin typeface="-apple-system"/>
            </a:endParaRPr>
          </a:p>
          <a:p>
            <a:endParaRPr lang="en-US" altLang="zh-CN" b="1" dirty="0">
              <a:solidFill>
                <a:srgbClr val="212529"/>
              </a:solidFill>
              <a:latin typeface="-apple-system"/>
            </a:endParaRPr>
          </a:p>
          <a:p>
            <a:r>
              <a:rPr lang="en-US" altLang="zh-CN" b="0" i="0" dirty="0">
                <a:solidFill>
                  <a:srgbClr val="212529"/>
                </a:solidFill>
                <a:effectLst/>
                <a:latin typeface="-apple-system"/>
              </a:rPr>
              <a:t>F-test captures </a:t>
            </a:r>
          </a:p>
          <a:p>
            <a:r>
              <a:rPr lang="en-US" altLang="zh-CN" b="1" i="0" dirty="0">
                <a:solidFill>
                  <a:srgbClr val="212529"/>
                </a:solidFill>
                <a:effectLst/>
                <a:latin typeface="-apple-system"/>
              </a:rPr>
              <a:t>linear dependency</a:t>
            </a:r>
            <a:endParaRPr lang="zh-CN" altLang="en-US" b="1" dirty="0"/>
          </a:p>
          <a:p>
            <a:endParaRPr lang="en-US" altLang="zh-CN" b="1" dirty="0"/>
          </a:p>
          <a:p>
            <a:endParaRPr lang="en-US" altLang="zh-CN" dirty="0"/>
          </a:p>
          <a:p>
            <a:r>
              <a:rPr lang="en-US" altLang="zh-CN" dirty="0"/>
              <a:t>Choose Top K</a:t>
            </a:r>
            <a:endParaRPr lang="zh-CN" altLang="en-US" dirty="0"/>
          </a:p>
        </p:txBody>
      </p:sp>
      <p:sp>
        <p:nvSpPr>
          <p:cNvPr id="15" name="文本框 14">
            <a:extLst>
              <a:ext uri="{FF2B5EF4-FFF2-40B4-BE49-F238E27FC236}">
                <a16:creationId xmlns:a16="http://schemas.microsoft.com/office/drawing/2014/main" id="{48120E4E-0018-C37C-2300-B352DACA0852}"/>
              </a:ext>
            </a:extLst>
          </p:cNvPr>
          <p:cNvSpPr txBox="1"/>
          <p:nvPr/>
        </p:nvSpPr>
        <p:spPr>
          <a:xfrm>
            <a:off x="9315018" y="1215873"/>
            <a:ext cx="2351373" cy="2862322"/>
          </a:xfrm>
          <a:prstGeom prst="rect">
            <a:avLst/>
          </a:prstGeom>
          <a:noFill/>
        </p:spPr>
        <p:txBody>
          <a:bodyPr wrap="square">
            <a:spAutoFit/>
          </a:bodyPr>
          <a:lstStyle/>
          <a:p>
            <a:r>
              <a:rPr lang="en-US" altLang="zh-CN" b="0" i="0" dirty="0">
                <a:solidFill>
                  <a:srgbClr val="212529"/>
                </a:solidFill>
                <a:effectLst/>
                <a:latin typeface="-apple-system"/>
              </a:rPr>
              <a:t>Univariate feature selection based on </a:t>
            </a:r>
            <a:r>
              <a:rPr lang="en-US" altLang="zh-CN" b="1" dirty="0">
                <a:solidFill>
                  <a:srgbClr val="212529"/>
                </a:solidFill>
                <a:latin typeface="-apple-system"/>
              </a:rPr>
              <a:t>m</a:t>
            </a:r>
            <a:r>
              <a:rPr lang="en-US" altLang="zh-CN" b="1" i="0" dirty="0">
                <a:solidFill>
                  <a:srgbClr val="212529"/>
                </a:solidFill>
                <a:effectLst/>
                <a:latin typeface="-apple-system"/>
              </a:rPr>
              <a:t>utual information</a:t>
            </a:r>
          </a:p>
          <a:p>
            <a:endParaRPr lang="en-US" altLang="zh-CN" b="1" dirty="0">
              <a:solidFill>
                <a:srgbClr val="212529"/>
              </a:solidFill>
              <a:latin typeface="-apple-system"/>
            </a:endParaRPr>
          </a:p>
          <a:p>
            <a:endParaRPr lang="en-US" altLang="zh-CN" b="1" dirty="0">
              <a:solidFill>
                <a:srgbClr val="212529"/>
              </a:solidFill>
              <a:latin typeface="-apple-system"/>
            </a:endParaRPr>
          </a:p>
          <a:p>
            <a:r>
              <a:rPr lang="en-US" altLang="zh-CN" dirty="0">
                <a:solidFill>
                  <a:srgbClr val="212529"/>
                </a:solidFill>
                <a:latin typeface="-apple-system"/>
              </a:rPr>
              <a:t>M</a:t>
            </a:r>
            <a:r>
              <a:rPr lang="en-US" altLang="zh-CN" b="0" i="0" dirty="0">
                <a:solidFill>
                  <a:srgbClr val="212529"/>
                </a:solidFill>
                <a:effectLst/>
                <a:latin typeface="-apple-system"/>
              </a:rPr>
              <a:t>utual information captures </a:t>
            </a:r>
            <a:r>
              <a:rPr lang="en-US" altLang="zh-CN" b="1" i="0" dirty="0">
                <a:solidFill>
                  <a:srgbClr val="212529"/>
                </a:solidFill>
                <a:effectLst/>
                <a:latin typeface="-apple-system"/>
              </a:rPr>
              <a:t>any kind of dependency</a:t>
            </a:r>
            <a:endParaRPr lang="zh-CN" altLang="en-US" b="1" dirty="0"/>
          </a:p>
          <a:p>
            <a:endParaRPr lang="en-US" altLang="zh-CN" b="1" dirty="0"/>
          </a:p>
          <a:p>
            <a:r>
              <a:rPr lang="en-US" altLang="zh-CN" dirty="0"/>
              <a:t>Choose Top K</a:t>
            </a:r>
            <a:endParaRPr lang="zh-CN" altLang="en-US" dirty="0"/>
          </a:p>
        </p:txBody>
      </p:sp>
      <p:sp>
        <p:nvSpPr>
          <p:cNvPr id="18" name="文本框 17">
            <a:extLst>
              <a:ext uri="{FF2B5EF4-FFF2-40B4-BE49-F238E27FC236}">
                <a16:creationId xmlns:a16="http://schemas.microsoft.com/office/drawing/2014/main" id="{5E6BE24B-9A03-BFAF-8FEC-42A8F7E7B305}"/>
              </a:ext>
            </a:extLst>
          </p:cNvPr>
          <p:cNvSpPr txBox="1"/>
          <p:nvPr/>
        </p:nvSpPr>
        <p:spPr>
          <a:xfrm>
            <a:off x="6494506" y="4228248"/>
            <a:ext cx="5220009" cy="461665"/>
          </a:xfrm>
          <a:prstGeom prst="rect">
            <a:avLst/>
          </a:prstGeom>
          <a:noFill/>
        </p:spPr>
        <p:txBody>
          <a:bodyPr wrap="square">
            <a:spAutoFit/>
          </a:bodyPr>
          <a:lstStyle/>
          <a:p>
            <a:pPr algn="ctr"/>
            <a:r>
              <a:rPr lang="en-US" altLang="zh-CN" sz="2400" dirty="0"/>
              <a:t>Logical AND Operation</a:t>
            </a:r>
            <a:endParaRPr lang="zh-CN" altLang="en-US" sz="2400" dirty="0"/>
          </a:p>
        </p:txBody>
      </p:sp>
      <p:sp>
        <p:nvSpPr>
          <p:cNvPr id="21" name="文本框 20">
            <a:extLst>
              <a:ext uri="{FF2B5EF4-FFF2-40B4-BE49-F238E27FC236}">
                <a16:creationId xmlns:a16="http://schemas.microsoft.com/office/drawing/2014/main" id="{13E1BE8A-E7E7-B316-3CBD-369F5FD7A8F4}"/>
              </a:ext>
            </a:extLst>
          </p:cNvPr>
          <p:cNvSpPr txBox="1"/>
          <p:nvPr/>
        </p:nvSpPr>
        <p:spPr>
          <a:xfrm>
            <a:off x="1318639" y="2765044"/>
            <a:ext cx="3968244"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Calculate relevance between </a:t>
            </a:r>
            <a:r>
              <a:rPr lang="en-US" altLang="zh-CN" dirty="0" err="1"/>
              <a:t>Feature_i</a:t>
            </a:r>
            <a:r>
              <a:rPr lang="en-US" altLang="zh-CN" dirty="0"/>
              <a:t> and S/D, and then get p-value.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defRPr/>
            </a:pPr>
            <a:r>
              <a:rPr lang="en-US" altLang="zh-CN" dirty="0"/>
              <a:t>If p-value &lt; 0.05, filter this </a:t>
            </a:r>
            <a:r>
              <a:rPr lang="en-US" altLang="zh-CN" dirty="0" err="1"/>
              <a:t>Feature_i</a:t>
            </a:r>
            <a:r>
              <a:rPr lang="en-US" altLang="zh-CN" dirty="0"/>
              <a:t>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23" name="文本框 22">
            <a:extLst>
              <a:ext uri="{FF2B5EF4-FFF2-40B4-BE49-F238E27FC236}">
                <a16:creationId xmlns:a16="http://schemas.microsoft.com/office/drawing/2014/main" id="{D930AE72-2A02-CBDE-F0D3-196BEC168BB8}"/>
              </a:ext>
            </a:extLst>
          </p:cNvPr>
          <p:cNvSpPr txBox="1"/>
          <p:nvPr/>
        </p:nvSpPr>
        <p:spPr>
          <a:xfrm>
            <a:off x="6095999" y="4826675"/>
            <a:ext cx="6095997"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K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 {</a:t>
            </a:r>
            <a:r>
              <a:rPr lang="fr-FR" altLang="zh-CN" dirty="0">
                <a:latin typeface="Consolas" panose="020B0609020204030204" pitchFamily="49" charset="0"/>
              </a:rPr>
              <a:t>‘</a:t>
            </a:r>
            <a:r>
              <a:rPr lang="fr-FR" altLang="zh-CN" b="0" i="0" dirty="0">
                <a:effectLst/>
                <a:latin typeface="Consolas" panose="020B0609020204030204" pitchFamily="49" charset="0"/>
              </a:rPr>
              <a:t>Dis22_divide_Dis21’, </a:t>
            </a:r>
            <a:r>
              <a:rPr lang="fr-FR" altLang="zh-CN" b="1" dirty="0">
                <a:latin typeface="Consolas" panose="020B0609020204030204" pitchFamily="49" charset="0"/>
              </a:rPr>
              <a:t>‘</a:t>
            </a:r>
            <a:r>
              <a:rPr lang="fr-FR" altLang="zh-CN" b="1" i="0" dirty="0">
                <a:effectLst/>
                <a:latin typeface="Consolas" panose="020B0609020204030204" pitchFamily="49" charset="0"/>
              </a:rPr>
              <a:t>Dis21_divide_Dis12’</a:t>
            </a:r>
            <a:r>
              <a:rPr lang="fr-FR" altLang="zh-CN" i="0" dirty="0">
                <a:effectLst/>
                <a:latin typeface="Consolas" panose="020B0609020204030204" pitchFamily="49" charset="0"/>
              </a:rPr>
              <a:t>,</a:t>
            </a:r>
            <a:r>
              <a:rPr lang="fr-FR" altLang="zh-CN" b="1" i="0" dirty="0">
                <a:effectLst/>
                <a:latin typeface="Consolas" panose="020B0609020204030204" pitchFamily="49" charset="0"/>
              </a:rPr>
              <a:t> </a:t>
            </a:r>
            <a:r>
              <a:rPr lang="fr-FR" altLang="zh-CN" b="0" i="0" dirty="0">
                <a:effectLst/>
                <a:latin typeface="Consolas" panose="020B0609020204030204" pitchFamily="49" charset="0"/>
              </a:rPr>
              <a:t>‘Dis22_divide_Dis12</a:t>
            </a:r>
            <a:r>
              <a:rPr lang="en-US" altLang="zh-CN" b="0" i="0" dirty="0">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CN" b="0" i="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b="0" i="0" dirty="0">
                <a:effectLst/>
                <a:latin typeface="Consolas" panose="020B0609020204030204" pitchFamily="49" charset="0"/>
              </a:rPr>
              <a:t>D: {</a:t>
            </a:r>
            <a:r>
              <a:rPr lang="en-US" altLang="zh-CN" dirty="0">
                <a:latin typeface="Consolas" panose="020B0609020204030204" pitchFamily="49" charset="0"/>
              </a:rPr>
              <a:t>‘</a:t>
            </a:r>
            <a:r>
              <a:rPr lang="en-US" altLang="zh-CN" b="0" i="0" dirty="0">
                <a:effectLst/>
                <a:latin typeface="Consolas" panose="020B0609020204030204" pitchFamily="49" charset="0"/>
              </a:rPr>
              <a:t>Dis22_minus_P2’, </a:t>
            </a:r>
            <a:r>
              <a:rPr lang="en-US" altLang="zh-CN" dirty="0">
                <a:latin typeface="Consolas" panose="020B0609020204030204" pitchFamily="49" charset="0"/>
              </a:rPr>
              <a:t>‘</a:t>
            </a:r>
            <a:r>
              <a:rPr lang="en-US" altLang="zh-CN" b="0" i="0" dirty="0">
                <a:effectLst/>
                <a:latin typeface="Consolas" panose="020B0609020204030204" pitchFamily="49" charset="0"/>
              </a:rPr>
              <a:t>P1_multi_P2’, </a:t>
            </a:r>
            <a:r>
              <a:rPr lang="en-US" altLang="zh-CN" dirty="0">
                <a:latin typeface="Consolas" panose="020B0609020204030204" pitchFamily="49" charset="0"/>
              </a:rPr>
              <a:t>‘</a:t>
            </a:r>
            <a:r>
              <a:rPr lang="en-US" altLang="zh-CN" b="0" i="0" dirty="0">
                <a:effectLst/>
                <a:latin typeface="Consolas" panose="020B0609020204030204" pitchFamily="49" charset="0"/>
              </a:rPr>
              <a:t>Dis22_add_P2</a:t>
            </a:r>
            <a:r>
              <a:rPr lang="en-US" altLang="zh-CN" dirty="0">
                <a:latin typeface="Consolas" panose="020B0609020204030204" pitchFamily="49" charset="0"/>
              </a:rPr>
              <a:t>’</a:t>
            </a:r>
            <a:r>
              <a:rPr lang="en-US" altLang="zh-CN" b="0" i="0" dirty="0">
                <a:effectLst/>
                <a:latin typeface="Consolas" panose="020B0609020204030204" pitchFamily="49" charset="0"/>
              </a:rPr>
              <a:t>, </a:t>
            </a:r>
            <a:r>
              <a:rPr lang="en-US" altLang="zh-CN" b="1" i="0" dirty="0">
                <a:effectLst/>
                <a:latin typeface="Consolas" panose="020B0609020204030204" pitchFamily="49" charset="0"/>
              </a:rPr>
              <a:t>‘P2_divide_P1</a:t>
            </a:r>
            <a:r>
              <a:rPr lang="en-US" altLang="zh-CN" b="1" dirty="0">
                <a:latin typeface="Consolas" panose="020B0609020204030204" pitchFamily="49" charset="0"/>
              </a:rPr>
              <a:t>’</a:t>
            </a:r>
            <a:r>
              <a:rPr lang="en-US" altLang="zh-CN" b="0" i="0" dirty="0">
                <a:effectLst/>
                <a:latin typeface="Consolas" panose="020B0609020204030204" pitchFamily="49" charset="0"/>
              </a:rPr>
              <a:t>, ‘P2’}</a:t>
            </a:r>
          </a:p>
        </p:txBody>
      </p:sp>
      <p:sp>
        <p:nvSpPr>
          <p:cNvPr id="3" name="文本框 2">
            <a:extLst>
              <a:ext uri="{FF2B5EF4-FFF2-40B4-BE49-F238E27FC236}">
                <a16:creationId xmlns:a16="http://schemas.microsoft.com/office/drawing/2014/main" id="{5A27514A-C958-EBEF-CD64-25DC0B0741FA}"/>
              </a:ext>
            </a:extLst>
          </p:cNvPr>
          <p:cNvSpPr txBox="1"/>
          <p:nvPr/>
        </p:nvSpPr>
        <p:spPr>
          <a:xfrm>
            <a:off x="1488623" y="1486307"/>
            <a:ext cx="3230088" cy="738664"/>
          </a:xfrm>
          <a:prstGeom prst="rect">
            <a:avLst/>
          </a:prstGeom>
          <a:noFill/>
        </p:spPr>
        <p:txBody>
          <a:bodyPr wrap="square" rtlCol="0">
            <a:spAutoFit/>
          </a:bodyPr>
          <a:lstStyle/>
          <a:p>
            <a:pPr algn="ctr"/>
            <a:r>
              <a:rPr lang="en-US" altLang="zh-CN" sz="2400" b="1" dirty="0"/>
              <a:t>Step 2. </a:t>
            </a:r>
          </a:p>
          <a:p>
            <a:pPr algn="ctr"/>
            <a:r>
              <a:rPr lang="en-US" altLang="zh-CN" b="1" dirty="0"/>
              <a:t>Relevance Calculation</a:t>
            </a:r>
          </a:p>
        </p:txBody>
      </p:sp>
      <p:sp>
        <p:nvSpPr>
          <p:cNvPr id="8" name="文本框 7">
            <a:extLst>
              <a:ext uri="{FF2B5EF4-FFF2-40B4-BE49-F238E27FC236}">
                <a16:creationId xmlns:a16="http://schemas.microsoft.com/office/drawing/2014/main" id="{F1D8E832-D8AF-6D18-0A02-13F2EB51A51D}"/>
              </a:ext>
            </a:extLst>
          </p:cNvPr>
          <p:cNvSpPr txBox="1"/>
          <p:nvPr/>
        </p:nvSpPr>
        <p:spPr>
          <a:xfrm>
            <a:off x="893846" y="5398770"/>
            <a:ext cx="2419658" cy="677108"/>
          </a:xfrm>
          <a:prstGeom prst="rect">
            <a:avLst/>
          </a:prstGeom>
          <a:noFill/>
        </p:spPr>
        <p:txBody>
          <a:bodyPr wrap="square">
            <a:spAutoFit/>
          </a:bodyPr>
          <a:lstStyle/>
          <a:p>
            <a:pPr algn="ctr"/>
            <a:r>
              <a:rPr lang="en-US" altLang="zh-CN" sz="2000" dirty="0"/>
              <a:t>S Prediction</a:t>
            </a:r>
          </a:p>
          <a:p>
            <a:pPr algn="ctr"/>
            <a:r>
              <a:rPr lang="en-US" altLang="zh-CN" dirty="0"/>
              <a:t>480 -&gt; 428</a:t>
            </a:r>
            <a:endParaRPr lang="zh-CN" altLang="en-US" dirty="0"/>
          </a:p>
        </p:txBody>
      </p:sp>
      <p:sp>
        <p:nvSpPr>
          <p:cNvPr id="10" name="文本框 9">
            <a:extLst>
              <a:ext uri="{FF2B5EF4-FFF2-40B4-BE49-F238E27FC236}">
                <a16:creationId xmlns:a16="http://schemas.microsoft.com/office/drawing/2014/main" id="{7E3B91AC-23C2-B2C5-3678-8D397C919C36}"/>
              </a:ext>
            </a:extLst>
          </p:cNvPr>
          <p:cNvSpPr txBox="1"/>
          <p:nvPr/>
        </p:nvSpPr>
        <p:spPr>
          <a:xfrm>
            <a:off x="2922934" y="5398770"/>
            <a:ext cx="2419658" cy="677108"/>
          </a:xfrm>
          <a:prstGeom prst="rect">
            <a:avLst/>
          </a:prstGeom>
          <a:noFill/>
        </p:spPr>
        <p:txBody>
          <a:bodyPr wrap="square">
            <a:spAutoFit/>
          </a:bodyPr>
          <a:lstStyle/>
          <a:p>
            <a:pPr algn="ctr"/>
            <a:r>
              <a:rPr lang="en-US" altLang="zh-CN" sz="2000" dirty="0"/>
              <a:t>D Prediction</a:t>
            </a:r>
          </a:p>
          <a:p>
            <a:pPr algn="ctr"/>
            <a:r>
              <a:rPr lang="en-US" altLang="zh-CN" dirty="0"/>
              <a:t>480 -&gt; 370</a:t>
            </a:r>
            <a:endParaRPr lang="zh-CN" altLang="en-US" dirty="0"/>
          </a:p>
        </p:txBody>
      </p:sp>
      <p:sp>
        <p:nvSpPr>
          <p:cNvPr id="11" name="文本框 10">
            <a:extLst>
              <a:ext uri="{FF2B5EF4-FFF2-40B4-BE49-F238E27FC236}">
                <a16:creationId xmlns:a16="http://schemas.microsoft.com/office/drawing/2014/main" id="{86FC54B8-A614-6DEB-5433-BE7C9AFD6F91}"/>
              </a:ext>
            </a:extLst>
          </p:cNvPr>
          <p:cNvSpPr txBox="1"/>
          <p:nvPr/>
        </p:nvSpPr>
        <p:spPr>
          <a:xfrm>
            <a:off x="6323117" y="154951"/>
            <a:ext cx="5220009" cy="738664"/>
          </a:xfrm>
          <a:prstGeom prst="rect">
            <a:avLst/>
          </a:prstGeom>
          <a:noFill/>
        </p:spPr>
        <p:txBody>
          <a:bodyPr wrap="square" rtlCol="0">
            <a:spAutoFit/>
          </a:bodyPr>
          <a:lstStyle/>
          <a:p>
            <a:pPr algn="ctr"/>
            <a:r>
              <a:rPr lang="en-US" altLang="zh-CN" sz="2400" b="1" dirty="0"/>
              <a:t>Step 3. </a:t>
            </a:r>
          </a:p>
          <a:p>
            <a:pPr algn="ctr"/>
            <a:r>
              <a:rPr lang="en-US" altLang="zh-CN" b="1" dirty="0"/>
              <a:t>Univariate Feature Selection</a:t>
            </a:r>
          </a:p>
        </p:txBody>
      </p:sp>
      <p:cxnSp>
        <p:nvCxnSpPr>
          <p:cNvPr id="24" name="直接连接符 23">
            <a:extLst>
              <a:ext uri="{FF2B5EF4-FFF2-40B4-BE49-F238E27FC236}">
                <a16:creationId xmlns:a16="http://schemas.microsoft.com/office/drawing/2014/main" id="{353F1457-308D-D85E-2BA6-C26303E5E2AF}"/>
              </a:ext>
            </a:extLst>
          </p:cNvPr>
          <p:cNvCxnSpPr>
            <a:cxnSpLocks/>
          </p:cNvCxnSpPr>
          <p:nvPr/>
        </p:nvCxnSpPr>
        <p:spPr>
          <a:xfrm>
            <a:off x="5818910" y="-27778"/>
            <a:ext cx="0" cy="688577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5A86C932-70F3-CC1C-2C38-EABF0413FBC9}"/>
              </a:ext>
            </a:extLst>
          </p:cNvPr>
          <p:cNvCxnSpPr>
            <a:cxnSpLocks/>
          </p:cNvCxnSpPr>
          <p:nvPr/>
        </p:nvCxnSpPr>
        <p:spPr>
          <a:xfrm>
            <a:off x="3123210" y="3429000"/>
            <a:ext cx="0" cy="649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91AA755-9193-11AA-F41C-D5787F0CEB1A}"/>
              </a:ext>
            </a:extLst>
          </p:cNvPr>
          <p:cNvCxnSpPr>
            <a:cxnSpLocks/>
            <a:endCxn id="8" idx="0"/>
          </p:cNvCxnSpPr>
          <p:nvPr/>
        </p:nvCxnSpPr>
        <p:spPr>
          <a:xfrm>
            <a:off x="2103675" y="4920252"/>
            <a:ext cx="0" cy="478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B35F6CD-0A60-0816-92D4-22BA8ED2B738}"/>
              </a:ext>
            </a:extLst>
          </p:cNvPr>
          <p:cNvCxnSpPr>
            <a:cxnSpLocks/>
            <a:endCxn id="10" idx="0"/>
          </p:cNvCxnSpPr>
          <p:nvPr/>
        </p:nvCxnSpPr>
        <p:spPr>
          <a:xfrm>
            <a:off x="4132762" y="4920252"/>
            <a:ext cx="1" cy="478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1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pic>
        <p:nvPicPr>
          <p:cNvPr id="5" name="图片 4">
            <a:extLst>
              <a:ext uri="{FF2B5EF4-FFF2-40B4-BE49-F238E27FC236}">
                <a16:creationId xmlns:a16="http://schemas.microsoft.com/office/drawing/2014/main" id="{CBA12A92-A05E-8727-C120-BF8D0065E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99869"/>
            <a:ext cx="4671855" cy="3114570"/>
          </a:xfrm>
          <a:prstGeom prst="rect">
            <a:avLst/>
          </a:prstGeom>
        </p:spPr>
      </p:pic>
      <p:pic>
        <p:nvPicPr>
          <p:cNvPr id="6" name="图片 5">
            <a:extLst>
              <a:ext uri="{FF2B5EF4-FFF2-40B4-BE49-F238E27FC236}">
                <a16:creationId xmlns:a16="http://schemas.microsoft.com/office/drawing/2014/main" id="{84F5BAE0-A4FA-F921-BD82-2081F0F85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146" y="1999869"/>
            <a:ext cx="4671854" cy="3114570"/>
          </a:xfrm>
          <a:prstGeom prst="rect">
            <a:avLst/>
          </a:prstGeom>
        </p:spPr>
      </p:pic>
      <p:sp>
        <p:nvSpPr>
          <p:cNvPr id="10" name="文本框 9">
            <a:extLst>
              <a:ext uri="{FF2B5EF4-FFF2-40B4-BE49-F238E27FC236}">
                <a16:creationId xmlns:a16="http://schemas.microsoft.com/office/drawing/2014/main" id="{11ED4AE4-AECA-B8E0-15B7-DE6A203877DE}"/>
              </a:ext>
            </a:extLst>
          </p:cNvPr>
          <p:cNvSpPr txBox="1"/>
          <p:nvPr/>
        </p:nvSpPr>
        <p:spPr>
          <a:xfrm>
            <a:off x="1832805" y="5385721"/>
            <a:ext cx="426319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Optimal Choice for S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effectLst/>
                <a:latin typeface="Consolas" panose="020B0609020204030204" pitchFamily="49" charset="0"/>
              </a:rPr>
              <a:t>‘Dis21_divide_Dis12’</a:t>
            </a:r>
          </a:p>
        </p:txBody>
      </p:sp>
      <p:sp>
        <p:nvSpPr>
          <p:cNvPr id="12" name="文本框 11">
            <a:extLst>
              <a:ext uri="{FF2B5EF4-FFF2-40B4-BE49-F238E27FC236}">
                <a16:creationId xmlns:a16="http://schemas.microsoft.com/office/drawing/2014/main" id="{B0E83698-CF2F-4AE2-EB95-B74B42EB11D0}"/>
              </a:ext>
            </a:extLst>
          </p:cNvPr>
          <p:cNvSpPr txBox="1"/>
          <p:nvPr/>
        </p:nvSpPr>
        <p:spPr>
          <a:xfrm>
            <a:off x="6830293" y="5385721"/>
            <a:ext cx="467185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rPr>
              <a:t>Optimal Choice for D Prediction</a:t>
            </a:r>
            <a:r>
              <a:rPr lang="zh-CN" altLang="en-US" b="0" i="0" dirty="0">
                <a:effectLst/>
                <a:latin typeface="Consolas" panose="020B0609020204030204" pitchFamily="49" charset="0"/>
              </a:rPr>
              <a:t>：</a:t>
            </a:r>
            <a:endParaRPr lang="en-US" altLang="zh-CN" b="0" i="0" dirty="0">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rPr>
              <a:t>‘</a:t>
            </a:r>
            <a:r>
              <a:rPr lang="en-US" altLang="zh-CN" b="0" i="0" dirty="0">
                <a:effectLst/>
                <a:latin typeface="Consolas" panose="020B0609020204030204" pitchFamily="49" charset="0"/>
              </a:rPr>
              <a:t>Dis22_minus_P2’,</a:t>
            </a:r>
            <a:r>
              <a:rPr lang="fr-FR" altLang="zh-CN" b="0" i="0" dirty="0">
                <a:effectLst/>
                <a:latin typeface="Consolas" panose="020B0609020204030204" pitchFamily="49" charset="0"/>
              </a:rPr>
              <a:t> </a:t>
            </a:r>
            <a:r>
              <a:rPr lang="fr-FR" altLang="zh-CN" dirty="0">
                <a:latin typeface="Consolas" panose="020B0609020204030204" pitchFamily="49" charset="0"/>
              </a:rPr>
              <a:t>‘</a:t>
            </a:r>
            <a:r>
              <a:rPr lang="fr-FR" altLang="zh-CN" b="0" i="0" dirty="0">
                <a:effectLst/>
                <a:latin typeface="Consolas" panose="020B0609020204030204" pitchFamily="49" charset="0"/>
              </a:rPr>
              <a:t>Dis22_add_P2’, </a:t>
            </a:r>
            <a:r>
              <a:rPr lang="fr-FR" altLang="zh-CN" b="1" dirty="0">
                <a:latin typeface="Consolas" panose="020B0609020204030204" pitchFamily="49" charset="0"/>
              </a:rPr>
              <a:t>‘</a:t>
            </a:r>
            <a:r>
              <a:rPr lang="fr-FR" altLang="zh-CN" b="1" i="0" dirty="0">
                <a:effectLst/>
                <a:latin typeface="Consolas" panose="020B0609020204030204" pitchFamily="49" charset="0"/>
              </a:rPr>
              <a:t>P2_divide_P1</a:t>
            </a:r>
            <a:r>
              <a:rPr lang="fr-FR" altLang="zh-CN" b="1" dirty="0">
                <a:latin typeface="Consolas" panose="020B0609020204030204" pitchFamily="49" charset="0"/>
              </a:rPr>
              <a:t>’</a:t>
            </a:r>
            <a:r>
              <a:rPr lang="fr-FR" altLang="zh-CN" b="1" i="0" dirty="0">
                <a:effectLst/>
                <a:latin typeface="Consolas" panose="020B0609020204030204" pitchFamily="49" charset="0"/>
              </a:rPr>
              <a:t>, </a:t>
            </a:r>
            <a:r>
              <a:rPr lang="fr-FR" altLang="zh-CN" dirty="0">
                <a:latin typeface="Consolas" panose="020B0609020204030204" pitchFamily="49" charset="0"/>
              </a:rPr>
              <a:t>‘</a:t>
            </a:r>
            <a:r>
              <a:rPr lang="fr-FR" altLang="zh-CN" b="0" i="0" dirty="0">
                <a:effectLst/>
                <a:latin typeface="Consolas" panose="020B0609020204030204" pitchFamily="49" charset="0"/>
              </a:rPr>
              <a:t>P2’</a:t>
            </a:r>
          </a:p>
        </p:txBody>
      </p:sp>
      <p:sp>
        <p:nvSpPr>
          <p:cNvPr id="3" name="文本框 2">
            <a:extLst>
              <a:ext uri="{FF2B5EF4-FFF2-40B4-BE49-F238E27FC236}">
                <a16:creationId xmlns:a16="http://schemas.microsoft.com/office/drawing/2014/main" id="{D62FC3B0-11A8-0FAB-6898-DE6A1203B53E}"/>
              </a:ext>
            </a:extLst>
          </p:cNvPr>
          <p:cNvSpPr txBox="1"/>
          <p:nvPr/>
        </p:nvSpPr>
        <p:spPr>
          <a:xfrm>
            <a:off x="3485994" y="949263"/>
            <a:ext cx="5220009" cy="738664"/>
          </a:xfrm>
          <a:prstGeom prst="rect">
            <a:avLst/>
          </a:prstGeom>
          <a:noFill/>
        </p:spPr>
        <p:txBody>
          <a:bodyPr wrap="square" rtlCol="0">
            <a:spAutoFit/>
          </a:bodyPr>
          <a:lstStyle/>
          <a:p>
            <a:pPr algn="ctr"/>
            <a:r>
              <a:rPr lang="en-US" altLang="zh-CN" sz="2400" b="1" dirty="0"/>
              <a:t>Step 4. </a:t>
            </a:r>
          </a:p>
          <a:p>
            <a:pPr algn="ctr"/>
            <a:r>
              <a:rPr lang="en-US" altLang="zh-CN" sz="1800" b="1" dirty="0"/>
              <a:t>Recursive Feature Elimination(RFE)</a:t>
            </a:r>
            <a:endParaRPr lang="zh-CN" altLang="en-US" sz="1800" b="1" dirty="0"/>
          </a:p>
        </p:txBody>
      </p:sp>
      <p:sp>
        <p:nvSpPr>
          <p:cNvPr id="4" name="椭圆 3">
            <a:extLst>
              <a:ext uri="{FF2B5EF4-FFF2-40B4-BE49-F238E27FC236}">
                <a16:creationId xmlns:a16="http://schemas.microsoft.com/office/drawing/2014/main" id="{F4049F13-33DA-3443-134F-D638A5BC0BE5}"/>
              </a:ext>
            </a:extLst>
          </p:cNvPr>
          <p:cNvSpPr/>
          <p:nvPr/>
        </p:nvSpPr>
        <p:spPr>
          <a:xfrm>
            <a:off x="1995054" y="4518761"/>
            <a:ext cx="380010" cy="3800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415DD13-CD59-8275-4C9C-E236DF48C693}"/>
              </a:ext>
            </a:extLst>
          </p:cNvPr>
          <p:cNvSpPr/>
          <p:nvPr/>
        </p:nvSpPr>
        <p:spPr>
          <a:xfrm>
            <a:off x="9118717" y="4539642"/>
            <a:ext cx="380010" cy="3800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9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Work_1: </a:t>
            </a:r>
            <a:r>
              <a:rPr lang="en-US" altLang="zh-CN" sz="1400" dirty="0"/>
              <a:t>Features Selection</a:t>
            </a:r>
          </a:p>
        </p:txBody>
      </p:sp>
      <p:pic>
        <p:nvPicPr>
          <p:cNvPr id="3" name="图片 2">
            <a:extLst>
              <a:ext uri="{FF2B5EF4-FFF2-40B4-BE49-F238E27FC236}">
                <a16:creationId xmlns:a16="http://schemas.microsoft.com/office/drawing/2014/main" id="{5176C94F-C680-DAC1-A607-BC8668D36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67" y="1024477"/>
            <a:ext cx="4083627" cy="2722418"/>
          </a:xfrm>
          <a:prstGeom prst="rect">
            <a:avLst/>
          </a:prstGeom>
        </p:spPr>
      </p:pic>
      <p:pic>
        <p:nvPicPr>
          <p:cNvPr id="4" name="图片 3">
            <a:extLst>
              <a:ext uri="{FF2B5EF4-FFF2-40B4-BE49-F238E27FC236}">
                <a16:creationId xmlns:a16="http://schemas.microsoft.com/office/drawing/2014/main" id="{7DF0F147-6E40-E0E4-5066-BDF7EA240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494" y="1024477"/>
            <a:ext cx="4083627" cy="2722418"/>
          </a:xfrm>
          <a:prstGeom prst="rect">
            <a:avLst/>
          </a:prstGeom>
        </p:spPr>
      </p:pic>
      <p:pic>
        <p:nvPicPr>
          <p:cNvPr id="5" name="图片 4">
            <a:extLst>
              <a:ext uri="{FF2B5EF4-FFF2-40B4-BE49-F238E27FC236}">
                <a16:creationId xmlns:a16="http://schemas.microsoft.com/office/drawing/2014/main" id="{FB4FDABE-7F5C-8880-EDAE-270A8E8DC3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9121" y="1024477"/>
            <a:ext cx="4083627" cy="2722418"/>
          </a:xfrm>
          <a:prstGeom prst="rect">
            <a:avLst/>
          </a:prstGeom>
        </p:spPr>
      </p:pic>
      <p:sp>
        <p:nvSpPr>
          <p:cNvPr id="6" name="文本框 5">
            <a:extLst>
              <a:ext uri="{FF2B5EF4-FFF2-40B4-BE49-F238E27FC236}">
                <a16:creationId xmlns:a16="http://schemas.microsoft.com/office/drawing/2014/main" id="{AD3298EC-49C4-C532-8B7D-7609889012C7}"/>
              </a:ext>
            </a:extLst>
          </p:cNvPr>
          <p:cNvSpPr txBox="1"/>
          <p:nvPr/>
        </p:nvSpPr>
        <p:spPr>
          <a:xfrm>
            <a:off x="625435" y="3878374"/>
            <a:ext cx="3450771"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i="0" dirty="0">
                <a:effectLst/>
                <a:latin typeface="Consolas" panose="020B0609020204030204" pitchFamily="49" charset="0"/>
              </a:rPr>
              <a:t>Prediction performance for S</a:t>
            </a:r>
          </a:p>
        </p:txBody>
      </p:sp>
      <p:sp>
        <p:nvSpPr>
          <p:cNvPr id="7" name="文本框 6">
            <a:extLst>
              <a:ext uri="{FF2B5EF4-FFF2-40B4-BE49-F238E27FC236}">
                <a16:creationId xmlns:a16="http://schemas.microsoft.com/office/drawing/2014/main" id="{F64C431C-046E-C866-BEF7-C124D28BC790}"/>
              </a:ext>
            </a:extLst>
          </p:cNvPr>
          <p:cNvSpPr txBox="1"/>
          <p:nvPr/>
        </p:nvSpPr>
        <p:spPr>
          <a:xfrm>
            <a:off x="4310497" y="3878373"/>
            <a:ext cx="3988624" cy="584775"/>
          </a:xfrm>
          <a:prstGeom prst="rect">
            <a:avLst/>
          </a:prstGeom>
          <a:noFill/>
        </p:spPr>
        <p:txBody>
          <a:bodyPr wrap="square">
            <a:spAutoFit/>
          </a:bodyPr>
          <a:lstStyle>
            <a:defPPr>
              <a:defRPr lang="zh-CN"/>
            </a:defPPr>
            <a:lvl1pPr marR="0" lvl="0" indent="0" fontAlgn="auto">
              <a:lnSpc>
                <a:spcPct val="100000"/>
              </a:lnSpc>
              <a:spcBef>
                <a:spcPts val="0"/>
              </a:spcBef>
              <a:spcAft>
                <a:spcPts val="0"/>
              </a:spcAft>
              <a:buClrTx/>
              <a:buSzTx/>
              <a:buFontTx/>
              <a:buNone/>
              <a:tabLst/>
              <a:defRPr sz="1600" i="0">
                <a:effectLst/>
                <a:latin typeface="Consolas" panose="020B0609020204030204" pitchFamily="49" charset="0"/>
              </a:defRPr>
            </a:lvl1pPr>
          </a:lstStyle>
          <a:p>
            <a:r>
              <a:rPr lang="en-US" altLang="zh-CN" dirty="0"/>
              <a:t>Prediction performance for D using the 4 features recommended by RFE</a:t>
            </a:r>
          </a:p>
        </p:txBody>
      </p:sp>
      <p:sp>
        <p:nvSpPr>
          <p:cNvPr id="8" name="文本框 7">
            <a:extLst>
              <a:ext uri="{FF2B5EF4-FFF2-40B4-BE49-F238E27FC236}">
                <a16:creationId xmlns:a16="http://schemas.microsoft.com/office/drawing/2014/main" id="{138D89BB-1EAF-9E2A-2B5E-5F37A5C7795C}"/>
              </a:ext>
            </a:extLst>
          </p:cNvPr>
          <p:cNvSpPr txBox="1"/>
          <p:nvPr/>
        </p:nvSpPr>
        <p:spPr>
          <a:xfrm>
            <a:off x="8645237" y="3878372"/>
            <a:ext cx="353488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rPr>
              <a:t>Prediction performance for D using only "P2_divide_P1"</a:t>
            </a:r>
            <a:endParaRPr lang="en-US" altLang="zh-CN" sz="1600" i="0" dirty="0">
              <a:effectLst/>
              <a:latin typeface="Consolas" panose="020B0609020204030204" pitchFamily="49" charset="0"/>
            </a:endParaRPr>
          </a:p>
        </p:txBody>
      </p:sp>
      <p:sp>
        <p:nvSpPr>
          <p:cNvPr id="10" name="文本框 9">
            <a:extLst>
              <a:ext uri="{FF2B5EF4-FFF2-40B4-BE49-F238E27FC236}">
                <a16:creationId xmlns:a16="http://schemas.microsoft.com/office/drawing/2014/main" id="{C636AFD7-1BEC-B888-45F8-F440E9BBBC4A}"/>
              </a:ext>
            </a:extLst>
          </p:cNvPr>
          <p:cNvSpPr txBox="1"/>
          <p:nvPr/>
        </p:nvSpPr>
        <p:spPr>
          <a:xfrm>
            <a:off x="2146960" y="4956722"/>
            <a:ext cx="8220693" cy="1477328"/>
          </a:xfrm>
          <a:prstGeom prst="rect">
            <a:avLst/>
          </a:prstGeom>
          <a:noFill/>
        </p:spPr>
        <p:txBody>
          <a:bodyPr wrap="square" rtlCol="0">
            <a:spAutoFit/>
          </a:bodyPr>
          <a:lstStyle/>
          <a:p>
            <a:r>
              <a:rPr lang="en-US" altLang="zh-CN" dirty="0"/>
              <a:t>I think</a:t>
            </a:r>
          </a:p>
          <a:p>
            <a:r>
              <a:rPr lang="en-US" altLang="zh-CN" dirty="0"/>
              <a:t>the core feature for D is not selected because no denoising procedures are applied to signals with a noise level of 0.1. </a:t>
            </a:r>
          </a:p>
          <a:p>
            <a:r>
              <a:rPr lang="en-US" altLang="zh-CN" dirty="0"/>
              <a:t>At the same time, the prediction performance using only the "P2_divide_P1" feature is not satisfactory (MAE=4.09).</a:t>
            </a:r>
            <a:endParaRPr lang="zh-CN" altLang="en-US" dirty="0"/>
          </a:p>
        </p:txBody>
      </p:sp>
    </p:spTree>
    <p:extLst>
      <p:ext uri="{BB962C8B-B14F-4D97-AF65-F5344CB8AC3E}">
        <p14:creationId xmlns:p14="http://schemas.microsoft.com/office/powerpoint/2010/main" val="272501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6451165"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Work_2: </a:t>
            </a:r>
            <a:r>
              <a:rPr lang="en-US" altLang="zh-CN" sz="1400" dirty="0"/>
              <a:t>S &amp; D prediction in the noise level of 0.8</a:t>
            </a:r>
          </a:p>
        </p:txBody>
      </p:sp>
      <p:sp>
        <p:nvSpPr>
          <p:cNvPr id="3" name="矩形 2">
            <a:extLst>
              <a:ext uri="{FF2B5EF4-FFF2-40B4-BE49-F238E27FC236}">
                <a16:creationId xmlns:a16="http://schemas.microsoft.com/office/drawing/2014/main" id="{A2059F8E-A541-8D30-8F5B-4C64373D4869}"/>
              </a:ext>
            </a:extLst>
          </p:cNvPr>
          <p:cNvSpPr/>
          <p:nvPr/>
        </p:nvSpPr>
        <p:spPr>
          <a:xfrm>
            <a:off x="2008989" y="1867548"/>
            <a:ext cx="2589993" cy="461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Bandpass filter</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矩形 3">
            <a:extLst>
              <a:ext uri="{FF2B5EF4-FFF2-40B4-BE49-F238E27FC236}">
                <a16:creationId xmlns:a16="http://schemas.microsoft.com/office/drawing/2014/main" id="{6A4A9DA0-4134-ED55-D0DB-EE6A9785C2F6}"/>
              </a:ext>
            </a:extLst>
          </p:cNvPr>
          <p:cNvSpPr/>
          <p:nvPr/>
        </p:nvSpPr>
        <p:spPr>
          <a:xfrm>
            <a:off x="2008987" y="2630387"/>
            <a:ext cx="2589997" cy="551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FFT / Wavelet</a:t>
            </a:r>
          </a:p>
          <a:p>
            <a:pPr algn="ctr"/>
            <a:r>
              <a:rPr lang="en-US" altLang="zh-CN" dirty="0">
                <a:solidFill>
                  <a:schemeClr val="tx1"/>
                </a:solidFill>
                <a:latin typeface="Consolas" panose="020B0609020204030204" pitchFamily="49" charset="0"/>
                <a:cs typeface="Times New Roman" panose="02020603050405020304" pitchFamily="18" charset="0"/>
              </a:rPr>
              <a:t>Denoising</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F6718F76-0E4C-5E08-0661-013956B7FBD3}"/>
              </a:ext>
            </a:extLst>
          </p:cNvPr>
          <p:cNvCxnSpPr>
            <a:cxnSpLocks/>
            <a:stCxn id="3" idx="2"/>
            <a:endCxn id="4" idx="0"/>
          </p:cNvCxnSpPr>
          <p:nvPr/>
        </p:nvCxnSpPr>
        <p:spPr>
          <a:xfrm>
            <a:off x="3303986" y="2328865"/>
            <a:ext cx="0" cy="3015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C076720-6EEA-B078-6523-A111D605EF21}"/>
              </a:ext>
            </a:extLst>
          </p:cNvPr>
          <p:cNvCxnSpPr>
            <a:cxnSpLocks/>
            <a:stCxn id="4" idx="2"/>
          </p:cNvCxnSpPr>
          <p:nvPr/>
        </p:nvCxnSpPr>
        <p:spPr>
          <a:xfrm>
            <a:off x="3303986" y="3181425"/>
            <a:ext cx="0" cy="2836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185CEF3-08C7-5B1E-1596-B92F05CEBA47}"/>
              </a:ext>
            </a:extLst>
          </p:cNvPr>
          <p:cNvCxnSpPr>
            <a:cxnSpLocks/>
            <a:endCxn id="3" idx="0"/>
          </p:cNvCxnSpPr>
          <p:nvPr/>
        </p:nvCxnSpPr>
        <p:spPr>
          <a:xfrm>
            <a:off x="3303985" y="1591848"/>
            <a:ext cx="1" cy="275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乘号 16">
            <a:extLst>
              <a:ext uri="{FF2B5EF4-FFF2-40B4-BE49-F238E27FC236}">
                <a16:creationId xmlns:a16="http://schemas.microsoft.com/office/drawing/2014/main" id="{1DCAD7B7-7097-DB3F-CFEB-7F0ABD4DF81F}"/>
              </a:ext>
            </a:extLst>
          </p:cNvPr>
          <p:cNvSpPr/>
          <p:nvPr/>
        </p:nvSpPr>
        <p:spPr>
          <a:xfrm>
            <a:off x="3088375" y="3493355"/>
            <a:ext cx="431219" cy="438443"/>
          </a:xfrm>
          <a:prstGeom prst="mathMultiply">
            <a:avLst>
              <a:gd name="adj1"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4348BB3-024F-F10E-9561-23599BDACFCD}"/>
              </a:ext>
            </a:extLst>
          </p:cNvPr>
          <p:cNvSpPr/>
          <p:nvPr/>
        </p:nvSpPr>
        <p:spPr>
          <a:xfrm>
            <a:off x="6559299" y="1867549"/>
            <a:ext cx="2589993" cy="3566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EEMD</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9" name="矩形 18">
            <a:extLst>
              <a:ext uri="{FF2B5EF4-FFF2-40B4-BE49-F238E27FC236}">
                <a16:creationId xmlns:a16="http://schemas.microsoft.com/office/drawing/2014/main" id="{2A0768EE-3F96-5F40-BA11-733A65E78DB9}"/>
              </a:ext>
            </a:extLst>
          </p:cNvPr>
          <p:cNvSpPr/>
          <p:nvPr/>
        </p:nvSpPr>
        <p:spPr>
          <a:xfrm>
            <a:off x="6559293" y="2541327"/>
            <a:ext cx="2589997" cy="4256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IMF_1</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0" name="矩形 19">
            <a:extLst>
              <a:ext uri="{FF2B5EF4-FFF2-40B4-BE49-F238E27FC236}">
                <a16:creationId xmlns:a16="http://schemas.microsoft.com/office/drawing/2014/main" id="{7342B0F2-DE61-A209-5201-BA5BBD866593}"/>
              </a:ext>
            </a:extLst>
          </p:cNvPr>
          <p:cNvSpPr/>
          <p:nvPr/>
        </p:nvSpPr>
        <p:spPr>
          <a:xfrm>
            <a:off x="6559297" y="3284126"/>
            <a:ext cx="2589998" cy="4050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Smooth</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1" name="矩形 20">
            <a:extLst>
              <a:ext uri="{FF2B5EF4-FFF2-40B4-BE49-F238E27FC236}">
                <a16:creationId xmlns:a16="http://schemas.microsoft.com/office/drawing/2014/main" id="{58D1FBB6-A35D-E391-4984-C02A76BDAFFA}"/>
              </a:ext>
            </a:extLst>
          </p:cNvPr>
          <p:cNvSpPr/>
          <p:nvPr/>
        </p:nvSpPr>
        <p:spPr>
          <a:xfrm>
            <a:off x="6559291" y="4006241"/>
            <a:ext cx="2589999" cy="4430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Feature Extraction</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22" name="矩形 21">
            <a:extLst>
              <a:ext uri="{FF2B5EF4-FFF2-40B4-BE49-F238E27FC236}">
                <a16:creationId xmlns:a16="http://schemas.microsoft.com/office/drawing/2014/main" id="{8B7DF4C3-2E0E-F866-01E3-FCB43CE3175D}"/>
              </a:ext>
            </a:extLst>
          </p:cNvPr>
          <p:cNvSpPr/>
          <p:nvPr/>
        </p:nvSpPr>
        <p:spPr>
          <a:xfrm>
            <a:off x="6559289" y="4766421"/>
            <a:ext cx="2590001" cy="4277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S/D Prediction</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3CBF231C-1985-2016-D35F-8810392283B7}"/>
              </a:ext>
            </a:extLst>
          </p:cNvPr>
          <p:cNvCxnSpPr>
            <a:cxnSpLocks/>
            <a:stCxn id="18" idx="2"/>
            <a:endCxn id="19" idx="0"/>
          </p:cNvCxnSpPr>
          <p:nvPr/>
        </p:nvCxnSpPr>
        <p:spPr>
          <a:xfrm flipH="1">
            <a:off x="7854292" y="2224213"/>
            <a:ext cx="4"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4B7424B-94E5-B6F1-D5FA-3C847A05EF38}"/>
              </a:ext>
            </a:extLst>
          </p:cNvPr>
          <p:cNvCxnSpPr>
            <a:cxnSpLocks/>
            <a:stCxn id="19" idx="2"/>
            <a:endCxn id="20" idx="0"/>
          </p:cNvCxnSpPr>
          <p:nvPr/>
        </p:nvCxnSpPr>
        <p:spPr>
          <a:xfrm>
            <a:off x="7854292" y="2967012"/>
            <a:ext cx="4"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39B5B89-23A8-4ED9-2E5D-16EFFB74F6F2}"/>
              </a:ext>
            </a:extLst>
          </p:cNvPr>
          <p:cNvCxnSpPr>
            <a:cxnSpLocks/>
            <a:stCxn id="21" idx="2"/>
            <a:endCxn id="22" idx="0"/>
          </p:cNvCxnSpPr>
          <p:nvPr/>
        </p:nvCxnSpPr>
        <p:spPr>
          <a:xfrm flipH="1">
            <a:off x="7854290" y="4449307"/>
            <a:ext cx="1"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95AD84A-47F5-33CD-8D0D-A8AA6EAA5350}"/>
              </a:ext>
            </a:extLst>
          </p:cNvPr>
          <p:cNvCxnSpPr>
            <a:cxnSpLocks/>
            <a:stCxn id="22" idx="2"/>
            <a:endCxn id="29" idx="0"/>
          </p:cNvCxnSpPr>
          <p:nvPr/>
        </p:nvCxnSpPr>
        <p:spPr>
          <a:xfrm flipH="1">
            <a:off x="7854289" y="5194184"/>
            <a:ext cx="1" cy="3150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EFE756F-5B89-47A6-FE63-4DCE941B9A9C}"/>
              </a:ext>
            </a:extLst>
          </p:cNvPr>
          <p:cNvCxnSpPr>
            <a:cxnSpLocks/>
            <a:endCxn id="18" idx="0"/>
          </p:cNvCxnSpPr>
          <p:nvPr/>
        </p:nvCxnSpPr>
        <p:spPr>
          <a:xfrm>
            <a:off x="7854295" y="1591848"/>
            <a:ext cx="1" cy="2757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8ABDD66-471F-D1CA-A682-5862E46E23ED}"/>
              </a:ext>
            </a:extLst>
          </p:cNvPr>
          <p:cNvCxnSpPr>
            <a:cxnSpLocks/>
            <a:stCxn id="20" idx="2"/>
            <a:endCxn id="21" idx="0"/>
          </p:cNvCxnSpPr>
          <p:nvPr/>
        </p:nvCxnSpPr>
        <p:spPr>
          <a:xfrm flipH="1">
            <a:off x="7854291" y="3689127"/>
            <a:ext cx="5" cy="317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0F3CE485-43F8-28F1-5067-6508D9B7E176}"/>
              </a:ext>
            </a:extLst>
          </p:cNvPr>
          <p:cNvSpPr/>
          <p:nvPr/>
        </p:nvSpPr>
        <p:spPr>
          <a:xfrm>
            <a:off x="6559288" y="5509220"/>
            <a:ext cx="2590001" cy="4277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Test</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5" name="文本框 4">
            <a:extLst>
              <a:ext uri="{FF2B5EF4-FFF2-40B4-BE49-F238E27FC236}">
                <a16:creationId xmlns:a16="http://schemas.microsoft.com/office/drawing/2014/main" id="{DF2D137F-DC14-4CD8-1BC9-1135B700C19E}"/>
              </a:ext>
            </a:extLst>
          </p:cNvPr>
          <p:cNvSpPr txBox="1"/>
          <p:nvPr/>
        </p:nvSpPr>
        <p:spPr>
          <a:xfrm>
            <a:off x="2008987" y="1123571"/>
            <a:ext cx="2589995" cy="369332"/>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r>
              <a:rPr lang="en-US" altLang="zh-CN" dirty="0">
                <a:latin typeface="Consolas" panose="020B0609020204030204" pitchFamily="49" charset="0"/>
                <a:cs typeface="Times New Roman" panose="02020603050405020304" pitchFamily="18" charset="0"/>
              </a:rPr>
              <a:t>, </a:t>
            </a:r>
            <a:r>
              <a:rPr lang="en-US" altLang="zh-CN" dirty="0">
                <a:solidFill>
                  <a:schemeClr val="tx1"/>
                </a:solidFill>
                <a:latin typeface="Consolas" panose="020B0609020204030204" pitchFamily="49" charset="0"/>
                <a:cs typeface="Times New Roman" panose="02020603050405020304" pitchFamily="18" charset="0"/>
              </a:rPr>
              <a:t>Noise: 0.8</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6" name="文本框 5">
            <a:extLst>
              <a:ext uri="{FF2B5EF4-FFF2-40B4-BE49-F238E27FC236}">
                <a16:creationId xmlns:a16="http://schemas.microsoft.com/office/drawing/2014/main" id="{14D8C973-F9AC-596B-465A-571A30E2C2B3}"/>
              </a:ext>
            </a:extLst>
          </p:cNvPr>
          <p:cNvSpPr txBox="1"/>
          <p:nvPr/>
        </p:nvSpPr>
        <p:spPr>
          <a:xfrm>
            <a:off x="6559295" y="1144015"/>
            <a:ext cx="2589995" cy="369332"/>
          </a:xfrm>
          <a:prstGeom prst="rect">
            <a:avLst/>
          </a:prstGeom>
          <a:noFill/>
        </p:spPr>
        <p:txBody>
          <a:bodyPr wrap="square">
            <a:spAutoFit/>
          </a:bodyPr>
          <a:lstStyle/>
          <a:p>
            <a:pPr algn="ctr"/>
            <a:r>
              <a:rPr lang="en-US" altLang="zh-CN" dirty="0">
                <a:solidFill>
                  <a:schemeClr val="tx1"/>
                </a:solidFill>
                <a:latin typeface="Consolas" panose="020B0609020204030204" pitchFamily="49" charset="0"/>
                <a:cs typeface="Times New Roman" panose="02020603050405020304" pitchFamily="18" charset="0"/>
              </a:rPr>
              <a:t>Data</a:t>
            </a:r>
            <a:r>
              <a:rPr lang="en-US" altLang="zh-CN" dirty="0">
                <a:latin typeface="Consolas" panose="020B0609020204030204" pitchFamily="49" charset="0"/>
                <a:cs typeface="Times New Roman" panose="02020603050405020304" pitchFamily="18" charset="0"/>
              </a:rPr>
              <a:t>, </a:t>
            </a:r>
            <a:r>
              <a:rPr lang="en-US" altLang="zh-CN" dirty="0">
                <a:solidFill>
                  <a:schemeClr val="tx1"/>
                </a:solidFill>
                <a:latin typeface="Consolas" panose="020B0609020204030204" pitchFamily="49" charset="0"/>
                <a:cs typeface="Times New Roman" panose="02020603050405020304" pitchFamily="18" charset="0"/>
              </a:rPr>
              <a:t>Noise: 0.8</a:t>
            </a:r>
            <a:endParaRPr lang="zh-CN" altLang="en-US" dirty="0">
              <a:solidFill>
                <a:schemeClr val="tx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4043006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3076</TotalTime>
  <Words>1962</Words>
  <Application>Microsoft Office PowerPoint</Application>
  <PresentationFormat>宽屏</PresentationFormat>
  <Paragraphs>297</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-apple-system</vt:lpstr>
      <vt:lpstr>等线</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老 甲鱼</cp:lastModifiedBy>
  <cp:revision>4855</cp:revision>
  <dcterms:created xsi:type="dcterms:W3CDTF">2023-07-30T03:21:28Z</dcterms:created>
  <dcterms:modified xsi:type="dcterms:W3CDTF">2023-08-21T00:10:03Z</dcterms:modified>
</cp:coreProperties>
</file>