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1" r:id="rId3"/>
    <p:sldId id="354" r:id="rId4"/>
    <p:sldId id="357" r:id="rId5"/>
    <p:sldId id="360" r:id="rId6"/>
    <p:sldId id="345" r:id="rId7"/>
    <p:sldId id="361" r:id="rId8"/>
    <p:sldId id="325" r:id="rId9"/>
    <p:sldId id="355" r:id="rId10"/>
    <p:sldId id="349" r:id="rId11"/>
    <p:sldId id="351" r:id="rId12"/>
    <p:sldId id="324" r:id="rId13"/>
    <p:sldId id="353" r:id="rId14"/>
    <p:sldId id="352" r:id="rId15"/>
    <p:sldId id="346" r:id="rId16"/>
    <p:sldId id="356" r:id="rId17"/>
    <p:sldId id="348" r:id="rId18"/>
    <p:sldId id="358"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老 甲鱼" initials="老" lastIdx="3"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D8E5"/>
    <a:srgbClr val="F1F52D"/>
    <a:srgbClr val="51788B"/>
    <a:srgbClr val="426A82"/>
    <a:srgbClr val="307DAE"/>
    <a:srgbClr val="EA821C"/>
    <a:srgbClr val="F6C894"/>
    <a:srgbClr val="FF7F0E"/>
    <a:srgbClr val="1F77B4"/>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81872" autoAdjust="0"/>
  </p:normalViewPr>
  <p:slideViewPr>
    <p:cSldViewPr snapToGrid="0">
      <p:cViewPr>
        <p:scale>
          <a:sx n="66" d="100"/>
          <a:sy n="66" d="100"/>
        </p:scale>
        <p:origin x="561" y="27"/>
      </p:cViewPr>
      <p:guideLst/>
    </p:cSldViewPr>
  </p:slideViewPr>
  <p:outlineViewPr>
    <p:cViewPr>
      <p:scale>
        <a:sx n="100" d="100"/>
        <a:sy n="100" d="100"/>
      </p:scale>
      <p:origin x="0" y="-468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2023-11-07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10</a:t>
            </a:fld>
            <a:endParaRPr lang="zh-CN" altLang="en-US"/>
          </a:p>
        </p:txBody>
      </p:sp>
    </p:spTree>
    <p:extLst>
      <p:ext uri="{BB962C8B-B14F-4D97-AF65-F5344CB8AC3E}">
        <p14:creationId xmlns:p14="http://schemas.microsoft.com/office/powerpoint/2010/main" val="142829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11</a:t>
            </a:fld>
            <a:endParaRPr lang="zh-CN" altLang="en-US"/>
          </a:p>
        </p:txBody>
      </p:sp>
    </p:spTree>
    <p:extLst>
      <p:ext uri="{BB962C8B-B14F-4D97-AF65-F5344CB8AC3E}">
        <p14:creationId xmlns:p14="http://schemas.microsoft.com/office/powerpoint/2010/main" val="189662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12</a:t>
            </a:fld>
            <a:endParaRPr lang="zh-CN" altLang="en-US"/>
          </a:p>
        </p:txBody>
      </p:sp>
    </p:spTree>
    <p:extLst>
      <p:ext uri="{BB962C8B-B14F-4D97-AF65-F5344CB8AC3E}">
        <p14:creationId xmlns:p14="http://schemas.microsoft.com/office/powerpoint/2010/main" val="328265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13</a:t>
            </a:fld>
            <a:endParaRPr lang="zh-CN" altLang="en-US"/>
          </a:p>
        </p:txBody>
      </p:sp>
    </p:spTree>
    <p:extLst>
      <p:ext uri="{BB962C8B-B14F-4D97-AF65-F5344CB8AC3E}">
        <p14:creationId xmlns:p14="http://schemas.microsoft.com/office/powerpoint/2010/main" val="127828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14</a:t>
            </a:fld>
            <a:endParaRPr lang="zh-CN" altLang="en-US"/>
          </a:p>
        </p:txBody>
      </p:sp>
    </p:spTree>
    <p:extLst>
      <p:ext uri="{BB962C8B-B14F-4D97-AF65-F5344CB8AC3E}">
        <p14:creationId xmlns:p14="http://schemas.microsoft.com/office/powerpoint/2010/main" val="2271989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15</a:t>
            </a:fld>
            <a:endParaRPr lang="zh-CN" altLang="en-US"/>
          </a:p>
        </p:txBody>
      </p:sp>
    </p:spTree>
    <p:extLst>
      <p:ext uri="{BB962C8B-B14F-4D97-AF65-F5344CB8AC3E}">
        <p14:creationId xmlns:p14="http://schemas.microsoft.com/office/powerpoint/2010/main" val="3611980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16</a:t>
            </a:fld>
            <a:endParaRPr lang="zh-CN" altLang="en-US"/>
          </a:p>
        </p:txBody>
      </p:sp>
    </p:spTree>
    <p:extLst>
      <p:ext uri="{BB962C8B-B14F-4D97-AF65-F5344CB8AC3E}">
        <p14:creationId xmlns:p14="http://schemas.microsoft.com/office/powerpoint/2010/main" val="1878692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17</a:t>
            </a:fld>
            <a:endParaRPr lang="zh-CN" altLang="en-US"/>
          </a:p>
        </p:txBody>
      </p:sp>
    </p:spTree>
    <p:extLst>
      <p:ext uri="{BB962C8B-B14F-4D97-AF65-F5344CB8AC3E}">
        <p14:creationId xmlns:p14="http://schemas.microsoft.com/office/powerpoint/2010/main" val="304003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18</a:t>
            </a:fld>
            <a:endParaRPr lang="zh-CN" altLang="en-US"/>
          </a:p>
        </p:txBody>
      </p:sp>
    </p:spTree>
    <p:extLst>
      <p:ext uri="{BB962C8B-B14F-4D97-AF65-F5344CB8AC3E}">
        <p14:creationId xmlns:p14="http://schemas.microsoft.com/office/powerpoint/2010/main" val="722599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19</a:t>
            </a:fld>
            <a:endParaRPr lang="zh-CN" altLang="en-US"/>
          </a:p>
        </p:txBody>
      </p:sp>
    </p:spTree>
    <p:extLst>
      <p:ext uri="{BB962C8B-B14F-4D97-AF65-F5344CB8AC3E}">
        <p14:creationId xmlns:p14="http://schemas.microsoft.com/office/powerpoint/2010/main" val="33444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340726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339979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83955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757290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299361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7</a:t>
            </a:fld>
            <a:endParaRPr lang="zh-CN" altLang="en-US"/>
          </a:p>
        </p:txBody>
      </p:sp>
    </p:spTree>
    <p:extLst>
      <p:ext uri="{BB962C8B-B14F-4D97-AF65-F5344CB8AC3E}">
        <p14:creationId xmlns:p14="http://schemas.microsoft.com/office/powerpoint/2010/main" val="382492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8</a:t>
            </a:fld>
            <a:endParaRPr lang="zh-CN" altLang="en-US"/>
          </a:p>
        </p:txBody>
      </p:sp>
    </p:spTree>
    <p:extLst>
      <p:ext uri="{BB962C8B-B14F-4D97-AF65-F5344CB8AC3E}">
        <p14:creationId xmlns:p14="http://schemas.microsoft.com/office/powerpoint/2010/main" val="1255835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289970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2023-11-07</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2023-11-07</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3105834"/>
            <a:ext cx="9042074" cy="646331"/>
          </a:xfrm>
          <a:prstGeom prst="rect">
            <a:avLst/>
          </a:prstGeom>
          <a:noFill/>
        </p:spPr>
        <p:txBody>
          <a:bodyPr wrap="square" rtlCol="0">
            <a:spAutoFit/>
          </a:bodyPr>
          <a:lstStyle/>
          <a:p>
            <a:pPr algn="ctr"/>
            <a:r>
              <a:rPr lang="en-US" altLang="zh-CN" sz="3600" dirty="0">
                <a:latin typeface="Consolas" panose="020B0609020204030204" pitchFamily="49" charset="0"/>
                <a:cs typeface="Times New Roman" panose="02020603050405020304" pitchFamily="18" charset="0"/>
              </a:rPr>
              <a:t>Weekly 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40" y="5292959"/>
            <a:ext cx="2103120" cy="584775"/>
          </a:xfrm>
          <a:prstGeom prst="rect">
            <a:avLst/>
          </a:prstGeom>
          <a:noFill/>
        </p:spPr>
        <p:txBody>
          <a:bodyPr wrap="square" rtlCol="0">
            <a:spAutoFit/>
          </a:bodyPr>
          <a:lstStyle/>
          <a:p>
            <a:pPr algn="ctr"/>
            <a:r>
              <a:rPr lang="en-US" altLang="zh-CN" sz="1600" dirty="0" err="1">
                <a:latin typeface="Consolas" panose="020B0609020204030204" pitchFamily="49" charset="0"/>
                <a:cs typeface="Times New Roman" panose="02020603050405020304" pitchFamily="18" charset="0"/>
              </a:rPr>
              <a:t>Jiayu</a:t>
            </a:r>
            <a:r>
              <a:rPr lang="en-US" altLang="zh-CN" sz="1600" dirty="0">
                <a:latin typeface="Consolas" panose="020B0609020204030204" pitchFamily="49" charset="0"/>
                <a:cs typeface="Times New Roman" panose="02020603050405020304" pitchFamily="18" charset="0"/>
              </a:rPr>
              <a:t> Chen</a:t>
            </a:r>
          </a:p>
          <a:p>
            <a:pPr algn="ctr"/>
            <a:r>
              <a:rPr lang="en-US" altLang="zh-CN" sz="1600" dirty="0">
                <a:latin typeface="Consolas" panose="020B0609020204030204" pitchFamily="49" charset="0"/>
                <a:cs typeface="Times New Roman" panose="02020603050405020304" pitchFamily="18" charset="0"/>
              </a:rPr>
              <a:t>2023.11.06</a:t>
            </a:r>
          </a:p>
        </p:txBody>
      </p:sp>
    </p:spTree>
    <p:extLst>
      <p:ext uri="{BB962C8B-B14F-4D97-AF65-F5344CB8AC3E}">
        <p14:creationId xmlns:p14="http://schemas.microsoft.com/office/powerpoint/2010/main" val="576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Breath Removal</a:t>
            </a:r>
          </a:p>
        </p:txBody>
      </p:sp>
      <p:pic>
        <p:nvPicPr>
          <p:cNvPr id="3" name="图片 2">
            <a:extLst>
              <a:ext uri="{FF2B5EF4-FFF2-40B4-BE49-F238E27FC236}">
                <a16:creationId xmlns:a16="http://schemas.microsoft.com/office/drawing/2014/main" id="{8D15AC0C-23C0-CAB4-4E79-38B4D17D5657}"/>
              </a:ext>
            </a:extLst>
          </p:cNvPr>
          <p:cNvPicPr>
            <a:picLocks noChangeAspect="1"/>
          </p:cNvPicPr>
          <p:nvPr/>
        </p:nvPicPr>
        <p:blipFill rotWithShape="1">
          <a:blip r:embed="rId3">
            <a:extLst>
              <a:ext uri="{28A0092B-C50C-407E-A947-70E740481C1C}">
                <a14:useLocalDpi xmlns:a14="http://schemas.microsoft.com/office/drawing/2010/main" val="0"/>
              </a:ext>
            </a:extLst>
          </a:blip>
          <a:srcRect l="5525" r="-851" b="37204"/>
          <a:stretch/>
        </p:blipFill>
        <p:spPr>
          <a:xfrm>
            <a:off x="0" y="567916"/>
            <a:ext cx="6617371" cy="6313992"/>
          </a:xfrm>
          <a:prstGeom prst="rect">
            <a:avLst/>
          </a:prstGeom>
        </p:spPr>
      </p:pic>
      <p:sp>
        <p:nvSpPr>
          <p:cNvPr id="4" name="文本框 3">
            <a:extLst>
              <a:ext uri="{FF2B5EF4-FFF2-40B4-BE49-F238E27FC236}">
                <a16:creationId xmlns:a16="http://schemas.microsoft.com/office/drawing/2014/main" id="{46EED4B0-F784-5327-54C4-5C1E22DF1567}"/>
              </a:ext>
            </a:extLst>
          </p:cNvPr>
          <p:cNvSpPr txBox="1"/>
          <p:nvPr/>
        </p:nvSpPr>
        <p:spPr>
          <a:xfrm>
            <a:off x="6316703" y="0"/>
            <a:ext cx="5875297" cy="6524863"/>
          </a:xfrm>
          <a:prstGeom prst="rect">
            <a:avLst/>
          </a:prstGeom>
          <a:noFill/>
        </p:spPr>
        <p:txBody>
          <a:bodyPr wrap="square" rtlCol="0">
            <a:spAutoFit/>
          </a:bodyPr>
          <a:lstStyle/>
          <a:p>
            <a:r>
              <a:rPr lang="en-US" altLang="zh-CN" sz="2000" b="1" dirty="0"/>
              <a:t>Perspective 1:</a:t>
            </a:r>
          </a:p>
          <a:p>
            <a:r>
              <a:rPr lang="en-US" altLang="zh-CN" dirty="0"/>
              <a:t>The multiplication in the time domain is equivalent to convolution in the frequency domain. It's not easy to approach the problem from this perspective.</a:t>
            </a:r>
          </a:p>
          <a:p>
            <a:endParaRPr lang="en-US" altLang="zh-CN" dirty="0"/>
          </a:p>
          <a:p>
            <a:r>
              <a:rPr lang="en-US" altLang="zh-CN" sz="2000" b="1" dirty="0"/>
              <a:t>Perspective 2:</a:t>
            </a:r>
          </a:p>
          <a:p>
            <a:r>
              <a:rPr lang="en-US" altLang="zh-CN" dirty="0"/>
              <a:t>The original equation is equivalent to the linear addition of the original signal after it undergoes a frequency shift.</a:t>
            </a:r>
          </a:p>
          <a:p>
            <a:endParaRPr lang="en-US" altLang="zh-CN" dirty="0"/>
          </a:p>
          <a:p>
            <a:r>
              <a:rPr lang="en-US" altLang="zh-CN" dirty="0"/>
              <a:t>Provided us with some insights:</a:t>
            </a:r>
          </a:p>
          <a:p>
            <a:r>
              <a:rPr lang="en-US" altLang="zh-CN" dirty="0"/>
              <a:t>    1. Breathing is very likely the lowest-frequency component in meaningful signals.</a:t>
            </a:r>
          </a:p>
          <a:p>
            <a:endParaRPr lang="en-US" altLang="zh-CN" dirty="0"/>
          </a:p>
          <a:p>
            <a:r>
              <a:rPr lang="en-US" altLang="zh-CN" dirty="0"/>
              <a:t>    2. For time-domain decomposition, there is no way to separate the breathing signal.</a:t>
            </a:r>
          </a:p>
          <a:p>
            <a:endParaRPr lang="en-US" altLang="zh-CN" dirty="0"/>
          </a:p>
          <a:p>
            <a:r>
              <a:rPr lang="en-US" altLang="zh-CN" dirty="0"/>
              <a:t>    3. Multiplying the original signal by a periodic signal in the frequency domain works well. Algorithms that can decompose the frequency domain may be able to solve the problem.</a:t>
            </a:r>
          </a:p>
        </p:txBody>
      </p:sp>
    </p:spTree>
    <p:extLst>
      <p:ext uri="{BB962C8B-B14F-4D97-AF65-F5344CB8AC3E}">
        <p14:creationId xmlns:p14="http://schemas.microsoft.com/office/powerpoint/2010/main" val="322924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71448" y="745012"/>
            <a:ext cx="9680473" cy="3416320"/>
          </a:xfrm>
          <a:prstGeom prst="rect">
            <a:avLst/>
          </a:prstGeom>
          <a:noFill/>
        </p:spPr>
        <p:txBody>
          <a:bodyPr wrap="square">
            <a:spAutoFit/>
          </a:bodyPr>
          <a:lstStyle/>
          <a:p>
            <a:pPr lvl="1"/>
            <a:r>
              <a:rPr lang="en-US" altLang="zh-CN" dirty="0"/>
              <a:t>Paper_1: </a:t>
            </a:r>
            <a:r>
              <a:rPr lang="en-US" altLang="zh-CN" b="1" dirty="0"/>
              <a:t>A global averaging method for DTW - DBA</a:t>
            </a:r>
          </a:p>
          <a:p>
            <a:pPr lvl="1"/>
            <a:endParaRPr lang="en-US" altLang="zh-CN" dirty="0"/>
          </a:p>
          <a:p>
            <a:pPr lvl="1"/>
            <a:r>
              <a:rPr lang="en-US" altLang="zh-CN" b="1" dirty="0"/>
              <a:t>The Propose of the Paper: </a:t>
            </a:r>
            <a:r>
              <a:rPr lang="en-US" altLang="zh-CN" dirty="0"/>
              <a:t>the computation of an average of a set of sequences</a:t>
            </a:r>
          </a:p>
          <a:p>
            <a:pPr lvl="1"/>
            <a:endParaRPr lang="en-US" altLang="zh-CN" dirty="0"/>
          </a:p>
          <a:p>
            <a:pPr lvl="1"/>
            <a:r>
              <a:rPr lang="en-US" altLang="zh-CN" b="1" dirty="0"/>
              <a:t>Solved Problems:</a:t>
            </a:r>
          </a:p>
          <a:p>
            <a:pPr marL="800100" lvl="1" indent="-342900">
              <a:buAutoNum type="arabicPeriod"/>
            </a:pPr>
            <a:r>
              <a:rPr lang="en-US" altLang="zh-CN" dirty="0"/>
              <a:t>They develop a global technique for averaging a set of sequences, which avoids using iterative pairwise averaging.</a:t>
            </a:r>
          </a:p>
          <a:p>
            <a:pPr marL="800100" lvl="1" indent="-342900">
              <a:buAutoNum type="arabicPeriod"/>
            </a:pPr>
            <a:endParaRPr lang="en-US" altLang="zh-CN" dirty="0"/>
          </a:p>
          <a:p>
            <a:pPr lvl="1"/>
            <a:r>
              <a:rPr lang="en-US" altLang="zh-CN" dirty="0"/>
              <a:t>2. They describe a new strategy to reduce the length of the resulting average sequence.</a:t>
            </a:r>
          </a:p>
          <a:p>
            <a:pPr lvl="1"/>
            <a:endParaRPr lang="en-US" altLang="zh-CN" dirty="0"/>
          </a:p>
        </p:txBody>
      </p:sp>
      <p:pic>
        <p:nvPicPr>
          <p:cNvPr id="5" name="图片 4">
            <a:extLst>
              <a:ext uri="{FF2B5EF4-FFF2-40B4-BE49-F238E27FC236}">
                <a16:creationId xmlns:a16="http://schemas.microsoft.com/office/drawing/2014/main" id="{F9038295-602A-BFFF-951C-4EBA4AF61BF0}"/>
              </a:ext>
            </a:extLst>
          </p:cNvPr>
          <p:cNvPicPr>
            <a:picLocks noChangeAspect="1"/>
          </p:cNvPicPr>
          <p:nvPr/>
        </p:nvPicPr>
        <p:blipFill rotWithShape="1">
          <a:blip r:embed="rId3"/>
          <a:srcRect l="3124" t="3243" r="2725" b="442"/>
          <a:stretch/>
        </p:blipFill>
        <p:spPr>
          <a:xfrm>
            <a:off x="6191899" y="3573233"/>
            <a:ext cx="5924552" cy="3284767"/>
          </a:xfrm>
          <a:prstGeom prst="rect">
            <a:avLst/>
          </a:prstGeom>
        </p:spPr>
      </p:pic>
      <p:pic>
        <p:nvPicPr>
          <p:cNvPr id="3" name="图片 2">
            <a:extLst>
              <a:ext uri="{FF2B5EF4-FFF2-40B4-BE49-F238E27FC236}">
                <a16:creationId xmlns:a16="http://schemas.microsoft.com/office/drawing/2014/main" id="{13D69B5E-DE27-C0A3-B883-EAC3C248EFEA}"/>
              </a:ext>
            </a:extLst>
          </p:cNvPr>
          <p:cNvPicPr>
            <a:picLocks noChangeAspect="1"/>
          </p:cNvPicPr>
          <p:nvPr/>
        </p:nvPicPr>
        <p:blipFill>
          <a:blip r:embed="rId4"/>
          <a:stretch>
            <a:fillRect/>
          </a:stretch>
        </p:blipFill>
        <p:spPr>
          <a:xfrm>
            <a:off x="0" y="3930637"/>
            <a:ext cx="6191899" cy="2738885"/>
          </a:xfrm>
          <a:prstGeom prst="rect">
            <a:avLst/>
          </a:prstGeom>
        </p:spPr>
      </p:pic>
      <p:sp>
        <p:nvSpPr>
          <p:cNvPr id="4" name="文本框 3">
            <a:extLst>
              <a:ext uri="{FF2B5EF4-FFF2-40B4-BE49-F238E27FC236}">
                <a16:creationId xmlns:a16="http://schemas.microsoft.com/office/drawing/2014/main" id="{B70F3605-0C61-4028-8820-7B026695C46E}"/>
              </a:ext>
            </a:extLst>
          </p:cNvPr>
          <p:cNvSpPr txBox="1"/>
          <p:nvPr/>
        </p:nvSpPr>
        <p:spPr>
          <a:xfrm>
            <a:off x="6365772" y="0"/>
            <a:ext cx="6094770" cy="461665"/>
          </a:xfrm>
          <a:prstGeom prst="rect">
            <a:avLst/>
          </a:prstGeom>
          <a:noFill/>
        </p:spPr>
        <p:txBody>
          <a:bodyPr wrap="square">
            <a:spAutoFit/>
          </a:bodyPr>
          <a:lstStyle/>
          <a:p>
            <a:r>
              <a:rPr lang="en-US" altLang="zh-CN" sz="1200" b="0" i="0" dirty="0" err="1">
                <a:solidFill>
                  <a:srgbClr val="222222"/>
                </a:solidFill>
                <a:effectLst/>
                <a:latin typeface="Arial" panose="020B0604020202020204" pitchFamily="34" charset="0"/>
              </a:rPr>
              <a:t>Petitjean</a:t>
            </a:r>
            <a:r>
              <a:rPr lang="en-US" altLang="zh-CN" sz="1200" b="0" i="0" dirty="0">
                <a:solidFill>
                  <a:srgbClr val="222222"/>
                </a:solidFill>
                <a:effectLst/>
                <a:latin typeface="Arial" panose="020B0604020202020204" pitchFamily="34" charset="0"/>
              </a:rPr>
              <a:t> F, </a:t>
            </a:r>
            <a:r>
              <a:rPr lang="en-US" altLang="zh-CN" sz="1200" b="0" i="0" dirty="0" err="1">
                <a:solidFill>
                  <a:srgbClr val="222222"/>
                </a:solidFill>
                <a:effectLst/>
                <a:latin typeface="Arial" panose="020B0604020202020204" pitchFamily="34" charset="0"/>
              </a:rPr>
              <a:t>Ketterlin</a:t>
            </a:r>
            <a:r>
              <a:rPr lang="en-US" altLang="zh-CN" sz="1200" b="0" i="0" dirty="0">
                <a:solidFill>
                  <a:srgbClr val="222222"/>
                </a:solidFill>
                <a:effectLst/>
                <a:latin typeface="Arial" panose="020B0604020202020204" pitchFamily="34" charset="0"/>
              </a:rPr>
              <a:t> A, </a:t>
            </a:r>
            <a:r>
              <a:rPr lang="en-US" altLang="zh-CN" sz="1200" b="0" i="0" dirty="0" err="1">
                <a:solidFill>
                  <a:srgbClr val="222222"/>
                </a:solidFill>
                <a:effectLst/>
                <a:latin typeface="Arial" panose="020B0604020202020204" pitchFamily="34" charset="0"/>
              </a:rPr>
              <a:t>Gançarski</a:t>
            </a:r>
            <a:r>
              <a:rPr lang="en-US" altLang="zh-CN" sz="1200" b="0" i="0" dirty="0">
                <a:solidFill>
                  <a:srgbClr val="222222"/>
                </a:solidFill>
                <a:effectLst/>
                <a:latin typeface="Arial" panose="020B0604020202020204" pitchFamily="34" charset="0"/>
              </a:rPr>
              <a:t> P. A global averaging method for dynamic time warping, with applications to clustering[J]. Pattern recognition, 2011, 44(3): 678-693.</a:t>
            </a:r>
            <a:endParaRPr lang="zh-CN" altLang="en-US" sz="1200" dirty="0"/>
          </a:p>
        </p:txBody>
      </p:sp>
    </p:spTree>
    <p:extLst>
      <p:ext uri="{BB962C8B-B14F-4D97-AF65-F5344CB8AC3E}">
        <p14:creationId xmlns:p14="http://schemas.microsoft.com/office/powerpoint/2010/main" val="272696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49325" y="766604"/>
            <a:ext cx="6898481" cy="369332"/>
          </a:xfrm>
          <a:prstGeom prst="rect">
            <a:avLst/>
          </a:prstGeom>
          <a:noFill/>
        </p:spPr>
        <p:txBody>
          <a:bodyPr wrap="square">
            <a:spAutoFit/>
          </a:bodyPr>
          <a:lstStyle/>
          <a:p>
            <a:pPr lvl="1"/>
            <a:r>
              <a:rPr lang="en-US" altLang="zh-CN" dirty="0"/>
              <a:t>Paper_2: </a:t>
            </a:r>
            <a:r>
              <a:rPr lang="en-US" altLang="zh-CN" b="1" dirty="0" err="1"/>
              <a:t>shapeDTW</a:t>
            </a:r>
            <a:r>
              <a:rPr lang="en-US" altLang="zh-CN" b="1" dirty="0"/>
              <a:t>: shape Dynamic Time Warping</a:t>
            </a:r>
          </a:p>
        </p:txBody>
      </p:sp>
      <p:pic>
        <p:nvPicPr>
          <p:cNvPr id="10" name="图片 9">
            <a:extLst>
              <a:ext uri="{FF2B5EF4-FFF2-40B4-BE49-F238E27FC236}">
                <a16:creationId xmlns:a16="http://schemas.microsoft.com/office/drawing/2014/main" id="{46A6FE53-CD6F-3661-88B7-280C4DD982E3}"/>
              </a:ext>
            </a:extLst>
          </p:cNvPr>
          <p:cNvPicPr>
            <a:picLocks noChangeAspect="1"/>
          </p:cNvPicPr>
          <p:nvPr/>
        </p:nvPicPr>
        <p:blipFill>
          <a:blip r:embed="rId3"/>
          <a:stretch>
            <a:fillRect/>
          </a:stretch>
        </p:blipFill>
        <p:spPr>
          <a:xfrm>
            <a:off x="609599" y="1334624"/>
            <a:ext cx="9065344" cy="5030418"/>
          </a:xfrm>
          <a:prstGeom prst="rect">
            <a:avLst/>
          </a:prstGeom>
        </p:spPr>
      </p:pic>
      <p:sp>
        <p:nvSpPr>
          <p:cNvPr id="12" name="文本框 11">
            <a:extLst>
              <a:ext uri="{FF2B5EF4-FFF2-40B4-BE49-F238E27FC236}">
                <a16:creationId xmlns:a16="http://schemas.microsoft.com/office/drawing/2014/main" id="{9331A1B9-8A70-9607-2BA3-C39B3D3F1E85}"/>
              </a:ext>
            </a:extLst>
          </p:cNvPr>
          <p:cNvSpPr txBox="1"/>
          <p:nvPr/>
        </p:nvSpPr>
        <p:spPr>
          <a:xfrm>
            <a:off x="9207297" y="2690336"/>
            <a:ext cx="2984703" cy="1477328"/>
          </a:xfrm>
          <a:prstGeom prst="rect">
            <a:avLst/>
          </a:prstGeom>
          <a:noFill/>
        </p:spPr>
        <p:txBody>
          <a:bodyPr wrap="square">
            <a:spAutoFit/>
          </a:bodyPr>
          <a:lstStyle/>
          <a:p>
            <a:pPr lvl="1"/>
            <a:r>
              <a:rPr lang="en-US" altLang="zh-CN" dirty="0"/>
              <a:t>Shape Descriptors:</a:t>
            </a:r>
          </a:p>
          <a:p>
            <a:pPr lvl="1"/>
            <a:r>
              <a:rPr lang="en-US" altLang="zh-CN" dirty="0"/>
              <a:t>Raw-</a:t>
            </a:r>
            <a:r>
              <a:rPr lang="en-US" altLang="zh-CN" dirty="0" err="1"/>
              <a:t>Subseq</a:t>
            </a:r>
            <a:r>
              <a:rPr lang="en-US" altLang="zh-CN" dirty="0"/>
              <a:t>, </a:t>
            </a:r>
          </a:p>
          <a:p>
            <a:pPr lvl="1"/>
            <a:r>
              <a:rPr lang="en-US" altLang="zh-CN" dirty="0"/>
              <a:t>PAA, DWT, </a:t>
            </a:r>
          </a:p>
          <a:p>
            <a:pPr lvl="1"/>
            <a:r>
              <a:rPr lang="en-US" altLang="zh-CN" dirty="0"/>
              <a:t>Slope, HOG1d</a:t>
            </a:r>
          </a:p>
          <a:p>
            <a:pPr lvl="1"/>
            <a:r>
              <a:rPr lang="en-US" altLang="zh-CN" dirty="0"/>
              <a:t>Derivative</a:t>
            </a:r>
          </a:p>
        </p:txBody>
      </p:sp>
      <p:sp>
        <p:nvSpPr>
          <p:cNvPr id="3" name="文本框 2">
            <a:extLst>
              <a:ext uri="{FF2B5EF4-FFF2-40B4-BE49-F238E27FC236}">
                <a16:creationId xmlns:a16="http://schemas.microsoft.com/office/drawing/2014/main" id="{DAA0D7C9-8180-7B42-161A-85C2F2440028}"/>
              </a:ext>
            </a:extLst>
          </p:cNvPr>
          <p:cNvSpPr txBox="1"/>
          <p:nvPr/>
        </p:nvSpPr>
        <p:spPr>
          <a:xfrm>
            <a:off x="6096000" y="78105"/>
            <a:ext cx="6094770" cy="461665"/>
          </a:xfrm>
          <a:prstGeom prst="rect">
            <a:avLst/>
          </a:prstGeom>
          <a:noFill/>
        </p:spPr>
        <p:txBody>
          <a:bodyPr wrap="square">
            <a:spAutoFit/>
          </a:bodyPr>
          <a:lstStyle/>
          <a:p>
            <a:r>
              <a:rPr lang="en-US" altLang="zh-CN" sz="1200" b="0" i="0" dirty="0">
                <a:solidFill>
                  <a:srgbClr val="222222"/>
                </a:solidFill>
                <a:effectLst/>
                <a:latin typeface="Arial" panose="020B0604020202020204" pitchFamily="34" charset="0"/>
              </a:rPr>
              <a:t>Zhao J, </a:t>
            </a:r>
            <a:r>
              <a:rPr lang="en-US" altLang="zh-CN" sz="1200" b="0" i="0" dirty="0" err="1">
                <a:solidFill>
                  <a:srgbClr val="222222"/>
                </a:solidFill>
                <a:effectLst/>
                <a:latin typeface="Arial" panose="020B0604020202020204" pitchFamily="34" charset="0"/>
              </a:rPr>
              <a:t>Itti</a:t>
            </a:r>
            <a:r>
              <a:rPr lang="en-US" altLang="zh-CN" sz="1200" b="0" i="0" dirty="0">
                <a:solidFill>
                  <a:srgbClr val="222222"/>
                </a:solidFill>
                <a:effectLst/>
                <a:latin typeface="Arial" panose="020B0604020202020204" pitchFamily="34" charset="0"/>
              </a:rPr>
              <a:t> L. </a:t>
            </a:r>
            <a:r>
              <a:rPr lang="en-US" altLang="zh-CN" sz="1200" b="0" i="0" dirty="0" err="1">
                <a:solidFill>
                  <a:srgbClr val="222222"/>
                </a:solidFill>
                <a:effectLst/>
                <a:latin typeface="Arial" panose="020B0604020202020204" pitchFamily="34" charset="0"/>
              </a:rPr>
              <a:t>shapedtw</a:t>
            </a:r>
            <a:r>
              <a:rPr lang="en-US" altLang="zh-CN" sz="1200" b="0" i="0" dirty="0">
                <a:solidFill>
                  <a:srgbClr val="222222"/>
                </a:solidFill>
                <a:effectLst/>
                <a:latin typeface="Arial" panose="020B0604020202020204" pitchFamily="34" charset="0"/>
              </a:rPr>
              <a:t>: Shape dynamic time warping[J]. Pattern Recognition, 2018, 74: 171-184.</a:t>
            </a:r>
            <a:endParaRPr lang="zh-CN" altLang="en-US" sz="1200" dirty="0"/>
          </a:p>
        </p:txBody>
      </p:sp>
    </p:spTree>
    <p:extLst>
      <p:ext uri="{BB962C8B-B14F-4D97-AF65-F5344CB8AC3E}">
        <p14:creationId xmlns:p14="http://schemas.microsoft.com/office/powerpoint/2010/main" val="40794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149325" y="766604"/>
            <a:ext cx="6898481" cy="923330"/>
          </a:xfrm>
          <a:prstGeom prst="rect">
            <a:avLst/>
          </a:prstGeom>
          <a:noFill/>
        </p:spPr>
        <p:txBody>
          <a:bodyPr wrap="square">
            <a:spAutoFit/>
          </a:bodyPr>
          <a:lstStyle/>
          <a:p>
            <a:pPr lvl="1"/>
            <a:r>
              <a:rPr lang="en-US" altLang="zh-CN" dirty="0"/>
              <a:t>Paper_2: </a:t>
            </a:r>
            <a:r>
              <a:rPr lang="en-US" altLang="zh-CN" b="1" dirty="0" err="1"/>
              <a:t>shapeDTW</a:t>
            </a:r>
            <a:r>
              <a:rPr lang="en-US" altLang="zh-CN" b="1" dirty="0"/>
              <a:t>: shape Dynamic Time Warping</a:t>
            </a:r>
          </a:p>
          <a:p>
            <a:pPr lvl="1"/>
            <a:endParaRPr lang="en-US" altLang="zh-CN" dirty="0"/>
          </a:p>
          <a:p>
            <a:pPr lvl="1"/>
            <a:endParaRPr lang="en-US" altLang="zh-CN" dirty="0"/>
          </a:p>
        </p:txBody>
      </p:sp>
      <p:pic>
        <p:nvPicPr>
          <p:cNvPr id="7" name="图片 6">
            <a:extLst>
              <a:ext uri="{FF2B5EF4-FFF2-40B4-BE49-F238E27FC236}">
                <a16:creationId xmlns:a16="http://schemas.microsoft.com/office/drawing/2014/main" id="{9F094601-D591-B9C0-8940-A7AA1C807275}"/>
              </a:ext>
            </a:extLst>
          </p:cNvPr>
          <p:cNvPicPr>
            <a:picLocks noChangeAspect="1"/>
          </p:cNvPicPr>
          <p:nvPr/>
        </p:nvPicPr>
        <p:blipFill>
          <a:blip r:embed="rId3"/>
          <a:stretch>
            <a:fillRect/>
          </a:stretch>
        </p:blipFill>
        <p:spPr>
          <a:xfrm>
            <a:off x="0" y="1431469"/>
            <a:ext cx="12192000" cy="4543245"/>
          </a:xfrm>
          <a:prstGeom prst="rect">
            <a:avLst/>
          </a:prstGeom>
        </p:spPr>
      </p:pic>
    </p:spTree>
    <p:extLst>
      <p:ext uri="{BB962C8B-B14F-4D97-AF65-F5344CB8AC3E}">
        <p14:creationId xmlns:p14="http://schemas.microsoft.com/office/powerpoint/2010/main" val="355401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599" y="106251"/>
            <a:ext cx="689848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Part_2: </a:t>
            </a:r>
            <a:r>
              <a:rPr lang="en-US" altLang="zh-CN" sz="1400" dirty="0"/>
              <a:t>Paper Reading</a:t>
            </a:r>
          </a:p>
        </p:txBody>
      </p:sp>
      <p:sp>
        <p:nvSpPr>
          <p:cNvPr id="8" name="文本框 7">
            <a:extLst>
              <a:ext uri="{FF2B5EF4-FFF2-40B4-BE49-F238E27FC236}">
                <a16:creationId xmlns:a16="http://schemas.microsoft.com/office/drawing/2014/main" id="{43ECD4F3-F35E-2206-FF84-688217EDEE5A}"/>
              </a:ext>
            </a:extLst>
          </p:cNvPr>
          <p:cNvSpPr txBox="1"/>
          <p:nvPr/>
        </p:nvSpPr>
        <p:spPr>
          <a:xfrm>
            <a:off x="830825" y="1166842"/>
            <a:ext cx="9524679" cy="4524315"/>
          </a:xfrm>
          <a:prstGeom prst="rect">
            <a:avLst/>
          </a:prstGeom>
          <a:noFill/>
        </p:spPr>
        <p:txBody>
          <a:bodyPr wrap="square">
            <a:spAutoFit/>
          </a:bodyPr>
          <a:lstStyle/>
          <a:p>
            <a:pPr lvl="1"/>
            <a:r>
              <a:rPr lang="en-US" altLang="zh-CN" b="1" dirty="0"/>
              <a:t>Paper_3: k-Shape</a:t>
            </a:r>
          </a:p>
          <a:p>
            <a:pPr lvl="1"/>
            <a:endParaRPr lang="en-US" altLang="zh-CN" dirty="0"/>
          </a:p>
          <a:p>
            <a:pPr lvl="1"/>
            <a:endParaRPr lang="en-US" altLang="zh-CN" dirty="0"/>
          </a:p>
          <a:p>
            <a:pPr lvl="1"/>
            <a:r>
              <a:rPr lang="en-US" altLang="zh-CN" dirty="0"/>
              <a:t>NLAAF: Nonlinear alignment and averaging filters</a:t>
            </a:r>
          </a:p>
          <a:p>
            <a:pPr lvl="1"/>
            <a:endParaRPr lang="en-US" altLang="zh-CN" dirty="0"/>
          </a:p>
          <a:p>
            <a:pPr lvl="1"/>
            <a:endParaRPr lang="en-US" altLang="zh-CN" dirty="0"/>
          </a:p>
          <a:p>
            <a:pPr lvl="1"/>
            <a:r>
              <a:rPr lang="en-US" altLang="zh-CN" dirty="0"/>
              <a:t>PSA: Prioritized shape averaging</a:t>
            </a:r>
          </a:p>
          <a:p>
            <a:pPr lvl="1"/>
            <a:endParaRPr lang="en-US" altLang="zh-CN" dirty="0"/>
          </a:p>
          <a:p>
            <a:pPr lvl="1"/>
            <a:endParaRPr lang="en-US" altLang="zh-CN" dirty="0"/>
          </a:p>
          <a:p>
            <a:pPr lvl="1"/>
            <a:r>
              <a:rPr lang="en-US" altLang="zh-CN" dirty="0"/>
              <a:t>RSTMF: Ranking Shape-based Template Matching Framework</a:t>
            </a:r>
          </a:p>
          <a:p>
            <a:pPr lvl="1"/>
            <a:endParaRPr lang="en-US" altLang="zh-CN" dirty="0"/>
          </a:p>
          <a:p>
            <a:pPr lvl="1"/>
            <a:endParaRPr lang="en-US" altLang="zh-CN" dirty="0"/>
          </a:p>
          <a:p>
            <a:pPr lvl="1"/>
            <a:r>
              <a:rPr lang="en-US" altLang="zh-CN" dirty="0"/>
              <a:t>DBA: Dynamic Time Warping Barycenter Averaging</a:t>
            </a:r>
          </a:p>
          <a:p>
            <a:pPr lvl="1"/>
            <a:endParaRPr lang="en-US" altLang="zh-CN" dirty="0"/>
          </a:p>
          <a:p>
            <a:pPr lvl="1"/>
            <a:endParaRPr lang="en-US" altLang="zh-CN" dirty="0"/>
          </a:p>
          <a:p>
            <a:pPr lvl="1"/>
            <a:r>
              <a:rPr lang="en-US" altLang="zh-CN" dirty="0"/>
              <a:t>KSC: K-Spectral Centroid Clustering</a:t>
            </a:r>
          </a:p>
        </p:txBody>
      </p:sp>
      <p:sp>
        <p:nvSpPr>
          <p:cNvPr id="3" name="文本框 2">
            <a:extLst>
              <a:ext uri="{FF2B5EF4-FFF2-40B4-BE49-F238E27FC236}">
                <a16:creationId xmlns:a16="http://schemas.microsoft.com/office/drawing/2014/main" id="{FC6AE8EB-51B3-63E5-94CE-D2B0E63AAEE1}"/>
              </a:ext>
            </a:extLst>
          </p:cNvPr>
          <p:cNvSpPr txBox="1"/>
          <p:nvPr/>
        </p:nvSpPr>
        <p:spPr>
          <a:xfrm>
            <a:off x="6097230" y="0"/>
            <a:ext cx="6094770" cy="600164"/>
          </a:xfrm>
          <a:prstGeom prst="rect">
            <a:avLst/>
          </a:prstGeom>
          <a:noFill/>
        </p:spPr>
        <p:txBody>
          <a:bodyPr wrap="square">
            <a:spAutoFit/>
          </a:bodyPr>
          <a:lstStyle/>
          <a:p>
            <a:r>
              <a:rPr lang="en-US" altLang="zh-CN" sz="1100" b="0" i="0" dirty="0" err="1">
                <a:solidFill>
                  <a:srgbClr val="222222"/>
                </a:solidFill>
                <a:effectLst/>
                <a:latin typeface="Arial" panose="020B0604020202020204" pitchFamily="34" charset="0"/>
              </a:rPr>
              <a:t>Paparrizos</a:t>
            </a:r>
            <a:r>
              <a:rPr lang="en-US" altLang="zh-CN" sz="1100" b="0" i="0" dirty="0">
                <a:solidFill>
                  <a:srgbClr val="222222"/>
                </a:solidFill>
                <a:effectLst/>
                <a:latin typeface="Arial" panose="020B0604020202020204" pitchFamily="34" charset="0"/>
              </a:rPr>
              <a:t> J, </a:t>
            </a:r>
            <a:r>
              <a:rPr lang="en-US" altLang="zh-CN" sz="1100" b="0" i="0" dirty="0" err="1">
                <a:solidFill>
                  <a:srgbClr val="222222"/>
                </a:solidFill>
                <a:effectLst/>
                <a:latin typeface="Arial" panose="020B0604020202020204" pitchFamily="34" charset="0"/>
              </a:rPr>
              <a:t>Gravano</a:t>
            </a:r>
            <a:r>
              <a:rPr lang="en-US" altLang="zh-CN" sz="1100" b="0" i="0" dirty="0">
                <a:solidFill>
                  <a:srgbClr val="222222"/>
                </a:solidFill>
                <a:effectLst/>
                <a:latin typeface="Arial" panose="020B0604020202020204" pitchFamily="34" charset="0"/>
              </a:rPr>
              <a:t> L. k-shape: Efficient and accurate clustering of time series[C]//Proceedings of the 2015 ACM SIGMOD international conference on management of data. 2015: 1855-1870.</a:t>
            </a:r>
            <a:endParaRPr lang="zh-CN" altLang="en-US" sz="1100" dirty="0"/>
          </a:p>
        </p:txBody>
      </p:sp>
    </p:spTree>
    <p:extLst>
      <p:ext uri="{BB962C8B-B14F-4D97-AF65-F5344CB8AC3E}">
        <p14:creationId xmlns:p14="http://schemas.microsoft.com/office/powerpoint/2010/main" val="31919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a:extLst>
              <a:ext uri="{FF2B5EF4-FFF2-40B4-BE49-F238E27FC236}">
                <a16:creationId xmlns:a16="http://schemas.microsoft.com/office/drawing/2014/main" id="{204AE680-9190-FAD6-3CF8-9C593C260F05}"/>
              </a:ext>
            </a:extLst>
          </p:cNvPr>
          <p:cNvSpPr txBox="1"/>
          <p:nvPr/>
        </p:nvSpPr>
        <p:spPr>
          <a:xfrm>
            <a:off x="609599" y="106251"/>
            <a:ext cx="6400801"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Work_3: </a:t>
            </a:r>
            <a:r>
              <a:rPr lang="en-US" altLang="zh-CN" sz="1400" dirty="0"/>
              <a:t>Learning Progress and Future Learning Plan</a:t>
            </a:r>
          </a:p>
        </p:txBody>
      </p:sp>
      <p:sp>
        <p:nvSpPr>
          <p:cNvPr id="2" name="文本框 1">
            <a:extLst>
              <a:ext uri="{FF2B5EF4-FFF2-40B4-BE49-F238E27FC236}">
                <a16:creationId xmlns:a16="http://schemas.microsoft.com/office/drawing/2014/main" id="{83F21988-D9C8-EEB1-82D8-632A3509FA1C}"/>
              </a:ext>
            </a:extLst>
          </p:cNvPr>
          <p:cNvSpPr txBox="1"/>
          <p:nvPr/>
        </p:nvSpPr>
        <p:spPr>
          <a:xfrm>
            <a:off x="703943" y="776514"/>
            <a:ext cx="10522857" cy="2923877"/>
          </a:xfrm>
          <a:prstGeom prst="rect">
            <a:avLst/>
          </a:prstGeom>
          <a:noFill/>
        </p:spPr>
        <p:txBody>
          <a:bodyPr wrap="square" rtlCol="0">
            <a:spAutoFit/>
          </a:bodyPr>
          <a:lstStyle/>
          <a:p>
            <a:r>
              <a:rPr lang="en-US" altLang="zh-CN" sz="2000" b="1" dirty="0"/>
              <a:t>Completed theoretical studies:</a:t>
            </a:r>
          </a:p>
          <a:p>
            <a:pPr marL="342900" indent="-342900">
              <a:buAutoNum type="arabicPeriod"/>
            </a:pPr>
            <a:r>
              <a:rPr lang="en-US" altLang="zh-CN" dirty="0"/>
              <a:t>EE120 (all videos and lectures)</a:t>
            </a:r>
          </a:p>
          <a:p>
            <a:pPr marL="342900" indent="-342900">
              <a:buAutoNum type="arabicPeriod"/>
            </a:pPr>
            <a:r>
              <a:rPr lang="en-US" altLang="zh-CN" dirty="0"/>
              <a:t>Complex Functions and Integral Transforms (completed half of the exercise book)</a:t>
            </a:r>
          </a:p>
          <a:p>
            <a:pPr marL="342900" indent="-342900">
              <a:buAutoNum type="arabicPeriod"/>
            </a:pPr>
            <a:endParaRPr lang="en-US" altLang="zh-CN" dirty="0"/>
          </a:p>
          <a:p>
            <a:endParaRPr lang="en-US" altLang="zh-CN" dirty="0"/>
          </a:p>
          <a:p>
            <a:r>
              <a:rPr lang="en-US" altLang="zh-CN" sz="2000" b="1" dirty="0"/>
              <a:t>Theoretical studies I plan to undertake next.</a:t>
            </a:r>
            <a:r>
              <a:rPr lang="zh-CN" altLang="en-US" sz="2000" b="1" dirty="0"/>
              <a:t>：</a:t>
            </a:r>
            <a:endParaRPr lang="en-US" altLang="zh-CN" sz="2000" b="1" dirty="0"/>
          </a:p>
          <a:p>
            <a:pPr marL="342900" indent="-342900">
              <a:buFontTx/>
              <a:buAutoNum type="arabicPeriod"/>
            </a:pPr>
            <a:r>
              <a:rPr lang="zh-CN" altLang="en-US" dirty="0"/>
              <a:t>现代数字信号处理</a:t>
            </a:r>
            <a:r>
              <a:rPr lang="en-US" altLang="zh-CN" dirty="0"/>
              <a:t>I  </a:t>
            </a:r>
            <a:r>
              <a:rPr lang="zh-CN" altLang="en-US" b="0" i="0" dirty="0">
                <a:effectLst/>
                <a:latin typeface="PingFang SC"/>
              </a:rPr>
              <a:t>张颢</a:t>
            </a:r>
            <a:endParaRPr lang="en-US" altLang="zh-CN" dirty="0"/>
          </a:p>
          <a:p>
            <a:pPr marL="342900" indent="-342900">
              <a:buFontTx/>
              <a:buAutoNum type="arabicPeriod"/>
            </a:pPr>
            <a:r>
              <a:rPr lang="zh-CN" altLang="en-US" dirty="0"/>
              <a:t>现在数字信号处理</a:t>
            </a:r>
            <a:r>
              <a:rPr lang="en-US" altLang="zh-CN" dirty="0"/>
              <a:t>II </a:t>
            </a:r>
            <a:r>
              <a:rPr lang="zh-CN" altLang="en-US" b="0" i="0" dirty="0">
                <a:effectLst/>
                <a:latin typeface="PingFang SC"/>
              </a:rPr>
              <a:t>张颢</a:t>
            </a:r>
            <a:endParaRPr lang="en-US" altLang="zh-CN" dirty="0"/>
          </a:p>
          <a:p>
            <a:r>
              <a:rPr lang="en-US" altLang="zh-CN" dirty="0"/>
              <a:t>(Array signal processing, time-frequency analysis, </a:t>
            </a:r>
          </a:p>
          <a:p>
            <a:r>
              <a:rPr lang="en-US" altLang="zh-CN" dirty="0"/>
              <a:t>compressive sensing, Bayesian methods)</a:t>
            </a:r>
          </a:p>
        </p:txBody>
      </p:sp>
      <p:pic>
        <p:nvPicPr>
          <p:cNvPr id="9" name="图片 8">
            <a:extLst>
              <a:ext uri="{FF2B5EF4-FFF2-40B4-BE49-F238E27FC236}">
                <a16:creationId xmlns:a16="http://schemas.microsoft.com/office/drawing/2014/main" id="{9F0DF3EA-DF71-889D-DC00-CFFA65C6846D}"/>
              </a:ext>
            </a:extLst>
          </p:cNvPr>
          <p:cNvPicPr>
            <a:picLocks noChangeAspect="1"/>
          </p:cNvPicPr>
          <p:nvPr/>
        </p:nvPicPr>
        <p:blipFill rotWithShape="1">
          <a:blip r:embed="rId3"/>
          <a:srcRect r="39409"/>
          <a:stretch/>
        </p:blipFill>
        <p:spPr>
          <a:xfrm>
            <a:off x="8099579" y="2443670"/>
            <a:ext cx="1630118" cy="2740993"/>
          </a:xfrm>
          <a:prstGeom prst="rect">
            <a:avLst/>
          </a:prstGeom>
        </p:spPr>
      </p:pic>
      <p:pic>
        <p:nvPicPr>
          <p:cNvPr id="15" name="图片 14">
            <a:extLst>
              <a:ext uri="{FF2B5EF4-FFF2-40B4-BE49-F238E27FC236}">
                <a16:creationId xmlns:a16="http://schemas.microsoft.com/office/drawing/2014/main" id="{779C41A8-3A07-F1CB-D9E5-058891249DFE}"/>
              </a:ext>
            </a:extLst>
          </p:cNvPr>
          <p:cNvPicPr>
            <a:picLocks noChangeAspect="1"/>
          </p:cNvPicPr>
          <p:nvPr/>
        </p:nvPicPr>
        <p:blipFill rotWithShape="1">
          <a:blip r:embed="rId4"/>
          <a:srcRect r="17025"/>
          <a:stretch/>
        </p:blipFill>
        <p:spPr>
          <a:xfrm>
            <a:off x="9739729" y="2443670"/>
            <a:ext cx="2312162" cy="2740993"/>
          </a:xfrm>
          <a:prstGeom prst="rect">
            <a:avLst/>
          </a:prstGeom>
        </p:spPr>
      </p:pic>
      <p:sp>
        <p:nvSpPr>
          <p:cNvPr id="3" name="文本框 2">
            <a:extLst>
              <a:ext uri="{FF2B5EF4-FFF2-40B4-BE49-F238E27FC236}">
                <a16:creationId xmlns:a16="http://schemas.microsoft.com/office/drawing/2014/main" id="{2FCE5A5B-C1EF-0E6E-FD4B-81D319F00A3D}"/>
              </a:ext>
            </a:extLst>
          </p:cNvPr>
          <p:cNvSpPr txBox="1"/>
          <p:nvPr/>
        </p:nvSpPr>
        <p:spPr>
          <a:xfrm>
            <a:off x="703943" y="4141234"/>
            <a:ext cx="7142199" cy="2062103"/>
          </a:xfrm>
          <a:prstGeom prst="rect">
            <a:avLst/>
          </a:prstGeom>
          <a:noFill/>
        </p:spPr>
        <p:txBody>
          <a:bodyPr wrap="square" rtlCol="0">
            <a:spAutoFit/>
          </a:bodyPr>
          <a:lstStyle/>
          <a:p>
            <a:r>
              <a:rPr lang="en-US" altLang="zh-CN" sz="2000" b="1" dirty="0"/>
              <a:t>Next research directions:</a:t>
            </a:r>
            <a:endParaRPr lang="en-US" altLang="zh-CN" dirty="0"/>
          </a:p>
          <a:p>
            <a:r>
              <a:rPr lang="en-US" altLang="zh-CN" dirty="0"/>
              <a:t>1. Further exploration of methods mentioned in K-shape.</a:t>
            </a:r>
          </a:p>
          <a:p>
            <a:r>
              <a:rPr lang="en-US" altLang="zh-CN" dirty="0"/>
              <a:t>2. Seek out latest methods in data mining journals.</a:t>
            </a:r>
          </a:p>
          <a:p>
            <a:r>
              <a:rPr lang="en-US" altLang="zh-CN" dirty="0"/>
              <a:t>3. Search for algorithms that can effectively decompose the frequency domain.</a:t>
            </a:r>
          </a:p>
          <a:p>
            <a:r>
              <a:rPr lang="en-US" altLang="zh-CN" dirty="0"/>
              <a:t>4. Gradually explore real datasets based on the laboratory's research papers.</a:t>
            </a:r>
          </a:p>
        </p:txBody>
      </p:sp>
    </p:spTree>
    <p:extLst>
      <p:ext uri="{BB962C8B-B14F-4D97-AF65-F5344CB8AC3E}">
        <p14:creationId xmlns:p14="http://schemas.microsoft.com/office/powerpoint/2010/main" val="151298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8" y="423950"/>
            <a:ext cx="7645697"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Some Thoughts about My Undergraduate Thesis</a:t>
            </a:r>
            <a:endParaRPr lang="en-US" altLang="zh-CN" sz="1400" dirty="0"/>
          </a:p>
        </p:txBody>
      </p:sp>
      <p:sp>
        <p:nvSpPr>
          <p:cNvPr id="4" name="文本框 3">
            <a:extLst>
              <a:ext uri="{FF2B5EF4-FFF2-40B4-BE49-F238E27FC236}">
                <a16:creationId xmlns:a16="http://schemas.microsoft.com/office/drawing/2014/main" id="{634643DC-48E7-FBAD-A6E6-15E027B3BE4D}"/>
              </a:ext>
            </a:extLst>
          </p:cNvPr>
          <p:cNvSpPr txBox="1"/>
          <p:nvPr/>
        </p:nvSpPr>
        <p:spPr>
          <a:xfrm>
            <a:off x="1216742" y="1047135"/>
            <a:ext cx="9682316" cy="369332"/>
          </a:xfrm>
          <a:prstGeom prst="rect">
            <a:avLst/>
          </a:prstGeom>
          <a:noFill/>
        </p:spPr>
        <p:txBody>
          <a:bodyPr wrap="square" rtlCol="0">
            <a:spAutoFit/>
          </a:bodyPr>
          <a:lstStyle/>
          <a:p>
            <a:r>
              <a:rPr lang="en-US" altLang="zh-CN" dirty="0"/>
              <a:t>I hope it is a framework for any periodic physical signal.</a:t>
            </a:r>
          </a:p>
        </p:txBody>
      </p:sp>
      <p:sp>
        <p:nvSpPr>
          <p:cNvPr id="5" name="矩形 4">
            <a:extLst>
              <a:ext uri="{FF2B5EF4-FFF2-40B4-BE49-F238E27FC236}">
                <a16:creationId xmlns:a16="http://schemas.microsoft.com/office/drawing/2014/main" id="{A03AC945-4149-9314-274C-A7CF6B60170C}"/>
              </a:ext>
            </a:extLst>
          </p:cNvPr>
          <p:cNvSpPr/>
          <p:nvPr/>
        </p:nvSpPr>
        <p:spPr>
          <a:xfrm>
            <a:off x="3368911" y="1981769"/>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Segmentation</a:t>
            </a:r>
            <a:endParaRPr lang="zh-CN" altLang="en-US" dirty="0">
              <a:solidFill>
                <a:schemeClr val="tx1"/>
              </a:solidFill>
            </a:endParaRPr>
          </a:p>
        </p:txBody>
      </p:sp>
      <p:sp>
        <p:nvSpPr>
          <p:cNvPr id="6" name="矩形 5">
            <a:extLst>
              <a:ext uri="{FF2B5EF4-FFF2-40B4-BE49-F238E27FC236}">
                <a16:creationId xmlns:a16="http://schemas.microsoft.com/office/drawing/2014/main" id="{7B8A2C0D-3203-C334-45AB-BCDC6F5F1BA4}"/>
              </a:ext>
            </a:extLst>
          </p:cNvPr>
          <p:cNvSpPr/>
          <p:nvPr/>
        </p:nvSpPr>
        <p:spPr>
          <a:xfrm>
            <a:off x="6941684" y="1981401"/>
            <a:ext cx="2544097" cy="11061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Get Template</a:t>
            </a:r>
            <a:endParaRPr lang="zh-CN" altLang="en-US" dirty="0">
              <a:solidFill>
                <a:schemeClr val="tx1"/>
              </a:solidFill>
            </a:endParaRPr>
          </a:p>
        </p:txBody>
      </p:sp>
      <p:cxnSp>
        <p:nvCxnSpPr>
          <p:cNvPr id="8" name="直接箭头连接符 7">
            <a:extLst>
              <a:ext uri="{FF2B5EF4-FFF2-40B4-BE49-F238E27FC236}">
                <a16:creationId xmlns:a16="http://schemas.microsoft.com/office/drawing/2014/main" id="{E946C300-CC64-4B32-8BDB-E64AB8E10FB7}"/>
              </a:ext>
            </a:extLst>
          </p:cNvPr>
          <p:cNvCxnSpPr>
            <a:stCxn id="5" idx="3"/>
            <a:endCxn id="6" idx="1"/>
          </p:cNvCxnSpPr>
          <p:nvPr/>
        </p:nvCxnSpPr>
        <p:spPr>
          <a:xfrm flipV="1">
            <a:off x="5913008" y="2534466"/>
            <a:ext cx="1028676" cy="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0C6A644-9077-E596-5407-66B9912006CF}"/>
              </a:ext>
            </a:extLst>
          </p:cNvPr>
          <p:cNvCxnSpPr>
            <a:cxnSpLocks/>
            <a:stCxn id="6" idx="3"/>
          </p:cNvCxnSpPr>
          <p:nvPr/>
        </p:nvCxnSpPr>
        <p:spPr>
          <a:xfrm>
            <a:off x="9485781" y="2534466"/>
            <a:ext cx="941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3B7ED3B-5447-7723-BA18-653C95605C6F}"/>
              </a:ext>
            </a:extLst>
          </p:cNvPr>
          <p:cNvCxnSpPr>
            <a:cxnSpLocks/>
            <a:endCxn id="5" idx="1"/>
          </p:cNvCxnSpPr>
          <p:nvPr/>
        </p:nvCxnSpPr>
        <p:spPr>
          <a:xfrm>
            <a:off x="2417639" y="2534834"/>
            <a:ext cx="951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67A72710-C4CC-51E1-45E8-60583582528B}"/>
              </a:ext>
            </a:extLst>
          </p:cNvPr>
          <p:cNvGrpSpPr/>
          <p:nvPr/>
        </p:nvGrpSpPr>
        <p:grpSpPr>
          <a:xfrm>
            <a:off x="408762" y="2253990"/>
            <a:ext cx="2215945" cy="560950"/>
            <a:chOff x="195416" y="2868049"/>
            <a:chExt cx="2287228" cy="1129275"/>
          </a:xfrm>
        </p:grpSpPr>
        <p:sp>
          <p:nvSpPr>
            <p:cNvPr id="15" name="任意多边形: 形状 14">
              <a:extLst>
                <a:ext uri="{FF2B5EF4-FFF2-40B4-BE49-F238E27FC236}">
                  <a16:creationId xmlns:a16="http://schemas.microsoft.com/office/drawing/2014/main" id="{50EA9E2F-8315-C0A8-2B94-5D63826FF782}"/>
                </a:ext>
              </a:extLst>
            </p:cNvPr>
            <p:cNvSpPr/>
            <p:nvPr/>
          </p:nvSpPr>
          <p:spPr>
            <a:xfrm>
              <a:off x="575187" y="2878327"/>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07E2BE94-E0D8-AFB9-DC8B-E81DDF2727B1}"/>
                </a:ext>
              </a:extLst>
            </p:cNvPr>
            <p:cNvSpPr/>
            <p:nvPr/>
          </p:nvSpPr>
          <p:spPr>
            <a:xfrm>
              <a:off x="958645"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EB70FBF3-A3C7-1D91-A347-FEFCE5B63367}"/>
                </a:ext>
              </a:extLst>
            </p:cNvPr>
            <p:cNvSpPr/>
            <p:nvPr/>
          </p:nvSpPr>
          <p:spPr>
            <a:xfrm>
              <a:off x="1339644"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CBD7B8FD-4A0E-4E5C-DE10-183F3BBAAF8A}"/>
                </a:ext>
              </a:extLst>
            </p:cNvPr>
            <p:cNvSpPr/>
            <p:nvPr/>
          </p:nvSpPr>
          <p:spPr>
            <a:xfrm>
              <a:off x="1723102" y="2875935"/>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B3A65FEE-0FF9-41F0-4348-50E95597A382}"/>
                </a:ext>
              </a:extLst>
            </p:cNvPr>
            <p:cNvSpPr/>
            <p:nvPr/>
          </p:nvSpPr>
          <p:spPr>
            <a:xfrm>
              <a:off x="2106560" y="288330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62E69419-7C21-C930-F3E1-54AF1A180055}"/>
                </a:ext>
              </a:extLst>
            </p:cNvPr>
            <p:cNvSpPr/>
            <p:nvPr/>
          </p:nvSpPr>
          <p:spPr>
            <a:xfrm>
              <a:off x="195416" y="2868049"/>
              <a:ext cx="376084" cy="1114015"/>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任意多边形: 形状 21">
            <a:extLst>
              <a:ext uri="{FF2B5EF4-FFF2-40B4-BE49-F238E27FC236}">
                <a16:creationId xmlns:a16="http://schemas.microsoft.com/office/drawing/2014/main" id="{31792F20-6139-56D9-DB68-C81EB48AC315}"/>
              </a:ext>
            </a:extLst>
          </p:cNvPr>
          <p:cNvSpPr/>
          <p:nvPr/>
        </p:nvSpPr>
        <p:spPr>
          <a:xfrm>
            <a:off x="10549387" y="2038840"/>
            <a:ext cx="1215401" cy="980768"/>
          </a:xfrm>
          <a:custGeom>
            <a:avLst/>
            <a:gdLst>
              <a:gd name="connsiteX0" fmla="*/ 0 w 376084"/>
              <a:gd name="connsiteY0" fmla="*/ 617041 h 1114015"/>
              <a:gd name="connsiteX1" fmla="*/ 103239 w 376084"/>
              <a:gd name="connsiteY1" fmla="*/ 12357 h 1114015"/>
              <a:gd name="connsiteX2" fmla="*/ 103239 w 376084"/>
              <a:gd name="connsiteY2" fmla="*/ 1111112 h 1114015"/>
              <a:gd name="connsiteX3" fmla="*/ 199103 w 376084"/>
              <a:gd name="connsiteY3" fmla="*/ 344196 h 1114015"/>
              <a:gd name="connsiteX4" fmla="*/ 228600 w 376084"/>
              <a:gd name="connsiteY4" fmla="*/ 690783 h 1114015"/>
              <a:gd name="connsiteX5" fmla="*/ 272845 w 376084"/>
              <a:gd name="connsiteY5" fmla="*/ 565421 h 1114015"/>
              <a:gd name="connsiteX6" fmla="*/ 376084 w 376084"/>
              <a:gd name="connsiteY6" fmla="*/ 558047 h 11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084" h="1114015">
                <a:moveTo>
                  <a:pt x="0" y="617041"/>
                </a:moveTo>
                <a:cubicBezTo>
                  <a:pt x="43016" y="273526"/>
                  <a:pt x="86032" y="-69988"/>
                  <a:pt x="103239" y="12357"/>
                </a:cubicBezTo>
                <a:cubicBezTo>
                  <a:pt x="120446" y="94702"/>
                  <a:pt x="87262" y="1055806"/>
                  <a:pt x="103239" y="1111112"/>
                </a:cubicBezTo>
                <a:cubicBezTo>
                  <a:pt x="119216" y="1166419"/>
                  <a:pt x="178210" y="414251"/>
                  <a:pt x="199103" y="344196"/>
                </a:cubicBezTo>
                <a:cubicBezTo>
                  <a:pt x="219997" y="274141"/>
                  <a:pt x="216310" y="653912"/>
                  <a:pt x="228600" y="690783"/>
                </a:cubicBezTo>
                <a:cubicBezTo>
                  <a:pt x="240890" y="727654"/>
                  <a:pt x="248264" y="587544"/>
                  <a:pt x="272845" y="565421"/>
                </a:cubicBezTo>
                <a:cubicBezTo>
                  <a:pt x="297426" y="543298"/>
                  <a:pt x="336755" y="550672"/>
                  <a:pt x="376084" y="558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FE00A53-B85F-EC86-249E-AB95B07A94B7}"/>
              </a:ext>
            </a:extLst>
          </p:cNvPr>
          <p:cNvSpPr txBox="1"/>
          <p:nvPr/>
        </p:nvSpPr>
        <p:spPr>
          <a:xfrm>
            <a:off x="1148204" y="3222480"/>
            <a:ext cx="10154265" cy="1477328"/>
          </a:xfrm>
          <a:prstGeom prst="rect">
            <a:avLst/>
          </a:prstGeom>
          <a:noFill/>
        </p:spPr>
        <p:txBody>
          <a:bodyPr wrap="square" rtlCol="0">
            <a:spAutoFit/>
          </a:bodyPr>
          <a:lstStyle/>
          <a:p>
            <a:r>
              <a:rPr lang="en-US" altLang="zh-CN" dirty="0"/>
              <a:t>The actual achieved results should be as follows:</a:t>
            </a:r>
          </a:p>
          <a:p>
            <a:pPr marL="342900" indent="-342900">
              <a:buAutoNum type="arabicPeriod"/>
            </a:pPr>
            <a:r>
              <a:rPr lang="en-US" altLang="zh-CN" dirty="0"/>
              <a:t>Even when segmentation is only possible based on the periodic length, it's possible to synthesize a reasonably good signal. </a:t>
            </a:r>
          </a:p>
          <a:p>
            <a:pPr marL="342900" indent="-342900">
              <a:buAutoNum type="arabicPeriod"/>
            </a:pPr>
            <a:r>
              <a:rPr lang="en-US" altLang="zh-CN" dirty="0"/>
              <a:t>If more information can be generated during the segmentation process, the template synthesis will be even better.</a:t>
            </a:r>
          </a:p>
        </p:txBody>
      </p:sp>
      <p:sp>
        <p:nvSpPr>
          <p:cNvPr id="25" name="任意多边形: 形状 24">
            <a:extLst>
              <a:ext uri="{FF2B5EF4-FFF2-40B4-BE49-F238E27FC236}">
                <a16:creationId xmlns:a16="http://schemas.microsoft.com/office/drawing/2014/main" id="{4B5F50FC-13A1-628C-62CA-CFEECFE98F0F}"/>
              </a:ext>
            </a:extLst>
          </p:cNvPr>
          <p:cNvSpPr/>
          <p:nvPr/>
        </p:nvSpPr>
        <p:spPr>
          <a:xfrm>
            <a:off x="1192025" y="4857515"/>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0A55D519-A13B-A630-98F1-37B28AE47609}"/>
              </a:ext>
            </a:extLst>
          </p:cNvPr>
          <p:cNvSpPr/>
          <p:nvPr/>
        </p:nvSpPr>
        <p:spPr>
          <a:xfrm>
            <a:off x="1235314" y="4854656"/>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8B7DF9A2-5379-73D4-49EE-BD23CB4E37C8}"/>
              </a:ext>
            </a:extLst>
          </p:cNvPr>
          <p:cNvSpPr/>
          <p:nvPr/>
        </p:nvSpPr>
        <p:spPr>
          <a:xfrm>
            <a:off x="1278603" y="4851797"/>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9F1398D2-A22F-213B-658E-50419B470006}"/>
              </a:ext>
            </a:extLst>
          </p:cNvPr>
          <p:cNvSpPr/>
          <p:nvPr/>
        </p:nvSpPr>
        <p:spPr>
          <a:xfrm>
            <a:off x="1321892" y="4848938"/>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8A96E889-AB66-7F41-278C-93A9ECA52CE1}"/>
              </a:ext>
            </a:extLst>
          </p:cNvPr>
          <p:cNvSpPr/>
          <p:nvPr/>
        </p:nvSpPr>
        <p:spPr>
          <a:xfrm>
            <a:off x="1365181" y="4846079"/>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EA74A1EF-F448-71F5-418E-7DA840D1B7F1}"/>
              </a:ext>
            </a:extLst>
          </p:cNvPr>
          <p:cNvSpPr/>
          <p:nvPr/>
        </p:nvSpPr>
        <p:spPr>
          <a:xfrm>
            <a:off x="1408470" y="4861178"/>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4EBDEFC7-3285-49E0-36A4-4207371A9CD5}"/>
              </a:ext>
            </a:extLst>
          </p:cNvPr>
          <p:cNvGrpSpPr/>
          <p:nvPr/>
        </p:nvGrpSpPr>
        <p:grpSpPr>
          <a:xfrm>
            <a:off x="5061438" y="4768267"/>
            <a:ext cx="1936955" cy="1374342"/>
            <a:chOff x="4640960" y="4757631"/>
            <a:chExt cx="1936955" cy="1374342"/>
          </a:xfrm>
        </p:grpSpPr>
        <p:sp>
          <p:nvSpPr>
            <p:cNvPr id="36" name="任意多边形: 形状 35">
              <a:extLst>
                <a:ext uri="{FF2B5EF4-FFF2-40B4-BE49-F238E27FC236}">
                  <a16:creationId xmlns:a16="http://schemas.microsoft.com/office/drawing/2014/main" id="{0F243C20-AD86-C3CC-D479-691FA624ABE7}"/>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C3691A93-90A0-CC84-305B-12199AB9154E}"/>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D7F40D18-37F8-2FA3-C04B-E8E23B04A1DB}"/>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4ECA51E-5A64-AB5C-38A0-63C72181B2D4}"/>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6D221DD5-3E12-2EFC-0312-7096C4BD968D}"/>
              </a:ext>
            </a:extLst>
          </p:cNvPr>
          <p:cNvGrpSpPr/>
          <p:nvPr/>
        </p:nvGrpSpPr>
        <p:grpSpPr>
          <a:xfrm>
            <a:off x="5228452" y="4768267"/>
            <a:ext cx="1936955" cy="1374342"/>
            <a:chOff x="4640960" y="4757631"/>
            <a:chExt cx="1936955" cy="1374342"/>
          </a:xfrm>
        </p:grpSpPr>
        <p:sp>
          <p:nvSpPr>
            <p:cNvPr id="44" name="任意多边形: 形状 43">
              <a:extLst>
                <a:ext uri="{FF2B5EF4-FFF2-40B4-BE49-F238E27FC236}">
                  <a16:creationId xmlns:a16="http://schemas.microsoft.com/office/drawing/2014/main" id="{D536E464-209D-D56F-E389-59547D33FD38}"/>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F3604CD5-AACD-73E0-91A5-E521B98628C4}"/>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33C780CB-F54A-CB72-96A1-3DA6AD5A831F}"/>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CFAAAAD-F04F-27A4-76FE-E8A9B1445817}"/>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905A07A-1539-CE5C-826D-C7CE0B2685D4}"/>
              </a:ext>
            </a:extLst>
          </p:cNvPr>
          <p:cNvGrpSpPr/>
          <p:nvPr/>
        </p:nvGrpSpPr>
        <p:grpSpPr>
          <a:xfrm>
            <a:off x="5365544" y="4768267"/>
            <a:ext cx="1936955" cy="1374342"/>
            <a:chOff x="4640960" y="4757631"/>
            <a:chExt cx="1936955" cy="1374342"/>
          </a:xfrm>
        </p:grpSpPr>
        <p:sp>
          <p:nvSpPr>
            <p:cNvPr id="49" name="任意多边形: 形状 48">
              <a:extLst>
                <a:ext uri="{FF2B5EF4-FFF2-40B4-BE49-F238E27FC236}">
                  <a16:creationId xmlns:a16="http://schemas.microsoft.com/office/drawing/2014/main" id="{9FEB77AF-DF15-A3A5-0DAB-B9902EC255D6}"/>
                </a:ext>
              </a:extLst>
            </p:cNvPr>
            <p:cNvSpPr/>
            <p:nvPr/>
          </p:nvSpPr>
          <p:spPr>
            <a:xfrm>
              <a:off x="4640960"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6B8782E1-880C-1766-37A5-72BC4FF717F6}"/>
                </a:ext>
              </a:extLst>
            </p:cNvPr>
            <p:cNvSpPr/>
            <p:nvPr/>
          </p:nvSpPr>
          <p:spPr>
            <a:xfrm>
              <a:off x="5324168"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90B69C68-6136-B34A-F8DA-236E7A3F7599}"/>
                </a:ext>
              </a:extLst>
            </p:cNvPr>
            <p:cNvSpPr/>
            <p:nvPr/>
          </p:nvSpPr>
          <p:spPr>
            <a:xfrm>
              <a:off x="4719618" y="4857183"/>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B3DB8228-F33A-650F-6226-D500117477DF}"/>
                </a:ext>
              </a:extLst>
            </p:cNvPr>
            <p:cNvSpPr/>
            <p:nvPr/>
          </p:nvSpPr>
          <p:spPr>
            <a:xfrm>
              <a:off x="5402826"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0F6525B9-0428-D99A-17E1-8F6A5307934C}"/>
              </a:ext>
            </a:extLst>
          </p:cNvPr>
          <p:cNvGrpSpPr/>
          <p:nvPr/>
        </p:nvGrpSpPr>
        <p:grpSpPr>
          <a:xfrm>
            <a:off x="8701311" y="4770203"/>
            <a:ext cx="1858297" cy="1359243"/>
            <a:chOff x="7760244" y="4757631"/>
            <a:chExt cx="1858297" cy="1359243"/>
          </a:xfrm>
        </p:grpSpPr>
        <p:sp>
          <p:nvSpPr>
            <p:cNvPr id="53" name="任意多边形: 形状 52">
              <a:extLst>
                <a:ext uri="{FF2B5EF4-FFF2-40B4-BE49-F238E27FC236}">
                  <a16:creationId xmlns:a16="http://schemas.microsoft.com/office/drawing/2014/main" id="{15324DD5-457C-7938-25A1-D204C0734837}"/>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F65E92B-0004-AF87-B3CC-C8FFBBC7A164}"/>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8EFD7174-3438-9D3E-B879-C78ABB19DBD5}"/>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0AB2879D-17BF-0BA7-7A2E-338B80E49149}"/>
              </a:ext>
            </a:extLst>
          </p:cNvPr>
          <p:cNvGrpSpPr/>
          <p:nvPr/>
        </p:nvGrpSpPr>
        <p:grpSpPr>
          <a:xfrm>
            <a:off x="8773827" y="4770203"/>
            <a:ext cx="1858297" cy="1359243"/>
            <a:chOff x="7760244" y="4757631"/>
            <a:chExt cx="1858297" cy="1359243"/>
          </a:xfrm>
        </p:grpSpPr>
        <p:sp>
          <p:nvSpPr>
            <p:cNvPr id="58" name="任意多边形: 形状 57">
              <a:extLst>
                <a:ext uri="{FF2B5EF4-FFF2-40B4-BE49-F238E27FC236}">
                  <a16:creationId xmlns:a16="http://schemas.microsoft.com/office/drawing/2014/main" id="{085FA17B-C0D2-1B81-477D-AB0B78521369}"/>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36BF54A0-2A1B-A4AF-496F-A1A2E2F6CAC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B81CEA52-7AE9-7B4A-F82D-1B2CF3350559}"/>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9680A63E-EF46-9408-9D61-CDC041B652ED}"/>
              </a:ext>
            </a:extLst>
          </p:cNvPr>
          <p:cNvGrpSpPr/>
          <p:nvPr/>
        </p:nvGrpSpPr>
        <p:grpSpPr>
          <a:xfrm>
            <a:off x="8846323" y="4770203"/>
            <a:ext cx="1858297" cy="1359243"/>
            <a:chOff x="7760244" y="4757631"/>
            <a:chExt cx="1858297" cy="1359243"/>
          </a:xfrm>
        </p:grpSpPr>
        <p:sp>
          <p:nvSpPr>
            <p:cNvPr id="62" name="任意多边形: 形状 61">
              <a:extLst>
                <a:ext uri="{FF2B5EF4-FFF2-40B4-BE49-F238E27FC236}">
                  <a16:creationId xmlns:a16="http://schemas.microsoft.com/office/drawing/2014/main" id="{C372098A-726B-2FF4-7BE7-EBDC432DA79D}"/>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5856545E-CB39-9D95-40CB-DB083B51159C}"/>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椭圆 1023">
              <a:extLst>
                <a:ext uri="{FF2B5EF4-FFF2-40B4-BE49-F238E27FC236}">
                  <a16:creationId xmlns:a16="http://schemas.microsoft.com/office/drawing/2014/main" id="{0A1B83F9-935B-1EB1-BEB4-B2FEB46D93E3}"/>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5" name="组合 1024">
            <a:extLst>
              <a:ext uri="{FF2B5EF4-FFF2-40B4-BE49-F238E27FC236}">
                <a16:creationId xmlns:a16="http://schemas.microsoft.com/office/drawing/2014/main" id="{F4A032A1-4562-F661-5097-FAFB32D1456A}"/>
              </a:ext>
            </a:extLst>
          </p:cNvPr>
          <p:cNvGrpSpPr/>
          <p:nvPr/>
        </p:nvGrpSpPr>
        <p:grpSpPr>
          <a:xfrm>
            <a:off x="8918839" y="4770203"/>
            <a:ext cx="1858297" cy="1359243"/>
            <a:chOff x="7760244" y="4757631"/>
            <a:chExt cx="1858297" cy="1359243"/>
          </a:xfrm>
        </p:grpSpPr>
        <p:sp>
          <p:nvSpPr>
            <p:cNvPr id="1027" name="任意多边形: 形状 1026">
              <a:extLst>
                <a:ext uri="{FF2B5EF4-FFF2-40B4-BE49-F238E27FC236}">
                  <a16:creationId xmlns:a16="http://schemas.microsoft.com/office/drawing/2014/main" id="{D8E497C2-942B-863B-332C-67EA42192946}"/>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椭圆 1027">
              <a:extLst>
                <a:ext uri="{FF2B5EF4-FFF2-40B4-BE49-F238E27FC236}">
                  <a16:creationId xmlns:a16="http://schemas.microsoft.com/office/drawing/2014/main" id="{951E8059-6269-228C-1AC1-F9D8ACC22E6F}"/>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9" name="椭圆 1028">
              <a:extLst>
                <a:ext uri="{FF2B5EF4-FFF2-40B4-BE49-F238E27FC236}">
                  <a16:creationId xmlns:a16="http://schemas.microsoft.com/office/drawing/2014/main" id="{69A54E7A-BD84-C963-AAA5-808683DD82D1}"/>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0" name="组合 1029">
            <a:extLst>
              <a:ext uri="{FF2B5EF4-FFF2-40B4-BE49-F238E27FC236}">
                <a16:creationId xmlns:a16="http://schemas.microsoft.com/office/drawing/2014/main" id="{F099F1BA-C749-56DE-2A1A-21B277CAB0A6}"/>
              </a:ext>
            </a:extLst>
          </p:cNvPr>
          <p:cNvGrpSpPr/>
          <p:nvPr/>
        </p:nvGrpSpPr>
        <p:grpSpPr>
          <a:xfrm>
            <a:off x="8993261" y="4770203"/>
            <a:ext cx="1858297" cy="1359243"/>
            <a:chOff x="7760244" y="4757631"/>
            <a:chExt cx="1858297" cy="1359243"/>
          </a:xfrm>
        </p:grpSpPr>
        <p:sp>
          <p:nvSpPr>
            <p:cNvPr id="1031" name="任意多边形: 形状 1030">
              <a:extLst>
                <a:ext uri="{FF2B5EF4-FFF2-40B4-BE49-F238E27FC236}">
                  <a16:creationId xmlns:a16="http://schemas.microsoft.com/office/drawing/2014/main" id="{20C81D7F-02B7-8BFD-D35C-E11C924FEFAF}"/>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2" name="椭圆 1031">
              <a:extLst>
                <a:ext uri="{FF2B5EF4-FFF2-40B4-BE49-F238E27FC236}">
                  <a16:creationId xmlns:a16="http://schemas.microsoft.com/office/drawing/2014/main" id="{049326B9-5505-049D-A06C-F3838F8F154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3" name="椭圆 1032">
              <a:extLst>
                <a:ext uri="{FF2B5EF4-FFF2-40B4-BE49-F238E27FC236}">
                  <a16:creationId xmlns:a16="http://schemas.microsoft.com/office/drawing/2014/main" id="{36E9DF15-FB08-58EA-AB87-79E8AC9A876D}"/>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4" name="组合 1033">
            <a:extLst>
              <a:ext uri="{FF2B5EF4-FFF2-40B4-BE49-F238E27FC236}">
                <a16:creationId xmlns:a16="http://schemas.microsoft.com/office/drawing/2014/main" id="{4C6BE11D-BCB5-7DC4-ED59-E0941FDAC72B}"/>
              </a:ext>
            </a:extLst>
          </p:cNvPr>
          <p:cNvGrpSpPr/>
          <p:nvPr/>
        </p:nvGrpSpPr>
        <p:grpSpPr>
          <a:xfrm>
            <a:off x="9065777" y="4770203"/>
            <a:ext cx="1858297" cy="1359243"/>
            <a:chOff x="7760244" y="4757631"/>
            <a:chExt cx="1858297" cy="1359243"/>
          </a:xfrm>
        </p:grpSpPr>
        <p:sp>
          <p:nvSpPr>
            <p:cNvPr id="1035" name="任意多边形: 形状 1034">
              <a:extLst>
                <a:ext uri="{FF2B5EF4-FFF2-40B4-BE49-F238E27FC236}">
                  <a16:creationId xmlns:a16="http://schemas.microsoft.com/office/drawing/2014/main" id="{89AC3BB5-8629-5AE4-3BB7-185701DE79FA}"/>
                </a:ext>
              </a:extLst>
            </p:cNvPr>
            <p:cNvSpPr/>
            <p:nvPr/>
          </p:nvSpPr>
          <p:spPr>
            <a:xfrm>
              <a:off x="7760244" y="4842084"/>
              <a:ext cx="1858297" cy="1274790"/>
            </a:xfrm>
            <a:custGeom>
              <a:avLst/>
              <a:gdLst>
                <a:gd name="connsiteX0" fmla="*/ 0 w 1858297"/>
                <a:gd name="connsiteY0" fmla="*/ 577693 h 1274790"/>
                <a:gd name="connsiteX1" fmla="*/ 184355 w 1858297"/>
                <a:gd name="connsiteY1" fmla="*/ 695681 h 1274790"/>
                <a:gd name="connsiteX2" fmla="*/ 324465 w 1858297"/>
                <a:gd name="connsiteY2" fmla="*/ 408087 h 1274790"/>
                <a:gd name="connsiteX3" fmla="*/ 582561 w 1858297"/>
                <a:gd name="connsiteY3" fmla="*/ 931655 h 1274790"/>
                <a:gd name="connsiteX4" fmla="*/ 803787 w 1858297"/>
                <a:gd name="connsiteY4" fmla="*/ 2506 h 1274790"/>
                <a:gd name="connsiteX5" fmla="*/ 1017639 w 1858297"/>
                <a:gd name="connsiteY5" fmla="*/ 1270868 h 1274790"/>
                <a:gd name="connsiteX6" fmla="*/ 1297858 w 1858297"/>
                <a:gd name="connsiteY6" fmla="*/ 408087 h 1274790"/>
                <a:gd name="connsiteX7" fmla="*/ 1578077 w 1858297"/>
                <a:gd name="connsiteY7" fmla="*/ 651435 h 1274790"/>
                <a:gd name="connsiteX8" fmla="*/ 1696065 w 1858297"/>
                <a:gd name="connsiteY8" fmla="*/ 474455 h 1274790"/>
                <a:gd name="connsiteX9" fmla="*/ 1858297 w 1858297"/>
                <a:gd name="connsiteY9" fmla="*/ 629313 h 1274790"/>
                <a:gd name="connsiteX10" fmla="*/ 1858297 w 1858297"/>
                <a:gd name="connsiteY10" fmla="*/ 629313 h 1274790"/>
                <a:gd name="connsiteX11" fmla="*/ 1858297 w 1858297"/>
                <a:gd name="connsiteY11" fmla="*/ 621939 h 12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297" h="127479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椭圆 1035">
              <a:extLst>
                <a:ext uri="{FF2B5EF4-FFF2-40B4-BE49-F238E27FC236}">
                  <a16:creationId xmlns:a16="http://schemas.microsoft.com/office/drawing/2014/main" id="{EA61AE2E-7599-8103-10F4-C1621ABF8DA5}"/>
                </a:ext>
              </a:extLst>
            </p:cNvPr>
            <p:cNvSpPr/>
            <p:nvPr/>
          </p:nvSpPr>
          <p:spPr>
            <a:xfrm>
              <a:off x="8436077" y="4757631"/>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椭圆 1036">
              <a:extLst>
                <a:ext uri="{FF2B5EF4-FFF2-40B4-BE49-F238E27FC236}">
                  <a16:creationId xmlns:a16="http://schemas.microsoft.com/office/drawing/2014/main" id="{93A85B6F-D08B-A22C-558B-B15C6DEE5400}"/>
                </a:ext>
              </a:extLst>
            </p:cNvPr>
            <p:cNvSpPr/>
            <p:nvPr/>
          </p:nvSpPr>
          <p:spPr>
            <a:xfrm>
              <a:off x="7945624" y="5162176"/>
              <a:ext cx="216445" cy="1991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8" name="文本框 1037">
            <a:extLst>
              <a:ext uri="{FF2B5EF4-FFF2-40B4-BE49-F238E27FC236}">
                <a16:creationId xmlns:a16="http://schemas.microsoft.com/office/drawing/2014/main" id="{D88088FB-8795-F8DD-9D96-9B7E0419FD37}"/>
              </a:ext>
            </a:extLst>
          </p:cNvPr>
          <p:cNvSpPr txBox="1"/>
          <p:nvPr/>
        </p:nvSpPr>
        <p:spPr>
          <a:xfrm>
            <a:off x="724041" y="6138997"/>
            <a:ext cx="3863066" cy="646331"/>
          </a:xfrm>
          <a:prstGeom prst="rect">
            <a:avLst/>
          </a:prstGeom>
          <a:noFill/>
        </p:spPr>
        <p:txBody>
          <a:bodyPr wrap="square" rtlCol="0">
            <a:spAutoFit/>
          </a:bodyPr>
          <a:lstStyle/>
          <a:p>
            <a:r>
              <a:rPr lang="en-US" altLang="zh-CN" dirty="0"/>
              <a:t>Sliced signals without any knowledge of their nature</a:t>
            </a:r>
            <a:endParaRPr lang="zh-CN" altLang="en-US" dirty="0"/>
          </a:p>
        </p:txBody>
      </p:sp>
      <p:sp>
        <p:nvSpPr>
          <p:cNvPr id="1039" name="文本框 1038">
            <a:extLst>
              <a:ext uri="{FF2B5EF4-FFF2-40B4-BE49-F238E27FC236}">
                <a16:creationId xmlns:a16="http://schemas.microsoft.com/office/drawing/2014/main" id="{52CED34B-F682-3561-978B-F62F4CF932D8}"/>
              </a:ext>
            </a:extLst>
          </p:cNvPr>
          <p:cNvSpPr txBox="1"/>
          <p:nvPr/>
        </p:nvSpPr>
        <p:spPr>
          <a:xfrm>
            <a:off x="4609689" y="6155252"/>
            <a:ext cx="3370006" cy="646331"/>
          </a:xfrm>
          <a:prstGeom prst="rect">
            <a:avLst/>
          </a:prstGeom>
          <a:noFill/>
        </p:spPr>
        <p:txBody>
          <a:bodyPr wrap="square" rtlCol="0">
            <a:spAutoFit/>
          </a:bodyPr>
          <a:lstStyle/>
          <a:p>
            <a:r>
              <a:rPr lang="en-US" altLang="zh-CN" dirty="0"/>
              <a:t>Sliced signals with some knowledge of their nature</a:t>
            </a:r>
            <a:endParaRPr lang="zh-CN" altLang="en-US" dirty="0"/>
          </a:p>
        </p:txBody>
      </p:sp>
      <p:sp>
        <p:nvSpPr>
          <p:cNvPr id="1040" name="文本框 1039">
            <a:extLst>
              <a:ext uri="{FF2B5EF4-FFF2-40B4-BE49-F238E27FC236}">
                <a16:creationId xmlns:a16="http://schemas.microsoft.com/office/drawing/2014/main" id="{CE62DF74-7FAB-A5B0-7121-FD7357C42624}"/>
              </a:ext>
            </a:extLst>
          </p:cNvPr>
          <p:cNvSpPr txBox="1"/>
          <p:nvPr/>
        </p:nvSpPr>
        <p:spPr>
          <a:xfrm>
            <a:off x="8271442" y="6177774"/>
            <a:ext cx="3370006" cy="646331"/>
          </a:xfrm>
          <a:prstGeom prst="rect">
            <a:avLst/>
          </a:prstGeom>
          <a:noFill/>
        </p:spPr>
        <p:txBody>
          <a:bodyPr wrap="square" rtlCol="0">
            <a:spAutoFit/>
          </a:bodyPr>
          <a:lstStyle/>
          <a:p>
            <a:r>
              <a:rPr lang="en-US" altLang="zh-CN" dirty="0"/>
              <a:t>Sliced signals with deep knowledge of their nature</a:t>
            </a:r>
            <a:endParaRPr lang="zh-CN" altLang="en-US" dirty="0"/>
          </a:p>
        </p:txBody>
      </p:sp>
    </p:spTree>
    <p:extLst>
      <p:ext uri="{BB962C8B-B14F-4D97-AF65-F5344CB8AC3E}">
        <p14:creationId xmlns:p14="http://schemas.microsoft.com/office/powerpoint/2010/main" val="262238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92845"/>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122219" y="554510"/>
            <a:ext cx="10111839" cy="6186309"/>
          </a:xfrm>
          <a:prstGeom prst="rect">
            <a:avLst/>
          </a:prstGeom>
          <a:noFill/>
        </p:spPr>
        <p:txBody>
          <a:bodyPr wrap="square" rtlCol="0">
            <a:spAutoFit/>
          </a:bodyPr>
          <a:lstStyle>
            <a:defPPr>
              <a:defRPr lang="zh-CN"/>
            </a:defPPr>
            <a:lvl1pPr>
              <a:defRPr/>
            </a:lvl1pPr>
          </a:lstStyle>
          <a:p>
            <a:pPr marL="342900" indent="-342900">
              <a:buAutoNum type="arabicPeriod"/>
            </a:pPr>
            <a:r>
              <a:rPr lang="en-US" altLang="zh-CN" dirty="0"/>
              <a:t>Do you think what I just said has any research value, or if it's implemented, does it make sense?</a:t>
            </a:r>
          </a:p>
          <a:p>
            <a:pPr marL="342900" indent="-342900">
              <a:buAutoNum type="arabicPeriod"/>
            </a:pPr>
            <a:endParaRPr lang="en-US" altLang="zh-CN" dirty="0"/>
          </a:p>
          <a:p>
            <a:pPr marL="342900" indent="-342900">
              <a:buAutoNum type="arabicPeriod"/>
            </a:pPr>
            <a:endParaRPr lang="en-US" altLang="zh-CN" dirty="0"/>
          </a:p>
          <a:p>
            <a:r>
              <a:rPr lang="en-US" altLang="zh-CN" dirty="0"/>
              <a:t>2. In our laboratory paper, does the deep learning model also have data shift in its dataset? I have built an identical model, but it doesn't work.</a:t>
            </a:r>
          </a:p>
          <a:p>
            <a:endParaRPr lang="en-US" altLang="zh-CN" dirty="0"/>
          </a:p>
          <a:p>
            <a:endParaRPr lang="en-US" altLang="zh-CN" dirty="0"/>
          </a:p>
          <a:p>
            <a:r>
              <a:rPr lang="en-US" altLang="zh-CN" dirty="0"/>
              <a:t>3. Regarding the proposal presentation, Professor Xie's advice is to approach it from a more general perspective. For instance, what I should write about is how to perform the extraction of a standard template from a periodic physical signal, then elucidate my methodology, and in the experimental section, validate it using our SCG signal or BCG signal.</a:t>
            </a:r>
          </a:p>
          <a:p>
            <a:endParaRPr lang="en-US" altLang="zh-CN" dirty="0"/>
          </a:p>
          <a:p>
            <a:endParaRPr lang="en-US" altLang="zh-CN" dirty="0"/>
          </a:p>
          <a:p>
            <a:r>
              <a:rPr lang="en-US" altLang="zh-CN" dirty="0"/>
              <a:t>4. In the current thesis, when mentioning 'Time Alignment' or 'DTW,' they are often used for clustering, classification, and data argumentation. Can we refer to the current work as 'DTW for Regression'? Compared to 'DTW for Classification,' 'DTW for Regression' has a distinct focus.</a:t>
            </a:r>
          </a:p>
          <a:p>
            <a:endParaRPr lang="en-US" altLang="zh-CN" dirty="0"/>
          </a:p>
          <a:p>
            <a:endParaRPr lang="en-US" altLang="zh-CN" dirty="0"/>
          </a:p>
          <a:p>
            <a:r>
              <a:rPr lang="en-US" altLang="zh-CN" dirty="0"/>
              <a:t>5. Do you think the tutorial we wrote is too simple?</a:t>
            </a:r>
          </a:p>
        </p:txBody>
      </p:sp>
    </p:spTree>
    <p:extLst>
      <p:ext uri="{BB962C8B-B14F-4D97-AF65-F5344CB8AC3E}">
        <p14:creationId xmlns:p14="http://schemas.microsoft.com/office/powerpoint/2010/main" val="112549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122219" y="423950"/>
            <a:ext cx="5931724"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Questions</a:t>
            </a:r>
            <a:endParaRPr lang="en-US" altLang="zh-CN" sz="1400" dirty="0"/>
          </a:p>
        </p:txBody>
      </p:sp>
      <p:sp>
        <p:nvSpPr>
          <p:cNvPr id="3" name="文本框 2">
            <a:extLst>
              <a:ext uri="{FF2B5EF4-FFF2-40B4-BE49-F238E27FC236}">
                <a16:creationId xmlns:a16="http://schemas.microsoft.com/office/drawing/2014/main" id="{67F3CD36-4875-6579-F682-A0B365B9CD16}"/>
              </a:ext>
            </a:extLst>
          </p:cNvPr>
          <p:cNvSpPr txBox="1"/>
          <p:nvPr/>
        </p:nvSpPr>
        <p:spPr>
          <a:xfrm>
            <a:off x="1332942" y="1486494"/>
            <a:ext cx="9526116" cy="646331"/>
          </a:xfrm>
          <a:prstGeom prst="rect">
            <a:avLst/>
          </a:prstGeom>
          <a:noFill/>
        </p:spPr>
        <p:txBody>
          <a:bodyPr wrap="square" rtlCol="0">
            <a:spAutoFit/>
          </a:bodyPr>
          <a:lstStyle>
            <a:defPPr>
              <a:defRPr lang="zh-CN"/>
            </a:defPPr>
            <a:lvl1pPr>
              <a:defRPr/>
            </a:lvl1pPr>
          </a:lstStyle>
          <a:p>
            <a:r>
              <a:rPr lang="en-US" altLang="zh-CN" dirty="0"/>
              <a:t>Regarding </a:t>
            </a:r>
            <a:r>
              <a:rPr lang="en-US" altLang="zh-CN" b="1" dirty="0"/>
              <a:t>excellent graduation theses in Jiangsu Province</a:t>
            </a:r>
            <a:r>
              <a:rPr lang="en-US" altLang="zh-CN" dirty="0"/>
              <a:t>, the bottom line is that there must be a thesis publication.</a:t>
            </a:r>
          </a:p>
        </p:txBody>
      </p:sp>
    </p:spTree>
    <p:extLst>
      <p:ext uri="{BB962C8B-B14F-4D97-AF65-F5344CB8AC3E}">
        <p14:creationId xmlns:p14="http://schemas.microsoft.com/office/powerpoint/2010/main" val="238714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5114486" y="3105834"/>
            <a:ext cx="1963028" cy="646331"/>
          </a:xfrm>
          <a:prstGeom prst="rect">
            <a:avLst/>
          </a:prstGeom>
          <a:noFill/>
        </p:spPr>
        <p:txBody>
          <a:bodyPr wrap="square" rtlCol="0">
            <a:spAutoFit/>
          </a:bodyPr>
          <a:lstStyle>
            <a:defPPr>
              <a:defRPr lang="zh-CN"/>
            </a:defPPr>
            <a:lvl1pPr algn="ctr">
              <a:defRPr sz="3600">
                <a:latin typeface="Consolas" panose="020B0609020204030204" pitchFamily="49" charset="0"/>
                <a:cs typeface="Times New Roman" panose="02020603050405020304" pitchFamily="18" charset="0"/>
              </a:defRPr>
            </a:lvl1pPr>
          </a:lstStyle>
          <a:p>
            <a:r>
              <a:rPr lang="en-US" altLang="zh-CN" dirty="0"/>
              <a:t>Thanks!</a:t>
            </a:r>
          </a:p>
        </p:txBody>
      </p:sp>
    </p:spTree>
    <p:extLst>
      <p:ext uri="{BB962C8B-B14F-4D97-AF65-F5344CB8AC3E}">
        <p14:creationId xmlns:p14="http://schemas.microsoft.com/office/powerpoint/2010/main" val="30159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1574963" y="537330"/>
            <a:ext cx="9042074" cy="461665"/>
          </a:xfrm>
          <a:prstGeom prst="rect">
            <a:avLst/>
          </a:prstGeom>
          <a:noFill/>
        </p:spPr>
        <p:txBody>
          <a:bodyPr wrap="square" rtlCol="0">
            <a:spAutoFit/>
          </a:bodyPr>
          <a:lstStyle/>
          <a:p>
            <a:pPr algn="ctr"/>
            <a:r>
              <a:rPr lang="en-US" altLang="zh-CN" sz="2400" dirty="0">
                <a:latin typeface="Consolas" panose="020B0609020204030204" pitchFamily="49" charset="0"/>
                <a:cs typeface="Times New Roman" panose="02020603050405020304" pitchFamily="18" charset="0"/>
              </a:rPr>
              <a:t>Work Description</a:t>
            </a:r>
          </a:p>
        </p:txBody>
      </p:sp>
      <p:sp>
        <p:nvSpPr>
          <p:cNvPr id="3" name="文本框 2">
            <a:extLst>
              <a:ext uri="{FF2B5EF4-FFF2-40B4-BE49-F238E27FC236}">
                <a16:creationId xmlns:a16="http://schemas.microsoft.com/office/drawing/2014/main" id="{59F62255-7A4A-1C35-FF69-9A58CEC1EDD3}"/>
              </a:ext>
            </a:extLst>
          </p:cNvPr>
          <p:cNvSpPr txBox="1"/>
          <p:nvPr/>
        </p:nvSpPr>
        <p:spPr>
          <a:xfrm>
            <a:off x="2185312" y="1242357"/>
            <a:ext cx="8616079" cy="5078313"/>
          </a:xfrm>
          <a:prstGeom prst="rect">
            <a:avLst/>
          </a:prstGeom>
          <a:noFill/>
        </p:spPr>
        <p:txBody>
          <a:bodyPr wrap="square" rtlCol="0">
            <a:spAutoFit/>
          </a:bodyPr>
          <a:lstStyle/>
          <a:p>
            <a:r>
              <a:rPr lang="en-US" altLang="zh-CN" dirty="0"/>
              <a:t>Part_1: </a:t>
            </a:r>
          </a:p>
          <a:p>
            <a:pPr marL="800100" lvl="1" indent="-342900">
              <a:buAutoNum type="arabicPeriod"/>
            </a:pPr>
            <a:r>
              <a:rPr lang="en-US" altLang="zh-CN" dirty="0"/>
              <a:t>About Getting Template (Weighted Average, Kalman Filter, DTW)</a:t>
            </a:r>
          </a:p>
          <a:p>
            <a:pPr marL="800100" lvl="1" indent="-342900">
              <a:buFontTx/>
              <a:buAutoNum type="arabicPeriod"/>
            </a:pPr>
            <a:r>
              <a:rPr lang="en-US" altLang="zh-CN" dirty="0"/>
              <a:t>Some Thoughts about Removing Breathing Effect</a:t>
            </a:r>
          </a:p>
          <a:p>
            <a:pPr marL="800100" lvl="1" indent="-342900">
              <a:buAutoNum type="arabicPeriod"/>
            </a:pPr>
            <a:endParaRPr lang="en-US" altLang="zh-CN" dirty="0"/>
          </a:p>
          <a:p>
            <a:pPr marL="800100" lvl="1" indent="-342900">
              <a:buAutoNum type="arabicPeriod"/>
            </a:pPr>
            <a:endParaRPr lang="en-US" altLang="zh-CN" dirty="0"/>
          </a:p>
          <a:p>
            <a:r>
              <a:rPr lang="en-US" altLang="zh-CN" dirty="0"/>
              <a:t>Part_2: </a:t>
            </a:r>
          </a:p>
          <a:p>
            <a:pPr marL="800100" lvl="1" indent="-342900">
              <a:buAutoNum type="arabicPeriod"/>
            </a:pPr>
            <a:r>
              <a:rPr lang="en-US" altLang="zh-CN" dirty="0"/>
              <a:t>Paper_1: A global averaging method for DTW</a:t>
            </a:r>
          </a:p>
          <a:p>
            <a:pPr marL="800100" lvl="1" indent="-342900">
              <a:buAutoNum type="arabicPeriod"/>
            </a:pPr>
            <a:r>
              <a:rPr lang="en-US" altLang="zh-CN" dirty="0"/>
              <a:t>Paper_2: </a:t>
            </a:r>
            <a:r>
              <a:rPr lang="en-US" altLang="zh-CN" dirty="0" err="1"/>
              <a:t>shapeDTW</a:t>
            </a:r>
            <a:r>
              <a:rPr lang="en-US" altLang="zh-CN" dirty="0"/>
              <a:t>: shape Dynamic Time Warping</a:t>
            </a:r>
          </a:p>
          <a:p>
            <a:pPr marL="800100" lvl="1" indent="-342900">
              <a:buAutoNum type="arabicPeriod"/>
            </a:pPr>
            <a:r>
              <a:rPr lang="en-US" altLang="zh-CN" dirty="0"/>
              <a:t>Paper_3: k-Shape</a:t>
            </a:r>
          </a:p>
          <a:p>
            <a:endParaRPr lang="en-US" altLang="zh-CN" dirty="0"/>
          </a:p>
          <a:p>
            <a:endParaRPr lang="en-US" altLang="zh-CN" dirty="0"/>
          </a:p>
          <a:p>
            <a:r>
              <a:rPr lang="en-US" altLang="zh-CN" dirty="0"/>
              <a:t>Part_3: Learning Progress and Future Learning Plan</a:t>
            </a:r>
          </a:p>
          <a:p>
            <a:endParaRPr lang="en-US" altLang="zh-CN" dirty="0"/>
          </a:p>
          <a:p>
            <a:endParaRPr lang="en-US" altLang="zh-CN" dirty="0"/>
          </a:p>
          <a:p>
            <a:r>
              <a:rPr lang="en-US" altLang="zh-CN" dirty="0"/>
              <a:t>Part_4: Some Thoughts about Undergraduate Thesis</a:t>
            </a:r>
          </a:p>
          <a:p>
            <a:endParaRPr lang="en-US" altLang="zh-CN" dirty="0"/>
          </a:p>
          <a:p>
            <a:endParaRPr lang="en-US" altLang="zh-CN" dirty="0"/>
          </a:p>
          <a:p>
            <a:r>
              <a:rPr lang="en-US" altLang="zh-CN" dirty="0"/>
              <a:t>Part_5: Questions</a:t>
            </a:r>
          </a:p>
        </p:txBody>
      </p:sp>
    </p:spTree>
    <p:extLst>
      <p:ext uri="{BB962C8B-B14F-4D97-AF65-F5344CB8AC3E}">
        <p14:creationId xmlns:p14="http://schemas.microsoft.com/office/powerpoint/2010/main" val="35638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graphicFrame>
        <p:nvGraphicFramePr>
          <p:cNvPr id="2" name="表格 1">
            <a:extLst>
              <a:ext uri="{FF2B5EF4-FFF2-40B4-BE49-F238E27FC236}">
                <a16:creationId xmlns:a16="http://schemas.microsoft.com/office/drawing/2014/main" id="{AFE1193D-C098-489C-9107-B3F82B55CD51}"/>
              </a:ext>
            </a:extLst>
          </p:cNvPr>
          <p:cNvGraphicFramePr>
            <a:graphicFrameLocks noGrp="1"/>
          </p:cNvGraphicFramePr>
          <p:nvPr>
            <p:extLst>
              <p:ext uri="{D42A27DB-BD31-4B8C-83A1-F6EECF244321}">
                <p14:modId xmlns:p14="http://schemas.microsoft.com/office/powerpoint/2010/main" val="706128819"/>
              </p:ext>
            </p:extLst>
          </p:nvPr>
        </p:nvGraphicFramePr>
        <p:xfrm>
          <a:off x="609600" y="702759"/>
          <a:ext cx="10209162" cy="370840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50027">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No Template</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645629362"/>
                  </a:ext>
                </a:extLst>
              </a:tr>
              <a:tr h="370840">
                <a:tc>
                  <a:txBody>
                    <a:bodyPr/>
                    <a:lstStyle/>
                    <a:p>
                      <a:r>
                        <a:rPr lang="en-US" altLang="zh-CN" dirty="0"/>
                        <a:t>Mean</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70840">
                <a:tc>
                  <a:txBody>
                    <a:bodyPr/>
                    <a:lstStyle/>
                    <a:p>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34244929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 / -</a:t>
                      </a:r>
                      <a:endParaRPr lang="zh-CN" altLang="en-US" dirty="0"/>
                    </a:p>
                  </a:txBody>
                  <a:tcPr/>
                </a:tc>
                <a:tc>
                  <a:txBody>
                    <a:bodyPr/>
                    <a:lstStyle/>
                    <a:p>
                      <a:pPr algn="ctr"/>
                      <a:r>
                        <a:rPr lang="en-US" altLang="zh-CN" dirty="0"/>
                        <a:t>- / -</a:t>
                      </a:r>
                      <a:endParaRPr lang="zh-CN" altLang="en-US" dirty="0"/>
                    </a:p>
                  </a:txBody>
                  <a:tcPr/>
                </a:tc>
                <a:extLst>
                  <a:ext uri="{0D108BD9-81ED-4DB2-BD59-A6C34878D82A}">
                    <a16:rowId xmlns:a16="http://schemas.microsoft.com/office/drawing/2014/main" val="2111113704"/>
                  </a:ext>
                </a:extLst>
              </a:tr>
              <a:tr h="370840">
                <a:tc>
                  <a:txBody>
                    <a:bodyPr/>
                    <a:lstStyle/>
                    <a:p>
                      <a:r>
                        <a:rPr lang="en-US" altLang="zh-CN" dirty="0"/>
                        <a:t>K-shape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269369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Weighted Avg</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1.95 / 1.98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4.63 / 4.74</a:t>
                      </a:r>
                      <a:endParaRPr lang="zh-CN" altLang="en-US" dirty="0"/>
                    </a:p>
                  </a:txBody>
                  <a:tcPr/>
                </a:tc>
                <a:extLst>
                  <a:ext uri="{0D108BD9-81ED-4DB2-BD59-A6C34878D82A}">
                    <a16:rowId xmlns:a16="http://schemas.microsoft.com/office/drawing/2014/main" val="766016371"/>
                  </a:ext>
                </a:extLst>
              </a:tr>
              <a:tr h="370840">
                <a:tc>
                  <a:txBody>
                    <a:bodyPr/>
                    <a:lstStyle/>
                    <a:p>
                      <a:r>
                        <a:rPr lang="en-US" altLang="zh-CN" dirty="0"/>
                        <a:t>K-shape 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extLst>
                  <a:ext uri="{0D108BD9-81ED-4DB2-BD59-A6C34878D82A}">
                    <a16:rowId xmlns:a16="http://schemas.microsoft.com/office/drawing/2014/main" val="1684763513"/>
                  </a:ext>
                </a:extLst>
              </a:tr>
              <a:tr h="370840">
                <a:tc>
                  <a:txBody>
                    <a:bodyPr/>
                    <a:lstStyle/>
                    <a:p>
                      <a:r>
                        <a:rPr lang="en-US" altLang="zh-CN" dirty="0"/>
                        <a:t>Kalman Filter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r>
                        <a:rPr lang="en-US" altLang="zh-CN" sz="1800" kern="1200" dirty="0">
                          <a:solidFill>
                            <a:schemeClr val="dk1"/>
                          </a:solidFill>
                          <a:effectLst/>
                          <a:latin typeface="+mn-lt"/>
                          <a:ea typeface="+mn-ea"/>
                          <a:cs typeface="+mn-cs"/>
                        </a:rPr>
                        <a:t>  1.45 / 1.37</a:t>
                      </a:r>
                      <a:endParaRPr lang="zh-CN" altLang="en-US" dirty="0"/>
                    </a:p>
                  </a:txBody>
                  <a:tcPr/>
                </a:tc>
                <a:tc>
                  <a:txBody>
                    <a:bodyPr/>
                    <a:lstStyle/>
                    <a:p>
                      <a:r>
                        <a:rPr lang="en-US" altLang="zh-CN" sz="1800" kern="1200" dirty="0">
                          <a:solidFill>
                            <a:schemeClr val="dk1"/>
                          </a:solidFill>
                          <a:effectLst/>
                          <a:latin typeface="+mn-lt"/>
                          <a:ea typeface="+mn-ea"/>
                          <a:cs typeface="+mn-cs"/>
                        </a:rPr>
                        <a:t>  4.82 / 4.60</a:t>
                      </a:r>
                      <a:endParaRPr lang="zh-CN" altLang="en-US" dirty="0"/>
                    </a:p>
                  </a:txBody>
                  <a:tcPr/>
                </a:tc>
                <a:extLst>
                  <a:ext uri="{0D108BD9-81ED-4DB2-BD59-A6C34878D82A}">
                    <a16:rowId xmlns:a16="http://schemas.microsoft.com/office/drawing/2014/main" val="1409619234"/>
                  </a:ext>
                </a:extLst>
              </a:tr>
              <a:tr h="370840">
                <a:tc>
                  <a:txBody>
                    <a:bodyPr/>
                    <a:lstStyle/>
                    <a:p>
                      <a:r>
                        <a:rPr lang="en-US" altLang="zh-CN" b="1" dirty="0"/>
                        <a:t>DBA</a:t>
                      </a:r>
                      <a:endParaRPr lang="zh-CN" alt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extLst>
                  <a:ext uri="{0D108BD9-81ED-4DB2-BD59-A6C34878D82A}">
                    <a16:rowId xmlns:a16="http://schemas.microsoft.com/office/drawing/2014/main" val="994351504"/>
                  </a:ext>
                </a:extLst>
              </a:tr>
            </a:tbl>
          </a:graphicData>
        </a:graphic>
      </p:graphicFrame>
      <p:pic>
        <p:nvPicPr>
          <p:cNvPr id="5" name="图片 4">
            <a:extLst>
              <a:ext uri="{FF2B5EF4-FFF2-40B4-BE49-F238E27FC236}">
                <a16:creationId xmlns:a16="http://schemas.microsoft.com/office/drawing/2014/main" id="{F58FBEDA-0D0F-353F-F66E-0F1A331F74EA}"/>
              </a:ext>
            </a:extLst>
          </p:cNvPr>
          <p:cNvPicPr>
            <a:picLocks noChangeAspect="1"/>
          </p:cNvPicPr>
          <p:nvPr/>
        </p:nvPicPr>
        <p:blipFill>
          <a:blip r:embed="rId3"/>
          <a:stretch>
            <a:fillRect/>
          </a:stretch>
        </p:blipFill>
        <p:spPr>
          <a:xfrm>
            <a:off x="413827" y="4546002"/>
            <a:ext cx="5958197" cy="2179749"/>
          </a:xfrm>
          <a:prstGeom prst="rect">
            <a:avLst/>
          </a:prstGeom>
        </p:spPr>
      </p:pic>
      <p:pic>
        <p:nvPicPr>
          <p:cNvPr id="7" name="图片 6">
            <a:extLst>
              <a:ext uri="{FF2B5EF4-FFF2-40B4-BE49-F238E27FC236}">
                <a16:creationId xmlns:a16="http://schemas.microsoft.com/office/drawing/2014/main" id="{3C23FA2F-AE80-462C-576D-36CA5A388D7F}"/>
              </a:ext>
            </a:extLst>
          </p:cNvPr>
          <p:cNvPicPr>
            <a:picLocks noChangeAspect="1"/>
          </p:cNvPicPr>
          <p:nvPr/>
        </p:nvPicPr>
        <p:blipFill>
          <a:blip r:embed="rId4"/>
          <a:stretch>
            <a:fillRect/>
          </a:stretch>
        </p:blipFill>
        <p:spPr>
          <a:xfrm>
            <a:off x="6096000" y="4678252"/>
            <a:ext cx="5610426" cy="2047500"/>
          </a:xfrm>
          <a:prstGeom prst="rect">
            <a:avLst/>
          </a:prstGeom>
        </p:spPr>
      </p:pic>
    </p:spTree>
    <p:extLst>
      <p:ext uri="{BB962C8B-B14F-4D97-AF65-F5344CB8AC3E}">
        <p14:creationId xmlns:p14="http://schemas.microsoft.com/office/powerpoint/2010/main" val="254104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3" name="文本框 2">
            <a:extLst>
              <a:ext uri="{FF2B5EF4-FFF2-40B4-BE49-F238E27FC236}">
                <a16:creationId xmlns:a16="http://schemas.microsoft.com/office/drawing/2014/main" id="{7E6479E6-9587-A2B7-5574-031FC4CC0E72}"/>
              </a:ext>
            </a:extLst>
          </p:cNvPr>
          <p:cNvSpPr txBox="1"/>
          <p:nvPr/>
        </p:nvSpPr>
        <p:spPr>
          <a:xfrm>
            <a:off x="609600" y="766916"/>
            <a:ext cx="10982632" cy="3139321"/>
          </a:xfrm>
          <a:prstGeom prst="rect">
            <a:avLst/>
          </a:prstGeom>
          <a:noFill/>
        </p:spPr>
        <p:txBody>
          <a:bodyPr wrap="square" rtlCol="0">
            <a:spAutoFit/>
          </a:bodyPr>
          <a:lstStyle/>
          <a:p>
            <a:r>
              <a:rPr lang="en-US" altLang="zh-CN" dirty="0"/>
              <a:t>Preliminary conclusions reflected by experimental results:</a:t>
            </a:r>
          </a:p>
          <a:p>
            <a:endParaRPr lang="en-US" altLang="zh-CN" dirty="0"/>
          </a:p>
          <a:p>
            <a:endParaRPr lang="en-US" altLang="zh-CN" dirty="0"/>
          </a:p>
          <a:p>
            <a:r>
              <a:rPr lang="en-US" altLang="zh-CN" dirty="0"/>
              <a:t>Conclusion1:</a:t>
            </a:r>
          </a:p>
          <a:p>
            <a:endParaRPr lang="en-US" altLang="zh-CN" dirty="0"/>
          </a:p>
          <a:p>
            <a:r>
              <a:rPr lang="en-US" altLang="zh-CN" dirty="0"/>
              <a:t>In the case of using linear regression, </a:t>
            </a:r>
            <a:r>
              <a:rPr lang="en-US" altLang="zh-CN" b="1" dirty="0"/>
              <a:t>the theoretical upper limit </a:t>
            </a:r>
            <a:r>
              <a:rPr lang="en-US" altLang="zh-CN" dirty="0"/>
              <a:t>for predicting D of pure SCG signals should be </a:t>
            </a:r>
            <a:r>
              <a:rPr lang="en-US" altLang="zh-CN" b="1" dirty="0"/>
              <a:t>1.8</a:t>
            </a:r>
            <a:r>
              <a:rPr lang="en-US" altLang="zh-CN" dirty="0"/>
              <a:t>. </a:t>
            </a:r>
          </a:p>
          <a:p>
            <a:endParaRPr lang="en-US" altLang="zh-CN" dirty="0"/>
          </a:p>
          <a:p>
            <a:r>
              <a:rPr lang="en-US" altLang="zh-CN" dirty="0"/>
              <a:t>However, current results obtained with the DBA algorithm suggest that the process of obtaining a standard template is a denoising process. </a:t>
            </a:r>
          </a:p>
          <a:p>
            <a:r>
              <a:rPr lang="en-US" altLang="zh-CN" dirty="0"/>
              <a:t>(The DBA algorithm will be briefly introduced later.)</a:t>
            </a:r>
          </a:p>
        </p:txBody>
      </p:sp>
      <p:graphicFrame>
        <p:nvGraphicFramePr>
          <p:cNvPr id="2" name="表格 1">
            <a:extLst>
              <a:ext uri="{FF2B5EF4-FFF2-40B4-BE49-F238E27FC236}">
                <a16:creationId xmlns:a16="http://schemas.microsoft.com/office/drawing/2014/main" id="{DCCB8D94-03FD-2C9F-E4EA-A960C6CB1542}"/>
              </a:ext>
            </a:extLst>
          </p:cNvPr>
          <p:cNvGraphicFramePr>
            <a:graphicFrameLocks noGrp="1"/>
          </p:cNvGraphicFramePr>
          <p:nvPr>
            <p:extLst>
              <p:ext uri="{D42A27DB-BD31-4B8C-83A1-F6EECF244321}">
                <p14:modId xmlns:p14="http://schemas.microsoft.com/office/powerpoint/2010/main" val="3615856256"/>
              </p:ext>
            </p:extLst>
          </p:nvPr>
        </p:nvGraphicFramePr>
        <p:xfrm>
          <a:off x="748071" y="4491507"/>
          <a:ext cx="10209162" cy="110744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50027">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No Template</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a:t>
                      </a:r>
                      <a:r>
                        <a:rPr lang="en-US" altLang="zh-CN" b="1" dirty="0"/>
                        <a:t>4.31</a:t>
                      </a:r>
                      <a:endParaRPr lang="zh-CN" altLang="en-US" b="1" dirty="0"/>
                    </a:p>
                  </a:txBody>
                  <a:tcPr/>
                </a:tc>
                <a:extLst>
                  <a:ext uri="{0D108BD9-81ED-4DB2-BD59-A6C34878D82A}">
                    <a16:rowId xmlns:a16="http://schemas.microsoft.com/office/drawing/2014/main" val="645629362"/>
                  </a:ext>
                </a:extLst>
              </a:tr>
              <a:tr h="349078">
                <a:tc>
                  <a:txBody>
                    <a:bodyPr/>
                    <a:lstStyle/>
                    <a:p>
                      <a:r>
                        <a:rPr lang="en-US" altLang="zh-CN" dirty="0"/>
                        <a:t>DBA</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a:t>
                      </a:r>
                      <a:r>
                        <a:rPr lang="en-US" altLang="zh-CN" b="1" u="sng" dirty="0"/>
                        <a:t>4.15</a:t>
                      </a:r>
                      <a:endParaRPr lang="zh-CN" altLang="en-US" b="1" u="sng" dirty="0"/>
                    </a:p>
                  </a:txBody>
                  <a:tcPr/>
                </a:tc>
                <a:extLst>
                  <a:ext uri="{0D108BD9-81ED-4DB2-BD59-A6C34878D82A}">
                    <a16:rowId xmlns:a16="http://schemas.microsoft.com/office/drawing/2014/main" val="994351504"/>
                  </a:ext>
                </a:extLst>
              </a:tr>
            </a:tbl>
          </a:graphicData>
        </a:graphic>
      </p:graphicFrame>
    </p:spTree>
    <p:extLst>
      <p:ext uri="{BB962C8B-B14F-4D97-AF65-F5344CB8AC3E}">
        <p14:creationId xmlns:p14="http://schemas.microsoft.com/office/powerpoint/2010/main" val="191889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3" name="文本框 2">
            <a:extLst>
              <a:ext uri="{FF2B5EF4-FFF2-40B4-BE49-F238E27FC236}">
                <a16:creationId xmlns:a16="http://schemas.microsoft.com/office/drawing/2014/main" id="{7E6479E6-9587-A2B7-5574-031FC4CC0E72}"/>
              </a:ext>
            </a:extLst>
          </p:cNvPr>
          <p:cNvSpPr txBox="1"/>
          <p:nvPr/>
        </p:nvSpPr>
        <p:spPr>
          <a:xfrm>
            <a:off x="609600" y="766916"/>
            <a:ext cx="11358716" cy="1754326"/>
          </a:xfrm>
          <a:prstGeom prst="rect">
            <a:avLst/>
          </a:prstGeom>
          <a:noFill/>
        </p:spPr>
        <p:txBody>
          <a:bodyPr wrap="square" rtlCol="0">
            <a:spAutoFit/>
          </a:bodyPr>
          <a:lstStyle/>
          <a:p>
            <a:r>
              <a:rPr lang="en-US" altLang="zh-CN" dirty="0"/>
              <a:t>Preliminary conclusions reflected by experimental results:</a:t>
            </a:r>
          </a:p>
          <a:p>
            <a:endParaRPr lang="en-US" altLang="zh-CN" dirty="0"/>
          </a:p>
          <a:p>
            <a:endParaRPr lang="en-US" altLang="zh-CN" dirty="0"/>
          </a:p>
          <a:p>
            <a:r>
              <a:rPr lang="en-US" altLang="zh-CN" dirty="0"/>
              <a:t>Conclusion2:</a:t>
            </a:r>
          </a:p>
          <a:p>
            <a:endParaRPr lang="en-US" altLang="zh-CN" dirty="0"/>
          </a:p>
          <a:p>
            <a:r>
              <a:rPr lang="en-US" altLang="zh-CN" dirty="0"/>
              <a:t>Our previous use of K-shape and the conclusions (next page) drawn were incorrect.</a:t>
            </a:r>
          </a:p>
        </p:txBody>
      </p:sp>
      <p:graphicFrame>
        <p:nvGraphicFramePr>
          <p:cNvPr id="2" name="表格 1">
            <a:extLst>
              <a:ext uri="{FF2B5EF4-FFF2-40B4-BE49-F238E27FC236}">
                <a16:creationId xmlns:a16="http://schemas.microsoft.com/office/drawing/2014/main" id="{5417FCED-051A-609E-84E5-B1FE258300E6}"/>
              </a:ext>
            </a:extLst>
          </p:cNvPr>
          <p:cNvGraphicFramePr>
            <a:graphicFrameLocks noGrp="1"/>
          </p:cNvGraphicFramePr>
          <p:nvPr>
            <p:extLst>
              <p:ext uri="{D42A27DB-BD31-4B8C-83A1-F6EECF244321}">
                <p14:modId xmlns:p14="http://schemas.microsoft.com/office/powerpoint/2010/main" val="1160100873"/>
              </p:ext>
            </p:extLst>
          </p:nvPr>
        </p:nvGraphicFramePr>
        <p:xfrm>
          <a:off x="821813" y="3127280"/>
          <a:ext cx="10165736" cy="110744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06601">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K-shape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2.20 / 2.74</a:t>
                      </a:r>
                      <a:endParaRPr lang="zh-CN" altLang="en-US" dirty="0"/>
                    </a:p>
                  </a:txBody>
                  <a:tcPr/>
                </a:tc>
                <a:tc>
                  <a:txBody>
                    <a:bodyPr/>
                    <a:lstStyle/>
                    <a:p>
                      <a:pPr algn="ctr"/>
                      <a:r>
                        <a:rPr lang="en-US" altLang="zh-CN" dirty="0"/>
                        <a:t>4.85 / 5.88</a:t>
                      </a:r>
                      <a:endParaRPr lang="zh-CN" altLang="en-US" dirty="0"/>
                    </a:p>
                  </a:txBody>
                  <a:tcPr/>
                </a:tc>
                <a:extLst>
                  <a:ext uri="{0D108BD9-81ED-4DB2-BD59-A6C34878D82A}">
                    <a16:rowId xmlns:a16="http://schemas.microsoft.com/office/drawing/2014/main" val="26936941"/>
                  </a:ext>
                </a:extLst>
              </a:tr>
              <a:tr h="361697">
                <a:tc>
                  <a:txBody>
                    <a:bodyPr/>
                    <a:lstStyle/>
                    <a:p>
                      <a:r>
                        <a:rPr lang="en-US" altLang="zh-CN" dirty="0"/>
                        <a:t>K-shape 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dirty="0"/>
                        <a:t>2.18 / 1.79</a:t>
                      </a:r>
                      <a:endParaRPr lang="zh-CN" altLang="en-US" dirty="0"/>
                    </a:p>
                  </a:txBody>
                  <a:tcPr/>
                </a:tc>
                <a:tc>
                  <a:txBody>
                    <a:bodyPr/>
                    <a:lstStyle/>
                    <a:p>
                      <a:pPr algn="ctr"/>
                      <a:r>
                        <a:rPr lang="en-US" altLang="zh-CN" dirty="0"/>
                        <a:t>4.76 / 5.24</a:t>
                      </a:r>
                      <a:endParaRPr lang="zh-CN" altLang="en-US" dirty="0"/>
                    </a:p>
                  </a:txBody>
                  <a:tcPr/>
                </a:tc>
                <a:extLst>
                  <a:ext uri="{0D108BD9-81ED-4DB2-BD59-A6C34878D82A}">
                    <a16:rowId xmlns:a16="http://schemas.microsoft.com/office/drawing/2014/main" val="1684763513"/>
                  </a:ext>
                </a:extLst>
              </a:tr>
            </a:tbl>
          </a:graphicData>
        </a:graphic>
      </p:graphicFrame>
    </p:spTree>
    <p:extLst>
      <p:ext uri="{BB962C8B-B14F-4D97-AF65-F5344CB8AC3E}">
        <p14:creationId xmlns:p14="http://schemas.microsoft.com/office/powerpoint/2010/main" val="410983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24DB881-6F3A-7407-1861-8BF681DAB37C}"/>
              </a:ext>
            </a:extLst>
          </p:cNvPr>
          <p:cNvGraphicFramePr>
            <a:graphicFrameLocks noGrp="1"/>
          </p:cNvGraphicFramePr>
          <p:nvPr/>
        </p:nvGraphicFramePr>
        <p:xfrm>
          <a:off x="1928426" y="971535"/>
          <a:ext cx="8127999" cy="1849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21986043"/>
                    </a:ext>
                  </a:extLst>
                </a:gridCol>
                <a:gridCol w="2709333">
                  <a:extLst>
                    <a:ext uri="{9D8B030D-6E8A-4147-A177-3AD203B41FA5}">
                      <a16:colId xmlns:a16="http://schemas.microsoft.com/office/drawing/2014/main" val="518921487"/>
                    </a:ext>
                  </a:extLst>
                </a:gridCol>
                <a:gridCol w="2709333">
                  <a:extLst>
                    <a:ext uri="{9D8B030D-6E8A-4147-A177-3AD203B41FA5}">
                      <a16:colId xmlns:a16="http://schemas.microsoft.com/office/drawing/2014/main" val="843961580"/>
                    </a:ext>
                  </a:extLst>
                </a:gridCol>
              </a:tblGrid>
              <a:tr h="336709">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No Noise / Noise Level of 0.1</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2570239062"/>
                  </a:ext>
                </a:extLst>
              </a:tr>
              <a:tr h="370840">
                <a:tc>
                  <a:txBody>
                    <a:bodyPr/>
                    <a:lstStyle/>
                    <a:p>
                      <a:pPr algn="ctr"/>
                      <a:r>
                        <a:rPr lang="en-US" altLang="zh-CN" b="1" i="0" u="sng" dirty="0"/>
                        <a:t>K-shape</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2.20 / 2.74</a:t>
                      </a:r>
                      <a:endParaRPr lang="zh-CN" altLang="en-US" b="1" i="0" u="sn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i="0" u="sng" dirty="0"/>
                        <a:t>4.85 / 5.88</a:t>
                      </a:r>
                      <a:endParaRPr lang="zh-CN" altLang="en-US" b="1" i="0" u="sng" dirty="0"/>
                    </a:p>
                  </a:txBody>
                  <a:tcPr/>
                </a:tc>
                <a:extLst>
                  <a:ext uri="{0D108BD9-81ED-4DB2-BD59-A6C34878D82A}">
                    <a16:rowId xmlns:a16="http://schemas.microsoft.com/office/drawing/2014/main" val="1685611913"/>
                  </a:ext>
                </a:extLst>
              </a:tr>
            </a:tbl>
          </a:graphicData>
        </a:graphic>
      </p:graphicFrame>
      <p:sp>
        <p:nvSpPr>
          <p:cNvPr id="5" name="文本框 4">
            <a:extLst>
              <a:ext uri="{FF2B5EF4-FFF2-40B4-BE49-F238E27FC236}">
                <a16:creationId xmlns:a16="http://schemas.microsoft.com/office/drawing/2014/main" id="{CCD5C708-541E-7A6C-2981-64F38493D00B}"/>
              </a:ext>
            </a:extLst>
          </p:cNvPr>
          <p:cNvSpPr txBox="1"/>
          <p:nvPr/>
        </p:nvSpPr>
        <p:spPr>
          <a:xfrm>
            <a:off x="1625392" y="3497367"/>
            <a:ext cx="8941215" cy="2339102"/>
          </a:xfrm>
          <a:prstGeom prst="rect">
            <a:avLst/>
          </a:prstGeom>
          <a:noFill/>
        </p:spPr>
        <p:txBody>
          <a:bodyPr wrap="square" rtlCol="0">
            <a:spAutoFit/>
          </a:bodyPr>
          <a:lstStyle/>
          <a:p>
            <a:r>
              <a:rPr lang="en-US" altLang="zh-CN" sz="2000" b="1" dirty="0"/>
              <a:t>3 Why the performance of K-shape is not satisfactory? </a:t>
            </a:r>
          </a:p>
          <a:p>
            <a:endParaRPr lang="en-US" altLang="zh-CN" dirty="0"/>
          </a:p>
          <a:p>
            <a:r>
              <a:rPr lang="en-US" altLang="zh-CN" dirty="0"/>
              <a:t>The K-shape algorithm </a:t>
            </a:r>
            <a:r>
              <a:rPr lang="en-US" altLang="zh-CN" b="1" dirty="0"/>
              <a:t>generates a new signal </a:t>
            </a:r>
            <a:r>
              <a:rPr lang="en-US" altLang="zh-CN" dirty="0"/>
              <a:t>during clustering. The issue lies in the clustering rather than the underlying Time-Warping concept. </a:t>
            </a:r>
          </a:p>
          <a:p>
            <a:endParaRPr lang="en-US" altLang="zh-CN" dirty="0"/>
          </a:p>
          <a:p>
            <a:r>
              <a:rPr lang="en-US" altLang="zh-CN" dirty="0"/>
              <a:t>We should discard clustering and focus on researching how to apply </a:t>
            </a:r>
            <a:r>
              <a:rPr lang="en-US" altLang="zh-CN" b="1" dirty="0"/>
              <a:t>Time-Warping</a:t>
            </a:r>
            <a:r>
              <a:rPr lang="en-US" altLang="zh-CN" dirty="0"/>
              <a:t> effectively.</a:t>
            </a:r>
          </a:p>
        </p:txBody>
      </p:sp>
      <p:sp>
        <p:nvSpPr>
          <p:cNvPr id="4" name="矩形 3">
            <a:extLst>
              <a:ext uri="{FF2B5EF4-FFF2-40B4-BE49-F238E27FC236}">
                <a16:creationId xmlns:a16="http://schemas.microsoft.com/office/drawing/2014/main" id="{EEEAFEDE-052F-9513-6936-C92D6A21FD19}"/>
              </a:ext>
            </a:extLst>
          </p:cNvPr>
          <p:cNvSpPr/>
          <p:nvPr/>
        </p:nvSpPr>
        <p:spPr>
          <a:xfrm>
            <a:off x="435077" y="66368"/>
            <a:ext cx="3289199" cy="6375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Previous Slide</a:t>
            </a:r>
            <a:endParaRPr lang="zh-CN" altLang="en-US" dirty="0">
              <a:solidFill>
                <a:srgbClr val="FF0000"/>
              </a:solidFill>
            </a:endParaRPr>
          </a:p>
        </p:txBody>
      </p:sp>
    </p:spTree>
    <p:extLst>
      <p:ext uri="{BB962C8B-B14F-4D97-AF65-F5344CB8AC3E}">
        <p14:creationId xmlns:p14="http://schemas.microsoft.com/office/powerpoint/2010/main" val="413180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3" name="文本框 2">
            <a:extLst>
              <a:ext uri="{FF2B5EF4-FFF2-40B4-BE49-F238E27FC236}">
                <a16:creationId xmlns:a16="http://schemas.microsoft.com/office/drawing/2014/main" id="{7E6479E6-9587-A2B7-5574-031FC4CC0E72}"/>
              </a:ext>
            </a:extLst>
          </p:cNvPr>
          <p:cNvSpPr txBox="1"/>
          <p:nvPr/>
        </p:nvSpPr>
        <p:spPr>
          <a:xfrm>
            <a:off x="609600" y="567916"/>
            <a:ext cx="11358716" cy="2308324"/>
          </a:xfrm>
          <a:prstGeom prst="rect">
            <a:avLst/>
          </a:prstGeom>
          <a:noFill/>
        </p:spPr>
        <p:txBody>
          <a:bodyPr wrap="square" rtlCol="0">
            <a:spAutoFit/>
          </a:bodyPr>
          <a:lstStyle/>
          <a:p>
            <a:r>
              <a:rPr lang="en-US" altLang="zh-CN" dirty="0"/>
              <a:t>Preliminary conclusions reflected by experimental results:</a:t>
            </a:r>
          </a:p>
          <a:p>
            <a:endParaRPr lang="en-US" altLang="zh-CN" dirty="0"/>
          </a:p>
          <a:p>
            <a:endParaRPr lang="en-US" altLang="zh-CN" dirty="0"/>
          </a:p>
          <a:p>
            <a:r>
              <a:rPr lang="en-US" altLang="zh-CN" dirty="0"/>
              <a:t>Conclusion3:</a:t>
            </a:r>
          </a:p>
          <a:p>
            <a:r>
              <a:rPr lang="en-US" altLang="zh-CN" dirty="0"/>
              <a:t>In principle, the Kalman Filter's approach to dealing with multi-sensor confusion can effectively suppress noise. Although the current results are not promising, I still believe that the path of the Kalman Filter has potential. However, it might not be worth publishing.</a:t>
            </a:r>
          </a:p>
        </p:txBody>
      </p:sp>
      <p:graphicFrame>
        <p:nvGraphicFramePr>
          <p:cNvPr id="2" name="表格 1">
            <a:extLst>
              <a:ext uri="{FF2B5EF4-FFF2-40B4-BE49-F238E27FC236}">
                <a16:creationId xmlns:a16="http://schemas.microsoft.com/office/drawing/2014/main" id="{5417FCED-051A-609E-84E5-B1FE258300E6}"/>
              </a:ext>
            </a:extLst>
          </p:cNvPr>
          <p:cNvGraphicFramePr>
            <a:graphicFrameLocks noGrp="1"/>
          </p:cNvGraphicFramePr>
          <p:nvPr>
            <p:extLst>
              <p:ext uri="{D42A27DB-BD31-4B8C-83A1-F6EECF244321}">
                <p14:modId xmlns:p14="http://schemas.microsoft.com/office/powerpoint/2010/main" val="3367027168"/>
              </p:ext>
            </p:extLst>
          </p:nvPr>
        </p:nvGraphicFramePr>
        <p:xfrm>
          <a:off x="821813" y="3429000"/>
          <a:ext cx="10209162" cy="2225040"/>
        </p:xfrm>
        <a:graphic>
          <a:graphicData uri="http://schemas.openxmlformats.org/drawingml/2006/table">
            <a:tbl>
              <a:tblPr firstRow="1" bandRow="1">
                <a:tableStyleId>{5C22544A-7EE6-4342-B048-85BDC9FD1C3A}</a:tableStyleId>
              </a:tblPr>
              <a:tblGrid>
                <a:gridCol w="2093336">
                  <a:extLst>
                    <a:ext uri="{9D8B030D-6E8A-4147-A177-3AD203B41FA5}">
                      <a16:colId xmlns:a16="http://schemas.microsoft.com/office/drawing/2014/main" val="2721979233"/>
                    </a:ext>
                  </a:extLst>
                </a:gridCol>
                <a:gridCol w="4001025">
                  <a:extLst>
                    <a:ext uri="{9D8B030D-6E8A-4147-A177-3AD203B41FA5}">
                      <a16:colId xmlns:a16="http://schemas.microsoft.com/office/drawing/2014/main" val="2329472157"/>
                    </a:ext>
                  </a:extLst>
                </a:gridCol>
                <a:gridCol w="2064774">
                  <a:extLst>
                    <a:ext uri="{9D8B030D-6E8A-4147-A177-3AD203B41FA5}">
                      <a16:colId xmlns:a16="http://schemas.microsoft.com/office/drawing/2014/main" val="3887092843"/>
                    </a:ext>
                  </a:extLst>
                </a:gridCol>
                <a:gridCol w="2050027">
                  <a:extLst>
                    <a:ext uri="{9D8B030D-6E8A-4147-A177-3AD203B41FA5}">
                      <a16:colId xmlns:a16="http://schemas.microsoft.com/office/drawing/2014/main" val="68501977"/>
                    </a:ext>
                  </a:extLst>
                </a:gridCol>
              </a:tblGrid>
              <a:tr h="370840">
                <a:tc>
                  <a:txBody>
                    <a:bodyPr/>
                    <a:lstStyle/>
                    <a:p>
                      <a:r>
                        <a:rPr lang="en-US" altLang="zh-CN" dirty="0"/>
                        <a:t>Model</a:t>
                      </a:r>
                      <a:endParaRPr lang="zh-CN" altLang="en-US" dirty="0"/>
                    </a:p>
                  </a:txBody>
                  <a:tcPr/>
                </a:tc>
                <a:tc>
                  <a:txBody>
                    <a:bodyPr/>
                    <a:lstStyle/>
                    <a:p>
                      <a:r>
                        <a:rPr lang="en-US" altLang="zh-CN" dirty="0"/>
                        <a:t>State</a:t>
                      </a:r>
                      <a:endParaRPr lang="zh-CN" altLang="en-US" dirty="0"/>
                    </a:p>
                  </a:txBody>
                  <a:tcPr/>
                </a:tc>
                <a:tc>
                  <a:txBody>
                    <a:bodyPr/>
                    <a:lstStyle/>
                    <a:p>
                      <a:r>
                        <a:rPr lang="en-US" altLang="zh-CN" dirty="0"/>
                        <a:t>S Prediction</a:t>
                      </a:r>
                      <a:endParaRPr lang="zh-CN" altLang="en-US" dirty="0"/>
                    </a:p>
                  </a:txBody>
                  <a:tcPr/>
                </a:tc>
                <a:tc>
                  <a:txBody>
                    <a:bodyPr/>
                    <a:lstStyle/>
                    <a:p>
                      <a:r>
                        <a:rPr lang="en-US" altLang="zh-CN" dirty="0"/>
                        <a:t>D Prediction</a:t>
                      </a:r>
                      <a:endParaRPr lang="zh-CN" altLang="en-US" dirty="0"/>
                    </a:p>
                  </a:txBody>
                  <a:tcPr/>
                </a:tc>
                <a:extLst>
                  <a:ext uri="{0D108BD9-81ED-4DB2-BD59-A6C34878D82A}">
                    <a16:rowId xmlns:a16="http://schemas.microsoft.com/office/drawing/2014/main" val="3312699029"/>
                  </a:ext>
                </a:extLst>
              </a:tr>
              <a:tr h="370840">
                <a:tc>
                  <a:txBody>
                    <a:bodyPr/>
                    <a:lstStyle/>
                    <a:p>
                      <a:r>
                        <a:rPr lang="en-US" altLang="zh-CN" dirty="0"/>
                        <a:t>No Template</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0.79 / 1.64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1.79 / 4.31</a:t>
                      </a:r>
                      <a:endParaRPr lang="zh-CN" altLang="en-US" dirty="0"/>
                    </a:p>
                  </a:txBody>
                  <a:tcPr/>
                </a:tc>
                <a:extLst>
                  <a:ext uri="{0D108BD9-81ED-4DB2-BD59-A6C34878D82A}">
                    <a16:rowId xmlns:a16="http://schemas.microsoft.com/office/drawing/2014/main" val="645629362"/>
                  </a:ext>
                </a:extLst>
              </a:tr>
              <a:tr h="370840">
                <a:tc>
                  <a:txBody>
                    <a:bodyPr/>
                    <a:lstStyle/>
                    <a:p>
                      <a:r>
                        <a:rPr lang="en-US" altLang="zh-CN" dirty="0"/>
                        <a:t>Mean</a:t>
                      </a:r>
                    </a:p>
                  </a:txBody>
                  <a:tcPr/>
                </a:tc>
                <a:tc>
                  <a:txBody>
                    <a:bodyPr/>
                    <a:lstStyle/>
                    <a:p>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1.35 / 1.38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 / 4.44</a:t>
                      </a:r>
                      <a:endParaRPr lang="zh-CN" altLang="en-US" dirty="0"/>
                    </a:p>
                  </a:txBody>
                  <a:tcPr/>
                </a:tc>
                <a:extLst>
                  <a:ext uri="{0D108BD9-81ED-4DB2-BD59-A6C34878D82A}">
                    <a16:rowId xmlns:a16="http://schemas.microsoft.com/office/drawing/2014/main" val="213170710"/>
                  </a:ext>
                </a:extLst>
              </a:tr>
              <a:tr h="370840">
                <a:tc>
                  <a:txBody>
                    <a:bodyPr/>
                    <a:lstStyle/>
                    <a:p>
                      <a:r>
                        <a:rPr lang="en-US" altLang="zh-CN" dirty="0"/>
                        <a:t>Median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1.42 / 1.45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4.07 / 4.49</a:t>
                      </a:r>
                      <a:endParaRPr lang="zh-CN" altLang="en-US" dirty="0"/>
                    </a:p>
                  </a:txBody>
                  <a:tcPr/>
                </a:tc>
                <a:extLst>
                  <a:ext uri="{0D108BD9-81ED-4DB2-BD59-A6C34878D82A}">
                    <a16:rowId xmlns:a16="http://schemas.microsoft.com/office/drawing/2014/main" val="3424492985"/>
                  </a:ext>
                </a:extLst>
              </a:tr>
              <a:tr h="370840">
                <a:tc>
                  <a:txBody>
                    <a:bodyPr/>
                    <a:lstStyle/>
                    <a:p>
                      <a:r>
                        <a:rPr lang="en-US" altLang="zh-CN" dirty="0"/>
                        <a:t>Kalman Filter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r>
                        <a:rPr lang="en-US" altLang="zh-CN" sz="1800" kern="1200" dirty="0">
                          <a:solidFill>
                            <a:schemeClr val="dk1"/>
                          </a:solidFill>
                          <a:effectLst/>
                          <a:latin typeface="+mn-lt"/>
                          <a:ea typeface="+mn-ea"/>
                          <a:cs typeface="+mn-cs"/>
                        </a:rPr>
                        <a:t>  1.45 / 1.37</a:t>
                      </a:r>
                      <a:endParaRPr lang="zh-CN" altLang="en-US" dirty="0"/>
                    </a:p>
                  </a:txBody>
                  <a:tcPr/>
                </a:tc>
                <a:tc>
                  <a:txBody>
                    <a:bodyPr/>
                    <a:lstStyle/>
                    <a:p>
                      <a:r>
                        <a:rPr lang="en-US" altLang="zh-CN" sz="1800" b="1" kern="1200" dirty="0">
                          <a:solidFill>
                            <a:schemeClr val="dk1"/>
                          </a:solidFill>
                          <a:effectLst/>
                          <a:latin typeface="+mn-lt"/>
                          <a:ea typeface="+mn-ea"/>
                          <a:cs typeface="+mn-cs"/>
                        </a:rPr>
                        <a:t>  4.82 / 4.60</a:t>
                      </a:r>
                      <a:endParaRPr lang="zh-CN" altLang="en-US" b="1" dirty="0"/>
                    </a:p>
                  </a:txBody>
                  <a:tcPr/>
                </a:tc>
                <a:extLst>
                  <a:ext uri="{0D108BD9-81ED-4DB2-BD59-A6C34878D82A}">
                    <a16:rowId xmlns:a16="http://schemas.microsoft.com/office/drawing/2014/main" val="1409619234"/>
                  </a:ext>
                </a:extLst>
              </a:tr>
              <a:tr h="370840">
                <a:tc>
                  <a:txBody>
                    <a:bodyPr/>
                    <a:lstStyle/>
                    <a:p>
                      <a:r>
                        <a:rPr lang="en-US" altLang="zh-CN" dirty="0"/>
                        <a:t>DBA</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 RR, Peak-Based Segmentation</a:t>
                      </a:r>
                      <a:endParaRPr lang="zh-CN" altLang="en-US" dirty="0"/>
                    </a:p>
                  </a:txBody>
                  <a:tcPr/>
                </a:tc>
                <a:tc>
                  <a:txBody>
                    <a:bodyPr/>
                    <a:lstStyle/>
                    <a:p>
                      <a:pPr algn="ctr"/>
                      <a:r>
                        <a:rPr lang="en-US" altLang="zh-CN" u="sng" dirty="0"/>
                        <a:t>2.05 / 1.96</a:t>
                      </a:r>
                      <a:endParaRPr lang="zh-CN" altLang="en-US" u="sng" dirty="0"/>
                    </a:p>
                  </a:txBody>
                  <a:tcPr/>
                </a:tc>
                <a:tc>
                  <a:txBody>
                    <a:bodyPr/>
                    <a:lstStyle/>
                    <a:p>
                      <a:pPr algn="ctr"/>
                      <a:r>
                        <a:rPr lang="en-US" altLang="zh-CN" u="sng" dirty="0"/>
                        <a:t>3.43 / 4.15</a:t>
                      </a:r>
                      <a:endParaRPr lang="zh-CN" altLang="en-US" u="sng" dirty="0"/>
                    </a:p>
                  </a:txBody>
                  <a:tcPr/>
                </a:tc>
                <a:extLst>
                  <a:ext uri="{0D108BD9-81ED-4DB2-BD59-A6C34878D82A}">
                    <a16:rowId xmlns:a16="http://schemas.microsoft.com/office/drawing/2014/main" val="994351504"/>
                  </a:ext>
                </a:extLst>
              </a:tr>
            </a:tbl>
          </a:graphicData>
        </a:graphic>
      </p:graphicFrame>
    </p:spTree>
    <p:extLst>
      <p:ext uri="{BB962C8B-B14F-4D97-AF65-F5344CB8AC3E}">
        <p14:creationId xmlns:p14="http://schemas.microsoft.com/office/powerpoint/2010/main" val="10304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57B3DA-EA77-30D0-42EE-7EE902C6E4E9}"/>
              </a:ext>
            </a:extLst>
          </p:cNvPr>
          <p:cNvSpPr txBox="1"/>
          <p:nvPr/>
        </p:nvSpPr>
        <p:spPr>
          <a:xfrm>
            <a:off x="6391276" y="418062"/>
            <a:ext cx="5453061" cy="5632311"/>
          </a:xfrm>
          <a:prstGeom prst="rect">
            <a:avLst/>
          </a:prstGeom>
          <a:noFill/>
        </p:spPr>
        <p:txBody>
          <a:bodyPr wrap="square" rtlCol="0">
            <a:spAutoFit/>
          </a:bodyPr>
          <a:lstStyle/>
          <a:p>
            <a:r>
              <a:rPr lang="en-US" altLang="zh-CN" b="1" dirty="0"/>
              <a:t>What features should a good algorithm for obtaining a template have?</a:t>
            </a:r>
          </a:p>
          <a:p>
            <a:endParaRPr lang="en-US" altLang="zh-CN" b="1" dirty="0"/>
          </a:p>
          <a:p>
            <a:r>
              <a:rPr lang="en-US" altLang="zh-CN" b="1" dirty="0"/>
              <a:t>Feature 1</a:t>
            </a:r>
            <a:r>
              <a:rPr lang="en-US" altLang="zh-CN" dirty="0"/>
              <a:t>: The highest points of both large and small peaks for each piece should be aligned after applying the algorithm.</a:t>
            </a:r>
          </a:p>
          <a:p>
            <a:endParaRPr lang="en-US" altLang="zh-CN" dirty="0"/>
          </a:p>
          <a:p>
            <a:r>
              <a:rPr lang="en-US" altLang="zh-CN" b="1" dirty="0"/>
              <a:t>Feature 2</a:t>
            </a:r>
            <a:r>
              <a:rPr lang="en-US" altLang="zh-CN" dirty="0"/>
              <a:t>: The distance between two peaks of the template should be the rounded average of distances between two peaks for all pieces.</a:t>
            </a:r>
          </a:p>
          <a:p>
            <a:endParaRPr lang="en-US" altLang="zh-CN" dirty="0"/>
          </a:p>
          <a:p>
            <a:r>
              <a:rPr lang="en-US" altLang="zh-CN" b="1" dirty="0"/>
              <a:t>Feature</a:t>
            </a:r>
            <a:r>
              <a:rPr lang="zh-CN" altLang="en-US" b="1" dirty="0"/>
              <a:t> </a:t>
            </a:r>
            <a:r>
              <a:rPr lang="en-US" altLang="zh-CN" b="1" dirty="0"/>
              <a:t>3</a:t>
            </a:r>
            <a:r>
              <a:rPr lang="en-US" altLang="zh-CN" dirty="0"/>
              <a:t>: The ability to handle time shifts (possibly essential in real data but less critical in simulated signals).</a:t>
            </a:r>
          </a:p>
          <a:p>
            <a:endParaRPr lang="en-US" altLang="zh-CN" dirty="0"/>
          </a:p>
          <a:p>
            <a:r>
              <a:rPr lang="en-US" altLang="zh-CN" dirty="0"/>
              <a:t>The primary focus of research should indeed be on </a:t>
            </a:r>
            <a:r>
              <a:rPr lang="en-US" altLang="zh-CN" b="1" dirty="0"/>
              <a:t>Time Warping </a:t>
            </a:r>
            <a:r>
              <a:rPr lang="en-US" altLang="zh-CN" dirty="0"/>
              <a:t>to get perfect template of SCG signals.</a:t>
            </a:r>
          </a:p>
        </p:txBody>
      </p:sp>
      <p:pic>
        <p:nvPicPr>
          <p:cNvPr id="2" name="图片 1">
            <a:extLst>
              <a:ext uri="{FF2B5EF4-FFF2-40B4-BE49-F238E27FC236}">
                <a16:creationId xmlns:a16="http://schemas.microsoft.com/office/drawing/2014/main" id="{0A4D642C-9BAB-C695-348A-3425F89A7A3F}"/>
              </a:ext>
            </a:extLst>
          </p:cNvPr>
          <p:cNvPicPr>
            <a:picLocks noChangeAspect="1"/>
          </p:cNvPicPr>
          <p:nvPr/>
        </p:nvPicPr>
        <p:blipFill rotWithShape="1">
          <a:blip r:embed="rId3">
            <a:extLst>
              <a:ext uri="{28A0092B-C50C-407E-A947-70E740481C1C}">
                <a14:useLocalDpi xmlns:a14="http://schemas.microsoft.com/office/drawing/2010/main" val="0"/>
              </a:ext>
            </a:extLst>
          </a:blip>
          <a:srcRect l="8366" t="1824" r="8366"/>
          <a:stretch/>
        </p:blipFill>
        <p:spPr>
          <a:xfrm>
            <a:off x="152400" y="3515632"/>
            <a:ext cx="5700713" cy="2693193"/>
          </a:xfrm>
          <a:prstGeom prst="rect">
            <a:avLst/>
          </a:prstGeom>
        </p:spPr>
      </p:pic>
      <p:pic>
        <p:nvPicPr>
          <p:cNvPr id="3" name="图片 2">
            <a:extLst>
              <a:ext uri="{FF2B5EF4-FFF2-40B4-BE49-F238E27FC236}">
                <a16:creationId xmlns:a16="http://schemas.microsoft.com/office/drawing/2014/main" id="{385B2939-9B1A-831C-56E0-4FB6DE1A9143}"/>
              </a:ext>
            </a:extLst>
          </p:cNvPr>
          <p:cNvPicPr>
            <a:picLocks noChangeAspect="1"/>
          </p:cNvPicPr>
          <p:nvPr/>
        </p:nvPicPr>
        <p:blipFill rotWithShape="1">
          <a:blip r:embed="rId4">
            <a:extLst>
              <a:ext uri="{28A0092B-C50C-407E-A947-70E740481C1C}">
                <a14:useLocalDpi xmlns:a14="http://schemas.microsoft.com/office/drawing/2010/main" val="0"/>
              </a:ext>
            </a:extLst>
          </a:blip>
          <a:srcRect l="8069" t="52719" r="8150" b="5674"/>
          <a:stretch/>
        </p:blipFill>
        <p:spPr>
          <a:xfrm>
            <a:off x="152400" y="914400"/>
            <a:ext cx="5700713" cy="2427969"/>
          </a:xfrm>
          <a:prstGeom prst="rect">
            <a:avLst/>
          </a:prstGeom>
        </p:spPr>
      </p:pic>
      <p:cxnSp>
        <p:nvCxnSpPr>
          <p:cNvPr id="7" name="直接箭头连接符 6">
            <a:extLst>
              <a:ext uri="{FF2B5EF4-FFF2-40B4-BE49-F238E27FC236}">
                <a16:creationId xmlns:a16="http://schemas.microsoft.com/office/drawing/2014/main" id="{AA79CCAC-3E6C-C981-A276-CDDEE553D7B8}"/>
              </a:ext>
            </a:extLst>
          </p:cNvPr>
          <p:cNvCxnSpPr>
            <a:cxnSpLocks/>
          </p:cNvCxnSpPr>
          <p:nvPr/>
        </p:nvCxnSpPr>
        <p:spPr>
          <a:xfrm>
            <a:off x="3614739" y="1314450"/>
            <a:ext cx="0" cy="52149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FA95417-0035-B4C7-9B52-B399BBB1CD0B}"/>
              </a:ext>
            </a:extLst>
          </p:cNvPr>
          <p:cNvCxnSpPr>
            <a:cxnSpLocks/>
          </p:cNvCxnSpPr>
          <p:nvPr/>
        </p:nvCxnSpPr>
        <p:spPr>
          <a:xfrm>
            <a:off x="3724276" y="1314450"/>
            <a:ext cx="0" cy="52149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DE0FC6C-D5A7-0F93-40F9-480C916DAC80}"/>
              </a:ext>
            </a:extLst>
          </p:cNvPr>
          <p:cNvCxnSpPr/>
          <p:nvPr/>
        </p:nvCxnSpPr>
        <p:spPr>
          <a:xfrm>
            <a:off x="920750" y="1054100"/>
            <a:ext cx="0" cy="1841500"/>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73DC5DC-5075-6B32-FC19-8DBD85DACA95}"/>
              </a:ext>
            </a:extLst>
          </p:cNvPr>
          <p:cNvCxnSpPr>
            <a:cxnSpLocks/>
          </p:cNvCxnSpPr>
          <p:nvPr/>
        </p:nvCxnSpPr>
        <p:spPr>
          <a:xfrm>
            <a:off x="3656014" y="2105931"/>
            <a:ext cx="0" cy="789669"/>
          </a:xfrm>
          <a:prstGeom prst="line">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5F8071-7485-9E4A-C10A-08C5D14552FE}"/>
              </a:ext>
            </a:extLst>
          </p:cNvPr>
          <p:cNvCxnSpPr/>
          <p:nvPr/>
        </p:nvCxnSpPr>
        <p:spPr>
          <a:xfrm>
            <a:off x="920750" y="2628896"/>
            <a:ext cx="2735264" cy="0"/>
          </a:xfrm>
          <a:prstGeom prst="straightConnector1">
            <a:avLst/>
          </a:prstGeom>
          <a:ln w="9525">
            <a:solidFill>
              <a:srgbClr val="C0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B4CE1AE-5459-A292-4A71-2443A3B18017}"/>
              </a:ext>
            </a:extLst>
          </p:cNvPr>
          <p:cNvCxnSpPr>
            <a:cxnSpLocks/>
          </p:cNvCxnSpPr>
          <p:nvPr/>
        </p:nvCxnSpPr>
        <p:spPr>
          <a:xfrm>
            <a:off x="3803650" y="1431922"/>
            <a:ext cx="25352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27F874C5-0D53-3DBD-4A96-4A667333C494}"/>
              </a:ext>
            </a:extLst>
          </p:cNvPr>
          <p:cNvCxnSpPr/>
          <p:nvPr/>
        </p:nvCxnSpPr>
        <p:spPr>
          <a:xfrm>
            <a:off x="2288382" y="2628896"/>
            <a:ext cx="4050507" cy="158754"/>
          </a:xfrm>
          <a:prstGeom prst="bentConnector3">
            <a:avLst>
              <a:gd name="adj1" fmla="val 9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3990D89-AC1A-B39C-FFDA-F4624905C1FA}"/>
              </a:ext>
            </a:extLst>
          </p:cNvPr>
          <p:cNvCxnSpPr>
            <a:cxnSpLocks/>
          </p:cNvCxnSpPr>
          <p:nvPr/>
        </p:nvCxnSpPr>
        <p:spPr>
          <a:xfrm>
            <a:off x="1873250" y="4165600"/>
            <a:ext cx="44656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D2A253D-8C03-1F00-5BA3-06CC17712154}"/>
              </a:ext>
            </a:extLst>
          </p:cNvPr>
          <p:cNvSpPr/>
          <p:nvPr/>
        </p:nvSpPr>
        <p:spPr>
          <a:xfrm>
            <a:off x="435077" y="66368"/>
            <a:ext cx="3289199" cy="6375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Previous Slide</a:t>
            </a:r>
            <a:endParaRPr lang="zh-CN" altLang="en-US" dirty="0">
              <a:solidFill>
                <a:srgbClr val="FF0000"/>
              </a:solidFill>
            </a:endParaRPr>
          </a:p>
        </p:txBody>
      </p:sp>
    </p:spTree>
    <p:extLst>
      <p:ext uri="{BB962C8B-B14F-4D97-AF65-F5344CB8AC3E}">
        <p14:creationId xmlns:p14="http://schemas.microsoft.com/office/powerpoint/2010/main" val="361314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a:extLst>
              <a:ext uri="{FF2B5EF4-FFF2-40B4-BE49-F238E27FC236}">
                <a16:creationId xmlns:a16="http://schemas.microsoft.com/office/drawing/2014/main" id="{32A2BE86-86A6-F1FC-83EE-91A826B532E5}"/>
              </a:ext>
            </a:extLst>
          </p:cNvPr>
          <p:cNvSpPr txBox="1"/>
          <p:nvPr/>
        </p:nvSpPr>
        <p:spPr>
          <a:xfrm>
            <a:off x="609600" y="106251"/>
            <a:ext cx="4584920" cy="461665"/>
          </a:xfrm>
          <a:prstGeom prst="rect">
            <a:avLst/>
          </a:prstGeom>
          <a:noFill/>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r>
              <a:rPr lang="en-US" altLang="zh-CN" dirty="0"/>
              <a:t>Part_1: </a:t>
            </a:r>
            <a:r>
              <a:rPr lang="en-US" altLang="zh-CN" sz="1400" dirty="0"/>
              <a:t>Research - Getting Template</a:t>
            </a:r>
          </a:p>
        </p:txBody>
      </p:sp>
      <p:sp>
        <p:nvSpPr>
          <p:cNvPr id="5" name="文本框 4">
            <a:extLst>
              <a:ext uri="{FF2B5EF4-FFF2-40B4-BE49-F238E27FC236}">
                <a16:creationId xmlns:a16="http://schemas.microsoft.com/office/drawing/2014/main" id="{ED0D1EB8-1FAD-5C0B-58E9-E5CE0A283F64}"/>
              </a:ext>
            </a:extLst>
          </p:cNvPr>
          <p:cNvSpPr txBox="1"/>
          <p:nvPr/>
        </p:nvSpPr>
        <p:spPr>
          <a:xfrm>
            <a:off x="609600" y="657314"/>
            <a:ext cx="8291052" cy="3477875"/>
          </a:xfrm>
          <a:prstGeom prst="rect">
            <a:avLst/>
          </a:prstGeom>
          <a:noFill/>
        </p:spPr>
        <p:txBody>
          <a:bodyPr wrap="square" rtlCol="0">
            <a:spAutoFit/>
          </a:bodyPr>
          <a:lstStyle/>
          <a:p>
            <a:r>
              <a:rPr lang="en-US" altLang="zh-CN" dirty="0"/>
              <a:t>At the same time, I have separately run models like </a:t>
            </a:r>
            <a:r>
              <a:rPr lang="en-US" altLang="zh-CN" b="1" dirty="0"/>
              <a:t>DTW, </a:t>
            </a:r>
            <a:r>
              <a:rPr lang="en-US" altLang="zh-CN" b="1" dirty="0" err="1"/>
              <a:t>dDTW</a:t>
            </a:r>
            <a:r>
              <a:rPr lang="en-US" altLang="zh-CN" b="1" dirty="0"/>
              <a:t>, </a:t>
            </a:r>
            <a:r>
              <a:rPr lang="en-US" altLang="zh-CN" b="1" dirty="0" err="1"/>
              <a:t>wDTW</a:t>
            </a:r>
            <a:r>
              <a:rPr lang="en-US" altLang="zh-CN" b="1" dirty="0"/>
              <a:t>, and </a:t>
            </a:r>
            <a:r>
              <a:rPr lang="en-US" altLang="zh-CN" b="1" dirty="0" err="1"/>
              <a:t>shapeDTW</a:t>
            </a:r>
            <a:r>
              <a:rPr lang="en-US" altLang="zh-CN" b="1" dirty="0"/>
              <a:t> </a:t>
            </a:r>
            <a:r>
              <a:rPr lang="en-US" altLang="zh-CN" dirty="0"/>
              <a:t>on pure SCG signals. Since SCG signals themselves are not very complex, the matching results are all quite similar.</a:t>
            </a:r>
          </a:p>
          <a:p>
            <a:endParaRPr lang="en-US" altLang="zh-CN" sz="2000" b="1" dirty="0"/>
          </a:p>
          <a:p>
            <a:r>
              <a:rPr lang="en-US" altLang="zh-CN" sz="2000" b="1" dirty="0"/>
              <a:t>Conclusion:</a:t>
            </a:r>
          </a:p>
          <a:p>
            <a:r>
              <a:rPr lang="en-US" altLang="zh-CN" dirty="0"/>
              <a:t>1. Thanks to methods like DBA for calculating the mean of sequences, the issue of small peaks has been largely resolved.</a:t>
            </a:r>
          </a:p>
          <a:p>
            <a:endParaRPr lang="en-US" altLang="zh-CN" dirty="0"/>
          </a:p>
          <a:p>
            <a:r>
              <a:rPr lang="en-US" altLang="zh-CN" dirty="0"/>
              <a:t>2. As can be seen in the graph on the right, the points are scattered. In the future, further analysis is needed to </a:t>
            </a:r>
          </a:p>
          <a:p>
            <a:r>
              <a:rPr lang="en-US" altLang="zh-CN" dirty="0"/>
              <a:t>identify the bottlenecks of this algorithm.</a:t>
            </a:r>
          </a:p>
        </p:txBody>
      </p:sp>
      <p:pic>
        <p:nvPicPr>
          <p:cNvPr id="2" name="图片 1">
            <a:extLst>
              <a:ext uri="{FF2B5EF4-FFF2-40B4-BE49-F238E27FC236}">
                <a16:creationId xmlns:a16="http://schemas.microsoft.com/office/drawing/2014/main" id="{9EE19ABD-C8F1-951F-CCBF-7E2F9BBE8161}"/>
              </a:ext>
            </a:extLst>
          </p:cNvPr>
          <p:cNvPicPr>
            <a:picLocks noChangeAspect="1"/>
          </p:cNvPicPr>
          <p:nvPr/>
        </p:nvPicPr>
        <p:blipFill rotWithShape="1">
          <a:blip r:embed="rId3"/>
          <a:srcRect b="3851"/>
          <a:stretch/>
        </p:blipFill>
        <p:spPr>
          <a:xfrm>
            <a:off x="796395" y="4224588"/>
            <a:ext cx="6191899" cy="2633412"/>
          </a:xfrm>
          <a:prstGeom prst="rect">
            <a:avLst/>
          </a:prstGeom>
        </p:spPr>
      </p:pic>
      <p:pic>
        <p:nvPicPr>
          <p:cNvPr id="4" name="图片 3">
            <a:extLst>
              <a:ext uri="{FF2B5EF4-FFF2-40B4-BE49-F238E27FC236}">
                <a16:creationId xmlns:a16="http://schemas.microsoft.com/office/drawing/2014/main" id="{8ECB7361-68A5-B66E-CD66-E9BD0CA862B4}"/>
              </a:ext>
            </a:extLst>
          </p:cNvPr>
          <p:cNvPicPr>
            <a:picLocks noChangeAspect="1"/>
          </p:cNvPicPr>
          <p:nvPr/>
        </p:nvPicPr>
        <p:blipFill rotWithShape="1">
          <a:blip r:embed="rId4">
            <a:extLst>
              <a:ext uri="{28A0092B-C50C-407E-A947-70E740481C1C}">
                <a14:useLocalDpi xmlns:a14="http://schemas.microsoft.com/office/drawing/2010/main" val="0"/>
              </a:ext>
            </a:extLst>
          </a:blip>
          <a:srcRect r="3648"/>
          <a:stretch/>
        </p:blipFill>
        <p:spPr>
          <a:xfrm>
            <a:off x="8621969" y="1905000"/>
            <a:ext cx="3570031" cy="4953000"/>
          </a:xfrm>
          <a:prstGeom prst="rect">
            <a:avLst/>
          </a:prstGeom>
        </p:spPr>
      </p:pic>
    </p:spTree>
    <p:extLst>
      <p:ext uri="{BB962C8B-B14F-4D97-AF65-F5344CB8AC3E}">
        <p14:creationId xmlns:p14="http://schemas.microsoft.com/office/powerpoint/2010/main" val="1939966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1">
      <a:majorFont>
        <a:latin typeface="Consolas"/>
        <a:ea typeface="等线 Light"/>
        <a:cs typeface=""/>
      </a:majorFont>
      <a:minorFont>
        <a:latin typeface="Consolas"/>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6190</TotalTime>
  <Words>1632</Words>
  <Application>Microsoft Office PowerPoint</Application>
  <PresentationFormat>宽屏</PresentationFormat>
  <Paragraphs>284</Paragraphs>
  <Slides>19</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PingFang SC</vt:lpstr>
      <vt:lpstr>等线</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9299</cp:revision>
  <dcterms:created xsi:type="dcterms:W3CDTF">2023-07-30T03:21:28Z</dcterms:created>
  <dcterms:modified xsi:type="dcterms:W3CDTF">2023-11-07T01:29:51Z</dcterms:modified>
</cp:coreProperties>
</file>