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62" r:id="rId3"/>
    <p:sldId id="363" r:id="rId4"/>
    <p:sldId id="365" r:id="rId5"/>
    <p:sldId id="368" r:id="rId6"/>
    <p:sldId id="366" r:id="rId7"/>
    <p:sldId id="367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8E5"/>
    <a:srgbClr val="F1F52D"/>
    <a:srgbClr val="51788B"/>
    <a:srgbClr val="426A82"/>
    <a:srgbClr val="307DAE"/>
    <a:srgbClr val="EA821C"/>
    <a:srgbClr val="F6C894"/>
    <a:srgbClr val="FF7F0E"/>
    <a:srgbClr val="1F77B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5" autoAdjust="0"/>
    <p:restoredTop sz="81872" autoAdjust="0"/>
  </p:normalViewPr>
  <p:slideViewPr>
    <p:cSldViewPr snapToGrid="0">
      <p:cViewPr varScale="1">
        <p:scale>
          <a:sx n="65" d="100"/>
          <a:sy n="65" d="100"/>
        </p:scale>
        <p:origin x="600" y="48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87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8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8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88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48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An Easy Presentation About FMM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2023.11.06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E63E8F4-CEAA-A4C9-77B7-C568E0DF673E}"/>
              </a:ext>
            </a:extLst>
          </p:cNvPr>
          <p:cNvSpPr txBox="1"/>
          <p:nvPr/>
        </p:nvSpPr>
        <p:spPr>
          <a:xfrm>
            <a:off x="1612490" y="1028343"/>
            <a:ext cx="8967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Firstly, limited by my mathematical knowledge, I currently don't have a deep understanding of the mathematical principles behind the algorithm. </a:t>
            </a:r>
          </a:p>
          <a:p>
            <a:endParaRPr lang="en-US" altLang="zh-CN" dirty="0"/>
          </a:p>
          <a:p>
            <a:r>
              <a:rPr lang="en-US" altLang="zh-CN" dirty="0"/>
              <a:t>I can only share my perspective as a user regarding the algorithm's practical use in our experiments.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I will provide my R commands.</a:t>
            </a:r>
          </a:p>
          <a:p>
            <a:r>
              <a:rPr lang="en-US" altLang="zh-CN" dirty="0"/>
              <a:t>2. I will demonstrate the algorithm's effects.</a:t>
            </a:r>
          </a:p>
          <a:p>
            <a:r>
              <a:rPr lang="en-US" altLang="zh-CN" dirty="0"/>
              <a:t>3. I will offer a simple analysis.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I have not been using FMM correctly, I would greatly appreciate it if you could point it out in person. Any suggestions you can provide would be highly appreciated."</a:t>
            </a:r>
          </a:p>
        </p:txBody>
      </p:sp>
    </p:spTree>
    <p:extLst>
      <p:ext uri="{BB962C8B-B14F-4D97-AF65-F5344CB8AC3E}">
        <p14:creationId xmlns:p14="http://schemas.microsoft.com/office/powerpoint/2010/main" val="276413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017EED-CC3C-9048-F562-F18E889F11FE}"/>
              </a:ext>
            </a:extLst>
          </p:cNvPr>
          <p:cNvSpPr txBox="1"/>
          <p:nvPr/>
        </p:nvSpPr>
        <p:spPr>
          <a:xfrm>
            <a:off x="1128251" y="1179872"/>
            <a:ext cx="1058934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Our current objectives are: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Eliminate the influence of the breathing artifact on the signal.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Eliminate the impact of echo on the signal.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Use a segment of the signal (approximately 10 seconds, typically containing 10-25 cycles) to generate a standard template, thereby improving the signal-to-noise ratio.</a:t>
            </a:r>
          </a:p>
        </p:txBody>
      </p:sp>
    </p:spTree>
    <p:extLst>
      <p:ext uri="{BB962C8B-B14F-4D97-AF65-F5344CB8AC3E}">
        <p14:creationId xmlns:p14="http://schemas.microsoft.com/office/powerpoint/2010/main" val="331667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B62F1A9B-004C-BFC6-53A4-F30A384F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341" y="1749202"/>
            <a:ext cx="5793659" cy="281442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C81E647-AEE6-3E28-F1D1-761154912E4F}"/>
              </a:ext>
            </a:extLst>
          </p:cNvPr>
          <p:cNvSpPr txBox="1"/>
          <p:nvPr/>
        </p:nvSpPr>
        <p:spPr>
          <a:xfrm>
            <a:off x="530941" y="936523"/>
            <a:ext cx="610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在我的印象里面，</a:t>
            </a:r>
            <a:r>
              <a:rPr lang="en-US" altLang="zh-CN" dirty="0"/>
              <a:t>FMM</a:t>
            </a:r>
            <a:r>
              <a:rPr lang="zh-CN" altLang="en-US" dirty="0"/>
              <a:t>算法有两种使用方式：</a:t>
            </a:r>
            <a:endParaRPr lang="en-US" altLang="zh-CN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37B9EC8-8C42-BF12-705B-E08FBC067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0" y="1749202"/>
            <a:ext cx="6031156" cy="273430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923BFFD-3703-34BC-5B38-9183FA998C9E}"/>
              </a:ext>
            </a:extLst>
          </p:cNvPr>
          <p:cNvSpPr txBox="1"/>
          <p:nvPr/>
        </p:nvSpPr>
        <p:spPr>
          <a:xfrm>
            <a:off x="1100599" y="4822308"/>
            <a:ext cx="6094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Usage1</a:t>
            </a:r>
          </a:p>
          <a:p>
            <a:endParaRPr lang="en-US" altLang="zh-CN" dirty="0"/>
          </a:p>
          <a:p>
            <a:r>
              <a:rPr lang="en-US" altLang="zh-CN" sz="1800" dirty="0"/>
              <a:t>One-Circle or Multi-Circles input</a:t>
            </a:r>
          </a:p>
          <a:p>
            <a:r>
              <a:rPr lang="en-US" altLang="zh-CN" dirty="0"/>
              <a:t>One-circle output</a:t>
            </a:r>
            <a:endParaRPr lang="en-US" altLang="zh-CN" sz="1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E306C2E-C3D4-6DA3-4E72-D0C8D4B47DE6}"/>
              </a:ext>
            </a:extLst>
          </p:cNvPr>
          <p:cNvSpPr txBox="1"/>
          <p:nvPr/>
        </p:nvSpPr>
        <p:spPr>
          <a:xfrm>
            <a:off x="6982747" y="4822308"/>
            <a:ext cx="3532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Usage2</a:t>
            </a:r>
          </a:p>
          <a:p>
            <a:endParaRPr lang="en-US" altLang="zh-CN" dirty="0"/>
          </a:p>
          <a:p>
            <a:r>
              <a:rPr lang="en-US" altLang="zh-CN" sz="1800" dirty="0"/>
              <a:t>Multi-Circles input</a:t>
            </a:r>
          </a:p>
          <a:p>
            <a:r>
              <a:rPr lang="en-US" altLang="zh-CN" dirty="0"/>
              <a:t>Multi-circles output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77062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E97A354-1460-7337-82A1-659C83350C36}"/>
              </a:ext>
            </a:extLst>
          </p:cNvPr>
          <p:cNvSpPr/>
          <p:nvPr/>
        </p:nvSpPr>
        <p:spPr>
          <a:xfrm>
            <a:off x="1375430" y="1092598"/>
            <a:ext cx="364564" cy="1023967"/>
          </a:xfrm>
          <a:custGeom>
            <a:avLst/>
            <a:gdLst>
              <a:gd name="connsiteX0" fmla="*/ 0 w 1356659"/>
              <a:gd name="connsiteY0" fmla="*/ 853653 h 1223196"/>
              <a:gd name="connsiteX1" fmla="*/ 203200 w 1356659"/>
              <a:gd name="connsiteY1" fmla="*/ 4995 h 1223196"/>
              <a:gd name="connsiteX2" fmla="*/ 251012 w 1356659"/>
              <a:gd name="connsiteY2" fmla="*/ 1200289 h 1223196"/>
              <a:gd name="connsiteX3" fmla="*/ 328706 w 1356659"/>
              <a:gd name="connsiteY3" fmla="*/ 787912 h 1223196"/>
              <a:gd name="connsiteX4" fmla="*/ 472141 w 1356659"/>
              <a:gd name="connsiteY4" fmla="*/ 740101 h 1223196"/>
              <a:gd name="connsiteX5" fmla="*/ 717177 w 1356659"/>
              <a:gd name="connsiteY5" fmla="*/ 764006 h 1223196"/>
              <a:gd name="connsiteX6" fmla="*/ 884518 w 1356659"/>
              <a:gd name="connsiteY6" fmla="*/ 734124 h 1223196"/>
              <a:gd name="connsiteX7" fmla="*/ 944283 w 1356659"/>
              <a:gd name="connsiteY7" fmla="*/ 775959 h 1223196"/>
              <a:gd name="connsiteX8" fmla="*/ 992094 w 1356659"/>
              <a:gd name="connsiteY8" fmla="*/ 477136 h 1223196"/>
              <a:gd name="connsiteX9" fmla="*/ 1021977 w 1356659"/>
              <a:gd name="connsiteY9" fmla="*/ 949277 h 1223196"/>
              <a:gd name="connsiteX10" fmla="*/ 1087718 w 1356659"/>
              <a:gd name="connsiteY10" fmla="*/ 740101 h 1223196"/>
              <a:gd name="connsiteX11" fmla="*/ 1356659 w 1356659"/>
              <a:gd name="connsiteY11" fmla="*/ 716195 h 122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6659" h="1223196">
                <a:moveTo>
                  <a:pt x="0" y="853653"/>
                </a:moveTo>
                <a:cubicBezTo>
                  <a:pt x="80682" y="400437"/>
                  <a:pt x="161365" y="-52778"/>
                  <a:pt x="203200" y="4995"/>
                </a:cubicBezTo>
                <a:cubicBezTo>
                  <a:pt x="245035" y="62768"/>
                  <a:pt x="230094" y="1069803"/>
                  <a:pt x="251012" y="1200289"/>
                </a:cubicBezTo>
                <a:cubicBezTo>
                  <a:pt x="271930" y="1330775"/>
                  <a:pt x="291851" y="864610"/>
                  <a:pt x="328706" y="787912"/>
                </a:cubicBezTo>
                <a:cubicBezTo>
                  <a:pt x="365561" y="711214"/>
                  <a:pt x="407396" y="744085"/>
                  <a:pt x="472141" y="740101"/>
                </a:cubicBezTo>
                <a:cubicBezTo>
                  <a:pt x="536886" y="736117"/>
                  <a:pt x="648448" y="765002"/>
                  <a:pt x="717177" y="764006"/>
                </a:cubicBezTo>
                <a:cubicBezTo>
                  <a:pt x="785906" y="763010"/>
                  <a:pt x="846667" y="732132"/>
                  <a:pt x="884518" y="734124"/>
                </a:cubicBezTo>
                <a:cubicBezTo>
                  <a:pt x="922369" y="736116"/>
                  <a:pt x="926354" y="818790"/>
                  <a:pt x="944283" y="775959"/>
                </a:cubicBezTo>
                <a:cubicBezTo>
                  <a:pt x="962212" y="733128"/>
                  <a:pt x="979145" y="448250"/>
                  <a:pt x="992094" y="477136"/>
                </a:cubicBezTo>
                <a:cubicBezTo>
                  <a:pt x="1005043" y="506022"/>
                  <a:pt x="1006040" y="905450"/>
                  <a:pt x="1021977" y="949277"/>
                </a:cubicBezTo>
                <a:cubicBezTo>
                  <a:pt x="1037914" y="993105"/>
                  <a:pt x="1031938" y="778948"/>
                  <a:pt x="1087718" y="740101"/>
                </a:cubicBezTo>
                <a:cubicBezTo>
                  <a:pt x="1143498" y="701254"/>
                  <a:pt x="1250078" y="708724"/>
                  <a:pt x="1356659" y="71619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AF796E1-D6BB-84E3-1228-262EF6853A46}"/>
              </a:ext>
            </a:extLst>
          </p:cNvPr>
          <p:cNvSpPr/>
          <p:nvPr/>
        </p:nvSpPr>
        <p:spPr>
          <a:xfrm>
            <a:off x="1739994" y="1092597"/>
            <a:ext cx="364564" cy="1023967"/>
          </a:xfrm>
          <a:custGeom>
            <a:avLst/>
            <a:gdLst>
              <a:gd name="connsiteX0" fmla="*/ 0 w 1356659"/>
              <a:gd name="connsiteY0" fmla="*/ 853653 h 1223196"/>
              <a:gd name="connsiteX1" fmla="*/ 203200 w 1356659"/>
              <a:gd name="connsiteY1" fmla="*/ 4995 h 1223196"/>
              <a:gd name="connsiteX2" fmla="*/ 251012 w 1356659"/>
              <a:gd name="connsiteY2" fmla="*/ 1200289 h 1223196"/>
              <a:gd name="connsiteX3" fmla="*/ 328706 w 1356659"/>
              <a:gd name="connsiteY3" fmla="*/ 787912 h 1223196"/>
              <a:gd name="connsiteX4" fmla="*/ 472141 w 1356659"/>
              <a:gd name="connsiteY4" fmla="*/ 740101 h 1223196"/>
              <a:gd name="connsiteX5" fmla="*/ 717177 w 1356659"/>
              <a:gd name="connsiteY5" fmla="*/ 764006 h 1223196"/>
              <a:gd name="connsiteX6" fmla="*/ 884518 w 1356659"/>
              <a:gd name="connsiteY6" fmla="*/ 734124 h 1223196"/>
              <a:gd name="connsiteX7" fmla="*/ 944283 w 1356659"/>
              <a:gd name="connsiteY7" fmla="*/ 775959 h 1223196"/>
              <a:gd name="connsiteX8" fmla="*/ 992094 w 1356659"/>
              <a:gd name="connsiteY8" fmla="*/ 477136 h 1223196"/>
              <a:gd name="connsiteX9" fmla="*/ 1021977 w 1356659"/>
              <a:gd name="connsiteY9" fmla="*/ 949277 h 1223196"/>
              <a:gd name="connsiteX10" fmla="*/ 1087718 w 1356659"/>
              <a:gd name="connsiteY10" fmla="*/ 740101 h 1223196"/>
              <a:gd name="connsiteX11" fmla="*/ 1356659 w 1356659"/>
              <a:gd name="connsiteY11" fmla="*/ 716195 h 122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6659" h="1223196">
                <a:moveTo>
                  <a:pt x="0" y="853653"/>
                </a:moveTo>
                <a:cubicBezTo>
                  <a:pt x="80682" y="400437"/>
                  <a:pt x="161365" y="-52778"/>
                  <a:pt x="203200" y="4995"/>
                </a:cubicBezTo>
                <a:cubicBezTo>
                  <a:pt x="245035" y="62768"/>
                  <a:pt x="230094" y="1069803"/>
                  <a:pt x="251012" y="1200289"/>
                </a:cubicBezTo>
                <a:cubicBezTo>
                  <a:pt x="271930" y="1330775"/>
                  <a:pt x="291851" y="864610"/>
                  <a:pt x="328706" y="787912"/>
                </a:cubicBezTo>
                <a:cubicBezTo>
                  <a:pt x="365561" y="711214"/>
                  <a:pt x="407396" y="744085"/>
                  <a:pt x="472141" y="740101"/>
                </a:cubicBezTo>
                <a:cubicBezTo>
                  <a:pt x="536886" y="736117"/>
                  <a:pt x="648448" y="765002"/>
                  <a:pt x="717177" y="764006"/>
                </a:cubicBezTo>
                <a:cubicBezTo>
                  <a:pt x="785906" y="763010"/>
                  <a:pt x="846667" y="732132"/>
                  <a:pt x="884518" y="734124"/>
                </a:cubicBezTo>
                <a:cubicBezTo>
                  <a:pt x="922369" y="736116"/>
                  <a:pt x="926354" y="818790"/>
                  <a:pt x="944283" y="775959"/>
                </a:cubicBezTo>
                <a:cubicBezTo>
                  <a:pt x="962212" y="733128"/>
                  <a:pt x="979145" y="448250"/>
                  <a:pt x="992094" y="477136"/>
                </a:cubicBezTo>
                <a:cubicBezTo>
                  <a:pt x="1005043" y="506022"/>
                  <a:pt x="1006040" y="905450"/>
                  <a:pt x="1021977" y="949277"/>
                </a:cubicBezTo>
                <a:cubicBezTo>
                  <a:pt x="1037914" y="993105"/>
                  <a:pt x="1031938" y="778948"/>
                  <a:pt x="1087718" y="740101"/>
                </a:cubicBezTo>
                <a:cubicBezTo>
                  <a:pt x="1143498" y="701254"/>
                  <a:pt x="1250078" y="708724"/>
                  <a:pt x="1356659" y="71619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A9BDC8FB-C674-5811-2A4A-0D893E209A62}"/>
              </a:ext>
            </a:extLst>
          </p:cNvPr>
          <p:cNvSpPr/>
          <p:nvPr/>
        </p:nvSpPr>
        <p:spPr>
          <a:xfrm>
            <a:off x="2104558" y="1092596"/>
            <a:ext cx="364564" cy="1023967"/>
          </a:xfrm>
          <a:custGeom>
            <a:avLst/>
            <a:gdLst>
              <a:gd name="connsiteX0" fmla="*/ 0 w 1356659"/>
              <a:gd name="connsiteY0" fmla="*/ 853653 h 1223196"/>
              <a:gd name="connsiteX1" fmla="*/ 203200 w 1356659"/>
              <a:gd name="connsiteY1" fmla="*/ 4995 h 1223196"/>
              <a:gd name="connsiteX2" fmla="*/ 251012 w 1356659"/>
              <a:gd name="connsiteY2" fmla="*/ 1200289 h 1223196"/>
              <a:gd name="connsiteX3" fmla="*/ 328706 w 1356659"/>
              <a:gd name="connsiteY3" fmla="*/ 787912 h 1223196"/>
              <a:gd name="connsiteX4" fmla="*/ 472141 w 1356659"/>
              <a:gd name="connsiteY4" fmla="*/ 740101 h 1223196"/>
              <a:gd name="connsiteX5" fmla="*/ 717177 w 1356659"/>
              <a:gd name="connsiteY5" fmla="*/ 764006 h 1223196"/>
              <a:gd name="connsiteX6" fmla="*/ 884518 w 1356659"/>
              <a:gd name="connsiteY6" fmla="*/ 734124 h 1223196"/>
              <a:gd name="connsiteX7" fmla="*/ 944283 w 1356659"/>
              <a:gd name="connsiteY7" fmla="*/ 775959 h 1223196"/>
              <a:gd name="connsiteX8" fmla="*/ 992094 w 1356659"/>
              <a:gd name="connsiteY8" fmla="*/ 477136 h 1223196"/>
              <a:gd name="connsiteX9" fmla="*/ 1021977 w 1356659"/>
              <a:gd name="connsiteY9" fmla="*/ 949277 h 1223196"/>
              <a:gd name="connsiteX10" fmla="*/ 1087718 w 1356659"/>
              <a:gd name="connsiteY10" fmla="*/ 740101 h 1223196"/>
              <a:gd name="connsiteX11" fmla="*/ 1356659 w 1356659"/>
              <a:gd name="connsiteY11" fmla="*/ 716195 h 122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6659" h="1223196">
                <a:moveTo>
                  <a:pt x="0" y="853653"/>
                </a:moveTo>
                <a:cubicBezTo>
                  <a:pt x="80682" y="400437"/>
                  <a:pt x="161365" y="-52778"/>
                  <a:pt x="203200" y="4995"/>
                </a:cubicBezTo>
                <a:cubicBezTo>
                  <a:pt x="245035" y="62768"/>
                  <a:pt x="230094" y="1069803"/>
                  <a:pt x="251012" y="1200289"/>
                </a:cubicBezTo>
                <a:cubicBezTo>
                  <a:pt x="271930" y="1330775"/>
                  <a:pt x="291851" y="864610"/>
                  <a:pt x="328706" y="787912"/>
                </a:cubicBezTo>
                <a:cubicBezTo>
                  <a:pt x="365561" y="711214"/>
                  <a:pt x="407396" y="744085"/>
                  <a:pt x="472141" y="740101"/>
                </a:cubicBezTo>
                <a:cubicBezTo>
                  <a:pt x="536886" y="736117"/>
                  <a:pt x="648448" y="765002"/>
                  <a:pt x="717177" y="764006"/>
                </a:cubicBezTo>
                <a:cubicBezTo>
                  <a:pt x="785906" y="763010"/>
                  <a:pt x="846667" y="732132"/>
                  <a:pt x="884518" y="734124"/>
                </a:cubicBezTo>
                <a:cubicBezTo>
                  <a:pt x="922369" y="736116"/>
                  <a:pt x="926354" y="818790"/>
                  <a:pt x="944283" y="775959"/>
                </a:cubicBezTo>
                <a:cubicBezTo>
                  <a:pt x="962212" y="733128"/>
                  <a:pt x="979145" y="448250"/>
                  <a:pt x="992094" y="477136"/>
                </a:cubicBezTo>
                <a:cubicBezTo>
                  <a:pt x="1005043" y="506022"/>
                  <a:pt x="1006040" y="905450"/>
                  <a:pt x="1021977" y="949277"/>
                </a:cubicBezTo>
                <a:cubicBezTo>
                  <a:pt x="1037914" y="993105"/>
                  <a:pt x="1031938" y="778948"/>
                  <a:pt x="1087718" y="740101"/>
                </a:cubicBezTo>
                <a:cubicBezTo>
                  <a:pt x="1143498" y="701254"/>
                  <a:pt x="1250078" y="708724"/>
                  <a:pt x="1356659" y="71619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A8CD368-730F-4822-C30D-A0DCD4D8C1CA}"/>
              </a:ext>
            </a:extLst>
          </p:cNvPr>
          <p:cNvSpPr/>
          <p:nvPr/>
        </p:nvSpPr>
        <p:spPr>
          <a:xfrm>
            <a:off x="2469122" y="1090598"/>
            <a:ext cx="364564" cy="1023967"/>
          </a:xfrm>
          <a:custGeom>
            <a:avLst/>
            <a:gdLst>
              <a:gd name="connsiteX0" fmla="*/ 0 w 1356659"/>
              <a:gd name="connsiteY0" fmla="*/ 853653 h 1223196"/>
              <a:gd name="connsiteX1" fmla="*/ 203200 w 1356659"/>
              <a:gd name="connsiteY1" fmla="*/ 4995 h 1223196"/>
              <a:gd name="connsiteX2" fmla="*/ 251012 w 1356659"/>
              <a:gd name="connsiteY2" fmla="*/ 1200289 h 1223196"/>
              <a:gd name="connsiteX3" fmla="*/ 328706 w 1356659"/>
              <a:gd name="connsiteY3" fmla="*/ 787912 h 1223196"/>
              <a:gd name="connsiteX4" fmla="*/ 472141 w 1356659"/>
              <a:gd name="connsiteY4" fmla="*/ 740101 h 1223196"/>
              <a:gd name="connsiteX5" fmla="*/ 717177 w 1356659"/>
              <a:gd name="connsiteY5" fmla="*/ 764006 h 1223196"/>
              <a:gd name="connsiteX6" fmla="*/ 884518 w 1356659"/>
              <a:gd name="connsiteY6" fmla="*/ 734124 h 1223196"/>
              <a:gd name="connsiteX7" fmla="*/ 944283 w 1356659"/>
              <a:gd name="connsiteY7" fmla="*/ 775959 h 1223196"/>
              <a:gd name="connsiteX8" fmla="*/ 992094 w 1356659"/>
              <a:gd name="connsiteY8" fmla="*/ 477136 h 1223196"/>
              <a:gd name="connsiteX9" fmla="*/ 1021977 w 1356659"/>
              <a:gd name="connsiteY9" fmla="*/ 949277 h 1223196"/>
              <a:gd name="connsiteX10" fmla="*/ 1087718 w 1356659"/>
              <a:gd name="connsiteY10" fmla="*/ 740101 h 1223196"/>
              <a:gd name="connsiteX11" fmla="*/ 1356659 w 1356659"/>
              <a:gd name="connsiteY11" fmla="*/ 716195 h 122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6659" h="1223196">
                <a:moveTo>
                  <a:pt x="0" y="853653"/>
                </a:moveTo>
                <a:cubicBezTo>
                  <a:pt x="80682" y="400437"/>
                  <a:pt x="161365" y="-52778"/>
                  <a:pt x="203200" y="4995"/>
                </a:cubicBezTo>
                <a:cubicBezTo>
                  <a:pt x="245035" y="62768"/>
                  <a:pt x="230094" y="1069803"/>
                  <a:pt x="251012" y="1200289"/>
                </a:cubicBezTo>
                <a:cubicBezTo>
                  <a:pt x="271930" y="1330775"/>
                  <a:pt x="291851" y="864610"/>
                  <a:pt x="328706" y="787912"/>
                </a:cubicBezTo>
                <a:cubicBezTo>
                  <a:pt x="365561" y="711214"/>
                  <a:pt x="407396" y="744085"/>
                  <a:pt x="472141" y="740101"/>
                </a:cubicBezTo>
                <a:cubicBezTo>
                  <a:pt x="536886" y="736117"/>
                  <a:pt x="648448" y="765002"/>
                  <a:pt x="717177" y="764006"/>
                </a:cubicBezTo>
                <a:cubicBezTo>
                  <a:pt x="785906" y="763010"/>
                  <a:pt x="846667" y="732132"/>
                  <a:pt x="884518" y="734124"/>
                </a:cubicBezTo>
                <a:cubicBezTo>
                  <a:pt x="922369" y="736116"/>
                  <a:pt x="926354" y="818790"/>
                  <a:pt x="944283" y="775959"/>
                </a:cubicBezTo>
                <a:cubicBezTo>
                  <a:pt x="962212" y="733128"/>
                  <a:pt x="979145" y="448250"/>
                  <a:pt x="992094" y="477136"/>
                </a:cubicBezTo>
                <a:cubicBezTo>
                  <a:pt x="1005043" y="506022"/>
                  <a:pt x="1006040" y="905450"/>
                  <a:pt x="1021977" y="949277"/>
                </a:cubicBezTo>
                <a:cubicBezTo>
                  <a:pt x="1037914" y="993105"/>
                  <a:pt x="1031938" y="778948"/>
                  <a:pt x="1087718" y="740101"/>
                </a:cubicBezTo>
                <a:cubicBezTo>
                  <a:pt x="1143498" y="701254"/>
                  <a:pt x="1250078" y="708724"/>
                  <a:pt x="1356659" y="71619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F50D1B-96F8-7CB7-0169-7B5299F4C0EB}"/>
              </a:ext>
            </a:extLst>
          </p:cNvPr>
          <p:cNvSpPr/>
          <p:nvPr/>
        </p:nvSpPr>
        <p:spPr>
          <a:xfrm>
            <a:off x="4227096" y="1196187"/>
            <a:ext cx="2127623" cy="920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FMM Algo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FFFF32-6626-43C2-9F90-C0B5407CFE44}"/>
              </a:ext>
            </a:extLst>
          </p:cNvPr>
          <p:cNvSpPr txBox="1"/>
          <p:nvPr/>
        </p:nvSpPr>
        <p:spPr>
          <a:xfrm>
            <a:off x="7294970" y="212585"/>
            <a:ext cx="4189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Smoothed Template </a:t>
            </a:r>
            <a:r>
              <a:rPr lang="en-US" altLang="zh-CN" b="1" dirty="0"/>
              <a:t>(One Circle) </a:t>
            </a:r>
          </a:p>
          <a:p>
            <a:pPr algn="ctr"/>
            <a:r>
              <a:rPr lang="en-US" altLang="zh-CN" dirty="0"/>
              <a:t>&amp;</a:t>
            </a:r>
          </a:p>
          <a:p>
            <a:pPr algn="ctr"/>
            <a:r>
              <a:rPr lang="en-US" altLang="zh-CN" dirty="0"/>
              <a:t>FMM Components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450F50F-9D66-ECEA-AB29-9D5DE2291202}"/>
              </a:ext>
            </a:extLst>
          </p:cNvPr>
          <p:cNvSpPr/>
          <p:nvPr/>
        </p:nvSpPr>
        <p:spPr>
          <a:xfrm>
            <a:off x="3148979" y="1570923"/>
            <a:ext cx="914400" cy="2052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50663117-C81B-BBDD-8007-CE4E56553398}"/>
              </a:ext>
            </a:extLst>
          </p:cNvPr>
          <p:cNvSpPr/>
          <p:nvPr/>
        </p:nvSpPr>
        <p:spPr>
          <a:xfrm rot="19752939">
            <a:off x="6506547" y="1004183"/>
            <a:ext cx="914400" cy="2052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9290F7-30EF-0826-0692-137D41068235}"/>
              </a:ext>
            </a:extLst>
          </p:cNvPr>
          <p:cNvSpPr txBox="1"/>
          <p:nvPr/>
        </p:nvSpPr>
        <p:spPr>
          <a:xfrm>
            <a:off x="1002589" y="2320936"/>
            <a:ext cx="23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Whole Signal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20D6379-4463-FDB6-57EB-07D8F30C2065}"/>
              </a:ext>
            </a:extLst>
          </p:cNvPr>
          <p:cNvSpPr/>
          <p:nvPr/>
        </p:nvSpPr>
        <p:spPr>
          <a:xfrm rot="1471216">
            <a:off x="6519799" y="2055057"/>
            <a:ext cx="914400" cy="2052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1C73428-7BBA-81E7-3187-E32669FDC801}"/>
              </a:ext>
            </a:extLst>
          </p:cNvPr>
          <p:cNvSpPr txBox="1"/>
          <p:nvPr/>
        </p:nvSpPr>
        <p:spPr>
          <a:xfrm>
            <a:off x="7121162" y="2319503"/>
            <a:ext cx="4189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FMM Components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08B6F6D-6F3B-FFDE-B1A7-59034C8046AA}"/>
              </a:ext>
            </a:extLst>
          </p:cNvPr>
          <p:cNvSpPr txBox="1"/>
          <p:nvPr/>
        </p:nvSpPr>
        <p:spPr>
          <a:xfrm>
            <a:off x="1202019" y="3429000"/>
            <a:ext cx="999200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Usage1</a:t>
            </a:r>
          </a:p>
          <a:p>
            <a:r>
              <a:rPr lang="zh-CN" altLang="en-US" b="1" dirty="0"/>
              <a:t>fitFMM</a:t>
            </a:r>
            <a:r>
              <a:rPr lang="zh-CN" altLang="en-US" dirty="0"/>
              <a:t>(</a:t>
            </a:r>
            <a:r>
              <a:rPr lang="zh-CN" altLang="en-US" b="1" dirty="0"/>
              <a:t>vData</a:t>
            </a:r>
            <a:r>
              <a:rPr lang="zh-CN" altLang="en-US" dirty="0"/>
              <a:t>=</a:t>
            </a:r>
            <a:r>
              <a:rPr lang="en-US" altLang="zh-CN" dirty="0" err="1"/>
              <a:t>scg</a:t>
            </a:r>
            <a:r>
              <a:rPr lang="en-US" altLang="zh-CN" dirty="0"/>
              <a:t>_</a:t>
            </a:r>
            <a:r>
              <a:rPr lang="zh-CN" altLang="en-US" dirty="0"/>
              <a:t>signal, </a:t>
            </a:r>
            <a:r>
              <a:rPr lang="zh-CN" altLang="en-US" b="1" dirty="0"/>
              <a:t>nPeriods</a:t>
            </a:r>
            <a:r>
              <a:rPr lang="zh-CN" altLang="en-US" dirty="0"/>
              <a:t>=16, </a:t>
            </a:r>
            <a:r>
              <a:rPr lang="zh-CN" altLang="en-US" b="1" dirty="0"/>
              <a:t>nback</a:t>
            </a:r>
            <a:r>
              <a:rPr lang="zh-CN" altLang="en-US" dirty="0"/>
              <a:t>=3) </a:t>
            </a:r>
            <a:endParaRPr lang="en-US" altLang="zh-CN" dirty="0"/>
          </a:p>
          <a:p>
            <a:r>
              <a:rPr lang="en-US" altLang="zh-CN" dirty="0"/>
              <a:t># break one 16-period </a:t>
            </a:r>
            <a:r>
              <a:rPr lang="en-US" altLang="zh-CN" dirty="0" err="1"/>
              <a:t>scg</a:t>
            </a:r>
            <a:r>
              <a:rPr lang="en-US" altLang="zh-CN" dirty="0"/>
              <a:t> signal into 16 periods, calculate the average of these periods and decompose it into 3 components.</a:t>
            </a:r>
          </a:p>
          <a:p>
            <a:endParaRPr lang="en-US" altLang="zh-CN" dirty="0"/>
          </a:p>
          <a:p>
            <a:r>
              <a:rPr lang="en-US" altLang="zh-CN" sz="2800" dirty="0"/>
              <a:t>Usage2</a:t>
            </a:r>
          </a:p>
          <a:p>
            <a:r>
              <a:rPr lang="en-US" altLang="zh-CN" dirty="0"/>
              <a:t>If I want to handle the whole signal, I have to use the FMM like this:</a:t>
            </a:r>
          </a:p>
          <a:p>
            <a:r>
              <a:rPr lang="zh-CN" altLang="en-US" b="1" dirty="0"/>
              <a:t>fitFMM</a:t>
            </a:r>
            <a:r>
              <a:rPr lang="zh-CN" altLang="en-US" dirty="0"/>
              <a:t>(</a:t>
            </a:r>
            <a:r>
              <a:rPr lang="zh-CN" altLang="en-US" b="1" dirty="0"/>
              <a:t>vData</a:t>
            </a:r>
            <a:r>
              <a:rPr lang="zh-CN" altLang="en-US" dirty="0"/>
              <a:t>=</a:t>
            </a:r>
            <a:r>
              <a:rPr lang="en-US" altLang="zh-CN" dirty="0" err="1"/>
              <a:t>scg</a:t>
            </a:r>
            <a:r>
              <a:rPr lang="zh-CN" altLang="en-US" dirty="0"/>
              <a:t>_signal, </a:t>
            </a:r>
            <a:r>
              <a:rPr lang="zh-CN" altLang="en-US" b="1" dirty="0"/>
              <a:t>nPeriods</a:t>
            </a:r>
            <a:r>
              <a:rPr lang="zh-CN" altLang="en-US" dirty="0"/>
              <a:t>=1, </a:t>
            </a:r>
            <a:r>
              <a:rPr lang="zh-CN" altLang="en-US" b="1" dirty="0"/>
              <a:t>nback</a:t>
            </a:r>
            <a:r>
              <a:rPr lang="zh-CN" altLang="en-US" dirty="0"/>
              <a:t>=16 * 3)</a:t>
            </a:r>
            <a:endParaRPr lang="en-US" altLang="zh-CN" dirty="0"/>
          </a:p>
          <a:p>
            <a:r>
              <a:rPr lang="en-US" altLang="zh-CN" dirty="0"/>
              <a:t># I need to decompose the whole signal into 48 components! I can’t get results in my laptop.</a:t>
            </a:r>
          </a:p>
        </p:txBody>
      </p:sp>
    </p:spTree>
    <p:extLst>
      <p:ext uri="{BB962C8B-B14F-4D97-AF65-F5344CB8AC3E}">
        <p14:creationId xmlns:p14="http://schemas.microsoft.com/office/powerpoint/2010/main" val="11602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08AF95-320C-6F20-C317-AB07A44D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2756"/>
            <a:ext cx="12192000" cy="2415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1422AA-0B42-F68A-03FB-AFB4AE70D06D}"/>
              </a:ext>
            </a:extLst>
          </p:cNvPr>
          <p:cNvSpPr txBox="1"/>
          <p:nvPr/>
        </p:nvSpPr>
        <p:spPr>
          <a:xfrm>
            <a:off x="479323" y="3769922"/>
            <a:ext cx="8967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Usage1, I guess you split the signal like this: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dirty="0"/>
              <a:t>Calculate the length: </a:t>
            </a:r>
          </a:p>
          <a:p>
            <a:r>
              <a:rPr lang="en-US" altLang="zh-CN" b="1" dirty="0"/>
              <a:t>   length(Single-Circle Signal) = length(Whole Signal) / #Circles</a:t>
            </a:r>
          </a:p>
          <a:p>
            <a:endParaRPr lang="zh-CN" altLang="en-US" b="1" dirty="0"/>
          </a:p>
          <a:p>
            <a:r>
              <a:rPr lang="en-US" altLang="zh-CN" dirty="0"/>
              <a:t>2. Take Average and get one circle.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8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017EED-CC3C-9048-F562-F18E889F11FE}"/>
              </a:ext>
            </a:extLst>
          </p:cNvPr>
          <p:cNvSpPr txBox="1"/>
          <p:nvPr/>
        </p:nvSpPr>
        <p:spPr>
          <a:xfrm>
            <a:off x="1195848" y="235974"/>
            <a:ext cx="980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使用一段信号（</a:t>
            </a:r>
            <a:r>
              <a:rPr lang="en-US" altLang="zh-CN" dirty="0"/>
              <a:t>10s</a:t>
            </a:r>
            <a:r>
              <a:rPr lang="zh-CN" altLang="en-US" dirty="0"/>
              <a:t>左右，常常包含</a:t>
            </a:r>
            <a:r>
              <a:rPr lang="en-US" altLang="zh-CN" dirty="0"/>
              <a:t>10-25</a:t>
            </a:r>
            <a:r>
              <a:rPr lang="zh-CN" altLang="en-US" dirty="0"/>
              <a:t>个周期）去合成一个标准的模板，从而提高信号的信噪比。</a:t>
            </a:r>
            <a:endParaRPr lang="en-US" altLang="zh-CN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F00DB4F3-B902-9B69-6EAF-89C431B4CD6D}"/>
              </a:ext>
            </a:extLst>
          </p:cNvPr>
          <p:cNvSpPr/>
          <p:nvPr/>
        </p:nvSpPr>
        <p:spPr>
          <a:xfrm>
            <a:off x="1622852" y="1930095"/>
            <a:ext cx="364564" cy="1023967"/>
          </a:xfrm>
          <a:custGeom>
            <a:avLst/>
            <a:gdLst>
              <a:gd name="connsiteX0" fmla="*/ 0 w 1356659"/>
              <a:gd name="connsiteY0" fmla="*/ 853653 h 1223196"/>
              <a:gd name="connsiteX1" fmla="*/ 203200 w 1356659"/>
              <a:gd name="connsiteY1" fmla="*/ 4995 h 1223196"/>
              <a:gd name="connsiteX2" fmla="*/ 251012 w 1356659"/>
              <a:gd name="connsiteY2" fmla="*/ 1200289 h 1223196"/>
              <a:gd name="connsiteX3" fmla="*/ 328706 w 1356659"/>
              <a:gd name="connsiteY3" fmla="*/ 787912 h 1223196"/>
              <a:gd name="connsiteX4" fmla="*/ 472141 w 1356659"/>
              <a:gd name="connsiteY4" fmla="*/ 740101 h 1223196"/>
              <a:gd name="connsiteX5" fmla="*/ 717177 w 1356659"/>
              <a:gd name="connsiteY5" fmla="*/ 764006 h 1223196"/>
              <a:gd name="connsiteX6" fmla="*/ 884518 w 1356659"/>
              <a:gd name="connsiteY6" fmla="*/ 734124 h 1223196"/>
              <a:gd name="connsiteX7" fmla="*/ 944283 w 1356659"/>
              <a:gd name="connsiteY7" fmla="*/ 775959 h 1223196"/>
              <a:gd name="connsiteX8" fmla="*/ 992094 w 1356659"/>
              <a:gd name="connsiteY8" fmla="*/ 477136 h 1223196"/>
              <a:gd name="connsiteX9" fmla="*/ 1021977 w 1356659"/>
              <a:gd name="connsiteY9" fmla="*/ 949277 h 1223196"/>
              <a:gd name="connsiteX10" fmla="*/ 1087718 w 1356659"/>
              <a:gd name="connsiteY10" fmla="*/ 740101 h 1223196"/>
              <a:gd name="connsiteX11" fmla="*/ 1356659 w 1356659"/>
              <a:gd name="connsiteY11" fmla="*/ 716195 h 122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6659" h="1223196">
                <a:moveTo>
                  <a:pt x="0" y="853653"/>
                </a:moveTo>
                <a:cubicBezTo>
                  <a:pt x="80682" y="400437"/>
                  <a:pt x="161365" y="-52778"/>
                  <a:pt x="203200" y="4995"/>
                </a:cubicBezTo>
                <a:cubicBezTo>
                  <a:pt x="245035" y="62768"/>
                  <a:pt x="230094" y="1069803"/>
                  <a:pt x="251012" y="1200289"/>
                </a:cubicBezTo>
                <a:cubicBezTo>
                  <a:pt x="271930" y="1330775"/>
                  <a:pt x="291851" y="864610"/>
                  <a:pt x="328706" y="787912"/>
                </a:cubicBezTo>
                <a:cubicBezTo>
                  <a:pt x="365561" y="711214"/>
                  <a:pt x="407396" y="744085"/>
                  <a:pt x="472141" y="740101"/>
                </a:cubicBezTo>
                <a:cubicBezTo>
                  <a:pt x="536886" y="736117"/>
                  <a:pt x="648448" y="765002"/>
                  <a:pt x="717177" y="764006"/>
                </a:cubicBezTo>
                <a:cubicBezTo>
                  <a:pt x="785906" y="763010"/>
                  <a:pt x="846667" y="732132"/>
                  <a:pt x="884518" y="734124"/>
                </a:cubicBezTo>
                <a:cubicBezTo>
                  <a:pt x="922369" y="736116"/>
                  <a:pt x="926354" y="818790"/>
                  <a:pt x="944283" y="775959"/>
                </a:cubicBezTo>
                <a:cubicBezTo>
                  <a:pt x="962212" y="733128"/>
                  <a:pt x="979145" y="448250"/>
                  <a:pt x="992094" y="477136"/>
                </a:cubicBezTo>
                <a:cubicBezTo>
                  <a:pt x="1005043" y="506022"/>
                  <a:pt x="1006040" y="905450"/>
                  <a:pt x="1021977" y="949277"/>
                </a:cubicBezTo>
                <a:cubicBezTo>
                  <a:pt x="1037914" y="993105"/>
                  <a:pt x="1031938" y="778948"/>
                  <a:pt x="1087718" y="740101"/>
                </a:cubicBezTo>
                <a:cubicBezTo>
                  <a:pt x="1143498" y="701254"/>
                  <a:pt x="1250078" y="708724"/>
                  <a:pt x="1356659" y="71619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DFB59BA-98BA-28CA-9436-DF7806536C42}"/>
              </a:ext>
            </a:extLst>
          </p:cNvPr>
          <p:cNvSpPr/>
          <p:nvPr/>
        </p:nvSpPr>
        <p:spPr>
          <a:xfrm>
            <a:off x="1987416" y="1930094"/>
            <a:ext cx="364564" cy="1023967"/>
          </a:xfrm>
          <a:custGeom>
            <a:avLst/>
            <a:gdLst>
              <a:gd name="connsiteX0" fmla="*/ 0 w 1356659"/>
              <a:gd name="connsiteY0" fmla="*/ 853653 h 1223196"/>
              <a:gd name="connsiteX1" fmla="*/ 203200 w 1356659"/>
              <a:gd name="connsiteY1" fmla="*/ 4995 h 1223196"/>
              <a:gd name="connsiteX2" fmla="*/ 251012 w 1356659"/>
              <a:gd name="connsiteY2" fmla="*/ 1200289 h 1223196"/>
              <a:gd name="connsiteX3" fmla="*/ 328706 w 1356659"/>
              <a:gd name="connsiteY3" fmla="*/ 787912 h 1223196"/>
              <a:gd name="connsiteX4" fmla="*/ 472141 w 1356659"/>
              <a:gd name="connsiteY4" fmla="*/ 740101 h 1223196"/>
              <a:gd name="connsiteX5" fmla="*/ 717177 w 1356659"/>
              <a:gd name="connsiteY5" fmla="*/ 764006 h 1223196"/>
              <a:gd name="connsiteX6" fmla="*/ 884518 w 1356659"/>
              <a:gd name="connsiteY6" fmla="*/ 734124 h 1223196"/>
              <a:gd name="connsiteX7" fmla="*/ 944283 w 1356659"/>
              <a:gd name="connsiteY7" fmla="*/ 775959 h 1223196"/>
              <a:gd name="connsiteX8" fmla="*/ 992094 w 1356659"/>
              <a:gd name="connsiteY8" fmla="*/ 477136 h 1223196"/>
              <a:gd name="connsiteX9" fmla="*/ 1021977 w 1356659"/>
              <a:gd name="connsiteY9" fmla="*/ 949277 h 1223196"/>
              <a:gd name="connsiteX10" fmla="*/ 1087718 w 1356659"/>
              <a:gd name="connsiteY10" fmla="*/ 740101 h 1223196"/>
              <a:gd name="connsiteX11" fmla="*/ 1356659 w 1356659"/>
              <a:gd name="connsiteY11" fmla="*/ 716195 h 122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6659" h="1223196">
                <a:moveTo>
                  <a:pt x="0" y="853653"/>
                </a:moveTo>
                <a:cubicBezTo>
                  <a:pt x="80682" y="400437"/>
                  <a:pt x="161365" y="-52778"/>
                  <a:pt x="203200" y="4995"/>
                </a:cubicBezTo>
                <a:cubicBezTo>
                  <a:pt x="245035" y="62768"/>
                  <a:pt x="230094" y="1069803"/>
                  <a:pt x="251012" y="1200289"/>
                </a:cubicBezTo>
                <a:cubicBezTo>
                  <a:pt x="271930" y="1330775"/>
                  <a:pt x="291851" y="864610"/>
                  <a:pt x="328706" y="787912"/>
                </a:cubicBezTo>
                <a:cubicBezTo>
                  <a:pt x="365561" y="711214"/>
                  <a:pt x="407396" y="744085"/>
                  <a:pt x="472141" y="740101"/>
                </a:cubicBezTo>
                <a:cubicBezTo>
                  <a:pt x="536886" y="736117"/>
                  <a:pt x="648448" y="765002"/>
                  <a:pt x="717177" y="764006"/>
                </a:cubicBezTo>
                <a:cubicBezTo>
                  <a:pt x="785906" y="763010"/>
                  <a:pt x="846667" y="732132"/>
                  <a:pt x="884518" y="734124"/>
                </a:cubicBezTo>
                <a:cubicBezTo>
                  <a:pt x="922369" y="736116"/>
                  <a:pt x="926354" y="818790"/>
                  <a:pt x="944283" y="775959"/>
                </a:cubicBezTo>
                <a:cubicBezTo>
                  <a:pt x="962212" y="733128"/>
                  <a:pt x="979145" y="448250"/>
                  <a:pt x="992094" y="477136"/>
                </a:cubicBezTo>
                <a:cubicBezTo>
                  <a:pt x="1005043" y="506022"/>
                  <a:pt x="1006040" y="905450"/>
                  <a:pt x="1021977" y="949277"/>
                </a:cubicBezTo>
                <a:cubicBezTo>
                  <a:pt x="1037914" y="993105"/>
                  <a:pt x="1031938" y="778948"/>
                  <a:pt x="1087718" y="740101"/>
                </a:cubicBezTo>
                <a:cubicBezTo>
                  <a:pt x="1143498" y="701254"/>
                  <a:pt x="1250078" y="708724"/>
                  <a:pt x="1356659" y="71619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2567D81-1B87-88FA-6ED1-2A4053F60A31}"/>
              </a:ext>
            </a:extLst>
          </p:cNvPr>
          <p:cNvSpPr/>
          <p:nvPr/>
        </p:nvSpPr>
        <p:spPr>
          <a:xfrm>
            <a:off x="2351980" y="1930093"/>
            <a:ext cx="364564" cy="1023967"/>
          </a:xfrm>
          <a:custGeom>
            <a:avLst/>
            <a:gdLst>
              <a:gd name="connsiteX0" fmla="*/ 0 w 1356659"/>
              <a:gd name="connsiteY0" fmla="*/ 853653 h 1223196"/>
              <a:gd name="connsiteX1" fmla="*/ 203200 w 1356659"/>
              <a:gd name="connsiteY1" fmla="*/ 4995 h 1223196"/>
              <a:gd name="connsiteX2" fmla="*/ 251012 w 1356659"/>
              <a:gd name="connsiteY2" fmla="*/ 1200289 h 1223196"/>
              <a:gd name="connsiteX3" fmla="*/ 328706 w 1356659"/>
              <a:gd name="connsiteY3" fmla="*/ 787912 h 1223196"/>
              <a:gd name="connsiteX4" fmla="*/ 472141 w 1356659"/>
              <a:gd name="connsiteY4" fmla="*/ 740101 h 1223196"/>
              <a:gd name="connsiteX5" fmla="*/ 717177 w 1356659"/>
              <a:gd name="connsiteY5" fmla="*/ 764006 h 1223196"/>
              <a:gd name="connsiteX6" fmla="*/ 884518 w 1356659"/>
              <a:gd name="connsiteY6" fmla="*/ 734124 h 1223196"/>
              <a:gd name="connsiteX7" fmla="*/ 944283 w 1356659"/>
              <a:gd name="connsiteY7" fmla="*/ 775959 h 1223196"/>
              <a:gd name="connsiteX8" fmla="*/ 992094 w 1356659"/>
              <a:gd name="connsiteY8" fmla="*/ 477136 h 1223196"/>
              <a:gd name="connsiteX9" fmla="*/ 1021977 w 1356659"/>
              <a:gd name="connsiteY9" fmla="*/ 949277 h 1223196"/>
              <a:gd name="connsiteX10" fmla="*/ 1087718 w 1356659"/>
              <a:gd name="connsiteY10" fmla="*/ 740101 h 1223196"/>
              <a:gd name="connsiteX11" fmla="*/ 1356659 w 1356659"/>
              <a:gd name="connsiteY11" fmla="*/ 716195 h 122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6659" h="1223196">
                <a:moveTo>
                  <a:pt x="0" y="853653"/>
                </a:moveTo>
                <a:cubicBezTo>
                  <a:pt x="80682" y="400437"/>
                  <a:pt x="161365" y="-52778"/>
                  <a:pt x="203200" y="4995"/>
                </a:cubicBezTo>
                <a:cubicBezTo>
                  <a:pt x="245035" y="62768"/>
                  <a:pt x="230094" y="1069803"/>
                  <a:pt x="251012" y="1200289"/>
                </a:cubicBezTo>
                <a:cubicBezTo>
                  <a:pt x="271930" y="1330775"/>
                  <a:pt x="291851" y="864610"/>
                  <a:pt x="328706" y="787912"/>
                </a:cubicBezTo>
                <a:cubicBezTo>
                  <a:pt x="365561" y="711214"/>
                  <a:pt x="407396" y="744085"/>
                  <a:pt x="472141" y="740101"/>
                </a:cubicBezTo>
                <a:cubicBezTo>
                  <a:pt x="536886" y="736117"/>
                  <a:pt x="648448" y="765002"/>
                  <a:pt x="717177" y="764006"/>
                </a:cubicBezTo>
                <a:cubicBezTo>
                  <a:pt x="785906" y="763010"/>
                  <a:pt x="846667" y="732132"/>
                  <a:pt x="884518" y="734124"/>
                </a:cubicBezTo>
                <a:cubicBezTo>
                  <a:pt x="922369" y="736116"/>
                  <a:pt x="926354" y="818790"/>
                  <a:pt x="944283" y="775959"/>
                </a:cubicBezTo>
                <a:cubicBezTo>
                  <a:pt x="962212" y="733128"/>
                  <a:pt x="979145" y="448250"/>
                  <a:pt x="992094" y="477136"/>
                </a:cubicBezTo>
                <a:cubicBezTo>
                  <a:pt x="1005043" y="506022"/>
                  <a:pt x="1006040" y="905450"/>
                  <a:pt x="1021977" y="949277"/>
                </a:cubicBezTo>
                <a:cubicBezTo>
                  <a:pt x="1037914" y="993105"/>
                  <a:pt x="1031938" y="778948"/>
                  <a:pt x="1087718" y="740101"/>
                </a:cubicBezTo>
                <a:cubicBezTo>
                  <a:pt x="1143498" y="701254"/>
                  <a:pt x="1250078" y="708724"/>
                  <a:pt x="1356659" y="71619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D4BF835-94A1-9737-C77B-2FFF802EE2AD}"/>
              </a:ext>
            </a:extLst>
          </p:cNvPr>
          <p:cNvSpPr/>
          <p:nvPr/>
        </p:nvSpPr>
        <p:spPr>
          <a:xfrm>
            <a:off x="2716544" y="1928095"/>
            <a:ext cx="364564" cy="1023967"/>
          </a:xfrm>
          <a:custGeom>
            <a:avLst/>
            <a:gdLst>
              <a:gd name="connsiteX0" fmla="*/ 0 w 1356659"/>
              <a:gd name="connsiteY0" fmla="*/ 853653 h 1223196"/>
              <a:gd name="connsiteX1" fmla="*/ 203200 w 1356659"/>
              <a:gd name="connsiteY1" fmla="*/ 4995 h 1223196"/>
              <a:gd name="connsiteX2" fmla="*/ 251012 w 1356659"/>
              <a:gd name="connsiteY2" fmla="*/ 1200289 h 1223196"/>
              <a:gd name="connsiteX3" fmla="*/ 328706 w 1356659"/>
              <a:gd name="connsiteY3" fmla="*/ 787912 h 1223196"/>
              <a:gd name="connsiteX4" fmla="*/ 472141 w 1356659"/>
              <a:gd name="connsiteY4" fmla="*/ 740101 h 1223196"/>
              <a:gd name="connsiteX5" fmla="*/ 717177 w 1356659"/>
              <a:gd name="connsiteY5" fmla="*/ 764006 h 1223196"/>
              <a:gd name="connsiteX6" fmla="*/ 884518 w 1356659"/>
              <a:gd name="connsiteY6" fmla="*/ 734124 h 1223196"/>
              <a:gd name="connsiteX7" fmla="*/ 944283 w 1356659"/>
              <a:gd name="connsiteY7" fmla="*/ 775959 h 1223196"/>
              <a:gd name="connsiteX8" fmla="*/ 992094 w 1356659"/>
              <a:gd name="connsiteY8" fmla="*/ 477136 h 1223196"/>
              <a:gd name="connsiteX9" fmla="*/ 1021977 w 1356659"/>
              <a:gd name="connsiteY9" fmla="*/ 949277 h 1223196"/>
              <a:gd name="connsiteX10" fmla="*/ 1087718 w 1356659"/>
              <a:gd name="connsiteY10" fmla="*/ 740101 h 1223196"/>
              <a:gd name="connsiteX11" fmla="*/ 1356659 w 1356659"/>
              <a:gd name="connsiteY11" fmla="*/ 716195 h 122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6659" h="1223196">
                <a:moveTo>
                  <a:pt x="0" y="853653"/>
                </a:moveTo>
                <a:cubicBezTo>
                  <a:pt x="80682" y="400437"/>
                  <a:pt x="161365" y="-52778"/>
                  <a:pt x="203200" y="4995"/>
                </a:cubicBezTo>
                <a:cubicBezTo>
                  <a:pt x="245035" y="62768"/>
                  <a:pt x="230094" y="1069803"/>
                  <a:pt x="251012" y="1200289"/>
                </a:cubicBezTo>
                <a:cubicBezTo>
                  <a:pt x="271930" y="1330775"/>
                  <a:pt x="291851" y="864610"/>
                  <a:pt x="328706" y="787912"/>
                </a:cubicBezTo>
                <a:cubicBezTo>
                  <a:pt x="365561" y="711214"/>
                  <a:pt x="407396" y="744085"/>
                  <a:pt x="472141" y="740101"/>
                </a:cubicBezTo>
                <a:cubicBezTo>
                  <a:pt x="536886" y="736117"/>
                  <a:pt x="648448" y="765002"/>
                  <a:pt x="717177" y="764006"/>
                </a:cubicBezTo>
                <a:cubicBezTo>
                  <a:pt x="785906" y="763010"/>
                  <a:pt x="846667" y="732132"/>
                  <a:pt x="884518" y="734124"/>
                </a:cubicBezTo>
                <a:cubicBezTo>
                  <a:pt x="922369" y="736116"/>
                  <a:pt x="926354" y="818790"/>
                  <a:pt x="944283" y="775959"/>
                </a:cubicBezTo>
                <a:cubicBezTo>
                  <a:pt x="962212" y="733128"/>
                  <a:pt x="979145" y="448250"/>
                  <a:pt x="992094" y="477136"/>
                </a:cubicBezTo>
                <a:cubicBezTo>
                  <a:pt x="1005043" y="506022"/>
                  <a:pt x="1006040" y="905450"/>
                  <a:pt x="1021977" y="949277"/>
                </a:cubicBezTo>
                <a:cubicBezTo>
                  <a:pt x="1037914" y="993105"/>
                  <a:pt x="1031938" y="778948"/>
                  <a:pt x="1087718" y="740101"/>
                </a:cubicBezTo>
                <a:cubicBezTo>
                  <a:pt x="1143498" y="701254"/>
                  <a:pt x="1250078" y="708724"/>
                  <a:pt x="1356659" y="71619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DA1DD3-984E-4EA4-021D-916E9DF65F79}"/>
              </a:ext>
            </a:extLst>
          </p:cNvPr>
          <p:cNvSpPr/>
          <p:nvPr/>
        </p:nvSpPr>
        <p:spPr>
          <a:xfrm>
            <a:off x="4419842" y="1988367"/>
            <a:ext cx="2127623" cy="920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FMM Algo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F795DB-B0E4-F222-0515-98E57B74361D}"/>
              </a:ext>
            </a:extLst>
          </p:cNvPr>
          <p:cNvSpPr txBox="1"/>
          <p:nvPr/>
        </p:nvSpPr>
        <p:spPr>
          <a:xfrm>
            <a:off x="7584381" y="2125389"/>
            <a:ext cx="4189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Smoothed Template </a:t>
            </a:r>
            <a:r>
              <a:rPr lang="en-US" altLang="zh-CN" b="1" dirty="0"/>
              <a:t>(One Circle) </a:t>
            </a:r>
          </a:p>
          <a:p>
            <a:pPr algn="ctr"/>
            <a:r>
              <a:rPr lang="en-US" altLang="zh-CN" dirty="0"/>
              <a:t>&amp;</a:t>
            </a:r>
          </a:p>
          <a:p>
            <a:pPr algn="ctr"/>
            <a:r>
              <a:rPr lang="en-US" altLang="zh-CN" dirty="0"/>
              <a:t>FMM Components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279C158-2BBF-725D-9F75-8C1776605716}"/>
              </a:ext>
            </a:extLst>
          </p:cNvPr>
          <p:cNvSpPr/>
          <p:nvPr/>
        </p:nvSpPr>
        <p:spPr>
          <a:xfrm>
            <a:off x="3396401" y="2408420"/>
            <a:ext cx="914400" cy="2052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74C8DD6-9B8C-2192-9AEB-CD84C343E007}"/>
              </a:ext>
            </a:extLst>
          </p:cNvPr>
          <p:cNvSpPr/>
          <p:nvPr/>
        </p:nvSpPr>
        <p:spPr>
          <a:xfrm>
            <a:off x="6669981" y="2378670"/>
            <a:ext cx="914400" cy="2052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D31D9B-2F0F-6683-CF4A-BE4F6EB6DC25}"/>
              </a:ext>
            </a:extLst>
          </p:cNvPr>
          <p:cNvSpPr txBox="1"/>
          <p:nvPr/>
        </p:nvSpPr>
        <p:spPr>
          <a:xfrm>
            <a:off x="1188250" y="3129507"/>
            <a:ext cx="23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Whole Signal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A16F8A-01A6-7DAF-0CC5-21D314DDB719}"/>
              </a:ext>
            </a:extLst>
          </p:cNvPr>
          <p:cNvSpPr txBox="1"/>
          <p:nvPr/>
        </p:nvSpPr>
        <p:spPr>
          <a:xfrm>
            <a:off x="553064" y="1481757"/>
            <a:ext cx="195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Usage 2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57A2D42-6C4E-0AFC-C08B-8F27E3F40D3A}"/>
              </a:ext>
            </a:extLst>
          </p:cNvPr>
          <p:cNvSpPr txBox="1"/>
          <p:nvPr/>
        </p:nvSpPr>
        <p:spPr>
          <a:xfrm>
            <a:off x="1622852" y="4208123"/>
            <a:ext cx="850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length(Single-Circle Signal) = length(Whole Signal) / #Circles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82E06F-EF8E-D0B7-EDB7-82AE9D1FCC69}"/>
              </a:ext>
            </a:extLst>
          </p:cNvPr>
          <p:cNvSpPr txBox="1"/>
          <p:nvPr/>
        </p:nvSpPr>
        <p:spPr>
          <a:xfrm>
            <a:off x="1622852" y="4900664"/>
            <a:ext cx="850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Caused Issues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054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114486" y="3105834"/>
            <a:ext cx="196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6172</TotalTime>
  <Words>413</Words>
  <Application>Microsoft Office PowerPoint</Application>
  <PresentationFormat>宽屏</PresentationFormat>
  <Paragraphs>74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9446</cp:revision>
  <dcterms:created xsi:type="dcterms:W3CDTF">2023-07-30T03:21:28Z</dcterms:created>
  <dcterms:modified xsi:type="dcterms:W3CDTF">2023-11-06T14:08:40Z</dcterms:modified>
</cp:coreProperties>
</file>