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97" r:id="rId4"/>
    <p:sldId id="399" r:id="rId5"/>
    <p:sldId id="400" r:id="rId6"/>
    <p:sldId id="403" r:id="rId7"/>
    <p:sldId id="398" r:id="rId8"/>
    <p:sldId id="401" r:id="rId9"/>
    <p:sldId id="402" r:id="rId10"/>
    <p:sldId id="27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2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5979" autoAdjust="0"/>
  </p:normalViewPr>
  <p:slideViewPr>
    <p:cSldViewPr snapToGrid="0">
      <p:cViewPr varScale="1">
        <p:scale>
          <a:sx n="62" d="100"/>
          <a:sy n="62" d="100"/>
        </p:scale>
        <p:origin x="5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9EDB3AE3-59AB-412C-755D-11194A37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008AC883-DC89-0E26-E701-05EDE88E55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21EB6904-7599-4148-6DB3-D4EB6AE7F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2F8BD5D9-F448-F478-9494-5985CB62F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39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8C34A012-875D-0649-24B6-FD721421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C303E392-B04C-1426-2409-C44EDA1F4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1ECCEB02-DD9D-6F3C-7E55-DF979B836F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59249C15-8134-23FE-EB52-B2F9AA8CF4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98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CEE17927-CE59-42CC-7648-91C5B063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9FCF9718-AD9D-99FF-E260-64072466F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08EB2146-C2D6-2540-F194-E67972CE9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28F36EB9-F82B-943F-D78C-5E5EEC427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6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7EFA7020-9005-84EF-0E27-E91923A8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C0EF9D4B-F813-525F-B3FF-12DEBFA58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6D63F15E-33F4-F22C-C265-2310E83D65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D0848EE-CC31-774C-2DA3-A8D4D980B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28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E164F104-67F6-076E-2EE1-4F51D4E6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14B37003-B7EE-BAA5-B5EB-918437A41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783321E7-58CF-0357-C711-42CFCD4C7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54CB6C32-8393-B3FD-849D-6738FCF5B5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94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639B7D23-0AD4-F739-FE86-2D5501860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AFFC09DE-D2DA-404B-882E-A1945FDB3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AEA81D56-FBC4-96C3-20F7-718107F5F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B46D9E21-A335-8692-A638-767ABD8D5D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4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2024.02.26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 Description</a:t>
            </a:r>
            <a:endParaRPr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3929384" y="2158236"/>
            <a:ext cx="508797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Part_1: Template-based IBI Prediction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BP-related Features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Part_3: 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4F57A9B-FF88-8953-7CE1-F042B87A4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40DB9-7E3E-53D6-DC40-0DDB763597EA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27CF5B-2F04-17B3-58D1-A4D2D6E65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3253"/>
              </p:ext>
            </p:extLst>
          </p:nvPr>
        </p:nvGraphicFramePr>
        <p:xfrm>
          <a:off x="1061329" y="1450275"/>
          <a:ext cx="8127999" cy="1073574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9542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443955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886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HR Estimation, 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Yingjian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New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72227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r>
                        <a:rPr lang="en-US" altLang="zh-CN" dirty="0"/>
                        <a:t>All 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1.115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onsolas"/>
                          <a:ea typeface="Consolas"/>
                          <a:cs typeface="Consolas"/>
                          <a:sym typeface="Arial"/>
                        </a:rPr>
                        <a:t>1.021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All, Posture=0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3940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51B64C8-CD99-CD53-F3F4-6EC4C66711D8}"/>
              </a:ext>
            </a:extLst>
          </p:cNvPr>
          <p:cNvSpPr txBox="1"/>
          <p:nvPr/>
        </p:nvSpPr>
        <p:spPr>
          <a:xfrm>
            <a:off x="963637" y="771304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Heart</a:t>
            </a:r>
            <a:r>
              <a:rPr lang="zh-CN" altLang="en-US" dirty="0"/>
              <a:t> </a:t>
            </a:r>
            <a:r>
              <a:rPr lang="en-US" altLang="zh-CN" dirty="0"/>
              <a:t>Beat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4BFCBA-DDFC-412E-9C84-C89A933683A0}"/>
              </a:ext>
            </a:extLst>
          </p:cNvPr>
          <p:cNvSpPr txBox="1"/>
          <p:nvPr/>
        </p:nvSpPr>
        <p:spPr>
          <a:xfrm>
            <a:off x="963637" y="3163426"/>
            <a:ext cx="4579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 1</a:t>
            </a:r>
            <a:r>
              <a:rPr lang="zh-CN" altLang="en-US" dirty="0"/>
              <a:t>的质量比</a:t>
            </a:r>
            <a:r>
              <a:rPr lang="en-US" altLang="zh-CN" dirty="0"/>
              <a:t>dataset2</a:t>
            </a:r>
            <a:r>
              <a:rPr lang="zh-CN" altLang="en-US" dirty="0"/>
              <a:t>的质量要好不少。</a:t>
            </a:r>
            <a:endParaRPr lang="en-US" altLang="zh-CN" dirty="0"/>
          </a:p>
          <a:p>
            <a:r>
              <a:rPr lang="zh-CN" altLang="en-US" dirty="0"/>
              <a:t>本数据使用的</a:t>
            </a:r>
            <a:r>
              <a:rPr lang="en-US" altLang="zh-CN" dirty="0" err="1"/>
              <a:t>Yingjian</a:t>
            </a:r>
            <a:r>
              <a:rPr lang="zh-CN" altLang="en-US" dirty="0"/>
              <a:t>学长的</a:t>
            </a:r>
            <a:r>
              <a:rPr lang="en-US" altLang="zh-CN" dirty="0"/>
              <a:t>quality control</a:t>
            </a:r>
            <a:r>
              <a:rPr lang="zh-CN" altLang="en-US" dirty="0"/>
              <a:t>方法，所以</a:t>
            </a:r>
            <a:r>
              <a:rPr lang="en-US" altLang="zh-CN" dirty="0"/>
              <a:t>New Method</a:t>
            </a:r>
            <a:r>
              <a:rPr lang="zh-CN" altLang="en-US" dirty="0"/>
              <a:t>的数值可以进一步的提升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AFC51C-E2CF-14A9-DDBC-EA727ED1FF1D}"/>
              </a:ext>
            </a:extLst>
          </p:cNvPr>
          <p:cNvSpPr txBox="1"/>
          <p:nvPr/>
        </p:nvSpPr>
        <p:spPr>
          <a:xfrm>
            <a:off x="963637" y="4930671"/>
            <a:ext cx="4579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 1</a:t>
            </a:r>
            <a:r>
              <a:rPr lang="zh-CN" altLang="en-US" dirty="0"/>
              <a:t>的质量比</a:t>
            </a:r>
            <a:r>
              <a:rPr lang="en-US" altLang="zh-CN" dirty="0"/>
              <a:t>dataset2</a:t>
            </a:r>
            <a:r>
              <a:rPr lang="zh-CN" altLang="en-US" dirty="0"/>
              <a:t>的质量要好不少。</a:t>
            </a:r>
            <a:endParaRPr lang="en-US" altLang="zh-CN" dirty="0"/>
          </a:p>
          <a:p>
            <a:r>
              <a:rPr lang="zh-CN" altLang="en-US" dirty="0"/>
              <a:t>本数据使用的</a:t>
            </a:r>
            <a:r>
              <a:rPr lang="en-US" altLang="zh-CN" dirty="0" err="1"/>
              <a:t>Yingjian</a:t>
            </a:r>
            <a:r>
              <a:rPr lang="zh-CN" altLang="en-US" dirty="0"/>
              <a:t>学长的</a:t>
            </a:r>
            <a:r>
              <a:rPr lang="en-US" altLang="zh-CN" dirty="0"/>
              <a:t>quality control</a:t>
            </a:r>
            <a:r>
              <a:rPr lang="zh-CN" altLang="en-US" dirty="0"/>
              <a:t>方法，所以</a:t>
            </a:r>
            <a:r>
              <a:rPr lang="en-US" altLang="zh-CN" dirty="0"/>
              <a:t>New Method</a:t>
            </a:r>
            <a:r>
              <a:rPr lang="zh-CN" altLang="en-US" dirty="0"/>
              <a:t>的数值可以进一步的提升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43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FFD5BF52-9E73-2B09-BC80-B010CE5C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D935B5-4CD5-B492-41CC-1F28C43EE663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F929318-25BE-1978-2790-ED8511F24B64}"/>
              </a:ext>
            </a:extLst>
          </p:cNvPr>
          <p:cNvGraphicFramePr>
            <a:graphicFrameLocks noGrp="1"/>
          </p:cNvGraphicFramePr>
          <p:nvPr/>
        </p:nvGraphicFramePr>
        <p:xfrm>
          <a:off x="1160585" y="2453642"/>
          <a:ext cx="3106615" cy="1790699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1250601">
                  <a:extLst>
                    <a:ext uri="{9D8B030D-6E8A-4147-A177-3AD203B41FA5}">
                      <a16:colId xmlns:a16="http://schemas.microsoft.com/office/drawing/2014/main" val="2776880236"/>
                    </a:ext>
                  </a:extLst>
                </a:gridCol>
                <a:gridCol w="861553">
                  <a:extLst>
                    <a:ext uri="{9D8B030D-6E8A-4147-A177-3AD203B41FA5}">
                      <a16:colId xmlns:a16="http://schemas.microsoft.com/office/drawing/2014/main" val="3967179027"/>
                    </a:ext>
                  </a:extLst>
                </a:gridCol>
                <a:gridCol w="994461">
                  <a:extLst>
                    <a:ext uri="{9D8B030D-6E8A-4147-A177-3AD203B41FA5}">
                      <a16:colId xmlns:a16="http://schemas.microsoft.com/office/drawing/2014/main" val="3506176960"/>
                    </a:ext>
                  </a:extLst>
                </a:gridCol>
              </a:tblGrid>
              <a:tr h="597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Confusion </a:t>
                      </a:r>
                    </a:p>
                    <a:p>
                      <a:pPr algn="ctr"/>
                      <a:r>
                        <a:rPr lang="en-US" altLang="zh-CN" dirty="0"/>
                        <a:t>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Abnormal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57022"/>
                  </a:ext>
                </a:extLst>
              </a:tr>
              <a:tr h="597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29418"/>
                  </a:ext>
                </a:extLst>
              </a:tr>
              <a:tr h="59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Abnormal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9106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255A6DD-F27D-E54B-A55D-22E33D82EE1C}"/>
              </a:ext>
            </a:extLst>
          </p:cNvPr>
          <p:cNvSpPr txBox="1"/>
          <p:nvPr/>
        </p:nvSpPr>
        <p:spPr>
          <a:xfrm>
            <a:off x="970671" y="4508695"/>
            <a:ext cx="4536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保证心率不变的情况下，构造心率异常的数据集，心率正常与心率异常的比例大致在</a:t>
            </a:r>
            <a:r>
              <a:rPr lang="en-US" altLang="zh-CN" dirty="0"/>
              <a:t>1:4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通过先提出的算法进行异常与不异常的分类。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1FB75-6970-C887-0A13-B8C9AF8D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51" y="-140677"/>
            <a:ext cx="6650182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940C30-67B4-CCAF-83EB-45B480F6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76" y="-140677"/>
            <a:ext cx="665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14B7704C-9806-99B9-9EE2-6A3C05F46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B6FB6E-35B5-3192-A767-25F40F3B0674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BDD845-6418-78DD-629A-680E64EA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55" y="200055"/>
            <a:ext cx="6650182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116FF3-A053-CF15-D838-5B1AE6DF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454" y="-105508"/>
            <a:ext cx="6650182" cy="6858000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1CA5D8-64F4-CBFE-1858-813629DB0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76596"/>
              </p:ext>
            </p:extLst>
          </p:nvPr>
        </p:nvGraphicFramePr>
        <p:xfrm>
          <a:off x="1061330" y="1450275"/>
          <a:ext cx="4314635" cy="702734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2052955">
                  <a:extLst>
                    <a:ext uri="{9D8B030D-6E8A-4147-A177-3AD203B41FA5}">
                      <a16:colId xmlns:a16="http://schemas.microsoft.com/office/drawing/2014/main" val="350954255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1644395591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39886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HR Estimation, 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Yingjian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New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72227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r>
                        <a:rPr lang="en-US" altLang="zh-CN" dirty="0"/>
                        <a:t>All 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1.115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onsolas"/>
                          <a:ea typeface="Consolas"/>
                          <a:cs typeface="Consolas"/>
                          <a:sym typeface="Arial"/>
                        </a:rPr>
                        <a:t>1.021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9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F53829-4CFE-C24B-CEE0-A17967BA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18611"/>
              </p:ext>
            </p:extLst>
          </p:nvPr>
        </p:nvGraphicFramePr>
        <p:xfrm>
          <a:off x="1061329" y="2726266"/>
          <a:ext cx="3318510" cy="1366522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2249805">
                  <a:extLst>
                    <a:ext uri="{9D8B030D-6E8A-4147-A177-3AD203B41FA5}">
                      <a16:colId xmlns:a16="http://schemas.microsoft.com/office/drawing/2014/main" val="350954255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1644395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HR Estimation, 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Yingjian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72227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r>
                        <a:rPr lang="en-US" altLang="zh-CN" dirty="0"/>
                        <a:t>All Back(all)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1.115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970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All Back(healthy)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1.851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8774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r>
                        <a:rPr lang="en-US" altLang="zh-CN" dirty="0"/>
                        <a:t>All Back(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onsolas"/>
                          <a:ea typeface="Consolas"/>
                          <a:cs typeface="Consolas"/>
                          <a:sym typeface="Arial"/>
                        </a:rPr>
                        <a:t>arrhythmia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1.034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0572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DCA1E94-03F4-BC2B-EEAB-5C8FBC3BBDCE}"/>
              </a:ext>
            </a:extLst>
          </p:cNvPr>
          <p:cNvSpPr txBox="1"/>
          <p:nvPr/>
        </p:nvSpPr>
        <p:spPr>
          <a:xfrm>
            <a:off x="145364" y="4464424"/>
            <a:ext cx="5333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6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5B7145FF-4937-A9C4-C6A8-395EC87C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ACB1A5-DF5D-013D-E4E3-6D8FA04503B6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</p:spTree>
    <p:extLst>
      <p:ext uri="{BB962C8B-B14F-4D97-AF65-F5344CB8AC3E}">
        <p14:creationId xmlns:p14="http://schemas.microsoft.com/office/powerpoint/2010/main" val="294396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3645FC9F-EB62-4C62-24A5-53C520890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3819E4-7DDD-3ED8-1263-4F772F4CC07F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1A11255-CD9F-F5DB-5883-7F402B305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55647"/>
              </p:ext>
            </p:extLst>
          </p:nvPr>
        </p:nvGraphicFramePr>
        <p:xfrm>
          <a:off x="7321451" y="2471812"/>
          <a:ext cx="4393914" cy="741680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2052955">
                  <a:extLst>
                    <a:ext uri="{9D8B030D-6E8A-4147-A177-3AD203B41FA5}">
                      <a16:colId xmlns:a16="http://schemas.microsoft.com/office/drawing/2014/main" val="350954255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1644395591"/>
                    </a:ext>
                  </a:extLst>
                </a:gridCol>
                <a:gridCol w="1272254">
                  <a:extLst>
                    <a:ext uri="{9D8B030D-6E8A-4147-A177-3AD203B41FA5}">
                      <a16:colId xmlns:a16="http://schemas.microsoft.com/office/drawing/2014/main" val="39886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HR Estimation, 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Yingjian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New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7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All 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97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8CFBB27A-629E-1A8A-8C98-44C696BD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5" y="-69156"/>
            <a:ext cx="415148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BC42F9-74F4-6020-641D-B434462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083" y="0"/>
            <a:ext cx="4093834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4D0515-514B-62C8-21F9-58857C6EB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612" y="69156"/>
            <a:ext cx="4003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3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AF27DEB6-85D8-598A-0F0E-889310AF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6872C8-1E06-B2E6-1749-B4153934F0CF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384D75-34E9-CE31-4391-9376C080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88343"/>
              </p:ext>
            </p:extLst>
          </p:nvPr>
        </p:nvGraphicFramePr>
        <p:xfrm>
          <a:off x="1198710" y="975817"/>
          <a:ext cx="7038575" cy="1112520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2379236">
                  <a:extLst>
                    <a:ext uri="{9D8B030D-6E8A-4147-A177-3AD203B41FA5}">
                      <a16:colId xmlns:a16="http://schemas.microsoft.com/office/drawing/2014/main" val="350954255"/>
                    </a:ext>
                  </a:extLst>
                </a:gridCol>
                <a:gridCol w="2292656">
                  <a:extLst>
                    <a:ext uri="{9D8B030D-6E8A-4147-A177-3AD203B41FA5}">
                      <a16:colId xmlns:a16="http://schemas.microsoft.com/office/drawing/2014/main" val="1644395591"/>
                    </a:ext>
                  </a:extLst>
                </a:gridCol>
                <a:gridCol w="2366683">
                  <a:extLst>
                    <a:ext uri="{9D8B030D-6E8A-4147-A177-3AD203B41FA5}">
                      <a16:colId xmlns:a16="http://schemas.microsoft.com/office/drawing/2014/main" val="39886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7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15.737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8.495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14.905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7.869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484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A3563F1-5E62-04E0-A3E5-C27A25AF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" y="2654564"/>
            <a:ext cx="4134427" cy="38867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8FE20D-15F1-C928-AB7D-C1EC242F9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92" y="960497"/>
            <a:ext cx="4391638" cy="3581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569782-E843-8D33-9ADD-4852BFBE6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32" y="3429000"/>
            <a:ext cx="469648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4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C6C1E14-535A-3B27-9B8D-5C136715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791956" cy="3194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814D20-5C2A-EBEA-2AFD-FF1E3095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44" y="3429000"/>
            <a:ext cx="4791956" cy="3194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E9C50F-9C82-F3AD-BBCC-E18898BCC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363"/>
            <a:ext cx="4791956" cy="3194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AA4CB2-DEA1-94B2-79E0-EFDF5C151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044" y="234363"/>
            <a:ext cx="4791956" cy="31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9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243</Words>
  <Application>Microsoft Office PowerPoint</Application>
  <PresentationFormat>宽屏</PresentationFormat>
  <Paragraphs>84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2580</cp:revision>
  <dcterms:created xsi:type="dcterms:W3CDTF">2023-07-30T03:21:28Z</dcterms:created>
  <dcterms:modified xsi:type="dcterms:W3CDTF">2024-03-10T07:26:21Z</dcterms:modified>
</cp:coreProperties>
</file>