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1" r:id="rId3"/>
    <p:sldId id="271" r:id="rId4"/>
    <p:sldId id="293" r:id="rId5"/>
    <p:sldId id="294" r:id="rId6"/>
    <p:sldId id="295" r:id="rId7"/>
    <p:sldId id="297" r:id="rId8"/>
    <p:sldId id="298" r:id="rId9"/>
    <p:sldId id="278" r:id="rId10"/>
    <p:sldId id="299" r:id="rId11"/>
    <p:sldId id="300" r:id="rId12"/>
    <p:sldId id="301" r:id="rId13"/>
    <p:sldId id="265" r:id="rId14"/>
    <p:sldId id="268" r:id="rId15"/>
    <p:sldId id="260" r:id="rId16"/>
    <p:sldId id="26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老 甲鱼" initials="老" lastIdx="3" clrIdx="0">
    <p:extLst>
      <p:ext uri="{19B8F6BF-5375-455C-9EA6-DF929625EA0E}">
        <p15:presenceInfo xmlns:p15="http://schemas.microsoft.com/office/powerpoint/2012/main" userId="8e706fe32cce4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F4B183"/>
    <a:srgbClr val="F8CBAD"/>
    <a:srgbClr val="8FAADC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80070" autoAdjust="0"/>
  </p:normalViewPr>
  <p:slideViewPr>
    <p:cSldViewPr snapToGrid="0">
      <p:cViewPr varScale="1">
        <p:scale>
          <a:sx n="92" d="100"/>
          <a:sy n="92" d="100"/>
        </p:scale>
        <p:origin x="1062" y="96"/>
      </p:cViewPr>
      <p:guideLst/>
    </p:cSldViewPr>
  </p:slideViewPr>
  <p:outlineViewPr>
    <p:cViewPr>
      <p:scale>
        <a:sx n="100" d="100"/>
        <a:sy n="100" d="100"/>
      </p:scale>
      <p:origin x="0" y="-4686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4740E-8F52-4821-8A8D-03DDEC038A3B}" type="datetimeFigureOut">
              <a:rPr lang="zh-CN" altLang="en-US" smtClean="0"/>
              <a:t>2023-08-20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FA662-60CA-45D5-8BB1-0A7D21FB8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1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Ok, I will begin my weekly Presentations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426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IMF1</a:t>
            </a:r>
            <a:r>
              <a:rPr lang="zh-CN" altLang="en-US" dirty="0"/>
              <a:t>和</a:t>
            </a:r>
            <a:r>
              <a:rPr lang="en-US" altLang="zh-CN" dirty="0"/>
              <a:t>xx</a:t>
            </a:r>
            <a:r>
              <a:rPr lang="zh-CN" altLang="en-US" dirty="0"/>
              <a:t>的原始信号的相似性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712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问题阐释，边变粗了。同时毛毛的。不知道如何去进行降噪。使用了一个</a:t>
            </a:r>
            <a:r>
              <a:rPr lang="en-US" altLang="zh-CN" dirty="0"/>
              <a:t>trick</a:t>
            </a:r>
            <a:r>
              <a:rPr lang="zh-CN" altLang="en-US" dirty="0"/>
              <a:t>。效果一般。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301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107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展示一下进度。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367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概率论。不学概率论马尔科夫学不下去了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014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081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本周，我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264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大概介绍一下，它的效果：</a:t>
            </a:r>
            <a:r>
              <a:rPr lang="en-US" altLang="zh-CN" dirty="0"/>
              <a:t>480</a:t>
            </a:r>
            <a:r>
              <a:rPr lang="zh-CN" altLang="en-US" dirty="0"/>
              <a:t>个特征中进行筛选，并且在</a:t>
            </a:r>
            <a:r>
              <a:rPr lang="en-US" altLang="zh-CN" dirty="0"/>
              <a:t>xxx</a:t>
            </a:r>
            <a:r>
              <a:rPr lang="zh-CN" altLang="en-US" dirty="0"/>
              <a:t>中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优点：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不需要手动构造</a:t>
            </a:r>
            <a:r>
              <a:rPr lang="en-US" altLang="zh-CN" dirty="0" err="1"/>
              <a:t>xxxx</a:t>
            </a:r>
            <a:r>
              <a:rPr lang="zh-CN" altLang="en-US" dirty="0"/>
              <a:t>这种非基础的特征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全程只有一个参数可以调节，并且这个参数对最终结果影响不大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几乎没有随机性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404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总体概览图，每一步，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 err="1"/>
              <a:t>Dprediction</a:t>
            </a:r>
            <a:r>
              <a:rPr lang="zh-CN" altLang="en-US" dirty="0"/>
              <a:t>对应的特征数量的变化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一个流程图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Step1.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Relevance table</a:t>
            </a:r>
            <a:r>
              <a:rPr lang="zh-CN" altLang="en-US" dirty="0"/>
              <a:t>：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S:</a:t>
            </a:r>
            <a:r>
              <a:rPr lang="zh-CN" altLang="en-US" dirty="0"/>
              <a:t> </a:t>
            </a:r>
            <a:r>
              <a:rPr lang="en-US" altLang="zh-CN" dirty="0"/>
              <a:t>480 -&gt; 428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D: 480 -&gt;370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Step2.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Selected Best K based on f  &amp; </a:t>
            </a:r>
            <a:r>
              <a:rPr lang="en-US" altLang="zh-CN" dirty="0" err="1"/>
              <a:t>mutual_info</a:t>
            </a:r>
            <a:r>
              <a:rPr lang="en-US" altLang="zh-CN" dirty="0"/>
              <a:t> -&gt; 3 / 4 / 5 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Best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S: </a:t>
            </a:r>
            <a:r>
              <a:rPr lang="fr-FR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'Dis22_divide_Dis21', 'Dis21_divide_Dis12', 'Dis22_divide_Dis12’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D: </a:t>
            </a:r>
            <a:r>
              <a:rPr lang="en-US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'Dis22_minus_P2', 'P1_multi_P2', 'Dis22_add_P2', 'P2_divide_P1', 'P2’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Step3.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对训练集做</a:t>
            </a:r>
            <a:r>
              <a:rPr lang="en-US" altLang="zh-CN" dirty="0" err="1"/>
              <a:t>Rfecv</a:t>
            </a:r>
            <a:r>
              <a:rPr lang="en-US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zh-CN" alt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并进行</a:t>
            </a:r>
            <a:r>
              <a:rPr lang="en-US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zh-CN" alt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折交叉检验。</a:t>
            </a:r>
            <a:endParaRPr lang="en-US" altLang="zh-CN" b="0" i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</a:t>
            </a:r>
            <a:r>
              <a:rPr lang="zh-CN" altLang="en-US" dirty="0"/>
              <a:t>的最好选择，是选择出：</a:t>
            </a:r>
            <a:r>
              <a:rPr lang="en-US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Dis21_divide_Dis12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zh-CN" alt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的最好选择：</a:t>
            </a:r>
            <a:r>
              <a:rPr lang="en-US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'Dis22_minus_P2',</a:t>
            </a:r>
            <a:r>
              <a:rPr lang="fr-FR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'Dis22_add_P2', 'P2_divide_P1', 'P2’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altLang="zh-CN" b="0" i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lgS, lgD1, lgD4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(1.7609358464300493, 4.092013970064015, 4.474617680279943)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388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选择了</a:t>
            </a:r>
            <a:r>
              <a:rPr lang="en-US" altLang="zh-CN" dirty="0"/>
              <a:t>20</a:t>
            </a:r>
            <a:r>
              <a:rPr lang="zh-CN" altLang="en-US" dirty="0"/>
              <a:t>个常见的</a:t>
            </a:r>
            <a:r>
              <a:rPr lang="en-US" altLang="zh-CN" dirty="0"/>
              <a:t>basic Feature</a:t>
            </a:r>
            <a:r>
              <a:rPr lang="zh-CN" altLang="en-US" dirty="0"/>
              <a:t>。其中，</a:t>
            </a:r>
            <a:r>
              <a:rPr lang="en-US" altLang="zh-CN" dirty="0"/>
              <a:t>S</a:t>
            </a:r>
            <a:r>
              <a:rPr lang="zh-CN" altLang="en-US" dirty="0"/>
              <a:t>的关键指标</a:t>
            </a:r>
            <a:r>
              <a:rPr lang="en-US" altLang="zh-CN" dirty="0"/>
              <a:t>xxx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zh-CN" altLang="en-US" dirty="0"/>
              <a:t>的关键指标，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不是直接能求得的，而是需要经过我们观察的复杂指标。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我们从</a:t>
            </a:r>
            <a:r>
              <a:rPr lang="en-US" altLang="zh-CN" dirty="0"/>
              <a:t>20</a:t>
            </a:r>
            <a:r>
              <a:rPr lang="zh-CN" altLang="en-US" dirty="0"/>
              <a:t>个</a:t>
            </a:r>
            <a:r>
              <a:rPr lang="en-US" altLang="zh-CN" dirty="0"/>
              <a:t>feature</a:t>
            </a:r>
            <a:r>
              <a:rPr lang="zh-CN" altLang="en-US" dirty="0"/>
              <a:t>中。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Feature</a:t>
            </a:r>
            <a:r>
              <a:rPr lang="zh-CN" altLang="en-US" dirty="0"/>
              <a:t>随机选取两个。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然后对这两个特征</a:t>
            </a:r>
            <a:r>
              <a:rPr lang="zh-CN" altLang="en-US" baseline="0" dirty="0"/>
              <a:t>，以加减乘除的方式进行，特征交叉。</a:t>
            </a:r>
            <a:endParaRPr lang="en-US" altLang="zh-CN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/>
              <a:t>以这种方法进行特征交叉，</a:t>
            </a:r>
            <a:r>
              <a:rPr lang="en-US" altLang="zh-CN" baseline="0" dirty="0"/>
              <a:t>n</a:t>
            </a:r>
            <a:r>
              <a:rPr lang="zh-CN" altLang="en-US" baseline="0" dirty="0"/>
              <a:t>个特征。可以获得</a:t>
            </a:r>
            <a:r>
              <a:rPr lang="en-US" altLang="zh-CN" baseline="0" dirty="0"/>
              <a:t>4 * Cn2</a:t>
            </a:r>
            <a:r>
              <a:rPr lang="zh-CN" altLang="en-US" baseline="0" dirty="0"/>
              <a:t>个特征。</a:t>
            </a:r>
            <a:endParaRPr lang="en-US" altLang="zh-CN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/>
              <a:t>所以</a:t>
            </a:r>
            <a:r>
              <a:rPr lang="en-US" altLang="zh-CN" baseline="0" dirty="0"/>
              <a:t>20</a:t>
            </a:r>
            <a:r>
              <a:rPr lang="zh-CN" altLang="en-US" baseline="0" dirty="0"/>
              <a:t>个特征一共可以获得</a:t>
            </a:r>
            <a:r>
              <a:rPr lang="en-US" altLang="zh-CN" baseline="0" dirty="0"/>
              <a:t>480</a:t>
            </a:r>
            <a:r>
              <a:rPr lang="zh-CN" altLang="en-US" baseline="0" dirty="0"/>
              <a:t>个特征。</a:t>
            </a: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004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相关性表格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p-value calculation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351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自动回归的折线图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180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结果展示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zh-CN" altLang="en-US" dirty="0"/>
              <a:t>的拟合效果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和原因分析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245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大概阐释方法。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98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D226F-0FDE-ADCA-B981-0737D9DC4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4ABB8-FEC8-D6C3-AF75-A249BCA47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362A6-18C2-41E4-9ACE-B39C1F2B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8CED4-2D82-18BF-3EE3-F1E04EFA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C9BD4-0F60-1E5C-8899-6CB9D052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91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42D37-FC51-BC1F-CFE1-652AD977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A9D527-128B-C07A-BBE0-978418525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C53FE-9029-6241-CD11-FF843697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72D27-072D-2561-9A8C-6A89ECF4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0EB72-67F8-9663-80D5-C5F41473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86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D18C15-0487-9772-DD3C-4EE8DE493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19F9B8-B02B-8761-B7FD-1A5A4CE91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A57CA-2F73-4FD8-5775-0B0A001F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EA151-1EF8-017C-91EC-C8D93FF4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598E3-6F79-E83E-B33C-8D793C44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1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D8E04-D209-3C4C-9965-1A9935D3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5DA00-1781-D5ED-51FF-504382AD0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0773E-4E1B-CA9F-2B09-1D350653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AF8FB-65F4-1B1E-284F-526D5FC3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579CA-2077-7F33-D1B2-61294938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25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E27B6-FE66-0601-66C7-C6AC486F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D7878E-40C4-EBC3-22F5-6F8F8A804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B066-B532-2BD5-D2B5-6AD27DA1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1A1E0-664F-B975-B4D3-49BDB09D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64908-3D90-70BB-944E-9485F0E4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78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49205-86A2-92D0-B772-3BCDDE11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EB6F7E-6BAB-FC0A-F189-A81BD8F06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0D600-C072-A404-0F50-D6F408A54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1749D0-1E54-0679-5F53-4DAD703C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2CCC7-E63E-6148-4B31-24485E2C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FC7AC-77D2-F96A-2A64-036FD1B7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2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027A3-4356-3CF2-E8C1-2E328239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0C3975-8154-4011-0D93-AE2AE1E07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036807-7B14-F8B4-7686-FCB078914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1F7D2F-9A1E-475C-4359-C47497F3C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A76DD0-8C82-179D-1E33-C079E01D6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19BF26-A3BF-6A72-9795-67170740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C64E86-5447-674B-18FE-4EF08C52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F3A91C-0205-9E3E-1805-D35AEA73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59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3D167-A1B5-3B26-4DFF-C07242A5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1C883D-0D9A-CE53-7EF7-79408E99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2305E8-5115-78D3-7565-EBFCE5A0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A55DAC-9F26-B6BB-1435-44342C73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07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6DA0EA-9E66-4BCF-5830-69D52FAE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96243A-C677-C2CA-C0CA-856636EB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2D3CCC-B8BE-8B51-6415-68099697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9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F03FB-7198-053E-39D0-C659624F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53A62-7BE4-5FE9-EE85-D6277D30D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596C5-2EE7-BB5F-3193-DAB2C478B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0BAF1-95B1-0C2A-B593-8E24DAC7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862598-5738-8DE2-1D9C-6ADF08F7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04FD61-713A-DE87-B32D-A780C092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8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C8BED-EF9A-927F-B5C9-64D91E51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1DA5D9-48B9-B85F-1162-FDB05B5D3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F2ED3F-791A-28FA-5ED0-D7C471CC7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CDF28C-0D1B-4D1B-9CE7-D58D04F4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AFD2B8-7442-04C4-DF52-E7372814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2EBE4-6CBB-E2F1-A614-252DD0FF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16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409B96-826E-6F21-E565-18ACC1C0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E8153E-782F-9F38-B76E-3B4EC127A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1F551-E645-70FA-9CCA-DAB4A2AD3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7DC1B-4743-47FE-A400-A2B750CAD470}" type="datetimeFigureOut">
              <a:rPr lang="zh-CN" altLang="en-US" smtClean="0"/>
              <a:t>2023-08-20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09E3B-87F5-A773-48A2-52ABC59EF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78694-5FFA-C370-8A8E-5A1E97C6D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5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574961" y="3105834"/>
            <a:ext cx="904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Consolas" panose="020B0609020204030204" pitchFamily="49" charset="0"/>
                <a:cs typeface="Times New Roman" panose="02020603050405020304" pitchFamily="18" charset="0"/>
              </a:rPr>
              <a:t>Weekly Presentation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974E84-A295-73A6-F451-ABDE3F1A1C08}"/>
              </a:ext>
            </a:extLst>
          </p:cNvPr>
          <p:cNvSpPr txBox="1"/>
          <p:nvPr/>
        </p:nvSpPr>
        <p:spPr>
          <a:xfrm>
            <a:off x="5044438" y="5292959"/>
            <a:ext cx="210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Jiayu</a:t>
            </a:r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Chen</a:t>
            </a:r>
          </a:p>
          <a:p>
            <a:pPr algn="ctr"/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2023.8.21</a:t>
            </a:r>
          </a:p>
        </p:txBody>
      </p:sp>
    </p:spTree>
    <p:extLst>
      <p:ext uri="{BB962C8B-B14F-4D97-AF65-F5344CB8AC3E}">
        <p14:creationId xmlns:p14="http://schemas.microsoft.com/office/powerpoint/2010/main" val="5765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8" y="423950"/>
            <a:ext cx="6451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S &amp; D prediction in the noise level of 0.8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851C137-59AB-0E54-B3DD-96226D850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336" y="5083307"/>
            <a:ext cx="6084664" cy="177469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0C8C3E0-5DA0-D77F-4918-3E014839B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336" y="3368807"/>
            <a:ext cx="6084664" cy="177469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61B2639-5CB5-0B18-B166-7140457BB1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64698"/>
            <a:ext cx="6084664" cy="177469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BCB8FA3-F7B8-1EA2-4E2D-636659F0D8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336" y="-1732"/>
            <a:ext cx="6084664" cy="1774693"/>
          </a:xfrm>
          <a:prstGeom prst="rect">
            <a:avLst/>
          </a:prstGeom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64CFD2C-00CC-315B-6C97-43FD73FBE3EC}"/>
              </a:ext>
            </a:extLst>
          </p:cNvPr>
          <p:cNvCxnSpPr>
            <a:cxnSpLocks/>
          </p:cNvCxnSpPr>
          <p:nvPr/>
        </p:nvCxnSpPr>
        <p:spPr>
          <a:xfrm flipH="1">
            <a:off x="6107336" y="4218474"/>
            <a:ext cx="667537" cy="26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1EE20C5-6863-D086-171B-CFD99F2C9872}"/>
              </a:ext>
            </a:extLst>
          </p:cNvPr>
          <p:cNvCxnSpPr>
            <a:cxnSpLocks/>
          </p:cNvCxnSpPr>
          <p:nvPr/>
        </p:nvCxnSpPr>
        <p:spPr>
          <a:xfrm flipH="1" flipV="1">
            <a:off x="6107336" y="4660743"/>
            <a:ext cx="667537" cy="7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18D31CF-41DF-79DC-DAC1-D06AA837F677}"/>
              </a:ext>
            </a:extLst>
          </p:cNvPr>
          <p:cNvCxnSpPr/>
          <p:nvPr/>
        </p:nvCxnSpPr>
        <p:spPr>
          <a:xfrm flipH="1">
            <a:off x="6107336" y="3787907"/>
            <a:ext cx="667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F05BC45A-9989-D697-59E5-28D3C7E651F7}"/>
              </a:ext>
            </a:extLst>
          </p:cNvPr>
          <p:cNvSpPr txBox="1"/>
          <p:nvPr/>
        </p:nvSpPr>
        <p:spPr>
          <a:xfrm>
            <a:off x="4191065" y="1835943"/>
            <a:ext cx="2634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Noisy Signal of 0.8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56FB634-B390-501C-CBB7-DF4CF3A7970D}"/>
              </a:ext>
            </a:extLst>
          </p:cNvPr>
          <p:cNvSpPr txBox="1"/>
          <p:nvPr/>
        </p:nvSpPr>
        <p:spPr>
          <a:xfrm>
            <a:off x="4191064" y="2351776"/>
            <a:ext cx="2321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Clean Signal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937BF3F-1963-5B12-FB3C-CB491DF1EDCC}"/>
              </a:ext>
            </a:extLst>
          </p:cNvPr>
          <p:cNvSpPr txBox="1"/>
          <p:nvPr/>
        </p:nvSpPr>
        <p:spPr>
          <a:xfrm>
            <a:off x="4191065" y="2786271"/>
            <a:ext cx="2321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IMF_1 After EEMD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424177C-6580-3AD5-D1BB-BE3DD5EBEECE}"/>
              </a:ext>
            </a:extLst>
          </p:cNvPr>
          <p:cNvSpPr txBox="1"/>
          <p:nvPr/>
        </p:nvSpPr>
        <p:spPr>
          <a:xfrm>
            <a:off x="3661679" y="3490562"/>
            <a:ext cx="23214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几乎没有办法看清原始信号</a:t>
            </a:r>
            <a:endParaRPr lang="en-US" altLang="zh-CN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CEE2EDE-0830-BB41-ECE0-6914A9A72784}"/>
              </a:ext>
            </a:extLst>
          </p:cNvPr>
          <p:cNvSpPr txBox="1"/>
          <p:nvPr/>
        </p:nvSpPr>
        <p:spPr>
          <a:xfrm>
            <a:off x="3661679" y="4131581"/>
            <a:ext cx="23214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峰的高度差异很大，但是间距几乎没变化，或许可以用</a:t>
            </a:r>
            <a:r>
              <a:rPr lang="en-US" altLang="zh-CN" dirty="0"/>
              <a:t>IMF_1</a:t>
            </a:r>
            <a:r>
              <a:rPr lang="zh-CN" altLang="en-US" dirty="0"/>
              <a:t>来预测</a:t>
            </a:r>
            <a:r>
              <a:rPr lang="en-US" altLang="zh-CN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186176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8" y="423950"/>
            <a:ext cx="6451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S &amp; D prediction in the noise level of 0.8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ED7EFA6-508B-1147-2C6A-78D9A3AB0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" y="2234044"/>
            <a:ext cx="12192000" cy="4064000"/>
          </a:xfrm>
          <a:prstGeom prst="rect">
            <a:avLst/>
          </a:prstGeom>
        </p:spPr>
      </p:pic>
      <p:sp>
        <p:nvSpPr>
          <p:cNvPr id="25" name="椭圆 24">
            <a:extLst>
              <a:ext uri="{FF2B5EF4-FFF2-40B4-BE49-F238E27FC236}">
                <a16:creationId xmlns:a16="http://schemas.microsoft.com/office/drawing/2014/main" id="{ED963903-8654-CE46-1148-7C869CFD2649}"/>
              </a:ext>
            </a:extLst>
          </p:cNvPr>
          <p:cNvSpPr/>
          <p:nvPr/>
        </p:nvSpPr>
        <p:spPr>
          <a:xfrm>
            <a:off x="2098964" y="3319895"/>
            <a:ext cx="218209" cy="2182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50B566C7-E508-6264-7502-7A87FCD05E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58" r="15023"/>
          <a:stretch/>
        </p:blipFill>
        <p:spPr>
          <a:xfrm>
            <a:off x="2400301" y="1548402"/>
            <a:ext cx="644236" cy="685642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A4FF8FA-EC2E-F9C7-3CFE-E3112FDB2BD0}"/>
              </a:ext>
            </a:extLst>
          </p:cNvPr>
          <p:cNvCxnSpPr>
            <a:stCxn id="25" idx="0"/>
            <a:endCxn id="27" idx="2"/>
          </p:cNvCxnSpPr>
          <p:nvPr/>
        </p:nvCxnSpPr>
        <p:spPr>
          <a:xfrm flipV="1">
            <a:off x="2208069" y="2234044"/>
            <a:ext cx="514350" cy="1085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FD1C822-292C-FAB0-57A2-67B087BB5D56}"/>
              </a:ext>
            </a:extLst>
          </p:cNvPr>
          <p:cNvSpPr txBox="1"/>
          <p:nvPr/>
        </p:nvSpPr>
        <p:spPr>
          <a:xfrm>
            <a:off x="3143250" y="1568057"/>
            <a:ext cx="4189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峰和峰之间非常毛，影响了</a:t>
            </a:r>
            <a:r>
              <a:rPr lang="en-US" altLang="zh-CN" dirty="0"/>
              <a:t>Peaks detection</a:t>
            </a:r>
          </a:p>
        </p:txBody>
      </p:sp>
    </p:spTree>
    <p:extLst>
      <p:ext uri="{BB962C8B-B14F-4D97-AF65-F5344CB8AC3E}">
        <p14:creationId xmlns:p14="http://schemas.microsoft.com/office/powerpoint/2010/main" val="932741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8" y="423950"/>
            <a:ext cx="6451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S &amp; D prediction in the noise level of 0.8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5BABCE-A12C-1B6E-0056-A550FE3D2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297" y="1668274"/>
            <a:ext cx="4138703" cy="27591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4394A9B-3DCA-C919-AA90-0E1C67104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43980"/>
            <a:ext cx="4138703" cy="275913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2CF3C5C-D6A2-E13C-A4D0-ECBC171784CD}"/>
              </a:ext>
            </a:extLst>
          </p:cNvPr>
          <p:cNvSpPr txBox="1"/>
          <p:nvPr/>
        </p:nvSpPr>
        <p:spPr>
          <a:xfrm>
            <a:off x="2696440" y="1173354"/>
            <a:ext cx="4189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EEMD</a:t>
            </a:r>
            <a:r>
              <a:rPr lang="zh-CN" altLang="en-US" dirty="0"/>
              <a:t>非常非常慢，所以</a:t>
            </a:r>
            <a:r>
              <a:rPr lang="en-US" altLang="zh-CN" dirty="0"/>
              <a:t>train set 500</a:t>
            </a:r>
            <a:r>
              <a:rPr lang="zh-CN" altLang="en-US" dirty="0"/>
              <a:t>个</a:t>
            </a:r>
            <a:r>
              <a:rPr lang="en-US" altLang="zh-CN" dirty="0"/>
              <a:t>signals, test set 300</a:t>
            </a:r>
            <a:r>
              <a:rPr lang="zh-CN" altLang="en-US" dirty="0"/>
              <a:t>个</a:t>
            </a:r>
            <a:r>
              <a:rPr lang="en-US" altLang="zh-CN" dirty="0"/>
              <a:t>signals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1D2367-3168-35DF-2B45-183E689F82D0}"/>
              </a:ext>
            </a:extLst>
          </p:cNvPr>
          <p:cNvSpPr txBox="1"/>
          <p:nvPr/>
        </p:nvSpPr>
        <p:spPr>
          <a:xfrm>
            <a:off x="2253166" y="4503116"/>
            <a:ext cx="4189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</a:t>
            </a:r>
            <a:r>
              <a:rPr lang="zh-CN" altLang="en-US" dirty="0"/>
              <a:t>的预测非常失败，因为峰的相对高度完全被改变了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AE18DC-645F-9D19-558C-1A5EAD75E3E7}"/>
              </a:ext>
            </a:extLst>
          </p:cNvPr>
          <p:cNvSpPr txBox="1"/>
          <p:nvPr/>
        </p:nvSpPr>
        <p:spPr>
          <a:xfrm>
            <a:off x="6391869" y="4503116"/>
            <a:ext cx="4189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</a:t>
            </a:r>
            <a:r>
              <a:rPr lang="zh-CN" altLang="en-US" dirty="0"/>
              <a:t>能学到趋势，但是</a:t>
            </a:r>
            <a:r>
              <a:rPr lang="en-US" altLang="zh-CN" dirty="0"/>
              <a:t>MAE</a:t>
            </a:r>
            <a:r>
              <a:rPr lang="zh-CN" altLang="en-US" dirty="0"/>
              <a:t>依然很大，效果不理想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7167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1122218" y="423950"/>
            <a:ext cx="458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Tutorial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07AF53-C445-98B8-48C0-4CF86154FB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694"/>
          <a:stretch/>
        </p:blipFill>
        <p:spPr>
          <a:xfrm>
            <a:off x="152431" y="792638"/>
            <a:ext cx="3412032" cy="33455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9101FA-824F-E2A0-4EE0-479CFBA997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367"/>
          <a:stretch/>
        </p:blipFill>
        <p:spPr>
          <a:xfrm>
            <a:off x="3564463" y="1077330"/>
            <a:ext cx="3812444" cy="43411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5C15BE-EC12-69CA-F149-04AA1FF28D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204"/>
          <a:stretch/>
        </p:blipFill>
        <p:spPr>
          <a:xfrm>
            <a:off x="7304809" y="1171150"/>
            <a:ext cx="4887191" cy="41534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10BDAE0-F20C-A43B-7DB6-5F1C42FFEF9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097"/>
          <a:stretch/>
        </p:blipFill>
        <p:spPr>
          <a:xfrm>
            <a:off x="0" y="4045234"/>
            <a:ext cx="3564463" cy="274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41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Work_4: </a:t>
            </a:r>
            <a:r>
              <a:rPr lang="en-US" altLang="zh-CN" sz="1400" dirty="0"/>
              <a:t>Theoretical knowledge Learning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F1E1A2-EAA5-F458-EF2C-03F08482877A}"/>
              </a:ext>
            </a:extLst>
          </p:cNvPr>
          <p:cNvSpPr txBox="1"/>
          <p:nvPr/>
        </p:nvSpPr>
        <p:spPr>
          <a:xfrm>
            <a:off x="1841283" y="1385264"/>
            <a:ext cx="30596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>
                <a:solidFill>
                  <a:srgbClr val="353535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sz="2000" b="1" dirty="0"/>
              <a:t>Signals and Systems</a:t>
            </a:r>
            <a:endParaRPr lang="zh-CN" altLang="en-US" sz="20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C7C0D7-F219-E08C-D3D9-87ED10553615}"/>
              </a:ext>
            </a:extLst>
          </p:cNvPr>
          <p:cNvSpPr txBox="1"/>
          <p:nvPr/>
        </p:nvSpPr>
        <p:spPr>
          <a:xfrm>
            <a:off x="1122219" y="1903188"/>
            <a:ext cx="47278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>
                <a:solidFill>
                  <a:srgbClr val="353535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dirty="0">
                <a:latin typeface="+mj-lt"/>
              </a:rPr>
              <a:t>Course: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EE120, Berkeley </a:t>
            </a:r>
          </a:p>
          <a:p>
            <a:endParaRPr lang="en-US" altLang="zh-CN" dirty="0">
              <a:latin typeface="+mj-lt"/>
            </a:endParaRPr>
          </a:p>
          <a:p>
            <a:r>
              <a:rPr lang="en-US" altLang="zh-CN" b="1" dirty="0">
                <a:latin typeface="+mj-lt"/>
              </a:rPr>
              <a:t>This week’s</a:t>
            </a:r>
            <a:r>
              <a:rPr lang="zh-CN" altLang="en-US" b="1" dirty="0">
                <a:latin typeface="+mj-lt"/>
              </a:rPr>
              <a:t> </a:t>
            </a:r>
            <a:r>
              <a:rPr lang="en-US" altLang="zh-CN" b="1" dirty="0">
                <a:latin typeface="+mj-lt"/>
              </a:rPr>
              <a:t>Progress:</a:t>
            </a:r>
          </a:p>
          <a:p>
            <a:r>
              <a:rPr lang="en-US" altLang="zh-CN" dirty="0">
                <a:latin typeface="+mj-lt"/>
              </a:rPr>
              <a:t>Lecture 10 (the DFT; FIR filters)</a:t>
            </a:r>
          </a:p>
          <a:p>
            <a:r>
              <a:rPr lang="en-US" altLang="zh-CN" dirty="0">
                <a:latin typeface="+mj-lt"/>
              </a:rPr>
              <a:t>Lecture 11 (Fourier transforms in two dimensions)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66F54C-EE63-8CEA-8FE4-D4569E42FD3A}"/>
              </a:ext>
            </a:extLst>
          </p:cNvPr>
          <p:cNvSpPr txBox="1"/>
          <p:nvPr/>
        </p:nvSpPr>
        <p:spPr>
          <a:xfrm>
            <a:off x="6594767" y="1903188"/>
            <a:ext cx="499657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>
                <a:solidFill>
                  <a:srgbClr val="353535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dirty="0">
                <a:latin typeface="+mj-lt"/>
              </a:rPr>
              <a:t>Course: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CS109, </a:t>
            </a:r>
            <a:r>
              <a:rPr lang="en-US" altLang="zh-CN" dirty="0" err="1">
                <a:latin typeface="+mj-lt"/>
              </a:rPr>
              <a:t>Standford</a:t>
            </a:r>
            <a:endParaRPr lang="en-US" altLang="zh-CN" dirty="0">
              <a:latin typeface="+mj-lt"/>
            </a:endParaRPr>
          </a:p>
          <a:p>
            <a:endParaRPr lang="en-US" altLang="zh-CN" dirty="0">
              <a:latin typeface="+mj-lt"/>
            </a:endParaRPr>
          </a:p>
          <a:p>
            <a:r>
              <a:rPr lang="en-US" altLang="zh-CN" b="1" dirty="0">
                <a:latin typeface="+mj-lt"/>
              </a:rPr>
              <a:t>This week's progress:</a:t>
            </a:r>
          </a:p>
          <a:p>
            <a:r>
              <a:rPr lang="en-US" altLang="zh-CN" dirty="0">
                <a:latin typeface="+mj-lt"/>
              </a:rPr>
              <a:t>Part 1 (Counting)</a:t>
            </a:r>
          </a:p>
          <a:p>
            <a:r>
              <a:rPr lang="en-US" altLang="zh-CN" dirty="0">
                <a:latin typeface="+mj-lt"/>
              </a:rPr>
              <a:t>Part 2 (Combinatorics)</a:t>
            </a:r>
          </a:p>
          <a:p>
            <a:r>
              <a:rPr lang="en-US" altLang="zh-CN" dirty="0">
                <a:latin typeface="+mj-lt"/>
              </a:rPr>
              <a:t>Part 3 (Definition of Probability)</a:t>
            </a:r>
          </a:p>
          <a:p>
            <a:endParaRPr lang="en-US" altLang="zh-CN" dirty="0">
              <a:latin typeface="+mj-lt"/>
            </a:endParaRPr>
          </a:p>
          <a:p>
            <a:r>
              <a:rPr lang="en-US" altLang="zh-CN" b="1" dirty="0">
                <a:latin typeface="+mj-lt"/>
              </a:rPr>
              <a:t>Next week’s</a:t>
            </a:r>
            <a:r>
              <a:rPr lang="zh-CN" altLang="en-US" b="1" dirty="0">
                <a:latin typeface="+mj-lt"/>
              </a:rPr>
              <a:t> </a:t>
            </a:r>
            <a:r>
              <a:rPr lang="en-US" altLang="zh-CN" b="1" dirty="0">
                <a:latin typeface="+mj-lt"/>
              </a:rPr>
              <a:t>plan:</a:t>
            </a:r>
          </a:p>
          <a:p>
            <a:r>
              <a:rPr lang="en-US" altLang="zh-CN" dirty="0">
                <a:latin typeface="+mj-lt"/>
              </a:rPr>
              <a:t>Part 4 (Counting)</a:t>
            </a:r>
          </a:p>
          <a:p>
            <a:r>
              <a:rPr lang="en-US" altLang="zh-CN" dirty="0">
                <a:latin typeface="+mj-lt"/>
              </a:rPr>
              <a:t>Part 5 (Combinatorics)</a:t>
            </a:r>
          </a:p>
          <a:p>
            <a:r>
              <a:rPr lang="en-US" altLang="zh-CN" dirty="0">
                <a:latin typeface="+mj-lt"/>
              </a:rPr>
              <a:t>Part 6 (Definition of Probability)</a:t>
            </a:r>
          </a:p>
          <a:p>
            <a:r>
              <a:rPr lang="en-US" altLang="zh-CN" dirty="0">
                <a:latin typeface="+mj-lt"/>
              </a:rPr>
              <a:t>Part 7 (Probability of or)</a:t>
            </a:r>
          </a:p>
          <a:p>
            <a:r>
              <a:rPr lang="en-US" altLang="zh-CN" dirty="0">
                <a:latin typeface="+mj-lt"/>
              </a:rPr>
              <a:t>Part 8 (Conditional Probability)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F09BA0-ED6D-D618-0DE5-FC3CA2527B20}"/>
              </a:ext>
            </a:extLst>
          </p:cNvPr>
          <p:cNvSpPr txBox="1"/>
          <p:nvPr/>
        </p:nvSpPr>
        <p:spPr>
          <a:xfrm>
            <a:off x="6594767" y="1385264"/>
            <a:ext cx="53650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>
                <a:solidFill>
                  <a:srgbClr val="353535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sz="2000" b="1" dirty="0"/>
              <a:t>Probability for Computer Scientists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89137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8" y="423950"/>
            <a:ext cx="175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Questions</a:t>
            </a:r>
            <a:endParaRPr lang="en-US" altLang="zh-CN" sz="32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A0A276-ED6D-9AA8-53E0-36DC0D9FA2F6}"/>
              </a:ext>
            </a:extLst>
          </p:cNvPr>
          <p:cNvSpPr txBox="1"/>
          <p:nvPr/>
        </p:nvSpPr>
        <p:spPr>
          <a:xfrm>
            <a:off x="2180895" y="1760475"/>
            <a:ext cx="802000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>
                <a:solidFill>
                  <a:srgbClr val="353535"/>
                </a:solidFill>
                <a:effectLst/>
                <a:latin typeface="Consolas" panose="020B0609020204030204" pitchFamily="49" charset="0"/>
              </a:defRPr>
            </a:lvl1pPr>
          </a:lstStyle>
          <a:p>
            <a:pPr marL="342900" indent="-342900">
              <a:buAutoNum type="arabicPeriod"/>
            </a:pPr>
            <a:r>
              <a:rPr lang="en-US" altLang="zh-CN" dirty="0"/>
              <a:t>Tutorial</a:t>
            </a:r>
            <a:r>
              <a:rPr lang="zh-CN" altLang="en-US" dirty="0"/>
              <a:t>中是否需要加一个数据模块，保证我们写出来的</a:t>
            </a:r>
            <a:r>
              <a:rPr lang="en-US" altLang="zh-CN" dirty="0"/>
              <a:t>Example</a:t>
            </a:r>
            <a:r>
              <a:rPr lang="zh-CN" altLang="en-US" dirty="0"/>
              <a:t>是比较统一的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Tutorial</a:t>
            </a:r>
            <a:r>
              <a:rPr lang="zh-CN" altLang="en-US" dirty="0"/>
              <a:t>中的噪声生成模块，我感觉我怎么写都是错的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在去噪过程中，怎么才知道，</a:t>
            </a:r>
            <a:r>
              <a:rPr lang="en-US" altLang="zh-CN" dirty="0"/>
              <a:t>ok</a:t>
            </a:r>
            <a:r>
              <a:rPr lang="zh-CN" altLang="en-US" dirty="0"/>
              <a:t>，这样差不多可以了。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是不是在实际的数据中，</a:t>
            </a:r>
            <a:r>
              <a:rPr lang="en-US" altLang="zh-CN" dirty="0"/>
              <a:t>1000</a:t>
            </a:r>
            <a:r>
              <a:rPr lang="zh-CN" altLang="en-US" dirty="0"/>
              <a:t>条长度为</a:t>
            </a:r>
            <a:r>
              <a:rPr lang="en-US" altLang="zh-CN" dirty="0"/>
              <a:t>10s</a:t>
            </a:r>
            <a:r>
              <a:rPr lang="zh-CN" altLang="en-US" dirty="0"/>
              <a:t>的数据可能来自不同的几十个人，然后每个人在不同的环境中测得，每条数据携带的噪声完全不同，这时是怎么处理的？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4639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5219007" y="3105834"/>
            <a:ext cx="175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01594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725568" y="771425"/>
            <a:ext cx="904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Consolas" panose="020B0609020204030204" pitchFamily="49" charset="0"/>
                <a:cs typeface="Times New Roman" panose="02020603050405020304" pitchFamily="18" charset="0"/>
              </a:rPr>
              <a:t>工作简介</a:t>
            </a:r>
            <a:endParaRPr lang="en-US" altLang="zh-CN" sz="36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F62255-7A4A-1C35-FF69-9A58CEC1EDD3}"/>
              </a:ext>
            </a:extLst>
          </p:cNvPr>
          <p:cNvSpPr txBox="1"/>
          <p:nvPr/>
        </p:nvSpPr>
        <p:spPr>
          <a:xfrm>
            <a:off x="2330823" y="2062779"/>
            <a:ext cx="75303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Work_1: </a:t>
            </a:r>
            <a:r>
              <a:rPr lang="zh-CN" altLang="en-US" dirty="0"/>
              <a:t>从</a:t>
            </a:r>
            <a:r>
              <a:rPr lang="en-US" altLang="zh-CN" dirty="0"/>
              <a:t>480</a:t>
            </a:r>
            <a:r>
              <a:rPr lang="zh-CN" altLang="en-US" dirty="0"/>
              <a:t>个特征中进行筛选。对于</a:t>
            </a:r>
            <a:r>
              <a:rPr lang="en-US" altLang="zh-CN" dirty="0"/>
              <a:t>S</a:t>
            </a:r>
            <a:r>
              <a:rPr lang="zh-CN" altLang="en-US" dirty="0"/>
              <a:t>的预测，选出</a:t>
            </a:r>
            <a:r>
              <a:rPr lang="en-US" altLang="zh-CN" dirty="0"/>
              <a:t>Dis12/Dis21</a:t>
            </a:r>
            <a:r>
              <a:rPr lang="zh-CN" altLang="en-US" dirty="0"/>
              <a:t>这个特征。对于</a:t>
            </a:r>
            <a:r>
              <a:rPr lang="en-US" altLang="zh-CN" dirty="0"/>
              <a:t>D</a:t>
            </a:r>
            <a:r>
              <a:rPr lang="zh-CN" altLang="en-US" dirty="0"/>
              <a:t>的预测，最后筛选出包含</a:t>
            </a:r>
            <a:r>
              <a:rPr lang="en-US" altLang="zh-CN" dirty="0"/>
              <a:t>Amplitude1/Amplitude2</a:t>
            </a:r>
            <a:r>
              <a:rPr lang="zh-CN" altLang="en-US" dirty="0"/>
              <a:t>的</a:t>
            </a:r>
            <a:r>
              <a:rPr lang="en-US" altLang="zh-CN" dirty="0"/>
              <a:t>3</a:t>
            </a:r>
            <a:r>
              <a:rPr lang="zh-CN" altLang="en-US" dirty="0"/>
              <a:t>个特征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Work_2:</a:t>
            </a:r>
            <a:r>
              <a:rPr lang="zh-CN" altLang="en-US" dirty="0"/>
              <a:t>使用</a:t>
            </a:r>
            <a:r>
              <a:rPr lang="en-US" altLang="zh-CN" dirty="0"/>
              <a:t>0.8</a:t>
            </a:r>
            <a:r>
              <a:rPr lang="zh-CN" altLang="en-US" dirty="0"/>
              <a:t>噪声等级的信号，尝试对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zh-CN" altLang="en-US" dirty="0"/>
              <a:t>进行预测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Work_3:Tutorial Writing</a:t>
            </a:r>
          </a:p>
          <a:p>
            <a:endParaRPr lang="en-US" altLang="zh-CN" dirty="0"/>
          </a:p>
          <a:p>
            <a:r>
              <a:rPr lang="en-US" altLang="zh-CN" dirty="0"/>
              <a:t>Work_4:</a:t>
            </a:r>
            <a:r>
              <a:rPr lang="en-US" altLang="zh-CN" sz="1800" dirty="0"/>
              <a:t>Theoretical knowledge Learning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Some Questions</a:t>
            </a:r>
          </a:p>
        </p:txBody>
      </p:sp>
    </p:spTree>
    <p:extLst>
      <p:ext uri="{BB962C8B-B14F-4D97-AF65-F5344CB8AC3E}">
        <p14:creationId xmlns:p14="http://schemas.microsoft.com/office/powerpoint/2010/main" val="356386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Features Selection</a:t>
            </a:r>
          </a:p>
        </p:txBody>
      </p:sp>
    </p:spTree>
    <p:extLst>
      <p:ext uri="{BB962C8B-B14F-4D97-AF65-F5344CB8AC3E}">
        <p14:creationId xmlns:p14="http://schemas.microsoft.com/office/powerpoint/2010/main" val="216413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Features Selection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A0FCD0-F08E-9E82-9422-7E467BAE8B86}"/>
              </a:ext>
            </a:extLst>
          </p:cNvPr>
          <p:cNvSpPr/>
          <p:nvPr/>
        </p:nvSpPr>
        <p:spPr>
          <a:xfrm>
            <a:off x="486555" y="1787868"/>
            <a:ext cx="2589993" cy="4613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Basic Features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824394-8E5D-2AE3-08A3-19BE19BB92F7}"/>
              </a:ext>
            </a:extLst>
          </p:cNvPr>
          <p:cNvSpPr/>
          <p:nvPr/>
        </p:nvSpPr>
        <p:spPr>
          <a:xfrm>
            <a:off x="486551" y="2516605"/>
            <a:ext cx="2589997" cy="5510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Feature Intersection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2A2C8A-E432-9C1B-23DF-3E398EEF5082}"/>
              </a:ext>
            </a:extLst>
          </p:cNvPr>
          <p:cNvSpPr/>
          <p:nvPr/>
        </p:nvSpPr>
        <p:spPr>
          <a:xfrm>
            <a:off x="486553" y="3385356"/>
            <a:ext cx="2589998" cy="4050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Relevance Table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63C8E30-2433-6797-871E-0C3702D7ACDE}"/>
              </a:ext>
            </a:extLst>
          </p:cNvPr>
          <p:cNvSpPr/>
          <p:nvPr/>
        </p:nvSpPr>
        <p:spPr>
          <a:xfrm>
            <a:off x="486552" y="4093275"/>
            <a:ext cx="2589999" cy="551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Univariate feature selection and choose best K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67C646-2ACC-2C35-EDC4-ABD1B693AC2C}"/>
              </a:ext>
            </a:extLst>
          </p:cNvPr>
          <p:cNvSpPr/>
          <p:nvPr/>
        </p:nvSpPr>
        <p:spPr>
          <a:xfrm>
            <a:off x="486551" y="4908415"/>
            <a:ext cx="2590001" cy="653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Rfecv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07B0854-0D3F-76B8-3890-6D3C3970B63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781550" y="2249185"/>
            <a:ext cx="2" cy="2674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34EC58F-E594-848A-68FA-093986FD4D0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781550" y="3067643"/>
            <a:ext cx="2" cy="317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7DE5520-D74D-3FF4-1605-7A887CA59B1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781552" y="4644312"/>
            <a:ext cx="0" cy="2641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4E8D3AD-D258-706F-3DED-80634BDDE0DD}"/>
              </a:ext>
            </a:extLst>
          </p:cNvPr>
          <p:cNvSpPr txBox="1"/>
          <p:nvPr/>
        </p:nvSpPr>
        <p:spPr>
          <a:xfrm>
            <a:off x="486553" y="865837"/>
            <a:ext cx="25899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Noise: 0.1, No RR</a:t>
            </a:r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2BD9791-3CE2-D397-590B-28E5841C207E}"/>
              </a:ext>
            </a:extLst>
          </p:cNvPr>
          <p:cNvCxnSpPr>
            <a:cxnSpLocks/>
            <a:stCxn id="8" idx="2"/>
            <a:endCxn id="57" idx="0"/>
          </p:cNvCxnSpPr>
          <p:nvPr/>
        </p:nvCxnSpPr>
        <p:spPr>
          <a:xfrm>
            <a:off x="1781552" y="5561975"/>
            <a:ext cx="0" cy="437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4B4B215-591F-0FC9-C1F5-8B061DCEE2ED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1781551" y="1512168"/>
            <a:ext cx="1" cy="275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50D5D55-AD08-ED37-C1C2-DFD3DCDCF0BA}"/>
              </a:ext>
            </a:extLst>
          </p:cNvPr>
          <p:cNvSpPr txBox="1"/>
          <p:nvPr/>
        </p:nvSpPr>
        <p:spPr>
          <a:xfrm>
            <a:off x="4520153" y="1839974"/>
            <a:ext cx="4595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选择</a:t>
            </a:r>
            <a:r>
              <a:rPr lang="en-US" altLang="zh-CN" dirty="0"/>
              <a:t>20</a:t>
            </a:r>
            <a:r>
              <a:rPr lang="zh-CN" altLang="en-US" dirty="0"/>
              <a:t>个常见的基础特征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11D923B-263B-D2EE-F753-852FDE644AFF}"/>
              </a:ext>
            </a:extLst>
          </p:cNvPr>
          <p:cNvCxnSpPr>
            <a:cxnSpLocks/>
            <a:stCxn id="17" idx="1"/>
            <a:endCxn id="4" idx="3"/>
          </p:cNvCxnSpPr>
          <p:nvPr/>
        </p:nvCxnSpPr>
        <p:spPr>
          <a:xfrm flipH="1" flipV="1">
            <a:off x="3076548" y="2018527"/>
            <a:ext cx="1443605" cy="611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7A33578-348C-A2D3-0222-21084906AD0A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3076551" y="4368794"/>
            <a:ext cx="1443602" cy="256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4A73388-C076-BCA5-D9BD-27BC4474ECD9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3076552" y="5210459"/>
            <a:ext cx="1443601" cy="247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C6F2BF5-6299-AA06-0CE6-C2D2D1339AC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781552" y="3790357"/>
            <a:ext cx="0" cy="30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12F253DA-1DB9-B512-2CD0-3F4906147645}"/>
              </a:ext>
            </a:extLst>
          </p:cNvPr>
          <p:cNvSpPr/>
          <p:nvPr/>
        </p:nvSpPr>
        <p:spPr>
          <a:xfrm>
            <a:off x="486551" y="5999081"/>
            <a:ext cx="2590001" cy="653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Test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9877329-083E-B5ED-E457-0D3732DA4F9B}"/>
              </a:ext>
            </a:extLst>
          </p:cNvPr>
          <p:cNvSpPr txBox="1"/>
          <p:nvPr/>
        </p:nvSpPr>
        <p:spPr>
          <a:xfrm>
            <a:off x="4886171" y="2612665"/>
            <a:ext cx="2419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20-&gt;480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82BFCC9-4F8A-C63E-43B0-0B660D87FFF9}"/>
              </a:ext>
            </a:extLst>
          </p:cNvPr>
          <p:cNvSpPr txBox="1"/>
          <p:nvPr/>
        </p:nvSpPr>
        <p:spPr>
          <a:xfrm>
            <a:off x="4886171" y="3429000"/>
            <a:ext cx="2419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480 -&gt; 428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70217C3-105B-5809-3D11-5B15ED5C1AFC}"/>
              </a:ext>
            </a:extLst>
          </p:cNvPr>
          <p:cNvSpPr txBox="1"/>
          <p:nvPr/>
        </p:nvSpPr>
        <p:spPr>
          <a:xfrm>
            <a:off x="5012188" y="1024121"/>
            <a:ext cx="2419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 Prediction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F423448-8E94-E87E-6764-73244F089283}"/>
              </a:ext>
            </a:extLst>
          </p:cNvPr>
          <p:cNvSpPr txBox="1"/>
          <p:nvPr/>
        </p:nvSpPr>
        <p:spPr>
          <a:xfrm>
            <a:off x="8157657" y="1024121"/>
            <a:ext cx="2419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 Prediction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D5E09E2-AADE-A2A4-E64D-1C8FB4F63CFD}"/>
              </a:ext>
            </a:extLst>
          </p:cNvPr>
          <p:cNvSpPr txBox="1"/>
          <p:nvPr/>
        </p:nvSpPr>
        <p:spPr>
          <a:xfrm>
            <a:off x="8157657" y="3403190"/>
            <a:ext cx="2419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480 -&gt; 370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2EB169D-873F-1A64-57D7-C7BA83755299}"/>
              </a:ext>
            </a:extLst>
          </p:cNvPr>
          <p:cNvSpPr txBox="1"/>
          <p:nvPr/>
        </p:nvSpPr>
        <p:spPr>
          <a:xfrm>
            <a:off x="4886171" y="4130143"/>
            <a:ext cx="2419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428 -&gt; 3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E1732C2-6D93-ECE2-FCA2-27DF1A0205AB}"/>
              </a:ext>
            </a:extLst>
          </p:cNvPr>
          <p:cNvSpPr txBox="1"/>
          <p:nvPr/>
        </p:nvSpPr>
        <p:spPr>
          <a:xfrm>
            <a:off x="8157657" y="4156619"/>
            <a:ext cx="2419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370 -&gt; 5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026FA04-3957-799A-2AED-4761A9EB44D3}"/>
              </a:ext>
            </a:extLst>
          </p:cNvPr>
          <p:cNvSpPr txBox="1"/>
          <p:nvPr/>
        </p:nvSpPr>
        <p:spPr>
          <a:xfrm>
            <a:off x="4886170" y="5050529"/>
            <a:ext cx="32714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3 -&gt; 1 </a:t>
            </a:r>
          </a:p>
          <a:p>
            <a:r>
              <a:rPr lang="en-US" altLang="zh-CN" dirty="0"/>
              <a:t>Just Dis21_divide_Dis12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95C439C-11D7-35A4-8F4C-9652B5D9D619}"/>
              </a:ext>
            </a:extLst>
          </p:cNvPr>
          <p:cNvSpPr txBox="1"/>
          <p:nvPr/>
        </p:nvSpPr>
        <p:spPr>
          <a:xfrm>
            <a:off x="8854343" y="4998504"/>
            <a:ext cx="24196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5 -&gt; 4 </a:t>
            </a:r>
            <a:r>
              <a:rPr lang="fr-FR" altLang="zh-CN" dirty="0"/>
              <a:t>P2_divide_P1 is included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ACFD097-848B-A017-F540-D7AAE986DCBB}"/>
              </a:ext>
            </a:extLst>
          </p:cNvPr>
          <p:cNvSpPr txBox="1"/>
          <p:nvPr/>
        </p:nvSpPr>
        <p:spPr>
          <a:xfrm>
            <a:off x="4886170" y="6124427"/>
            <a:ext cx="3271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MAE: 1.76</a:t>
            </a:r>
            <a:endParaRPr lang="en-US" altLang="zh-CN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59DA4F9-973D-1422-1CFB-691416C43BB5}"/>
              </a:ext>
            </a:extLst>
          </p:cNvPr>
          <p:cNvSpPr txBox="1"/>
          <p:nvPr/>
        </p:nvSpPr>
        <p:spPr>
          <a:xfrm>
            <a:off x="8657449" y="6141195"/>
            <a:ext cx="2616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MAE: 4.09 </a:t>
            </a:r>
          </a:p>
          <a:p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MAE: 4.47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13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Features Selection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3FEC7D0-7AD4-5D55-ED79-C8E21F5DB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628367"/>
              </p:ext>
            </p:extLst>
          </p:nvPr>
        </p:nvGraphicFramePr>
        <p:xfrm>
          <a:off x="5007428" y="0"/>
          <a:ext cx="7184572" cy="2832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32165509"/>
                    </a:ext>
                  </a:extLst>
                </a:gridCol>
                <a:gridCol w="1248229">
                  <a:extLst>
                    <a:ext uri="{9D8B030D-6E8A-4147-A177-3AD203B41FA5}">
                      <a16:colId xmlns:a16="http://schemas.microsoft.com/office/drawing/2014/main" val="3678101909"/>
                    </a:ext>
                  </a:extLst>
                </a:gridCol>
                <a:gridCol w="3585028">
                  <a:extLst>
                    <a:ext uri="{9D8B030D-6E8A-4147-A177-3AD203B41FA5}">
                      <a16:colId xmlns:a16="http://schemas.microsoft.com/office/drawing/2014/main" val="383683501"/>
                    </a:ext>
                  </a:extLst>
                </a:gridCol>
                <a:gridCol w="1335315">
                  <a:extLst>
                    <a:ext uri="{9D8B030D-6E8A-4147-A177-3AD203B41FA5}">
                      <a16:colId xmlns:a16="http://schemas.microsoft.com/office/drawing/2014/main" val="291636963"/>
                    </a:ext>
                  </a:extLst>
                </a:gridCol>
              </a:tblGrid>
              <a:tr h="259066"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Basic</a:t>
                      </a:r>
                      <a:r>
                        <a:rPr lang="en-US" altLang="zh-CN" baseline="0" dirty="0"/>
                        <a:t> Features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171103"/>
                  </a:ext>
                </a:extLst>
              </a:tr>
              <a:tr h="641774">
                <a:tc>
                  <a:txBody>
                    <a:bodyPr/>
                    <a:lstStyle/>
                    <a:p>
                      <a:r>
                        <a:rPr lang="en-US" altLang="zh-CN" dirty="0"/>
                        <a:t>Dis12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Spectrum</a:t>
                      </a:r>
                      <a:r>
                        <a:rPr lang="en-US" altLang="zh-CN" baseline="0" dirty="0"/>
                        <a:t> Entropy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Sum</a:t>
                      </a:r>
                      <a:r>
                        <a:rPr lang="en-US" altLang="zh-CN" baseline="0" dirty="0"/>
                        <a:t> of Absolute Difference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Centroid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018210"/>
                  </a:ext>
                </a:extLst>
              </a:tr>
              <a:tr h="569067">
                <a:tc>
                  <a:txBody>
                    <a:bodyPr/>
                    <a:lstStyle/>
                    <a:p>
                      <a:r>
                        <a:rPr lang="en-US" altLang="zh-CN" dirty="0"/>
                        <a:t>Dis21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Spectrum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Centroid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Mean</a:t>
                      </a:r>
                      <a:r>
                        <a:rPr lang="en-US" altLang="zh-CN" baseline="0" dirty="0"/>
                        <a:t> of Absolute Difference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Kurt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612080"/>
                  </a:ext>
                </a:extLst>
              </a:tr>
              <a:tr h="453365">
                <a:tc>
                  <a:txBody>
                    <a:bodyPr/>
                    <a:lstStyle/>
                    <a:p>
                      <a:r>
                        <a:rPr lang="en-US" altLang="zh-CN" dirty="0"/>
                        <a:t>Dis22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Mean of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Difference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Skew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482817"/>
                  </a:ext>
                </a:extLst>
              </a:tr>
              <a:tr h="259066">
                <a:tc>
                  <a:txBody>
                    <a:bodyPr/>
                    <a:lstStyle/>
                    <a:p>
                      <a:r>
                        <a:rPr lang="en-US" altLang="zh-CN" dirty="0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Median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RMS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827132"/>
                  </a:ext>
                </a:extLst>
              </a:tr>
              <a:tr h="259066">
                <a:tc>
                  <a:txBody>
                    <a:bodyPr/>
                    <a:lstStyle/>
                    <a:p>
                      <a:r>
                        <a:rPr lang="en-US" altLang="zh-CN" dirty="0"/>
                        <a:t>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Zero</a:t>
                      </a:r>
                      <a:r>
                        <a:rPr lang="en-US" altLang="zh-CN" baseline="0" dirty="0"/>
                        <a:t> Crossing Rate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Entropy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07330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78DEE66-8275-683B-7B6F-CF6E727FE889}"/>
              </a:ext>
            </a:extLst>
          </p:cNvPr>
          <p:cNvSpPr txBox="1"/>
          <p:nvPr/>
        </p:nvSpPr>
        <p:spPr>
          <a:xfrm>
            <a:off x="2162627" y="1120393"/>
            <a:ext cx="52106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Target Feature of S:</a:t>
            </a:r>
          </a:p>
          <a:p>
            <a:endParaRPr lang="en-US" altLang="zh-CN" dirty="0"/>
          </a:p>
          <a:p>
            <a:r>
              <a:rPr lang="en-US" altLang="zh-CN" dirty="0"/>
              <a:t>Target Feature of D: </a:t>
            </a:r>
          </a:p>
          <a:p>
            <a:endParaRPr lang="en-US" altLang="zh-CN" dirty="0"/>
          </a:p>
          <a:p>
            <a:r>
              <a:rPr lang="en-US" altLang="zh-CN" dirty="0"/>
              <a:t>Not in this table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56A123-8812-AFCD-5ABC-649CFAE1B519}"/>
              </a:ext>
            </a:extLst>
          </p:cNvPr>
          <p:cNvSpPr txBox="1"/>
          <p:nvPr/>
        </p:nvSpPr>
        <p:spPr>
          <a:xfrm>
            <a:off x="2510969" y="5041164"/>
            <a:ext cx="15675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Feature_i</a:t>
            </a:r>
            <a:endParaRPr lang="en-US" altLang="zh-CN" dirty="0"/>
          </a:p>
          <a:p>
            <a:r>
              <a:rPr lang="en-US" altLang="zh-CN" b="1" dirty="0"/>
              <a:t>_add_</a:t>
            </a:r>
          </a:p>
          <a:p>
            <a:r>
              <a:rPr lang="en-US" altLang="zh-CN" b="1" dirty="0"/>
              <a:t>_minus_</a:t>
            </a:r>
          </a:p>
          <a:p>
            <a:r>
              <a:rPr lang="en-US" altLang="zh-CN" b="1" dirty="0"/>
              <a:t>_multi_</a:t>
            </a:r>
          </a:p>
          <a:p>
            <a:r>
              <a:rPr lang="en-US" altLang="zh-CN" b="1" dirty="0"/>
              <a:t>_divide_</a:t>
            </a:r>
          </a:p>
          <a:p>
            <a:r>
              <a:rPr lang="en-US" altLang="zh-CN" dirty="0" err="1"/>
              <a:t>Feature_j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EA29A7-3A6D-7E78-2763-14CF912692AA}"/>
              </a:ext>
            </a:extLst>
          </p:cNvPr>
          <p:cNvSpPr txBox="1"/>
          <p:nvPr/>
        </p:nvSpPr>
        <p:spPr>
          <a:xfrm>
            <a:off x="1122218" y="4538508"/>
            <a:ext cx="4259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Get </a:t>
            </a:r>
            <a:r>
              <a:rPr lang="en-US" altLang="zh-CN" dirty="0" err="1"/>
              <a:t>Feature_i</a:t>
            </a:r>
            <a:r>
              <a:rPr lang="en-US" altLang="zh-CN" dirty="0"/>
              <a:t> </a:t>
            </a:r>
            <a:r>
              <a:rPr lang="en-US" altLang="zh-CN" dirty="0" err="1"/>
              <a:t>Feature_j</a:t>
            </a:r>
            <a:r>
              <a:rPr lang="en-US" altLang="zh-CN" dirty="0"/>
              <a:t> from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399101-490D-5088-BEB2-1A3FF8100B5A}"/>
              </a:ext>
            </a:extLst>
          </p:cNvPr>
          <p:cNvSpPr txBox="1"/>
          <p:nvPr/>
        </p:nvSpPr>
        <p:spPr>
          <a:xfrm>
            <a:off x="1122217" y="3533448"/>
            <a:ext cx="4259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Feature_0 . . . Feature_19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34D2B88-52FA-F083-961C-5CA24E24B525}"/>
                  </a:ext>
                </a:extLst>
              </p:cNvPr>
              <p:cNvSpPr txBox="1"/>
              <p:nvPr/>
            </p:nvSpPr>
            <p:spPr>
              <a:xfrm>
                <a:off x="7658595" y="3902780"/>
                <a:ext cx="1882238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N </a:t>
                </a:r>
                <a:r>
                  <a:rPr lang="zh-CN" altLang="en-US" dirty="0"/>
                  <a:t>个 </a:t>
                </a:r>
                <a:r>
                  <a:rPr lang="en-US" altLang="zh-CN" dirty="0"/>
                  <a:t>basic features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4 *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N = 20 -&gt; 480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34D2B88-52FA-F083-961C-5CA24E24B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595" y="3902780"/>
                <a:ext cx="1882238" cy="2031325"/>
              </a:xfrm>
              <a:prstGeom prst="rect">
                <a:avLst/>
              </a:prstGeom>
              <a:blipFill>
                <a:blip r:embed="rId3"/>
                <a:stretch>
                  <a:fillRect l="-2589" t="-1502" b="-3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503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Features Selection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301947C-BEBC-16B8-AB3E-E01A1600A0FB}"/>
              </a:ext>
            </a:extLst>
          </p:cNvPr>
          <p:cNvCxnSpPr>
            <a:cxnSpLocks/>
          </p:cNvCxnSpPr>
          <p:nvPr/>
        </p:nvCxnSpPr>
        <p:spPr>
          <a:xfrm>
            <a:off x="5829300" y="0"/>
            <a:ext cx="0" cy="6858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E735C1C-0C08-8283-B321-1372849A2DC7}"/>
              </a:ext>
            </a:extLst>
          </p:cNvPr>
          <p:cNvSpPr txBox="1"/>
          <p:nvPr/>
        </p:nvSpPr>
        <p:spPr>
          <a:xfrm>
            <a:off x="6362701" y="1215873"/>
            <a:ext cx="20340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Univariate feature selection Based on F-Test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775D77-7B4E-3338-44AF-B6FD1885E785}"/>
              </a:ext>
            </a:extLst>
          </p:cNvPr>
          <p:cNvSpPr txBox="1"/>
          <p:nvPr/>
        </p:nvSpPr>
        <p:spPr>
          <a:xfrm>
            <a:off x="6362701" y="2782669"/>
            <a:ext cx="20340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F-test captures </a:t>
            </a:r>
          </a:p>
          <a:p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linear dependency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146AE68-0B80-4ADE-425F-F283517D4DCE}"/>
              </a:ext>
            </a:extLst>
          </p:cNvPr>
          <p:cNvSpPr txBox="1"/>
          <p:nvPr/>
        </p:nvSpPr>
        <p:spPr>
          <a:xfrm>
            <a:off x="9447934" y="2782669"/>
            <a:ext cx="28237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mutual information captures any kind of dependency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8120E4E-0018-C37C-2300-B352DACA0852}"/>
              </a:ext>
            </a:extLst>
          </p:cNvPr>
          <p:cNvSpPr txBox="1"/>
          <p:nvPr/>
        </p:nvSpPr>
        <p:spPr>
          <a:xfrm>
            <a:off x="9315018" y="1215873"/>
            <a:ext cx="24427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Univariate feature selection Based on Mutual Information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9470C3-9DF5-F7C1-AE45-EE787AF0E131}"/>
              </a:ext>
            </a:extLst>
          </p:cNvPr>
          <p:cNvSpPr txBox="1"/>
          <p:nvPr/>
        </p:nvSpPr>
        <p:spPr>
          <a:xfrm>
            <a:off x="6362701" y="4181978"/>
            <a:ext cx="2034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Choose Top K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11356E0-37B4-61F1-16F9-649769C31654}"/>
              </a:ext>
            </a:extLst>
          </p:cNvPr>
          <p:cNvSpPr txBox="1"/>
          <p:nvPr/>
        </p:nvSpPr>
        <p:spPr>
          <a:xfrm>
            <a:off x="9632374" y="4164799"/>
            <a:ext cx="2034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Choose Top K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E6BE24B-9A03-BFAF-8FEC-42A8F7E7B305}"/>
              </a:ext>
            </a:extLst>
          </p:cNvPr>
          <p:cNvSpPr txBox="1"/>
          <p:nvPr/>
        </p:nvSpPr>
        <p:spPr>
          <a:xfrm>
            <a:off x="8650003" y="5013576"/>
            <a:ext cx="945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Union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CF101B6-5365-9174-6790-E46BB7F7D3FF}"/>
              </a:ext>
            </a:extLst>
          </p:cNvPr>
          <p:cNvSpPr txBox="1"/>
          <p:nvPr/>
        </p:nvSpPr>
        <p:spPr>
          <a:xfrm>
            <a:off x="7467819" y="5841708"/>
            <a:ext cx="36943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Selected Features</a:t>
            </a:r>
          </a:p>
          <a:p>
            <a:r>
              <a:rPr lang="en-US" altLang="zh-CN" dirty="0"/>
              <a:t>Number ranges from K to 2K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3E1BE8A-E7E7-B316-3CBD-369F5FD7A8F4}"/>
              </a:ext>
            </a:extLst>
          </p:cNvPr>
          <p:cNvSpPr txBox="1"/>
          <p:nvPr/>
        </p:nvSpPr>
        <p:spPr>
          <a:xfrm>
            <a:off x="820883" y="1539038"/>
            <a:ext cx="4189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p-value calculation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Calculate Relevance between </a:t>
            </a:r>
            <a:r>
              <a:rPr lang="en-US" altLang="zh-CN" dirty="0" err="1"/>
              <a:t>Feature_i</a:t>
            </a:r>
            <a:r>
              <a:rPr lang="en-US" altLang="zh-CN" dirty="0"/>
              <a:t> and S/D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930AE72-2A02-CBDE-F0D3-196BEC168BB8}"/>
              </a:ext>
            </a:extLst>
          </p:cNvPr>
          <p:cNvSpPr txBox="1"/>
          <p:nvPr/>
        </p:nvSpPr>
        <p:spPr>
          <a:xfrm>
            <a:off x="3294785" y="4588120"/>
            <a:ext cx="61358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Best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S: </a:t>
            </a:r>
            <a:r>
              <a:rPr lang="fr-FR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'Dis22_divide_Dis21', 'Dis21_divide_Dis12', 'Dis22_divide_Dis12’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D: </a:t>
            </a:r>
            <a:r>
              <a:rPr lang="en-US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'Dis22_minus_P2', 'P1_multi_P2', 'Dis22_add_P2', 'P2_divide_P1', 'P2’</a:t>
            </a:r>
          </a:p>
        </p:txBody>
      </p:sp>
    </p:spTree>
    <p:extLst>
      <p:ext uri="{BB962C8B-B14F-4D97-AF65-F5344CB8AC3E}">
        <p14:creationId xmlns:p14="http://schemas.microsoft.com/office/powerpoint/2010/main" val="42881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Features Selection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A12A92-A05E-8727-C120-BF8D0065E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999869"/>
            <a:ext cx="4671855" cy="31145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4F5BAE0-A4FA-F921-BD82-2081F0F85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146" y="1999869"/>
            <a:ext cx="4671854" cy="31145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973182B-D2F1-6745-A759-CFB9687E52F7}"/>
              </a:ext>
            </a:extLst>
          </p:cNvPr>
          <p:cNvSpPr txBox="1"/>
          <p:nvPr/>
        </p:nvSpPr>
        <p:spPr>
          <a:xfrm>
            <a:off x="1039215" y="1310030"/>
            <a:ext cx="3048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Recursive Feature </a:t>
            </a:r>
            <a:r>
              <a:rPr lang="en-US" altLang="zh-CN" dirty="0">
                <a:solidFill>
                  <a:srgbClr val="212529"/>
                </a:solidFill>
                <a:latin typeface="-apple-system"/>
              </a:rPr>
              <a:t>E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limination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FBF898-E6CE-E36A-A100-EAFC1556C471}"/>
              </a:ext>
            </a:extLst>
          </p:cNvPr>
          <p:cNvSpPr txBox="1"/>
          <p:nvPr/>
        </p:nvSpPr>
        <p:spPr>
          <a:xfrm>
            <a:off x="4807652" y="1310030"/>
            <a:ext cx="3048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简单解释怎么做的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ED4AE4-AECA-B8E0-15B7-DE6A203877DE}"/>
              </a:ext>
            </a:extLst>
          </p:cNvPr>
          <p:cNvSpPr txBox="1"/>
          <p:nvPr/>
        </p:nvSpPr>
        <p:spPr>
          <a:xfrm>
            <a:off x="1760518" y="5633992"/>
            <a:ext cx="36011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</a:t>
            </a:r>
            <a:r>
              <a:rPr lang="zh-CN" altLang="en-US" dirty="0"/>
              <a:t>的最好选择，是选择出：</a:t>
            </a:r>
            <a:r>
              <a:rPr lang="en-US" altLang="zh-CN" b="1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Dis21_divide_Dis12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0E83698-CF2F-4AE2-EB95-B74B42EB11D0}"/>
              </a:ext>
            </a:extLst>
          </p:cNvPr>
          <p:cNvSpPr txBox="1"/>
          <p:nvPr/>
        </p:nvSpPr>
        <p:spPr>
          <a:xfrm>
            <a:off x="6332085" y="5356993"/>
            <a:ext cx="60942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zh-CN" alt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的最好选择：</a:t>
            </a:r>
            <a:endParaRPr lang="en-US" altLang="zh-CN" b="0" i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'Dis22_minus_P2',</a:t>
            </a:r>
            <a:r>
              <a:rPr lang="fr-FR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'Dis22_add_P2', </a:t>
            </a:r>
            <a:r>
              <a:rPr lang="fr-FR" altLang="zh-CN" b="1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'P2_divide_P1', </a:t>
            </a:r>
            <a:r>
              <a:rPr lang="fr-FR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'P2’</a:t>
            </a:r>
          </a:p>
        </p:txBody>
      </p:sp>
    </p:spTree>
    <p:extLst>
      <p:ext uri="{BB962C8B-B14F-4D97-AF65-F5344CB8AC3E}">
        <p14:creationId xmlns:p14="http://schemas.microsoft.com/office/powerpoint/2010/main" val="2609976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Features Selection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76C94F-C680-DAC1-A607-BC8668D36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42" y="1309482"/>
            <a:ext cx="4083627" cy="272241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DF0F147-6E40-E0E4-5066-BDF7EA240A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369" y="1309482"/>
            <a:ext cx="4083627" cy="27224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4FDABE-7F5C-8880-EDAE-270A8E8DC3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96" y="1309482"/>
            <a:ext cx="4083627" cy="272241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D3298EC-49C4-C532-8B7D-7609889012C7}"/>
              </a:ext>
            </a:extLst>
          </p:cNvPr>
          <p:cNvSpPr txBox="1"/>
          <p:nvPr/>
        </p:nvSpPr>
        <p:spPr>
          <a:xfrm>
            <a:off x="1216232" y="4271101"/>
            <a:ext cx="1938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zh-CN" altLang="en-US" b="1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的预预测效果</a:t>
            </a:r>
            <a:endParaRPr lang="en-US" altLang="zh-CN" b="1" i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4C431C-046E-C866-BEF7-C124D28BC790}"/>
              </a:ext>
            </a:extLst>
          </p:cNvPr>
          <p:cNvSpPr txBox="1"/>
          <p:nvPr/>
        </p:nvSpPr>
        <p:spPr>
          <a:xfrm>
            <a:off x="5452260" y="4271101"/>
            <a:ext cx="19386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ABB2BF"/>
                </a:solidFill>
                <a:latin typeface="Consolas" panose="020B0609020204030204" pitchFamily="49" charset="0"/>
              </a:rPr>
              <a:t>D</a:t>
            </a:r>
            <a:r>
              <a:rPr lang="zh-CN" altLang="en-US" b="1" dirty="0">
                <a:solidFill>
                  <a:srgbClr val="ABB2BF"/>
                </a:solidFill>
                <a:latin typeface="Consolas" panose="020B0609020204030204" pitchFamily="49" charset="0"/>
              </a:rPr>
              <a:t>的预测效果，使用</a:t>
            </a:r>
            <a:r>
              <a:rPr lang="en-US" altLang="zh-CN" b="1" dirty="0">
                <a:solidFill>
                  <a:srgbClr val="ABB2BF"/>
                </a:solidFill>
                <a:latin typeface="Consolas" panose="020B0609020204030204" pitchFamily="49" charset="0"/>
              </a:rPr>
              <a:t>RFE</a:t>
            </a:r>
            <a:r>
              <a:rPr lang="zh-CN" altLang="en-US" b="1" dirty="0">
                <a:solidFill>
                  <a:srgbClr val="ABB2BF"/>
                </a:solidFill>
                <a:latin typeface="Consolas" panose="020B0609020204030204" pitchFamily="49" charset="0"/>
              </a:rPr>
              <a:t>推荐的</a:t>
            </a:r>
            <a:r>
              <a:rPr lang="en-US" altLang="zh-CN" b="1" dirty="0">
                <a:solidFill>
                  <a:srgbClr val="ABB2BF"/>
                </a:solidFill>
                <a:latin typeface="Consolas" panose="020B0609020204030204" pitchFamily="49" charset="0"/>
              </a:rPr>
              <a:t>4</a:t>
            </a:r>
            <a:r>
              <a:rPr lang="zh-CN" altLang="en-US" b="1" dirty="0">
                <a:solidFill>
                  <a:srgbClr val="ABB2BF"/>
                </a:solidFill>
                <a:latin typeface="Consolas" panose="020B0609020204030204" pitchFamily="49" charset="0"/>
              </a:rPr>
              <a:t>个特征</a:t>
            </a:r>
            <a:endParaRPr lang="en-US" altLang="zh-CN" b="1" i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8D89BB-1EAF-9E2A-2B5E-5F37A5C7795C}"/>
              </a:ext>
            </a:extLst>
          </p:cNvPr>
          <p:cNvSpPr txBox="1"/>
          <p:nvPr/>
        </p:nvSpPr>
        <p:spPr>
          <a:xfrm>
            <a:off x="9383485" y="4178768"/>
            <a:ext cx="26076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ABB2BF"/>
                </a:solidFill>
                <a:latin typeface="Consolas" panose="020B0609020204030204" pitchFamily="49" charset="0"/>
              </a:rPr>
              <a:t>D</a:t>
            </a:r>
            <a:r>
              <a:rPr lang="zh-CN" altLang="en-US" b="1" dirty="0">
                <a:solidFill>
                  <a:srgbClr val="ABB2BF"/>
                </a:solidFill>
                <a:latin typeface="Consolas" panose="020B0609020204030204" pitchFamily="49" charset="0"/>
              </a:rPr>
              <a:t>的预测效果，仅使用</a:t>
            </a:r>
            <a:r>
              <a:rPr lang="fr-FR" altLang="zh-CN" b="1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P2_divide_P1</a:t>
            </a:r>
            <a:endParaRPr lang="en-US" altLang="zh-CN" b="1" i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36AFD7-1BEC-B888-45F8-F440E9BBBC4A}"/>
              </a:ext>
            </a:extLst>
          </p:cNvPr>
          <p:cNvSpPr txBox="1"/>
          <p:nvPr/>
        </p:nvSpPr>
        <p:spPr>
          <a:xfrm>
            <a:off x="5756564" y="5527964"/>
            <a:ext cx="5351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我认为</a:t>
            </a:r>
            <a:r>
              <a:rPr lang="en-US" altLang="zh-CN" dirty="0"/>
              <a:t>D</a:t>
            </a:r>
            <a:r>
              <a:rPr lang="zh-CN" altLang="en-US" dirty="0"/>
              <a:t>没有被选出</a:t>
            </a:r>
            <a:r>
              <a:rPr lang="en-US" altLang="zh-CN" dirty="0"/>
              <a:t>xx</a:t>
            </a:r>
            <a:r>
              <a:rPr lang="zh-CN" altLang="en-US" dirty="0"/>
              <a:t>来是因为，没有对</a:t>
            </a:r>
            <a:r>
              <a:rPr lang="en-US" altLang="zh-CN" dirty="0"/>
              <a:t>0.1</a:t>
            </a:r>
            <a:r>
              <a:rPr lang="zh-CN" altLang="en-US" dirty="0"/>
              <a:t>噪声级别的信号做任何去噪处理。</a:t>
            </a:r>
            <a:endParaRPr lang="en-US" altLang="zh-CN" dirty="0"/>
          </a:p>
          <a:p>
            <a:r>
              <a:rPr lang="zh-CN" altLang="en-US" dirty="0"/>
              <a:t>如果只使用</a:t>
            </a:r>
            <a:r>
              <a:rPr lang="en-US" altLang="zh-CN" dirty="0"/>
              <a:t>P2_divide_P1</a:t>
            </a:r>
            <a:r>
              <a:rPr lang="zh-CN" altLang="en-US" dirty="0"/>
              <a:t>的效果足够好，那肯定也能被筛选出来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4E7887A-C64D-FFCB-4F5A-08619497A012}"/>
              </a:ext>
            </a:extLst>
          </p:cNvPr>
          <p:cNvSpPr txBox="1"/>
          <p:nvPr/>
        </p:nvSpPr>
        <p:spPr>
          <a:xfrm>
            <a:off x="405246" y="5548518"/>
            <a:ext cx="5351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我认为</a:t>
            </a:r>
            <a:r>
              <a:rPr lang="en-US" altLang="zh-CN" dirty="0"/>
              <a:t>D</a:t>
            </a:r>
            <a:r>
              <a:rPr lang="zh-CN" altLang="en-US" dirty="0"/>
              <a:t>没有被选出</a:t>
            </a:r>
            <a:r>
              <a:rPr lang="en-US" altLang="zh-CN" dirty="0"/>
              <a:t>xx</a:t>
            </a:r>
            <a:r>
              <a:rPr lang="zh-CN" altLang="en-US" dirty="0"/>
              <a:t>来是因为，没有对</a:t>
            </a:r>
            <a:r>
              <a:rPr lang="en-US" altLang="zh-CN" dirty="0"/>
              <a:t>0.1</a:t>
            </a:r>
            <a:r>
              <a:rPr lang="zh-CN" altLang="en-US" dirty="0"/>
              <a:t>噪声级别的信号做任何去噪处理。</a:t>
            </a:r>
            <a:endParaRPr lang="en-US" altLang="zh-CN" dirty="0"/>
          </a:p>
          <a:p>
            <a:r>
              <a:rPr lang="zh-CN" altLang="en-US" dirty="0"/>
              <a:t>如果只使用</a:t>
            </a:r>
            <a:r>
              <a:rPr lang="en-US" altLang="zh-CN" dirty="0"/>
              <a:t>P2_divide_P1</a:t>
            </a:r>
            <a:r>
              <a:rPr lang="zh-CN" altLang="en-US" dirty="0"/>
              <a:t>的效果足够好，那肯定也能被筛选出来</a:t>
            </a:r>
          </a:p>
        </p:txBody>
      </p:sp>
    </p:spTree>
    <p:extLst>
      <p:ext uri="{BB962C8B-B14F-4D97-AF65-F5344CB8AC3E}">
        <p14:creationId xmlns:p14="http://schemas.microsoft.com/office/powerpoint/2010/main" val="2725018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8" y="423950"/>
            <a:ext cx="6451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S &amp; D prediction in the noise level of 0.8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2059F8E-A541-8D30-8F5B-4C64373D4869}"/>
              </a:ext>
            </a:extLst>
          </p:cNvPr>
          <p:cNvSpPr/>
          <p:nvPr/>
        </p:nvSpPr>
        <p:spPr>
          <a:xfrm>
            <a:off x="663200" y="1424187"/>
            <a:ext cx="2589993" cy="4613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Bandpass filter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4A9DA0-4134-ED55-D0DB-EE6A9785C2F6}"/>
              </a:ext>
            </a:extLst>
          </p:cNvPr>
          <p:cNvSpPr/>
          <p:nvPr/>
        </p:nvSpPr>
        <p:spPr>
          <a:xfrm>
            <a:off x="663198" y="2187026"/>
            <a:ext cx="2589997" cy="5510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FFT / Wavelet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Denosing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6718F76-0E4C-5E08-0661-013956B7FBD3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958197" y="1885504"/>
            <a:ext cx="0" cy="3015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C076720-6EEA-B078-6523-A111D605EF2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958197" y="2738064"/>
            <a:ext cx="0" cy="283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185CEF3-08C7-5B1E-1596-B92F05CEBA4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1958196" y="1148487"/>
            <a:ext cx="1" cy="275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乘号 16">
            <a:extLst>
              <a:ext uri="{FF2B5EF4-FFF2-40B4-BE49-F238E27FC236}">
                <a16:creationId xmlns:a16="http://schemas.microsoft.com/office/drawing/2014/main" id="{1DCAD7B7-7097-DB3F-CFEB-7F0ABD4DF81F}"/>
              </a:ext>
            </a:extLst>
          </p:cNvPr>
          <p:cNvSpPr/>
          <p:nvPr/>
        </p:nvSpPr>
        <p:spPr>
          <a:xfrm>
            <a:off x="1742586" y="3049994"/>
            <a:ext cx="431219" cy="438443"/>
          </a:xfrm>
          <a:prstGeom prst="mathMultiply">
            <a:avLst>
              <a:gd name="adj1" fmla="val 78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4348BB3-024F-F10E-9561-23599BDACFCD}"/>
              </a:ext>
            </a:extLst>
          </p:cNvPr>
          <p:cNvSpPr/>
          <p:nvPr/>
        </p:nvSpPr>
        <p:spPr>
          <a:xfrm>
            <a:off x="3863600" y="1424188"/>
            <a:ext cx="2589993" cy="356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EEMD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A0768EE-3F96-5F40-BA11-733A65E78DB9}"/>
              </a:ext>
            </a:extLst>
          </p:cNvPr>
          <p:cNvSpPr/>
          <p:nvPr/>
        </p:nvSpPr>
        <p:spPr>
          <a:xfrm>
            <a:off x="3863596" y="2152924"/>
            <a:ext cx="2589997" cy="425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IMF_1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342B0F2-DE61-A209-5201-BA5BBD866593}"/>
              </a:ext>
            </a:extLst>
          </p:cNvPr>
          <p:cNvSpPr/>
          <p:nvPr/>
        </p:nvSpPr>
        <p:spPr>
          <a:xfrm>
            <a:off x="3863598" y="3021675"/>
            <a:ext cx="2589998" cy="4050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Smooth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8D1FBB6-A35D-E391-4984-C02A76BDAFFA}"/>
              </a:ext>
            </a:extLst>
          </p:cNvPr>
          <p:cNvSpPr/>
          <p:nvPr/>
        </p:nvSpPr>
        <p:spPr>
          <a:xfrm>
            <a:off x="3863597" y="3729595"/>
            <a:ext cx="2589999" cy="443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Feature Extraction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B7DF4C3-2E0E-F866-01E3-FCB43CE3175D}"/>
              </a:ext>
            </a:extLst>
          </p:cNvPr>
          <p:cNvSpPr/>
          <p:nvPr/>
        </p:nvSpPr>
        <p:spPr>
          <a:xfrm>
            <a:off x="3863596" y="4544734"/>
            <a:ext cx="2590001" cy="427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S/D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Prediciton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CBF231C-1985-2016-D35F-8810392283B7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5158595" y="1780852"/>
            <a:ext cx="2" cy="3720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4B7424B-94E5-B6F1-D5FA-3C847A05EF3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5158595" y="2578609"/>
            <a:ext cx="2" cy="4430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39B5B89-23A8-4ED9-2E5D-16EFFB74F6F2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5158597" y="4172661"/>
            <a:ext cx="0" cy="372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95AD84A-47F5-33CD-8D0D-A8AA6EAA5350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>
            <a:off x="5158597" y="4972497"/>
            <a:ext cx="0" cy="4094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EFE756F-5B89-47A6-FE63-4DCE941B9A9C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158596" y="1148487"/>
            <a:ext cx="1" cy="275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8ABDD66-471F-D1CA-A682-5862E46E23ED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5158597" y="3426676"/>
            <a:ext cx="0" cy="30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0F3CE485-43F8-28F1-5067-6508D9B7E176}"/>
              </a:ext>
            </a:extLst>
          </p:cNvPr>
          <p:cNvSpPr/>
          <p:nvPr/>
        </p:nvSpPr>
        <p:spPr>
          <a:xfrm>
            <a:off x="3863596" y="5381958"/>
            <a:ext cx="2590001" cy="427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Test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006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 1">
      <a:majorFont>
        <a:latin typeface="Consolas"/>
        <a:ea typeface="等线 Light"/>
        <a:cs typeface=""/>
      </a:majorFont>
      <a:minorFont>
        <a:latin typeface="Consolas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2896</TotalTime>
  <Words>1340</Words>
  <Application>Microsoft Office PowerPoint</Application>
  <PresentationFormat>宽屏</PresentationFormat>
  <Paragraphs>235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-apple-system</vt:lpstr>
      <vt:lpstr>等线</vt:lpstr>
      <vt:lpstr>Arial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老 甲鱼</dc:creator>
  <cp:lastModifiedBy>老 甲鱼</cp:lastModifiedBy>
  <cp:revision>4162</cp:revision>
  <dcterms:created xsi:type="dcterms:W3CDTF">2023-07-30T03:21:28Z</dcterms:created>
  <dcterms:modified xsi:type="dcterms:W3CDTF">2023-08-20T14:50:06Z</dcterms:modified>
</cp:coreProperties>
</file>