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418" r:id="rId2"/>
    <p:sldId id="400" r:id="rId3"/>
    <p:sldId id="417" r:id="rId4"/>
    <p:sldId id="421" r:id="rId5"/>
    <p:sldId id="420" r:id="rId6"/>
    <p:sldId id="422" r:id="rId7"/>
    <p:sldId id="419" r:id="rId8"/>
    <p:sldId id="425" r:id="rId9"/>
    <p:sldId id="427" r:id="rId10"/>
    <p:sldId id="426" r:id="rId11"/>
    <p:sldId id="424" r:id="rId12"/>
    <p:sldId id="438" r:id="rId13"/>
    <p:sldId id="429" r:id="rId14"/>
    <p:sldId id="428" r:id="rId15"/>
    <p:sldId id="441" r:id="rId16"/>
    <p:sldId id="41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1"/>
            <p14:sldId id="420"/>
            <p14:sldId id="422"/>
            <p14:sldId id="419"/>
            <p14:sldId id="425"/>
            <p14:sldId id="427"/>
            <p14:sldId id="426"/>
            <p14:sldId id="424"/>
            <p14:sldId id="438"/>
            <p14:sldId id="429"/>
            <p14:sldId id="428"/>
            <p14:sldId id="441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68" d="100"/>
          <a:sy n="68" d="100"/>
        </p:scale>
        <p:origin x="6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0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2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изображениями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background-size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20178"/>
            <a:ext cx="8640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/>
              <a:t>До принятия спецификации </a:t>
            </a:r>
            <a:r>
              <a:rPr lang="ru-RU" sz="1600" dirty="0" smtClean="0"/>
              <a:t>CSS3</a:t>
            </a:r>
            <a:r>
              <a:rPr lang="ru-RU" sz="1600" dirty="0"/>
              <a:t>, у верстальщиков не было возможности контролировать размер изображения, используемого </a:t>
            </a:r>
            <a:r>
              <a:rPr lang="ru-RU" sz="1600" dirty="0" smtClean="0"/>
              <a:t>в </a:t>
            </a:r>
            <a:r>
              <a:rPr lang="ru-RU" sz="1600" dirty="0"/>
              <a:t>качестве фона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Но сейчас появилось новое свойство </a:t>
            </a:r>
            <a:r>
              <a:rPr lang="ru-RU" sz="1600" dirty="0" smtClean="0">
                <a:solidFill>
                  <a:srgbClr val="FF0000"/>
                </a:solidFill>
              </a:rPr>
              <a:t>background-size</a:t>
            </a:r>
            <a:r>
              <a:rPr lang="ru-RU" sz="1600" dirty="0"/>
              <a:t>, которое позволяет контролировать размеры фонового рисунка.</a:t>
            </a:r>
          </a:p>
          <a:p>
            <a:pPr algn="just"/>
            <a:endParaRPr lang="ru-RU" sz="1600" dirty="0"/>
          </a:p>
          <a:p>
            <a:pPr algn="just">
              <a:buClr>
                <a:srgbClr val="D04E1D"/>
              </a:buClr>
            </a:pPr>
            <a:r>
              <a:rPr lang="ru-RU" sz="1600" dirty="0" smtClean="0"/>
              <a:t>Оно </a:t>
            </a:r>
            <a:r>
              <a:rPr lang="ru-RU" sz="1600" dirty="0"/>
              <a:t>принимает следующие значения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algn="just">
              <a:buClr>
                <a:srgbClr val="D04E1D"/>
              </a:buClr>
            </a:pPr>
            <a:endParaRPr lang="ru-RU" sz="1600" dirty="0"/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Cover</a:t>
            </a:r>
            <a:r>
              <a:rPr lang="ru-RU" sz="1600" dirty="0" smtClean="0"/>
              <a:t> </a:t>
            </a:r>
            <a:r>
              <a:rPr lang="ru-RU" sz="1600" dirty="0">
                <a:cs typeface="Arial" pitchFamily="34" charset="0"/>
              </a:rPr>
              <a:t>–</a:t>
            </a:r>
            <a:r>
              <a:rPr lang="ru-RU" sz="1600" dirty="0" smtClean="0"/>
              <a:t> </a:t>
            </a:r>
            <a:r>
              <a:rPr lang="ru-RU" sz="1600" dirty="0"/>
              <a:t>масштабирует изображение с сохранением пропорций так, чтобы его ширина или высота равнялась ширине или высоте блока.</a:t>
            </a:r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endParaRPr lang="ru-RU" sz="1600" dirty="0"/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endParaRPr lang="ru-RU" sz="1600" dirty="0"/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Contain</a:t>
            </a:r>
            <a:r>
              <a:rPr lang="ru-RU" sz="1600" dirty="0" smtClean="0"/>
              <a:t> </a:t>
            </a:r>
            <a:r>
              <a:rPr lang="ru-RU" sz="1600" dirty="0">
                <a:cs typeface="Arial" pitchFamily="34" charset="0"/>
              </a:rPr>
              <a:t>–</a:t>
            </a:r>
            <a:r>
              <a:rPr lang="ru-RU" sz="1600" dirty="0" smtClean="0"/>
              <a:t> </a:t>
            </a:r>
            <a:r>
              <a:rPr lang="ru-RU" sz="1600" dirty="0"/>
              <a:t>масштабирует изображение с сохранением пропорций таким образом, чтобы картинка целиком поместилась внутрь блока.</a:t>
            </a:r>
          </a:p>
          <a:p>
            <a:pPr algn="just">
              <a:buClr>
                <a:srgbClr val="D04E1D"/>
              </a:buClr>
            </a:pPr>
            <a:endParaRPr lang="ru-RU" sz="1600" dirty="0"/>
          </a:p>
          <a:p>
            <a:pPr algn="just">
              <a:buClr>
                <a:srgbClr val="D04E1D"/>
              </a:buClr>
            </a:pPr>
            <a:endParaRPr lang="ru-RU" sz="1600" dirty="0"/>
          </a:p>
          <a:p>
            <a:pPr algn="just">
              <a:buClr>
                <a:srgbClr val="D04E1D"/>
              </a:buClr>
            </a:pPr>
            <a:r>
              <a:rPr lang="ru-RU" sz="1600" dirty="0" smtClean="0">
                <a:solidFill>
                  <a:srgbClr val="D04E1D"/>
                </a:solidFill>
              </a:rPr>
              <a:t>3.    </a:t>
            </a:r>
            <a:r>
              <a:rPr lang="ru-RU" sz="1600" dirty="0" smtClean="0"/>
              <a:t>Определенные размеры, </a:t>
            </a:r>
            <a:r>
              <a:rPr lang="ru-RU" sz="1600" dirty="0"/>
              <a:t>указанные в следующем </a:t>
            </a:r>
            <a:r>
              <a:rPr lang="ru-RU" sz="1600" dirty="0" smtClean="0"/>
              <a:t>порядке </a:t>
            </a:r>
            <a:r>
              <a:rPr lang="ru-RU" sz="1600" dirty="0">
                <a:cs typeface="Arial" pitchFamily="34" charset="0"/>
              </a:rPr>
              <a:t>–</a:t>
            </a:r>
            <a:r>
              <a:rPr lang="ru-RU" sz="1600" dirty="0" smtClean="0"/>
              <a:t> </a:t>
            </a:r>
            <a:r>
              <a:rPr lang="ru-RU" sz="1600" dirty="0"/>
              <a:t>сперва ширина, затем высота.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1100" y="4107569"/>
            <a:ext cx="731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&lt;body </a:t>
            </a:r>
            <a:r>
              <a:rPr lang="en-US" sz="1600" dirty="0">
                <a:solidFill>
                  <a:srgbClr val="FF0000"/>
                </a:solidFill>
              </a:rPr>
              <a:t>style</a:t>
            </a:r>
            <a:r>
              <a:rPr lang="en-US" sz="1600" dirty="0"/>
              <a:t>=“</a:t>
            </a:r>
            <a:r>
              <a:rPr lang="en-US" sz="1600" dirty="0">
                <a:solidFill>
                  <a:srgbClr val="FF0000"/>
                </a:solidFill>
              </a:rPr>
              <a:t>background-image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url(image.jpg)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background-size: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cover</a:t>
            </a:r>
            <a:r>
              <a:rPr lang="en-US" sz="1600" dirty="0"/>
              <a:t>”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algn="ctr"/>
            <a:endParaRPr lang="ru-RU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&lt;body </a:t>
            </a:r>
            <a:r>
              <a:rPr lang="en-US" sz="1600" dirty="0">
                <a:solidFill>
                  <a:srgbClr val="FF0000"/>
                </a:solidFill>
              </a:rPr>
              <a:t>style</a:t>
            </a:r>
            <a:r>
              <a:rPr lang="en-US" sz="1600" dirty="0"/>
              <a:t>=“</a:t>
            </a:r>
            <a:r>
              <a:rPr lang="en-US" sz="1600" dirty="0">
                <a:solidFill>
                  <a:srgbClr val="FF0000"/>
                </a:solidFill>
              </a:rPr>
              <a:t>background-image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url(image.jpg)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background-size: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contain</a:t>
            </a:r>
            <a:r>
              <a:rPr lang="en-US" sz="1600" dirty="0"/>
              <a:t>”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algn="ctr"/>
            <a:endParaRPr lang="en-US" sz="1600" b="1" dirty="0"/>
          </a:p>
          <a:p>
            <a:pPr algn="ctr"/>
            <a:endParaRPr lang="en-US" sz="1600" dirty="0"/>
          </a:p>
          <a:p>
            <a:pPr algn="ctr"/>
            <a:r>
              <a:rPr lang="ru-RU" sz="1600" dirty="0">
                <a:solidFill>
                  <a:srgbClr val="0070C0"/>
                </a:solidFill>
              </a:rPr>
              <a:t>         </a:t>
            </a:r>
            <a:r>
              <a:rPr lang="en-US" sz="1600" dirty="0">
                <a:solidFill>
                  <a:srgbClr val="0070C0"/>
                </a:solidFill>
              </a:rPr>
              <a:t>&lt;body </a:t>
            </a:r>
            <a:r>
              <a:rPr lang="en-US" sz="1600" dirty="0">
                <a:solidFill>
                  <a:srgbClr val="FF0000"/>
                </a:solidFill>
              </a:rPr>
              <a:t>style</a:t>
            </a:r>
            <a:r>
              <a:rPr lang="en-US" sz="1600" dirty="0"/>
              <a:t>=“</a:t>
            </a:r>
            <a:r>
              <a:rPr lang="en-US" sz="1600" dirty="0">
                <a:solidFill>
                  <a:srgbClr val="FF0000"/>
                </a:solidFill>
              </a:rPr>
              <a:t>background-image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url(image.jpg)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background-size: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200px 300px</a:t>
            </a:r>
            <a:r>
              <a:rPr lang="en-US" sz="1600" dirty="0"/>
              <a:t>”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Карта изображение –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Image-map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2" descr="http://geoinzhbud.at.ua/map_uk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1559770"/>
            <a:ext cx="5715000" cy="3505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776000" y="5165085"/>
            <a:ext cx="864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Любое изображение можно сделать картой-изображением. При этом на изображении будут кликабельные области, при нажатии на которые, браузер будет автоматически переходить на соответствующую ссылку.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шаги при создании карты изображения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485952" y="1661966"/>
            <a:ext cx="9220096" cy="4391317"/>
            <a:chOff x="1573800" y="1676400"/>
            <a:chExt cx="9220096" cy="4391317"/>
          </a:xfrm>
        </p:grpSpPr>
        <p:sp>
          <p:nvSpPr>
            <p:cNvPr id="2" name="Rectangle 1"/>
            <p:cNvSpPr/>
            <p:nvPr/>
          </p:nvSpPr>
          <p:spPr>
            <a:xfrm>
              <a:off x="1573800" y="1721102"/>
              <a:ext cx="49296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r>
                <a:rPr lang="ru-RU" dirty="0" smtClean="0"/>
                <a:t>Пометьте </a:t>
              </a:r>
              <a:r>
                <a:rPr lang="ru-RU" dirty="0"/>
                <a:t>изображение атрибутом </a:t>
              </a:r>
              <a:r>
                <a:rPr lang="ru-RU" dirty="0">
                  <a:solidFill>
                    <a:srgbClr val="FF0000"/>
                  </a:solidFill>
                </a:rPr>
                <a:t>usemap</a:t>
              </a:r>
              <a:r>
                <a:rPr lang="ru-RU" dirty="0"/>
                <a:t>, в котором укажите имя карты </a:t>
              </a:r>
              <a:r>
                <a:rPr lang="ru-RU" dirty="0" smtClean="0"/>
                <a:t>областей, которую </a:t>
              </a:r>
              <a:r>
                <a:rPr lang="ru-RU" dirty="0"/>
                <a:t>необходимо будет использовать</a:t>
              </a:r>
              <a:r>
                <a:rPr lang="ru-RU" dirty="0" smtClean="0"/>
                <a:t>.</a:t>
              </a:r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endParaRPr lang="ru-RU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r>
                <a:rPr lang="ru-RU" dirty="0"/>
                <a:t>Создайте тег </a:t>
              </a:r>
              <a:r>
                <a:rPr lang="ru-RU" dirty="0">
                  <a:solidFill>
                    <a:srgbClr val="0070C0"/>
                  </a:solidFill>
                </a:rPr>
                <a:t>&lt;map&gt;&lt;/map&gt;</a:t>
              </a:r>
              <a:r>
                <a:rPr lang="ru-RU" dirty="0"/>
                <a:t>, в котором будут описаны области. Не забывайте, что его атрибуты </a:t>
              </a:r>
              <a:r>
                <a:rPr lang="ru-RU" dirty="0">
                  <a:solidFill>
                    <a:srgbClr val="FF0000"/>
                  </a:solidFill>
                </a:rPr>
                <a:t>name</a:t>
              </a:r>
              <a:r>
                <a:rPr lang="ru-RU" dirty="0"/>
                <a:t> и </a:t>
              </a:r>
              <a:r>
                <a:rPr lang="ru-RU" dirty="0">
                  <a:solidFill>
                    <a:srgbClr val="FF0000"/>
                  </a:solidFill>
                </a:rPr>
                <a:t>id</a:t>
              </a:r>
              <a:r>
                <a:rPr lang="ru-RU" dirty="0"/>
                <a:t> должны соответствовать имени, указанному в </a:t>
              </a:r>
              <a:r>
                <a:rPr lang="ru-RU" dirty="0">
                  <a:solidFill>
                    <a:srgbClr val="FF0000"/>
                  </a:solidFill>
                </a:rPr>
                <a:t>usemap</a:t>
              </a:r>
              <a:r>
                <a:rPr lang="ru-RU" dirty="0"/>
                <a:t> изображения.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73800" y="4159502"/>
              <a:ext cx="9220096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indent="-365125" algn="just">
                <a:buClr>
                  <a:srgbClr val="D04E1D"/>
                </a:buClr>
                <a:buFont typeface="+mj-lt"/>
                <a:buAutoNum type="arabicPeriod" startAt="3"/>
              </a:pPr>
              <a:r>
                <a:rPr lang="ru-RU" dirty="0"/>
                <a:t>Опишите необходимые области в тегах </a:t>
              </a:r>
              <a:r>
                <a:rPr lang="en-US" dirty="0">
                  <a:solidFill>
                    <a:srgbClr val="0070C0"/>
                  </a:solidFill>
                </a:rPr>
                <a:t>&lt;</a:t>
              </a:r>
              <a:r>
                <a:rPr lang="en-US" dirty="0" smtClean="0">
                  <a:solidFill>
                    <a:srgbClr val="0070C0"/>
                  </a:solidFill>
                </a:rPr>
                <a:t>area/&gt;</a:t>
              </a:r>
              <a:r>
                <a:rPr lang="ru-RU" dirty="0"/>
                <a:t>, при этом используйте такие </a:t>
              </a:r>
              <a:r>
                <a:rPr lang="ru-RU" dirty="0" smtClean="0"/>
                <a:t>атрибуты </a:t>
              </a:r>
              <a:r>
                <a:rPr lang="ru-RU" dirty="0"/>
                <a:t>как</a:t>
              </a:r>
              <a:r>
                <a:rPr lang="ru-RU" dirty="0" smtClean="0"/>
                <a:t>:</a:t>
              </a:r>
            </a:p>
            <a:p>
              <a:pPr marL="365125" indent="-365125" algn="just">
                <a:buFont typeface="+mj-lt"/>
                <a:buAutoNum type="arabicPeriod" startAt="3"/>
              </a:pPr>
              <a:endParaRPr lang="en-US" sz="1000" dirty="0"/>
            </a:p>
            <a:p>
              <a:r>
                <a:rPr lang="en-US" dirty="0"/>
                <a:t>	</a:t>
              </a:r>
              <a:r>
                <a:rPr lang="ru-RU" dirty="0" smtClean="0">
                  <a:solidFill>
                    <a:srgbClr val="FF0000"/>
                  </a:solidFill>
                </a:rPr>
                <a:t>href       </a:t>
              </a:r>
              <a:r>
                <a:rPr lang="ru-RU" dirty="0">
                  <a:cs typeface="Arial" pitchFamily="34" charset="0"/>
                </a:rPr>
                <a:t>–</a:t>
              </a:r>
              <a:r>
                <a:rPr lang="ru-RU" dirty="0" smtClean="0"/>
                <a:t> </a:t>
              </a:r>
              <a:r>
                <a:rPr lang="ru-RU" dirty="0"/>
                <a:t>ссылка на документ, на </a:t>
              </a:r>
              <a:r>
                <a:rPr lang="ru-RU" dirty="0" smtClean="0"/>
                <a:t>который </a:t>
              </a:r>
              <a:r>
                <a:rPr lang="ru-RU" dirty="0"/>
                <a:t>следует </a:t>
              </a:r>
              <a:r>
                <a:rPr lang="ru-RU" dirty="0" smtClean="0"/>
                <a:t>перейти;</a:t>
              </a:r>
              <a:endParaRPr lang="ru-RU" dirty="0"/>
            </a:p>
            <a:p>
              <a:r>
                <a:rPr lang="en-US" dirty="0"/>
                <a:t>	</a:t>
              </a:r>
              <a:r>
                <a:rPr lang="en-US" dirty="0" smtClean="0">
                  <a:solidFill>
                    <a:srgbClr val="FF0000"/>
                  </a:solidFill>
                </a:rPr>
                <a:t>shape</a:t>
              </a:r>
              <a:r>
                <a:rPr lang="ru-RU" dirty="0" smtClean="0">
                  <a:solidFill>
                    <a:srgbClr val="FF0000"/>
                  </a:solidFill>
                </a:rPr>
                <a:t>   </a:t>
              </a:r>
              <a:r>
                <a:rPr lang="en-US" dirty="0" smtClean="0"/>
                <a:t> </a:t>
              </a:r>
              <a:r>
                <a:rPr lang="ru-RU" dirty="0">
                  <a:cs typeface="Arial" pitchFamily="34" charset="0"/>
                </a:rPr>
                <a:t>–</a:t>
              </a:r>
              <a:r>
                <a:rPr lang="en-US" dirty="0" smtClean="0"/>
                <a:t> </a:t>
              </a:r>
              <a:r>
                <a:rPr lang="ru-RU" dirty="0"/>
                <a:t>форма </a:t>
              </a:r>
              <a:r>
                <a:rPr lang="ru-RU" dirty="0" smtClean="0"/>
                <a:t>области;</a:t>
              </a:r>
              <a:endParaRPr lang="ru-RU" dirty="0"/>
            </a:p>
            <a:p>
              <a:r>
                <a:rPr lang="en-US" dirty="0"/>
                <a:t>	</a:t>
              </a:r>
              <a:r>
                <a:rPr lang="en-US" dirty="0">
                  <a:solidFill>
                    <a:srgbClr val="FF0000"/>
                  </a:solidFill>
                </a:rPr>
                <a:t>coords</a:t>
              </a:r>
              <a:r>
                <a:rPr lang="en-US" dirty="0"/>
                <a:t> </a:t>
              </a:r>
              <a:r>
                <a:rPr lang="ru-RU" dirty="0" smtClean="0"/>
                <a:t>  </a:t>
              </a:r>
              <a:r>
                <a:rPr lang="ru-RU" dirty="0" smtClean="0">
                  <a:cs typeface="Arial" pitchFamily="34" charset="0"/>
                </a:rPr>
                <a:t>–</a:t>
              </a:r>
              <a:r>
                <a:rPr lang="en-US" dirty="0" smtClean="0"/>
                <a:t> </a:t>
              </a:r>
              <a:r>
                <a:rPr lang="ru-RU" dirty="0"/>
                <a:t>координаты </a:t>
              </a:r>
              <a:r>
                <a:rPr lang="ru-RU" dirty="0" smtClean="0"/>
                <a:t>области;</a:t>
              </a:r>
              <a:endParaRPr lang="ru-RU" dirty="0"/>
            </a:p>
            <a:p>
              <a:r>
                <a:rPr lang="en-US" dirty="0"/>
                <a:t>	</a:t>
              </a:r>
              <a:r>
                <a:rPr lang="ru-RU" dirty="0">
                  <a:solidFill>
                    <a:srgbClr val="FF0000"/>
                  </a:solidFill>
                </a:rPr>
                <a:t>alt, title </a:t>
              </a:r>
              <a:r>
                <a:rPr lang="ru-RU" dirty="0" smtClean="0">
                  <a:cs typeface="Arial" pitchFamily="34" charset="0"/>
                </a:rPr>
                <a:t>– </a:t>
              </a:r>
              <a:r>
                <a:rPr lang="ru-RU" dirty="0" smtClean="0"/>
                <a:t>текст, </a:t>
              </a:r>
              <a:r>
                <a:rPr lang="ru-RU" dirty="0"/>
                <a:t>который будет в сплывающей </a:t>
              </a:r>
              <a:r>
                <a:rPr lang="ru-RU" dirty="0" smtClean="0"/>
                <a:t>подсказке.</a:t>
              </a:r>
              <a:endParaRPr lang="ru-RU" dirty="0"/>
            </a:p>
          </p:txBody>
        </p:sp>
        <p:pic>
          <p:nvPicPr>
            <p:cNvPr id="15" name="Picture 2" descr="http://geoinzhbud.at.ua/map_uk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676400"/>
              <a:ext cx="3478696" cy="2133600"/>
            </a:xfrm>
            <a:prstGeom prst="rect">
              <a:avLst/>
            </a:prstGeom>
            <a:noFill/>
          </p:spPr>
        </p:pic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shape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527524" y="1518942"/>
            <a:ext cx="9136952" cy="4533823"/>
            <a:chOff x="1600200" y="1476822"/>
            <a:chExt cx="9136952" cy="4533823"/>
          </a:xfrm>
        </p:grpSpPr>
        <p:sp>
          <p:nvSpPr>
            <p:cNvPr id="5" name="Rectangle 4"/>
            <p:cNvSpPr/>
            <p:nvPr/>
          </p:nvSpPr>
          <p:spPr>
            <a:xfrm>
              <a:off x="1600200" y="3979320"/>
              <a:ext cx="31242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indent="-365125" algn="just">
                <a:buClr>
                  <a:srgbClr val="D04E1D"/>
                </a:buClr>
                <a:buAutoNum type="arabicPeriod"/>
              </a:pPr>
              <a:r>
                <a:rPr lang="en-US" dirty="0">
                  <a:solidFill>
                    <a:srgbClr val="D04E1D"/>
                  </a:solidFill>
                </a:rPr>
                <a:t>Rect</a:t>
              </a:r>
              <a:r>
                <a:rPr lang="en-US" dirty="0"/>
                <a:t> – </a:t>
              </a:r>
              <a:r>
                <a:rPr lang="ru-RU" dirty="0"/>
                <a:t>это прямоугольная область.</a:t>
              </a:r>
            </a:p>
            <a:p>
              <a:pPr marL="365125" indent="-9525" algn="just">
                <a:buClr>
                  <a:srgbClr val="D04E1D"/>
                </a:buClr>
                <a:buNone/>
              </a:pPr>
              <a:r>
                <a:rPr lang="ru-RU" dirty="0" smtClean="0"/>
                <a:t>Для </a:t>
              </a:r>
              <a:r>
                <a:rPr lang="ru-RU" dirty="0"/>
                <a:t>того, чтобы ее задать, необходимо передать координаты двух вершин лежащих на одной диагонали.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9776" y="3968363"/>
              <a:ext cx="25654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4638" indent="-274638" algn="just">
                <a:buClr>
                  <a:srgbClr val="D04E1D"/>
                </a:buClr>
                <a:buFont typeface="+mj-lt"/>
                <a:buAutoNum type="arabicPeriod" startAt="2"/>
              </a:pPr>
              <a:r>
                <a:rPr lang="en-US" dirty="0">
                  <a:solidFill>
                    <a:srgbClr val="D04E1D"/>
                  </a:solidFill>
                </a:rPr>
                <a:t>Circle</a:t>
              </a:r>
              <a:r>
                <a:rPr lang="en-US" dirty="0"/>
                <a:t> – </a:t>
              </a:r>
              <a:r>
                <a:rPr lang="ru-RU" dirty="0"/>
                <a:t>это круглая область.</a:t>
              </a:r>
            </a:p>
            <a:p>
              <a:pPr marL="274638" indent="-7938" algn="just">
                <a:buClr>
                  <a:srgbClr val="D04E1D"/>
                </a:buClr>
                <a:buNone/>
              </a:pPr>
              <a:r>
                <a:rPr lang="ru-RU" dirty="0" smtClean="0"/>
                <a:t>Для </a:t>
              </a:r>
              <a:r>
                <a:rPr lang="ru-RU" dirty="0"/>
                <a:t>того, чтобы ее задать, необходимо передать координаты центра и радиус окружности.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0552" y="3968363"/>
              <a:ext cx="3276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indent="-365125" algn="just">
                <a:buClr>
                  <a:srgbClr val="D04E1D"/>
                </a:buClr>
                <a:buFont typeface="+mj-lt"/>
                <a:buAutoNum type="arabicPeriod" startAt="3"/>
              </a:pPr>
              <a:r>
                <a:rPr lang="en-US" dirty="0">
                  <a:solidFill>
                    <a:srgbClr val="D04E1D"/>
                  </a:solidFill>
                </a:rPr>
                <a:t>Poly</a:t>
              </a:r>
              <a:r>
                <a:rPr lang="en-US" dirty="0"/>
                <a:t> – </a:t>
              </a:r>
              <a:r>
                <a:rPr lang="ru-RU" dirty="0"/>
                <a:t>полигон.</a:t>
              </a:r>
            </a:p>
            <a:p>
              <a:pPr marL="365125" indent="-9525" algn="just">
                <a:buClr>
                  <a:srgbClr val="D04E1D"/>
                </a:buClr>
                <a:buNone/>
              </a:pPr>
              <a:r>
                <a:rPr lang="ru-RU" dirty="0" smtClean="0"/>
                <a:t>Передавайте </a:t>
              </a:r>
              <a:r>
                <a:rPr lang="ru-RU" dirty="0"/>
                <a:t>в координатах все точки, из которых состоит фигура, последняя соединится с первой.</a:t>
              </a:r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575" y="1476822"/>
              <a:ext cx="2457450" cy="2257425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7113" y="1610173"/>
              <a:ext cx="1990725" cy="19907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9202" y="1548261"/>
              <a:ext cx="2019300" cy="2114550"/>
            </a:xfrm>
            <a:prstGeom prst="rect">
              <a:avLst/>
            </a:prstGeom>
          </p:spPr>
        </p:pic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Наложение областей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908894" y="1809750"/>
            <a:ext cx="8374212" cy="3924300"/>
            <a:chOff x="1265088" y="1895475"/>
            <a:chExt cx="8374212" cy="3924300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5088" y="1895475"/>
              <a:ext cx="3733800" cy="392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6362700" y="3886369"/>
              <a:ext cx="3276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&lt;area </a:t>
              </a:r>
              <a:r>
                <a:rPr lang="en-US" dirty="0">
                  <a:solidFill>
                    <a:srgbClr val="FF0000"/>
                  </a:solidFill>
                </a:rPr>
                <a:t>href</a:t>
              </a:r>
              <a:r>
                <a:rPr lang="en-US" dirty="0">
                  <a:solidFill>
                    <a:srgbClr val="0070C0"/>
                  </a:solidFill>
                </a:rPr>
                <a:t>=“greenzone.htm”… /&gt;</a:t>
              </a:r>
              <a:endParaRPr lang="ru-RU" dirty="0">
                <a:solidFill>
                  <a:srgbClr val="0070C0"/>
                </a:solidFill>
              </a:endParaRPr>
            </a:p>
            <a:p>
              <a:endParaRPr lang="en-US" dirty="0">
                <a:solidFill>
                  <a:srgbClr val="0070C0"/>
                </a:solidFill>
              </a:endParaRPr>
            </a:p>
            <a:p>
              <a:r>
                <a:rPr lang="en-US" dirty="0">
                  <a:solidFill>
                    <a:srgbClr val="0070C0"/>
                  </a:solidFill>
                </a:rPr>
                <a:t>&lt;area </a:t>
              </a:r>
              <a:r>
                <a:rPr lang="en-US" dirty="0">
                  <a:solidFill>
                    <a:srgbClr val="FF0000"/>
                  </a:solidFill>
                </a:rPr>
                <a:t>href</a:t>
              </a:r>
              <a:r>
                <a:rPr lang="en-US" dirty="0">
                  <a:solidFill>
                    <a:srgbClr val="0070C0"/>
                  </a:solidFill>
                </a:rPr>
                <a:t>=“redzone.htm”… /&gt;</a:t>
              </a:r>
            </a:p>
            <a:p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Прямая со стрелкой 6"/>
            <p:cNvCxnSpPr/>
            <p:nvPr/>
          </p:nvCxnSpPr>
          <p:spPr>
            <a:xfrm>
              <a:off x="4850400" y="4076700"/>
              <a:ext cx="1436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4023900" y="2524423"/>
              <a:ext cx="5615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/>
                <a:t>Если у Вас происходит наложение областей, то учтите, что активной, в той области, где они пересеклись, будет та, которая была описана раньше.</a:t>
              </a:r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34259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Вставка изображений, 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img&gt;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76000" y="1983164"/>
            <a:ext cx="864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cs typeface="Arial" pitchFamily="34" charset="0"/>
              </a:rPr>
              <a:t>Тег </a:t>
            </a:r>
            <a:r>
              <a:rPr lang="ru-RU" dirty="0">
                <a:solidFill>
                  <a:srgbClr val="0070C0"/>
                </a:solidFill>
                <a:cs typeface="Arial" pitchFamily="34" charset="0"/>
              </a:rPr>
              <a:t>&lt;img&gt; </a:t>
            </a:r>
            <a:r>
              <a:rPr lang="ru-RU" dirty="0">
                <a:cs typeface="Arial" pitchFamily="34" charset="0"/>
              </a:rPr>
              <a:t>–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предназначен для вставки изображений в разметку.</a:t>
            </a:r>
          </a:p>
          <a:p>
            <a:pPr algn="just"/>
            <a:endParaRPr lang="ru-RU" dirty="0">
              <a:cs typeface="Arial" pitchFamily="34" charset="0"/>
            </a:endParaRPr>
          </a:p>
          <a:p>
            <a:pPr algn="just"/>
            <a:r>
              <a:rPr lang="ru-RU" dirty="0">
                <a:cs typeface="Arial" pitchFamily="34" charset="0"/>
              </a:rPr>
              <a:t>Тег не имеет текстового содержимого и потому является самодостаточным. В связи с этим отсутствует закрывающий тег, и в конце открывающего мы видим "/". </a:t>
            </a:r>
          </a:p>
          <a:p>
            <a:pPr algn="just"/>
            <a:endParaRPr lang="ru-RU" dirty="0">
              <a:cs typeface="Arial" pitchFamily="34" charset="0"/>
            </a:endParaRPr>
          </a:p>
          <a:p>
            <a:pPr algn="just"/>
            <a:r>
              <a:rPr lang="ru-RU" dirty="0">
                <a:cs typeface="Arial" pitchFamily="34" charset="0"/>
              </a:rPr>
              <a:t>Элемент имеет следующие атрибуты</a:t>
            </a:r>
            <a:r>
              <a:rPr lang="ru-RU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pPr algn="just"/>
            <a:r>
              <a:rPr lang="ru-RU" dirty="0" smtClean="0">
                <a:cs typeface="Arial" pitchFamily="34" charset="0"/>
              </a:rPr>
              <a:t> </a:t>
            </a:r>
            <a:endParaRPr lang="ru-RU" dirty="0">
              <a:cs typeface="Arial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Src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                  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– source, источник, откуда подгружается изображение.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Alt</a:t>
            </a:r>
            <a:r>
              <a:rPr lang="ru-RU" dirty="0">
                <a:solidFill>
                  <a:srgbClr val="FF0000"/>
                </a:solidFill>
                <a:cs typeface="Arial" pitchFamily="34" charset="0"/>
              </a:rPr>
              <a:t>, title</a:t>
            </a:r>
            <a:r>
              <a:rPr lang="ru-RU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      </a:t>
            </a:r>
            <a:r>
              <a:rPr lang="ru-RU" dirty="0" smtClean="0">
                <a:cs typeface="Arial" pitchFamily="34" charset="0"/>
              </a:rPr>
              <a:t>– </a:t>
            </a:r>
            <a:r>
              <a:rPr lang="ru-RU" dirty="0">
                <a:cs typeface="Arial" pitchFamily="34" charset="0"/>
              </a:rPr>
              <a:t>это атрибуты, которые указывают альтернативный текст.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Width</a:t>
            </a:r>
            <a:r>
              <a:rPr lang="ru-RU" dirty="0">
                <a:solidFill>
                  <a:srgbClr val="FF0000"/>
                </a:solidFill>
                <a:cs typeface="Arial" pitchFamily="34" charset="0"/>
              </a:rPr>
              <a:t>, height</a:t>
            </a:r>
            <a:r>
              <a:rPr lang="ru-RU" dirty="0">
                <a:cs typeface="Arial" pitchFamily="34" charset="0"/>
              </a:rPr>
              <a:t> </a:t>
            </a:r>
            <a:r>
              <a:rPr lang="ru-RU" dirty="0" smtClean="0">
                <a:cs typeface="Arial" pitchFamily="34" charset="0"/>
              </a:rPr>
              <a:t>– контролируют </a:t>
            </a:r>
            <a:r>
              <a:rPr lang="ru-RU" dirty="0">
                <a:cs typeface="Arial" pitchFamily="34" charset="0"/>
              </a:rPr>
              <a:t>размеры изображения.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Align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           </a:t>
            </a:r>
            <a:r>
              <a:rPr lang="ru-RU" dirty="0" smtClean="0">
                <a:cs typeface="Arial" pitchFamily="34" charset="0"/>
              </a:rPr>
              <a:t>– указывает </a:t>
            </a:r>
            <a:r>
              <a:rPr lang="ru-RU" dirty="0">
                <a:cs typeface="Arial" pitchFamily="34" charset="0"/>
              </a:rPr>
              <a:t>положение изображение.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 –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источник(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954305" y="1595940"/>
            <a:ext cx="8283389" cy="4286991"/>
            <a:chOff x="1954305" y="1595940"/>
            <a:chExt cx="8283389" cy="4286991"/>
          </a:xfrm>
        </p:grpSpPr>
        <p:sp>
          <p:nvSpPr>
            <p:cNvPr id="24" name="Прямоугольник 16"/>
            <p:cNvSpPr/>
            <p:nvPr/>
          </p:nvSpPr>
          <p:spPr>
            <a:xfrm>
              <a:off x="1954305" y="1595940"/>
              <a:ext cx="828338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>
                  <a:cs typeface="Arial" pitchFamily="34" charset="0"/>
                </a:rPr>
                <a:t>В атрибуте </a:t>
              </a:r>
              <a:r>
                <a:rPr lang="ru-RU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src</a:t>
              </a:r>
              <a:r>
                <a:rPr lang="ru-RU" dirty="0">
                  <a:cs typeface="Arial" pitchFamily="34" charset="0"/>
                </a:rPr>
                <a:t> указывается источник, откуда будет подгружаться изображение. </a:t>
              </a:r>
              <a:endParaRPr lang="en-US" dirty="0" smtClean="0">
                <a:cs typeface="Arial" pitchFamily="34" charset="0"/>
              </a:endParaRPr>
            </a:p>
            <a:p>
              <a:pPr algn="just"/>
              <a:endParaRPr lang="ru-RU" dirty="0">
                <a:cs typeface="Arial" pitchFamily="34" charset="0"/>
              </a:endParaRPr>
            </a:p>
            <a:p>
              <a:pPr algn="just"/>
              <a:r>
                <a:rPr lang="ru-RU" dirty="0">
                  <a:cs typeface="Arial" pitchFamily="34" charset="0"/>
                </a:rPr>
                <a:t>Форматы изображений, которые чаще всего применяются в верстке: </a:t>
              </a:r>
              <a:r>
                <a:rPr lang="ru-RU" dirty="0">
                  <a:solidFill>
                    <a:srgbClr val="FF0000"/>
                  </a:solidFill>
                  <a:cs typeface="Arial" pitchFamily="34" charset="0"/>
                </a:rPr>
                <a:t>.png</a:t>
              </a:r>
              <a:r>
                <a:rPr lang="ru-RU" dirty="0">
                  <a:cs typeface="Arial" pitchFamily="34" charset="0"/>
                </a:rPr>
                <a:t>, </a:t>
              </a:r>
              <a:r>
                <a:rPr lang="ru-RU" dirty="0">
                  <a:solidFill>
                    <a:srgbClr val="FF0000"/>
                  </a:solidFill>
                  <a:cs typeface="Arial" pitchFamily="34" charset="0"/>
                </a:rPr>
                <a:t>.jpg</a:t>
              </a:r>
              <a:r>
                <a:rPr lang="ru-RU" dirty="0">
                  <a:cs typeface="Arial" pitchFamily="34" charset="0"/>
                </a:rPr>
                <a:t>, </a:t>
              </a:r>
              <a:r>
                <a:rPr lang="ru-RU" dirty="0">
                  <a:solidFill>
                    <a:srgbClr val="FF0000"/>
                  </a:solidFill>
                  <a:cs typeface="Arial" pitchFamily="34" charset="0"/>
                </a:rPr>
                <a:t>.</a:t>
              </a:r>
              <a:r>
                <a:rPr lang="ru-RU" dirty="0" smtClean="0">
                  <a:solidFill>
                    <a:srgbClr val="FF0000"/>
                  </a:solidFill>
                  <a:cs typeface="Arial" pitchFamily="34" charset="0"/>
                </a:rPr>
                <a:t>gif</a:t>
              </a:r>
              <a:r>
                <a:rPr lang="en-US" dirty="0" smtClean="0">
                  <a:cs typeface="Arial" pitchFamily="34" charset="0"/>
                </a:rPr>
                <a:t>.</a:t>
              </a:r>
              <a:endParaRPr lang="ru-RU" dirty="0"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1200" y="2362200"/>
              <a:ext cx="915635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3200" dirty="0" smtClean="0">
                  <a:solidFill>
                    <a:srgbClr val="FF0000"/>
                  </a:solidFill>
                </a:rPr>
                <a:t>.jpg</a:t>
              </a:r>
            </a:p>
            <a:p>
              <a:pPr>
                <a:lnSpc>
                  <a:spcPct val="200000"/>
                </a:lnSpc>
              </a:pPr>
              <a:r>
                <a:rPr lang="en-US" sz="3200" dirty="0" smtClean="0">
                  <a:solidFill>
                    <a:srgbClr val="FF0000"/>
                  </a:solidFill>
                </a:rPr>
                <a:t>.png</a:t>
              </a:r>
            </a:p>
            <a:p>
              <a:pPr>
                <a:lnSpc>
                  <a:spcPct val="200000"/>
                </a:lnSpc>
              </a:pPr>
              <a:endParaRPr lang="en-US" sz="80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sz="3200" dirty="0" smtClean="0">
                  <a:solidFill>
                    <a:srgbClr val="FF0000"/>
                  </a:solidFill>
                </a:rPr>
                <a:t>.gif</a:t>
              </a:r>
              <a:endParaRPr lang="ru-RU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Прямоугольник 5"/>
            <p:cNvSpPr/>
            <p:nvPr/>
          </p:nvSpPr>
          <p:spPr>
            <a:xfrm>
              <a:off x="3276600" y="2743610"/>
              <a:ext cx="693420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>
                  <a:cs typeface="Arial" pitchFamily="34" charset="0"/>
                </a:rPr>
                <a:t>–</a:t>
              </a:r>
              <a:r>
                <a:rPr lang="en-US" dirty="0" smtClean="0">
                  <a:cs typeface="Segoe UI" panose="020B0502040204020203" pitchFamily="34" charset="0"/>
                </a:rPr>
                <a:t> </a:t>
              </a:r>
              <a:r>
                <a:rPr lang="ru-RU" dirty="0">
                  <a:cs typeface="Segoe UI" panose="020B0502040204020203" pitchFamily="34" charset="0"/>
                </a:rPr>
                <a:t>один из популярных</a:t>
              </a:r>
              <a:r>
                <a:rPr lang="en-US" dirty="0">
                  <a:cs typeface="Segoe UI" panose="020B0502040204020203" pitchFamily="34" charset="0"/>
                </a:rPr>
                <a:t> </a:t>
              </a:r>
              <a:r>
                <a:rPr lang="ru-RU" dirty="0">
                  <a:cs typeface="Segoe UI" panose="020B0502040204020203" pitchFamily="34" charset="0"/>
                </a:rPr>
                <a:t>графических форматов, применяемый для хранения фотоизображений и подобных им изображений.</a:t>
              </a:r>
              <a:endParaRPr lang="en-US" dirty="0">
                <a:cs typeface="Segoe UI" panose="020B0502040204020203" pitchFamily="34" charset="0"/>
              </a:endParaRPr>
            </a:p>
            <a:p>
              <a:pPr algn="just">
                <a:buFontTx/>
                <a:buChar char="-"/>
              </a:pPr>
              <a:endParaRPr lang="en-US" dirty="0">
                <a:cs typeface="Segoe UI" panose="020B0502040204020203" pitchFamily="34" charset="0"/>
              </a:endParaRPr>
            </a:p>
            <a:p>
              <a:pPr algn="just"/>
              <a:r>
                <a:rPr lang="ru-RU" dirty="0">
                  <a:cs typeface="Arial" pitchFamily="34" charset="0"/>
                </a:rPr>
                <a:t>– </a:t>
              </a:r>
              <a:r>
                <a:rPr lang="ru-RU" dirty="0" smtClean="0">
                  <a:cs typeface="Segoe UI" panose="020B0502040204020203" pitchFamily="34" charset="0"/>
                </a:rPr>
                <a:t>растровый</a:t>
              </a:r>
              <a:r>
                <a:rPr lang="ru-RU" dirty="0">
                  <a:cs typeface="Segoe UI" panose="020B0502040204020203" pitchFamily="34" charset="0"/>
                </a:rPr>
                <a:t> формат хранения графической информации, ф</a:t>
              </a:r>
              <a:r>
                <a:rPr lang="ru-RU" dirty="0" smtClean="0">
                  <a:cs typeface="Segoe UI" panose="020B0502040204020203" pitchFamily="34" charset="0"/>
                </a:rPr>
                <a:t>ормат </a:t>
              </a:r>
              <a:r>
                <a:rPr lang="ru-RU" dirty="0">
                  <a:cs typeface="Segoe UI" panose="020B0502040204020203" pitchFamily="34" charset="0"/>
                </a:rPr>
                <a:t>PNG позиционируется прежде всего для использования в Интернете и редактирования графики.</a:t>
              </a:r>
            </a:p>
            <a:p>
              <a:pPr algn="just">
                <a:buFontTx/>
                <a:buChar char="-"/>
              </a:pPr>
              <a:endParaRPr lang="en-US" dirty="0">
                <a:cs typeface="Segoe UI" panose="020B0502040204020203" pitchFamily="34" charset="0"/>
              </a:endParaRPr>
            </a:p>
            <a:p>
              <a:pPr algn="just"/>
              <a:r>
                <a:rPr lang="ru-RU" dirty="0">
                  <a:cs typeface="Arial" pitchFamily="34" charset="0"/>
                </a:rPr>
                <a:t>–</a:t>
              </a:r>
              <a:r>
                <a:rPr lang="ru-RU" dirty="0" smtClean="0">
                  <a:cs typeface="Segoe UI" panose="020B0502040204020203" pitchFamily="34" charset="0"/>
                </a:rPr>
                <a:t> </a:t>
              </a:r>
              <a:r>
                <a:rPr lang="ru-RU" dirty="0">
                  <a:cs typeface="Segoe UI" panose="020B0502040204020203" pitchFamily="34" charset="0"/>
                </a:rPr>
                <a:t>популярный формат графических изображений. Способен хранить сжатые данные без потери качества в формате не более 256 цветов. В 1989-м </a:t>
              </a:r>
              <a:r>
                <a:rPr lang="ru-RU" dirty="0" smtClean="0">
                  <a:cs typeface="Segoe UI" panose="020B0502040204020203" pitchFamily="34" charset="0"/>
                </a:rPr>
                <a:t>в формат </a:t>
              </a:r>
              <a:r>
                <a:rPr lang="ru-RU" dirty="0">
                  <a:cs typeface="Segoe UI" panose="020B0502040204020203" pitchFamily="34" charset="0"/>
                </a:rPr>
                <a:t>были добавлены поддержка прозрачности и анимации.</a:t>
              </a:r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Alt, Title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76000" y="2029331"/>
            <a:ext cx="864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&lt;img </a:t>
            </a:r>
            <a:r>
              <a:rPr lang="ru-RU" sz="2400" dirty="0">
                <a:solidFill>
                  <a:srgbClr val="FF0000"/>
                </a:solidFill>
              </a:rPr>
              <a:t>src</a:t>
            </a:r>
            <a:r>
              <a:rPr lang="ru-RU" sz="2400" dirty="0"/>
              <a:t>=“image321.jpg” </a:t>
            </a:r>
            <a:r>
              <a:rPr lang="ru-RU" sz="2400" dirty="0">
                <a:solidFill>
                  <a:srgbClr val="FF0000"/>
                </a:solidFill>
              </a:rPr>
              <a:t>alt</a:t>
            </a:r>
            <a:r>
              <a:rPr lang="ru-RU" sz="2400" dirty="0"/>
              <a:t>=“MyFoto” </a:t>
            </a:r>
            <a:r>
              <a:rPr lang="ru-RU" sz="2400" dirty="0">
                <a:solidFill>
                  <a:srgbClr val="FF0000"/>
                </a:solidFill>
              </a:rPr>
              <a:t>title</a:t>
            </a:r>
            <a:r>
              <a:rPr lang="ru-RU" sz="2400" dirty="0"/>
              <a:t>=“MyFoto” /&gt;</a:t>
            </a:r>
          </a:p>
          <a:p>
            <a:pPr algn="just"/>
            <a:endParaRPr lang="ru-RU" sz="2400" dirty="0"/>
          </a:p>
          <a:p>
            <a:pPr algn="just"/>
            <a:r>
              <a:rPr lang="ru-RU" dirty="0"/>
              <a:t>Атрибуты </a:t>
            </a:r>
            <a:r>
              <a:rPr lang="ru-RU" dirty="0">
                <a:solidFill>
                  <a:srgbClr val="FF0000"/>
                </a:solidFill>
              </a:rPr>
              <a:t>alt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title</a:t>
            </a:r>
            <a:r>
              <a:rPr lang="ru-RU" dirty="0"/>
              <a:t> отвечают за альтернативный текст, который будет выведен пользователю в случае, если изображение не загрузится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Также, браузер </a:t>
            </a:r>
            <a:r>
              <a:rPr lang="ru-RU" dirty="0"/>
              <a:t>будет </a:t>
            </a:r>
            <a:r>
              <a:rPr lang="ru-RU" dirty="0" smtClean="0"/>
              <a:t>выдавать</a:t>
            </a:r>
            <a:r>
              <a:rPr lang="ru-RU" dirty="0"/>
              <a:t> пользователю</a:t>
            </a:r>
            <a:r>
              <a:rPr lang="ru-RU" dirty="0" smtClean="0"/>
              <a:t> </a:t>
            </a:r>
            <a:r>
              <a:rPr lang="ru-RU" dirty="0"/>
              <a:t>подсказку при наведении на элемент с текстом, написанном в этих атрибутах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Рекомендуется использовать оба атрибута, так как различные браузеры воспринимают тот или иной атрибут.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Атрибуты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width,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485900" y="1647612"/>
            <a:ext cx="9220200" cy="4420025"/>
            <a:chOff x="1371600" y="1779536"/>
            <a:chExt cx="9220200" cy="4420025"/>
          </a:xfrm>
        </p:grpSpPr>
        <p:sp>
          <p:nvSpPr>
            <p:cNvPr id="3" name="Rectangle 2"/>
            <p:cNvSpPr/>
            <p:nvPr/>
          </p:nvSpPr>
          <p:spPr>
            <a:xfrm>
              <a:off x="4267200" y="1779536"/>
              <a:ext cx="63246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/>
                <a:t>Если не задавать эти атрибуты, то изображение примет размеры по умолчанию.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В ином случае, если задать один из атрибутов, то второй изменится пропорционально.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Также есть возможность изменить пропорции, но при этом может быть некорректное отображение изображения.</a:t>
              </a: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793125"/>
              <a:ext cx="2209800" cy="228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3100" y="4218361"/>
              <a:ext cx="10668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67200" y="4606152"/>
              <a:ext cx="3657600" cy="1091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 – </a:t>
            </a:r>
            <a:r>
              <a:rPr lang="ru-RU" sz="280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выравнивание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0" y="1685925"/>
            <a:ext cx="412220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688074" y="1685925"/>
            <a:ext cx="3294126" cy="3421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Вертикальное выравнивание: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align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“bottom”</a:t>
            </a: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align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“middle”</a:t>
            </a: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align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“top”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ru-RU" sz="1800" dirty="0"/>
              <a:t>Горизонтальное выравнивание: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align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“left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  <a:endParaRPr lang="ru-RU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align</a:t>
            </a:r>
            <a:r>
              <a:rPr lang="ru-RU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“right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фоном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618110"/>
            <a:ext cx="8640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При работе с фоном используются несколько подходов: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/>
              <a:t>Указание у элемента атрибута </a:t>
            </a:r>
            <a:r>
              <a:rPr lang="ru-RU" dirty="0">
                <a:solidFill>
                  <a:srgbClr val="FF0000"/>
                </a:solidFill>
              </a:rPr>
              <a:t>background</a:t>
            </a:r>
            <a:r>
              <a:rPr lang="ru-RU" dirty="0"/>
              <a:t>. Здесь можно указать как конкретный цвет заливки, так и адрес изображения, которое необходимо </a:t>
            </a:r>
            <a:r>
              <a:rPr lang="ru-RU" dirty="0" smtClean="0"/>
              <a:t>подгрузить (</a:t>
            </a:r>
            <a:r>
              <a:rPr lang="ru-RU" dirty="0"/>
              <a:t>изображение будет отображено в реальном размере).</a:t>
            </a:r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/>
              <a:t>Использование </a:t>
            </a:r>
            <a:r>
              <a:rPr lang="ru-RU" dirty="0" smtClean="0"/>
              <a:t>в </a:t>
            </a:r>
            <a:r>
              <a:rPr lang="ru-RU" dirty="0"/>
              <a:t>атрибуте </a:t>
            </a:r>
            <a:r>
              <a:rPr lang="ru-RU" dirty="0">
                <a:solidFill>
                  <a:srgbClr val="FF0000"/>
                </a:solidFill>
              </a:rPr>
              <a:t>style</a:t>
            </a:r>
            <a:r>
              <a:rPr lang="ru-RU" dirty="0"/>
              <a:t>, свойства </a:t>
            </a:r>
            <a:r>
              <a:rPr lang="ru-RU" dirty="0" smtClean="0">
                <a:solidFill>
                  <a:srgbClr val="FF0000"/>
                </a:solidFill>
              </a:rPr>
              <a:t>background-color</a:t>
            </a:r>
            <a:r>
              <a:rPr lang="ru-RU" dirty="0"/>
              <a:t>. В этом случае можно указать только цвет заливки.</a:t>
            </a:r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/>
              <a:t>Использование </a:t>
            </a:r>
            <a:r>
              <a:rPr lang="ru-RU" dirty="0" smtClean="0"/>
              <a:t>в </a:t>
            </a:r>
            <a:r>
              <a:rPr lang="ru-RU" dirty="0"/>
              <a:t>атрибуте </a:t>
            </a:r>
            <a:r>
              <a:rPr lang="ru-RU" dirty="0">
                <a:solidFill>
                  <a:srgbClr val="FF0000"/>
                </a:solidFill>
              </a:rPr>
              <a:t>style</a:t>
            </a:r>
            <a:r>
              <a:rPr lang="ru-RU" dirty="0"/>
              <a:t>, свойства </a:t>
            </a:r>
            <a:r>
              <a:rPr lang="ru-RU" dirty="0" err="1" smtClean="0">
                <a:solidFill>
                  <a:srgbClr val="FF0000"/>
                </a:solidFill>
              </a:rPr>
              <a:t>background-image:</a:t>
            </a:r>
            <a:r>
              <a:rPr lang="ru-RU" dirty="0" err="1" smtClean="0">
                <a:solidFill>
                  <a:srgbClr val="0070C0"/>
                </a:solidFill>
              </a:rPr>
              <a:t>url</a:t>
            </a:r>
            <a:r>
              <a:rPr lang="ru-RU" dirty="0" smtClean="0">
                <a:solidFill>
                  <a:srgbClr val="0070C0"/>
                </a:solidFill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  <a:r>
              <a:rPr lang="ru-RU" dirty="0" smtClean="0"/>
              <a:t>. </a:t>
            </a:r>
            <a:r>
              <a:rPr lang="ru-RU" dirty="0"/>
              <a:t>В круглых скобках указывается адрес изображения.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0700" y="31477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&lt;body </a:t>
            </a:r>
            <a:r>
              <a:rPr lang="en-US" dirty="0">
                <a:solidFill>
                  <a:srgbClr val="FF0000"/>
                </a:solidFill>
              </a:rPr>
              <a:t>background</a:t>
            </a:r>
            <a:r>
              <a:rPr lang="en-US" dirty="0" smtClean="0">
                <a:solidFill>
                  <a:srgbClr val="0070C0"/>
                </a:solidFill>
              </a:rPr>
              <a:t>=“yellow</a:t>
            </a:r>
            <a:r>
              <a:rPr lang="en-US" dirty="0">
                <a:solidFill>
                  <a:srgbClr val="0070C0"/>
                </a:solidFill>
              </a:rPr>
              <a:t>”&gt;&lt;/body&gt;</a:t>
            </a:r>
            <a:endParaRPr lang="ru-RU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&lt;body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background-color</a:t>
            </a:r>
            <a:r>
              <a:rPr lang="en-US" dirty="0" err="1" smtClean="0">
                <a:solidFill>
                  <a:srgbClr val="0070C0"/>
                </a:solidFill>
              </a:rPr>
              <a:t>:yellow</a:t>
            </a:r>
            <a:r>
              <a:rPr lang="en-US" dirty="0" smtClean="0">
                <a:solidFill>
                  <a:srgbClr val="0070C0"/>
                </a:solidFill>
              </a:rPr>
              <a:t>”&gt;&lt;/</a:t>
            </a:r>
            <a:r>
              <a:rPr lang="en-US" dirty="0">
                <a:solidFill>
                  <a:srgbClr val="0070C0"/>
                </a:solidFill>
              </a:rPr>
              <a:t>body&gt;</a:t>
            </a:r>
            <a:endParaRPr lang="ru-RU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&lt;body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background-image:</a:t>
            </a:r>
            <a:r>
              <a:rPr lang="en-US" dirty="0">
                <a:solidFill>
                  <a:srgbClr val="0070C0"/>
                </a:solidFill>
              </a:rPr>
              <a:t>url(image1.jpg)”&gt;&lt;/body&gt;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background-repeat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Работа с изображениями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776000" y="1512377"/>
            <a:ext cx="8640000" cy="4720795"/>
            <a:chOff x="1776000" y="1512377"/>
            <a:chExt cx="8640000" cy="4720795"/>
          </a:xfrm>
        </p:grpSpPr>
        <p:sp>
          <p:nvSpPr>
            <p:cNvPr id="2" name="Rectangle 1"/>
            <p:cNvSpPr/>
            <p:nvPr/>
          </p:nvSpPr>
          <p:spPr>
            <a:xfrm>
              <a:off x="1776000" y="1512377"/>
              <a:ext cx="8640000" cy="43396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ru-RU" dirty="0" smtClean="0"/>
                <a:t>Изображение, </a:t>
              </a:r>
              <a:r>
                <a:rPr lang="ru-RU" dirty="0"/>
                <a:t>которое используется в качестве фона, по умолчанию занимает все пространство, повторяясь необходимое количество раз. Чтобы изменить режим повторения, следует использовать </a:t>
              </a:r>
              <a:r>
                <a:rPr lang="ru-RU" dirty="0" smtClean="0"/>
                <a:t>свойство </a:t>
              </a:r>
              <a:r>
                <a:rPr lang="ru-RU" dirty="0">
                  <a:solidFill>
                    <a:srgbClr val="FF0000"/>
                  </a:solidFill>
                </a:rPr>
                <a:t>background-repeat</a:t>
              </a:r>
              <a:r>
                <a:rPr lang="ru-RU" dirty="0" smtClean="0"/>
                <a:t> </a:t>
              </a:r>
              <a:r>
                <a:rPr lang="ru-RU" dirty="0"/>
                <a:t>атрибута </a:t>
              </a:r>
              <a:r>
                <a:rPr lang="ru-RU" dirty="0">
                  <a:solidFill>
                    <a:srgbClr val="FF0000"/>
                  </a:solidFill>
                </a:rPr>
                <a:t>style</a:t>
              </a:r>
              <a:r>
                <a:rPr lang="ru-RU" dirty="0" smtClean="0"/>
                <a:t>, </a:t>
              </a:r>
              <a:r>
                <a:rPr lang="ru-RU" dirty="0"/>
                <a:t>которое может принимать следующие значения</a:t>
              </a:r>
              <a:r>
                <a:rPr lang="ru-RU" dirty="0" smtClean="0"/>
                <a:t>:</a:t>
              </a:r>
            </a:p>
            <a:p>
              <a:pPr algn="just"/>
              <a:endParaRPr lang="ru-RU" dirty="0"/>
            </a:p>
            <a:p>
              <a:pPr algn="just"/>
              <a:endParaRPr lang="ru-RU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r>
                <a:rPr lang="ru-RU" sz="2400" dirty="0" smtClean="0"/>
                <a:t> </a:t>
              </a:r>
              <a:r>
                <a:rPr lang="ru-RU" sz="2400" dirty="0" smtClean="0">
                  <a:solidFill>
                    <a:srgbClr val="0070C0"/>
                  </a:solidFill>
                </a:rPr>
                <a:t>no-repeat</a:t>
              </a:r>
              <a:endParaRPr lang="ru-RU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endParaRPr lang="ru-RU" sz="2400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endParaRPr lang="ru-RU" sz="2400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r>
                <a:rPr lang="ru-RU" sz="2400" dirty="0" smtClean="0"/>
                <a:t> </a:t>
              </a:r>
              <a:r>
                <a:rPr lang="ru-RU" sz="2400" dirty="0" smtClean="0">
                  <a:solidFill>
                    <a:srgbClr val="0070C0"/>
                  </a:solidFill>
                </a:rPr>
                <a:t>repeat-x</a:t>
              </a:r>
              <a:endParaRPr lang="ru-RU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endParaRPr lang="ru-RU" sz="2400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endParaRPr lang="ru-RU" sz="2400" dirty="0"/>
            </a:p>
            <a:p>
              <a:pPr marL="342900" indent="-342900" algn="just">
                <a:buClr>
                  <a:srgbClr val="D04E1D"/>
                </a:buClr>
                <a:buFont typeface="+mj-lt"/>
                <a:buAutoNum type="arabicPeriod"/>
              </a:pPr>
              <a:r>
                <a:rPr lang="ru-RU" sz="2400" dirty="0" smtClean="0"/>
                <a:t> </a:t>
              </a:r>
              <a:r>
                <a:rPr lang="ru-RU" sz="2400" dirty="0" smtClean="0">
                  <a:solidFill>
                    <a:srgbClr val="0070C0"/>
                  </a:solidFill>
                </a:rPr>
                <a:t>repeat-y</a:t>
              </a:r>
              <a:endParaRPr lang="ru-RU" sz="2400" dirty="0">
                <a:solidFill>
                  <a:srgbClr val="0070C0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0730" y="2766222"/>
              <a:ext cx="1524000" cy="1573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5948" y="3738031"/>
              <a:ext cx="1524001" cy="1573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54437" y="4659967"/>
              <a:ext cx="1524000" cy="1573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38254</TotalTime>
  <Words>930</Words>
  <Application>Microsoft Office PowerPoint</Application>
  <PresentationFormat>Широкоэкранный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686</cp:revision>
  <dcterms:created xsi:type="dcterms:W3CDTF">2010-11-10T13:30:04Z</dcterms:created>
  <dcterms:modified xsi:type="dcterms:W3CDTF">2015-09-12T12:56:19Z</dcterms:modified>
</cp:coreProperties>
</file>