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418" r:id="rId2"/>
    <p:sldId id="400" r:id="rId3"/>
    <p:sldId id="420" r:id="rId4"/>
    <p:sldId id="422" r:id="rId5"/>
    <p:sldId id="419" r:id="rId6"/>
    <p:sldId id="425" r:id="rId7"/>
    <p:sldId id="455" r:id="rId8"/>
    <p:sldId id="427" r:id="rId9"/>
    <p:sldId id="452" r:id="rId10"/>
    <p:sldId id="456" r:id="rId11"/>
    <p:sldId id="460" r:id="rId12"/>
    <p:sldId id="426" r:id="rId13"/>
    <p:sldId id="459" r:id="rId14"/>
    <p:sldId id="41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00"/>
            <p14:sldId id="420"/>
            <p14:sldId id="422"/>
            <p14:sldId id="419"/>
            <p14:sldId id="425"/>
            <p14:sldId id="455"/>
            <p14:sldId id="427"/>
            <p14:sldId id="452"/>
            <p14:sldId id="456"/>
            <p14:sldId id="460"/>
            <p14:sldId id="426"/>
            <p14:sldId id="459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4E1D"/>
    <a:srgbClr val="6E6E6E"/>
    <a:srgbClr val="008000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74" d="100"/>
          <a:sy n="74" d="100"/>
        </p:scale>
        <p:origin x="63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65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59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57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9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0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5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3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7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98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5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79209" y="448276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Cascading Style Sheets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44865" y="2489539"/>
            <a:ext cx="678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D1501F"/>
                </a:solidFill>
                <a:latin typeface="Segoe UI Light" pitchFamily="34" charset="0"/>
              </a:rPr>
              <a:t>HTML &amp; CSS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673" y="4535767"/>
            <a:ext cx="2849886" cy="20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43100" y="800100"/>
            <a:ext cx="8305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Конструкция использования нескольких селекторов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CSS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Объект 2"/>
          <p:cNvSpPr>
            <a:spLocks noGrp="1"/>
          </p:cNvSpPr>
          <p:nvPr>
            <p:ph idx="1"/>
          </p:nvPr>
        </p:nvSpPr>
        <p:spPr>
          <a:xfrm>
            <a:off x="1981200" y="1810345"/>
            <a:ext cx="4324350" cy="271216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1800" dirty="0"/>
              <a:t>Если необходимо создать стиль для элемента, который привязан именно к нескольким селекторам, то необходимо использовать данную конструкцию.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Все селекторы, которым обязан соответствовать элемент, перечисляются без пробелов по очереди.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 smtClean="0">
                <a:solidFill>
                  <a:srgbClr val="0070C0"/>
                </a:solidFill>
              </a:rPr>
              <a:t>селектор(имя тега).класс </a:t>
            </a:r>
            <a:r>
              <a:rPr lang="ru-RU" sz="1800" dirty="0">
                <a:solidFill>
                  <a:srgbClr val="0070C0"/>
                </a:solidFill>
              </a:rPr>
              <a:t>{}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67600" y="1810345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Селектор(имя тега).класс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r>
              <a:rPr lang="en-US" b="1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…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&lt;</a:t>
            </a:r>
            <a:r>
              <a:rPr lang="ru-RU" b="1" dirty="0">
                <a:solidFill>
                  <a:srgbClr val="0070C0"/>
                </a:solidFill>
              </a:rPr>
              <a:t>селектор </a:t>
            </a:r>
            <a:r>
              <a:rPr lang="en-US" b="1" dirty="0">
                <a:solidFill>
                  <a:srgbClr val="FF0000"/>
                </a:solidFill>
              </a:rPr>
              <a:t>class=</a:t>
            </a:r>
            <a:r>
              <a:rPr lang="en-US" b="1" dirty="0">
                <a:solidFill>
                  <a:srgbClr val="0070C0"/>
                </a:solidFill>
              </a:rPr>
              <a:t>“</a:t>
            </a:r>
            <a:r>
              <a:rPr lang="ru-RU" b="1" dirty="0">
                <a:solidFill>
                  <a:srgbClr val="0070C0"/>
                </a:solidFill>
              </a:rPr>
              <a:t>класс</a:t>
            </a:r>
            <a:r>
              <a:rPr lang="en-US" b="1" dirty="0">
                <a:solidFill>
                  <a:srgbClr val="0070C0"/>
                </a:solidFill>
              </a:rPr>
              <a:t>”&gt;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…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&lt;/</a:t>
            </a:r>
            <a:r>
              <a:rPr lang="ru-RU" b="1" dirty="0">
                <a:solidFill>
                  <a:srgbClr val="0070C0"/>
                </a:solidFill>
              </a:rPr>
              <a:t>селектор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460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43100" y="800100"/>
            <a:ext cx="8305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Конструкция использования нескольких селекторов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CSS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Объект 2"/>
          <p:cNvSpPr>
            <a:spLocks noGrp="1"/>
          </p:cNvSpPr>
          <p:nvPr>
            <p:ph idx="1"/>
          </p:nvPr>
        </p:nvSpPr>
        <p:spPr>
          <a:xfrm>
            <a:off x="1981200" y="1810345"/>
            <a:ext cx="4324350" cy="271216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1800" dirty="0"/>
              <a:t>Если необходимо создать стиль для элемента, который привязан именно к нескольким </a:t>
            </a:r>
            <a:r>
              <a:rPr lang="ru-RU" sz="1800" dirty="0" smtClean="0"/>
              <a:t>классам, </a:t>
            </a:r>
            <a:r>
              <a:rPr lang="ru-RU" sz="1800" dirty="0"/>
              <a:t>то необходимо использовать данную конструкцию.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Все </a:t>
            </a:r>
            <a:r>
              <a:rPr lang="ru-RU" sz="1800" dirty="0" smtClean="0"/>
              <a:t>селекторы классов, </a:t>
            </a:r>
            <a:r>
              <a:rPr lang="ru-RU" sz="1800" dirty="0"/>
              <a:t>которым обязан соответствовать элемент, перечисляются без пробелов по очереди.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 smtClean="0">
                <a:solidFill>
                  <a:srgbClr val="0070C0"/>
                </a:solidFill>
              </a:rPr>
              <a:t>.класс1.класс2 </a:t>
            </a:r>
            <a:r>
              <a:rPr lang="ru-RU" sz="1800" dirty="0">
                <a:solidFill>
                  <a:srgbClr val="0070C0"/>
                </a:solidFill>
              </a:rPr>
              <a:t>{}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43700" y="1810345"/>
            <a:ext cx="350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.</a:t>
            </a:r>
            <a:r>
              <a:rPr lang="ru-RU" b="1" dirty="0" smtClean="0">
                <a:solidFill>
                  <a:srgbClr val="0070C0"/>
                </a:solidFill>
              </a:rPr>
              <a:t>класс1.класс2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r>
              <a:rPr lang="en-US" b="1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…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&lt;</a:t>
            </a:r>
            <a:r>
              <a:rPr lang="ru-RU" b="1" dirty="0">
                <a:solidFill>
                  <a:srgbClr val="0070C0"/>
                </a:solidFill>
              </a:rPr>
              <a:t>селектор </a:t>
            </a:r>
            <a:r>
              <a:rPr lang="en-US" b="1" dirty="0">
                <a:solidFill>
                  <a:srgbClr val="FF0000"/>
                </a:solidFill>
              </a:rPr>
              <a:t>class=</a:t>
            </a:r>
            <a:r>
              <a:rPr lang="en-US" b="1" dirty="0">
                <a:solidFill>
                  <a:srgbClr val="0070C0"/>
                </a:solidFill>
              </a:rPr>
              <a:t>“</a:t>
            </a:r>
            <a:r>
              <a:rPr lang="ru-RU" b="1" dirty="0" smtClean="0">
                <a:solidFill>
                  <a:srgbClr val="0070C0"/>
                </a:solidFill>
              </a:rPr>
              <a:t>класс1 класс2</a:t>
            </a:r>
            <a:r>
              <a:rPr lang="en-US" b="1" dirty="0" smtClean="0">
                <a:solidFill>
                  <a:srgbClr val="0070C0"/>
                </a:solidFill>
              </a:rPr>
              <a:t>”&gt;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…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&lt;/</a:t>
            </a:r>
            <a:r>
              <a:rPr lang="ru-RU" b="1" dirty="0">
                <a:solidFill>
                  <a:srgbClr val="0070C0"/>
                </a:solidFill>
              </a:rPr>
              <a:t>селектор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555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714500" y="797410"/>
            <a:ext cx="8763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Конструкция использования многозначного селектора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CSS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76000" y="1698698"/>
            <a:ext cx="8640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Данная конструкция позволяет указать и объединить при описании стиля несколько селекторов в один, перечислив их через запятую.</a:t>
            </a:r>
            <a:endParaRPr lang="en-US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Данный стиль будет применен к каждому члену селектора.</a:t>
            </a:r>
          </a:p>
          <a:p>
            <a:pPr algn="just"/>
            <a:endParaRPr lang="ru-RU" dirty="0"/>
          </a:p>
          <a:p>
            <a:pPr lvl="6" algn="just"/>
            <a:r>
              <a:rPr lang="en-US" b="1" dirty="0">
                <a:solidFill>
                  <a:srgbClr val="0070C0"/>
                </a:solidFill>
              </a:rPr>
              <a:t>div, .class1, p</a:t>
            </a:r>
            <a:endParaRPr lang="ru-RU" b="1" dirty="0">
              <a:solidFill>
                <a:srgbClr val="0070C0"/>
              </a:solidFill>
            </a:endParaRPr>
          </a:p>
          <a:p>
            <a:pPr lvl="6" algn="just"/>
            <a:r>
              <a:rPr lang="en-US" b="1" dirty="0">
                <a:solidFill>
                  <a:srgbClr val="0070C0"/>
                </a:solidFill>
              </a:rPr>
              <a:t>{</a:t>
            </a:r>
            <a:endParaRPr lang="ru-RU" b="1" dirty="0">
              <a:solidFill>
                <a:srgbClr val="0070C0"/>
              </a:solidFill>
            </a:endParaRPr>
          </a:p>
          <a:p>
            <a:pPr lvl="6" algn="just"/>
            <a:r>
              <a:rPr lang="ru-RU" b="1" dirty="0">
                <a:solidFill>
                  <a:srgbClr val="0070C0"/>
                </a:solidFill>
              </a:rPr>
              <a:t>…</a:t>
            </a:r>
          </a:p>
          <a:p>
            <a:pPr lvl="6" algn="just"/>
            <a:r>
              <a:rPr lang="en-US" b="1" dirty="0">
                <a:solidFill>
                  <a:srgbClr val="0070C0"/>
                </a:solidFill>
              </a:rPr>
              <a:t>}</a:t>
            </a:r>
            <a:endParaRPr lang="ru-RU" b="1" dirty="0">
              <a:solidFill>
                <a:srgbClr val="0070C0"/>
              </a:solidFill>
            </a:endParaRPr>
          </a:p>
          <a:p>
            <a:pPr lvl="6" algn="just"/>
            <a:endParaRPr lang="ru-RU" dirty="0"/>
          </a:p>
          <a:p>
            <a:pPr lvl="6" algn="just"/>
            <a:r>
              <a:rPr lang="ru-RU" dirty="0"/>
              <a:t>…</a:t>
            </a:r>
          </a:p>
          <a:p>
            <a:pPr lvl="6" algn="just"/>
            <a:r>
              <a:rPr lang="en-US" b="1" dirty="0">
                <a:solidFill>
                  <a:srgbClr val="0070C0"/>
                </a:solidFill>
              </a:rPr>
              <a:t>&lt;p&gt; … &lt;/p&gt;</a:t>
            </a:r>
          </a:p>
          <a:p>
            <a:pPr lvl="6" algn="just"/>
            <a:r>
              <a:rPr lang="en-US" b="1" dirty="0">
                <a:solidFill>
                  <a:srgbClr val="0070C0"/>
                </a:solidFill>
              </a:rPr>
              <a:t>&lt;span </a:t>
            </a: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b="1" dirty="0">
                <a:solidFill>
                  <a:srgbClr val="0070C0"/>
                </a:solidFill>
              </a:rPr>
              <a:t>=“class1”&gt; … &lt;/span&gt;</a:t>
            </a:r>
          </a:p>
          <a:p>
            <a:pPr lvl="6" algn="just"/>
            <a:r>
              <a:rPr lang="en-US" b="1" dirty="0">
                <a:solidFill>
                  <a:srgbClr val="0070C0"/>
                </a:solidFill>
              </a:rPr>
              <a:t>&lt;div&gt; … &lt;/div&gt;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479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994" y="4777339"/>
            <a:ext cx="3150206" cy="117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05600" y="1486745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TestProvider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это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online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специалиста.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После каждого урока проходите тестирование для проверки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знаний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 action="ppaction://hlinkfile"/>
              </a:rPr>
              <a:t>TestProvider.com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Успешное прохождение финального тестирования позволит Вам получить соответствующий Сертификат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Рисунок 22">
            <a:hlinkClick r:id="rId3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5" y="1560042"/>
            <a:ext cx="5493865" cy="43875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78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HTML &amp; CSS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00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CSS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HTML &amp; CSS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Способы интеграции CSS в страницы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CSS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"/>
          </p:nvPr>
        </p:nvSpPr>
        <p:spPr>
          <a:xfrm>
            <a:off x="1776000" y="1611242"/>
            <a:ext cx="8640000" cy="4621930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D04E1D"/>
              </a:buClr>
              <a:buNone/>
            </a:pPr>
            <a:r>
              <a:rPr lang="ru-RU" sz="1800" dirty="0"/>
              <a:t>Есть три основных способа интегрировать </a:t>
            </a:r>
            <a:r>
              <a:rPr lang="en-US" sz="1800" dirty="0"/>
              <a:t>CSS </a:t>
            </a:r>
            <a:r>
              <a:rPr lang="ru-RU" sz="1800" dirty="0"/>
              <a:t>таблицы на ваши </a:t>
            </a:r>
            <a:r>
              <a:rPr lang="en-US" sz="1800" dirty="0"/>
              <a:t>html </a:t>
            </a:r>
            <a:r>
              <a:rPr lang="ru-RU" sz="1800" dirty="0"/>
              <a:t>страницы:</a:t>
            </a:r>
          </a:p>
          <a:p>
            <a:pPr marL="0" indent="0">
              <a:buClr>
                <a:srgbClr val="D04E1D"/>
              </a:buClr>
              <a:buNone/>
            </a:pPr>
            <a:endParaRPr lang="ru-RU" sz="1800" dirty="0"/>
          </a:p>
          <a:p>
            <a:pPr>
              <a:buClr>
                <a:srgbClr val="D04E1D"/>
              </a:buClr>
              <a:buFont typeface="+mj-lt"/>
              <a:buAutoNum type="arabicPeriod"/>
            </a:pPr>
            <a:r>
              <a:rPr lang="ru-RU" sz="1800" dirty="0"/>
              <a:t>Через атрибут </a:t>
            </a:r>
            <a:r>
              <a:rPr lang="en-US" sz="1800" b="1" dirty="0">
                <a:solidFill>
                  <a:srgbClr val="FF0000"/>
                </a:solidFill>
              </a:rPr>
              <a:t>style</a:t>
            </a:r>
            <a:r>
              <a:rPr lang="en-US" sz="1800" dirty="0"/>
              <a:t>.</a:t>
            </a:r>
          </a:p>
          <a:p>
            <a:pPr>
              <a:buClr>
                <a:srgbClr val="D04E1D"/>
              </a:buClr>
              <a:buFont typeface="+mj-lt"/>
              <a:buAutoNum type="arabicPeriod"/>
            </a:pPr>
            <a:endParaRPr lang="en-US" sz="1800" dirty="0"/>
          </a:p>
          <a:p>
            <a:pPr>
              <a:buClr>
                <a:srgbClr val="D04E1D"/>
              </a:buClr>
              <a:buFont typeface="+mj-lt"/>
              <a:buAutoNum type="arabicPeriod"/>
            </a:pPr>
            <a:endParaRPr lang="en-US" sz="1800" dirty="0"/>
          </a:p>
          <a:p>
            <a:pPr>
              <a:buClr>
                <a:srgbClr val="D04E1D"/>
              </a:buClr>
              <a:buFont typeface="+mj-lt"/>
              <a:buAutoNum type="arabicPeriod"/>
            </a:pPr>
            <a:endParaRPr lang="en-US" sz="1800" dirty="0"/>
          </a:p>
          <a:p>
            <a:pPr>
              <a:buClr>
                <a:srgbClr val="D04E1D"/>
              </a:buClr>
              <a:buFont typeface="+mj-lt"/>
              <a:buAutoNum type="arabicPeriod"/>
            </a:pPr>
            <a:r>
              <a:rPr lang="ru-RU" sz="1800" dirty="0"/>
              <a:t>Через тег </a:t>
            </a:r>
            <a:r>
              <a:rPr lang="en-US" sz="1800" b="1" dirty="0">
                <a:solidFill>
                  <a:srgbClr val="0070C0"/>
                </a:solidFill>
              </a:rPr>
              <a:t>&lt;style&gt;</a:t>
            </a:r>
            <a:r>
              <a:rPr lang="en-US" sz="1800" dirty="0"/>
              <a:t>, </a:t>
            </a:r>
            <a:r>
              <a:rPr lang="ru-RU" sz="1800" dirty="0"/>
              <a:t>размещенный в теге </a:t>
            </a:r>
            <a:r>
              <a:rPr lang="en-US" sz="1800" b="1" dirty="0">
                <a:solidFill>
                  <a:srgbClr val="0070C0"/>
                </a:solidFill>
              </a:rPr>
              <a:t>&lt;head&gt;</a:t>
            </a:r>
            <a:r>
              <a:rPr lang="en-US" sz="1800" dirty="0"/>
              <a:t>.</a:t>
            </a:r>
          </a:p>
          <a:p>
            <a:pPr>
              <a:buClr>
                <a:srgbClr val="D04E1D"/>
              </a:buClr>
              <a:buFont typeface="+mj-lt"/>
              <a:buAutoNum type="arabicPeriod"/>
            </a:pPr>
            <a:endParaRPr lang="en-US" sz="1800" dirty="0"/>
          </a:p>
          <a:p>
            <a:pPr>
              <a:buClr>
                <a:srgbClr val="D04E1D"/>
              </a:buClr>
              <a:buFont typeface="+mj-lt"/>
              <a:buAutoNum type="arabicPeriod"/>
            </a:pPr>
            <a:endParaRPr lang="en-US" sz="1800" dirty="0"/>
          </a:p>
          <a:p>
            <a:pPr>
              <a:buClr>
                <a:srgbClr val="D04E1D"/>
              </a:buClr>
              <a:buFont typeface="+mj-lt"/>
              <a:buAutoNum type="arabicPeriod"/>
            </a:pPr>
            <a:endParaRPr lang="en-US" sz="1800" dirty="0"/>
          </a:p>
          <a:p>
            <a:pPr>
              <a:buClr>
                <a:srgbClr val="D04E1D"/>
              </a:buClr>
              <a:buFont typeface="+mj-lt"/>
              <a:buAutoNum type="arabicPeriod"/>
            </a:pPr>
            <a:endParaRPr lang="en-US" sz="1800" dirty="0"/>
          </a:p>
          <a:p>
            <a:pPr>
              <a:buClr>
                <a:srgbClr val="D04E1D"/>
              </a:buClr>
              <a:buFont typeface="+mj-lt"/>
              <a:buAutoNum type="arabicPeriod"/>
            </a:pPr>
            <a:r>
              <a:rPr lang="ru-RU" sz="1800" dirty="0"/>
              <a:t>Через отдельный файл с расширением </a:t>
            </a:r>
            <a:r>
              <a:rPr lang="en-US" sz="1800" b="1" dirty="0">
                <a:solidFill>
                  <a:srgbClr val="002060"/>
                </a:solidFill>
              </a:rPr>
              <a:t>.css,</a:t>
            </a:r>
            <a:r>
              <a:rPr lang="ru-RU" sz="1800" b="1" dirty="0">
                <a:solidFill>
                  <a:srgbClr val="002060"/>
                </a:solidFill>
              </a:rPr>
              <a:t> </a:t>
            </a:r>
            <a:r>
              <a:rPr lang="ru-RU" sz="1800" dirty="0"/>
              <a:t>подключенный к странице.</a:t>
            </a:r>
            <a:r>
              <a:rPr lang="en-US" sz="1800" dirty="0"/>
              <a:t> </a:t>
            </a:r>
            <a:endParaRPr lang="ru-RU" sz="1800" dirty="0"/>
          </a:p>
          <a:p>
            <a:pPr marL="0" indent="0">
              <a:buClr>
                <a:srgbClr val="D04E1D"/>
              </a:buClr>
              <a:buNone/>
            </a:pPr>
            <a:endParaRPr lang="ru-RU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4207566" y="2906544"/>
            <a:ext cx="37768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&lt;p </a:t>
            </a:r>
            <a:r>
              <a:rPr lang="en-US" b="1" dirty="0" smtClean="0">
                <a:solidFill>
                  <a:srgbClr val="FF0000"/>
                </a:solidFill>
              </a:rPr>
              <a:t>style</a:t>
            </a:r>
            <a:r>
              <a:rPr lang="en-US" b="1" dirty="0" smtClean="0">
                <a:solidFill>
                  <a:srgbClr val="0070C0"/>
                </a:solidFill>
              </a:rPr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text-align:</a:t>
            </a:r>
            <a:r>
              <a:rPr lang="en-US" b="1" dirty="0" smtClean="0">
                <a:solidFill>
                  <a:srgbClr val="0070C0"/>
                </a:solidFill>
              </a:rPr>
              <a:t>right”&gt;</a:t>
            </a:r>
            <a:r>
              <a:rPr lang="en-US" b="1" dirty="0" smtClean="0"/>
              <a:t>…</a:t>
            </a:r>
            <a:r>
              <a:rPr lang="en-US" b="1" dirty="0" smtClean="0">
                <a:solidFill>
                  <a:srgbClr val="0070C0"/>
                </a:solidFill>
              </a:rPr>
              <a:t>&lt;/p&gt;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&lt;head&gt;… </a:t>
            </a:r>
          </a:p>
          <a:p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smtClean="0">
                <a:solidFill>
                  <a:srgbClr val="0070C0"/>
                </a:solidFill>
              </a:rPr>
              <a:t>      </a:t>
            </a:r>
            <a:r>
              <a:rPr lang="en-US" b="1" dirty="0" smtClean="0">
                <a:solidFill>
                  <a:srgbClr val="0070C0"/>
                </a:solidFill>
              </a:rPr>
              <a:t>&lt;style </a:t>
            </a:r>
            <a:r>
              <a:rPr lang="en-US" b="1" dirty="0" smtClean="0">
                <a:solidFill>
                  <a:srgbClr val="FF0000"/>
                </a:solidFill>
              </a:rPr>
              <a:t>type</a:t>
            </a:r>
            <a:r>
              <a:rPr lang="en-US" b="1" dirty="0" smtClean="0">
                <a:solidFill>
                  <a:srgbClr val="0070C0"/>
                </a:solidFill>
              </a:rPr>
              <a:t>="text/</a:t>
            </a:r>
            <a:r>
              <a:rPr lang="en-US" b="1" dirty="0" err="1" smtClean="0">
                <a:solidFill>
                  <a:srgbClr val="0070C0"/>
                </a:solidFill>
              </a:rPr>
              <a:t>css</a:t>
            </a:r>
            <a:r>
              <a:rPr lang="en-US" b="1" dirty="0" smtClean="0">
                <a:solidFill>
                  <a:srgbClr val="0070C0"/>
                </a:solidFill>
              </a:rPr>
              <a:t>”&gt;…&lt;/style&gt;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…&lt;/head&gt;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344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Семантика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CSS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CSS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Объект 2"/>
          <p:cNvSpPr>
            <a:spLocks noGrp="1"/>
          </p:cNvSpPr>
          <p:nvPr>
            <p:ph idx="1"/>
          </p:nvPr>
        </p:nvSpPr>
        <p:spPr>
          <a:xfrm>
            <a:off x="1776000" y="1546660"/>
            <a:ext cx="8640000" cy="46219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Семантика </a:t>
            </a:r>
            <a:r>
              <a:rPr lang="en-US" sz="1800" dirty="0"/>
              <a:t>CSS </a:t>
            </a:r>
            <a:r>
              <a:rPr lang="ru-RU" sz="1800" dirty="0"/>
              <a:t>достаточно проста:</a:t>
            </a:r>
          </a:p>
          <a:p>
            <a:pPr marL="0" indent="0" algn="just">
              <a:buNone/>
            </a:pPr>
            <a:endParaRPr lang="ru-RU" sz="1800" dirty="0"/>
          </a:p>
          <a:p>
            <a:pPr marL="2159000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Селектор</a:t>
            </a:r>
          </a:p>
          <a:p>
            <a:pPr marL="2159000" indent="0">
              <a:buNone/>
            </a:pPr>
            <a:r>
              <a:rPr lang="en-US" sz="1800" dirty="0"/>
              <a:t>{</a:t>
            </a:r>
          </a:p>
          <a:p>
            <a:pPr marL="2159000" indent="0">
              <a:buNone/>
            </a:pPr>
            <a:r>
              <a:rPr lang="ru-RU" sz="1800" b="1" dirty="0">
                <a:solidFill>
                  <a:srgbClr val="FF0000"/>
                </a:solidFill>
              </a:rPr>
              <a:t>Правило</a:t>
            </a:r>
            <a:r>
              <a:rPr lang="ru-RU" sz="1800" dirty="0"/>
              <a:t>: значение;</a:t>
            </a:r>
            <a:endParaRPr lang="en-US" sz="1800" dirty="0"/>
          </a:p>
          <a:p>
            <a:pPr marL="2159000" indent="0">
              <a:buNone/>
            </a:pPr>
            <a:r>
              <a:rPr lang="ru-RU" sz="1800" b="1" dirty="0">
                <a:solidFill>
                  <a:srgbClr val="FF0000"/>
                </a:solidFill>
              </a:rPr>
              <a:t>Правило</a:t>
            </a:r>
            <a:r>
              <a:rPr lang="ru-RU" sz="1800" dirty="0"/>
              <a:t>: значение;</a:t>
            </a:r>
            <a:endParaRPr lang="en-US" sz="1800" dirty="0"/>
          </a:p>
          <a:p>
            <a:pPr marL="2159000" indent="0">
              <a:buNone/>
            </a:pPr>
            <a:r>
              <a:rPr lang="ru-RU" sz="1800" b="1" dirty="0">
                <a:solidFill>
                  <a:srgbClr val="FF0000"/>
                </a:solidFill>
              </a:rPr>
              <a:t>Правило</a:t>
            </a:r>
            <a:r>
              <a:rPr lang="ru-RU" sz="1800" dirty="0"/>
              <a:t>: значение;</a:t>
            </a:r>
            <a:endParaRPr lang="en-US" sz="1800" dirty="0"/>
          </a:p>
          <a:p>
            <a:pPr marL="2159000" indent="0">
              <a:buNone/>
            </a:pPr>
            <a:r>
              <a:rPr lang="ru-RU" sz="1800" dirty="0"/>
              <a:t>…</a:t>
            </a:r>
            <a:endParaRPr lang="en-US" sz="1800" dirty="0"/>
          </a:p>
          <a:p>
            <a:pPr marL="2159000" indent="0">
              <a:buNone/>
            </a:pPr>
            <a:r>
              <a:rPr lang="en-US" sz="1800" dirty="0"/>
              <a:t>}</a:t>
            </a: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В качестве селектора может выступать как имя тега</a:t>
            </a:r>
            <a:r>
              <a:rPr lang="en-US" sz="1800" dirty="0"/>
              <a:t>,</a:t>
            </a:r>
            <a:r>
              <a:rPr lang="ru-RU" sz="1800" dirty="0"/>
              <a:t> так и отдельный класс либо идентификатор.</a:t>
            </a:r>
          </a:p>
        </p:txBody>
      </p:sp>
      <p:sp>
        <p:nvSpPr>
          <p:cNvPr id="28" name="Правая фигурная скобка 4"/>
          <p:cNvSpPr/>
          <p:nvPr/>
        </p:nvSpPr>
        <p:spPr>
          <a:xfrm>
            <a:off x="6629400" y="2449593"/>
            <a:ext cx="2286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7010400" y="3293627"/>
            <a:ext cx="74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Стиль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639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Селектор – имя тега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CSS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1776000" y="1748596"/>
            <a:ext cx="8640000" cy="364655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800" dirty="0"/>
              <a:t>Если в качестве селектора указано имя тега, то в этом случае все элементы данного тега будут соответствовать данному стилю.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При этом</a:t>
            </a:r>
            <a:r>
              <a:rPr lang="en-US" sz="1800" dirty="0"/>
              <a:t>,</a:t>
            </a:r>
            <a:r>
              <a:rPr lang="ru-RU" sz="1800" dirty="0"/>
              <a:t> если внутри этих тегов будут находиться текстовые элементы, они будут наследовать определенные правила.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p</a:t>
            </a:r>
          </a:p>
          <a:p>
            <a:pPr marL="0" indent="0" algn="just">
              <a:buNone/>
            </a:pPr>
            <a:r>
              <a:rPr lang="ru-RU" sz="1800" dirty="0"/>
              <a:t>        {</a:t>
            </a:r>
          </a:p>
          <a:p>
            <a:pPr marL="0" indent="0" algn="just">
              <a:buNone/>
            </a:pPr>
            <a:r>
              <a:rPr lang="en-US" sz="1800" dirty="0"/>
              <a:t>            </a:t>
            </a:r>
            <a:r>
              <a:rPr lang="en-US" sz="1800" b="1" dirty="0">
                <a:solidFill>
                  <a:srgbClr val="FF0000"/>
                </a:solidFill>
              </a:rPr>
              <a:t>font-family:</a:t>
            </a:r>
            <a:r>
              <a:rPr lang="en-US" sz="1800" dirty="0"/>
              <a:t>Segoe UI;</a:t>
            </a:r>
          </a:p>
          <a:p>
            <a:pPr marL="0" indent="0" algn="just">
              <a:buNone/>
            </a:pPr>
            <a:r>
              <a:rPr lang="en-US" sz="1800" dirty="0"/>
              <a:t>            </a:t>
            </a:r>
            <a:r>
              <a:rPr lang="en-US" sz="1800" b="1" dirty="0">
                <a:solidFill>
                  <a:srgbClr val="FF0000"/>
                </a:solidFill>
              </a:rPr>
              <a:t>font-size:</a:t>
            </a:r>
            <a:r>
              <a:rPr lang="en-US" sz="1800" dirty="0"/>
              <a:t>18pt;</a:t>
            </a:r>
          </a:p>
          <a:p>
            <a:pPr marL="0" indent="0" algn="just">
              <a:buNone/>
            </a:pPr>
            <a:r>
              <a:rPr lang="en-US" sz="1800" dirty="0"/>
              <a:t>            </a:t>
            </a:r>
            <a:r>
              <a:rPr lang="en-US" sz="1800" b="1" dirty="0">
                <a:solidFill>
                  <a:srgbClr val="FF0000"/>
                </a:solidFill>
              </a:rPr>
              <a:t>color:</a:t>
            </a:r>
            <a:r>
              <a:rPr lang="en-US" sz="1800" dirty="0"/>
              <a:t>Green;</a:t>
            </a:r>
          </a:p>
          <a:p>
            <a:pPr marL="0" indent="0" algn="just">
              <a:buNone/>
            </a:pPr>
            <a:r>
              <a:rPr lang="ru-RU" sz="1800" dirty="0"/>
              <a:t>        }</a:t>
            </a:r>
          </a:p>
          <a:p>
            <a:pPr marL="0" indent="0" algn="just">
              <a:buNone/>
            </a:pPr>
            <a:endParaRPr lang="ru-RU" sz="1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41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Селектор – 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класс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CSS</a:t>
            </a:r>
          </a:p>
        </p:txBody>
      </p:sp>
      <p:sp>
        <p:nvSpPr>
          <p:cNvPr id="26" name="Объект 2"/>
          <p:cNvSpPr>
            <a:spLocks noGrp="1"/>
          </p:cNvSpPr>
          <p:nvPr>
            <p:ph idx="1"/>
          </p:nvPr>
        </p:nvSpPr>
        <p:spPr>
          <a:xfrm>
            <a:off x="1828800" y="1851015"/>
            <a:ext cx="5105400" cy="3060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Класс – особенный вид селектора, которым можно пометить как один, так и несколько элементов.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Чтобы указать селектор класс, в CSS необходимо использовать конструкцию </a:t>
            </a:r>
            <a:r>
              <a:rPr lang="ru-RU" sz="1800" dirty="0">
                <a:solidFill>
                  <a:srgbClr val="0070C0"/>
                </a:solidFill>
              </a:rPr>
              <a:t>.имя </a:t>
            </a:r>
            <a:r>
              <a:rPr lang="ru-RU" sz="1800" dirty="0" smtClean="0">
                <a:solidFill>
                  <a:srgbClr val="0070C0"/>
                </a:solidFill>
              </a:rPr>
              <a:t>класса</a:t>
            </a:r>
            <a:r>
              <a:rPr lang="ru-RU" sz="1800" dirty="0" smtClean="0"/>
              <a:t>.</a:t>
            </a: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Чтобы привязать к этому классу элемент, в открывающем теге необходимо указать атрибут </a:t>
            </a:r>
            <a:r>
              <a:rPr lang="ru-RU" sz="1800" dirty="0">
                <a:solidFill>
                  <a:srgbClr val="FF0000"/>
                </a:solidFill>
              </a:rPr>
              <a:t>class</a:t>
            </a:r>
            <a:r>
              <a:rPr lang="ru-RU" sz="1800" dirty="0"/>
              <a:t> </a:t>
            </a:r>
            <a:r>
              <a:rPr lang="ru-RU" sz="1800" dirty="0">
                <a:solidFill>
                  <a:srgbClr val="0070C0"/>
                </a:solidFill>
              </a:rPr>
              <a:t>= "</a:t>
            </a:r>
            <a:r>
              <a:rPr lang="ru-RU" sz="1800" dirty="0">
                <a:solidFill>
                  <a:srgbClr val="FF0000"/>
                </a:solidFill>
              </a:rPr>
              <a:t>имя класса</a:t>
            </a:r>
            <a:r>
              <a:rPr lang="ru-RU" sz="1800" dirty="0" smtClean="0">
                <a:solidFill>
                  <a:srgbClr val="0070C0"/>
                </a:solidFill>
              </a:rPr>
              <a:t>"</a:t>
            </a:r>
            <a:r>
              <a:rPr lang="ru-RU" sz="1800" dirty="0"/>
              <a:t>.</a:t>
            </a:r>
          </a:p>
          <a:p>
            <a:pPr marL="0" indent="0" algn="just">
              <a:buNone/>
            </a:pPr>
            <a:endParaRPr lang="ru-RU" sz="1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ru-RU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7239000" y="1811354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…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.class1</a:t>
            </a:r>
          </a:p>
          <a:p>
            <a:r>
              <a:rPr lang="ru-RU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b="1" dirty="0" smtClean="0">
                <a:solidFill>
                  <a:srgbClr val="FF0000"/>
                </a:solidFill>
              </a:rPr>
              <a:t>font-family:</a:t>
            </a:r>
            <a:r>
              <a:rPr lang="en-US" dirty="0" smtClean="0"/>
              <a:t>Segoe UI;</a:t>
            </a:r>
          </a:p>
          <a:p>
            <a:r>
              <a:rPr lang="en-US" dirty="0" smtClean="0"/>
              <a:t>            </a:t>
            </a:r>
            <a:r>
              <a:rPr lang="en-US" b="1" dirty="0" smtClean="0">
                <a:solidFill>
                  <a:srgbClr val="FF0000"/>
                </a:solidFill>
              </a:rPr>
              <a:t>font-size:</a:t>
            </a:r>
            <a:r>
              <a:rPr lang="en-US" dirty="0" smtClean="0"/>
              <a:t>18pt;</a:t>
            </a:r>
          </a:p>
          <a:p>
            <a:r>
              <a:rPr lang="en-US" dirty="0" smtClean="0"/>
              <a:t>            </a:t>
            </a:r>
            <a:r>
              <a:rPr lang="en-US" b="1" dirty="0" smtClean="0">
                <a:solidFill>
                  <a:srgbClr val="FF0000"/>
                </a:solidFill>
              </a:rPr>
              <a:t>color:</a:t>
            </a:r>
            <a:r>
              <a:rPr lang="en-US" dirty="0" smtClean="0"/>
              <a:t>Green;</a:t>
            </a:r>
          </a:p>
          <a:p>
            <a:r>
              <a:rPr lang="ru-RU" dirty="0" smtClean="0"/>
              <a:t>            }</a:t>
            </a:r>
          </a:p>
          <a:p>
            <a:r>
              <a:rPr lang="ru-RU" dirty="0" smtClean="0"/>
              <a:t>…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b="1" dirty="0" smtClean="0">
                <a:solidFill>
                  <a:srgbClr val="0070C0"/>
                </a:solidFill>
              </a:rPr>
              <a:t> &lt;p </a:t>
            </a:r>
            <a:r>
              <a:rPr lang="ru-RU" b="1" dirty="0" smtClean="0">
                <a:solidFill>
                  <a:srgbClr val="FF0000"/>
                </a:solidFill>
              </a:rPr>
              <a:t>class</a:t>
            </a:r>
            <a:r>
              <a:rPr lang="ru-RU" b="1" dirty="0" smtClean="0">
                <a:solidFill>
                  <a:srgbClr val="0070C0"/>
                </a:solidFill>
              </a:rPr>
              <a:t>="</a:t>
            </a:r>
            <a:r>
              <a:rPr lang="ru-RU" b="1" dirty="0" smtClean="0">
                <a:solidFill>
                  <a:srgbClr val="FF0000"/>
                </a:solidFill>
              </a:rPr>
              <a:t>class1</a:t>
            </a:r>
            <a:r>
              <a:rPr lang="uk-UA" b="1" dirty="0" smtClean="0">
                <a:solidFill>
                  <a:srgbClr val="0070C0"/>
                </a:solidFill>
              </a:rPr>
              <a:t>”</a:t>
            </a:r>
            <a:r>
              <a:rPr lang="ru-RU" b="1" dirty="0" smtClean="0">
                <a:solidFill>
                  <a:srgbClr val="0070C0"/>
                </a:solidFill>
              </a:rPr>
              <a:t>&gt;</a:t>
            </a:r>
            <a:r>
              <a:rPr lang="ru-RU" dirty="0" smtClean="0"/>
              <a:t>Параграф</a:t>
            </a:r>
            <a:r>
              <a:rPr lang="ru-RU" b="1" dirty="0" smtClean="0">
                <a:solidFill>
                  <a:srgbClr val="0070C0"/>
                </a:solidFill>
              </a:rPr>
              <a:t>&lt;/p&gt;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39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Селектор – идентификатор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CSS</a:t>
            </a:r>
          </a:p>
        </p:txBody>
      </p:sp>
      <p:sp>
        <p:nvSpPr>
          <p:cNvPr id="26" name="Объект 2"/>
          <p:cNvSpPr>
            <a:spLocks noGrp="1"/>
          </p:cNvSpPr>
          <p:nvPr>
            <p:ph idx="1"/>
          </p:nvPr>
        </p:nvSpPr>
        <p:spPr>
          <a:xfrm>
            <a:off x="1828800" y="1851014"/>
            <a:ext cx="5105400" cy="36353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/>
              <a:t>Идентификатор – особенный вид селектора, которым можно пометить один элемент. По умолчанию предполагается, что элемент с таким селектором на странице один.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Чтобы указать селектор идентификатор, в CSS необходимо использовать конструкцию </a:t>
            </a:r>
            <a:r>
              <a:rPr lang="ru-RU" sz="1800" dirty="0">
                <a:solidFill>
                  <a:srgbClr val="0070C0"/>
                </a:solidFill>
              </a:rPr>
              <a:t>#имя </a:t>
            </a:r>
            <a:r>
              <a:rPr lang="ru-RU" sz="1800" dirty="0" smtClean="0">
                <a:solidFill>
                  <a:srgbClr val="0070C0"/>
                </a:solidFill>
              </a:rPr>
              <a:t>идентификатора</a:t>
            </a:r>
            <a:r>
              <a:rPr lang="ru-RU" sz="1800" dirty="0" smtClean="0"/>
              <a:t>.</a:t>
            </a: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Чтобы привязать к этому идентификатору элемент, в открывающем теге необходимо указать атрибут </a:t>
            </a:r>
            <a:r>
              <a:rPr lang="ru-RU" sz="1800" dirty="0">
                <a:solidFill>
                  <a:srgbClr val="FF0000"/>
                </a:solidFill>
              </a:rPr>
              <a:t>id </a:t>
            </a:r>
            <a:r>
              <a:rPr lang="ru-RU" sz="1800" dirty="0">
                <a:solidFill>
                  <a:srgbClr val="0070C0"/>
                </a:solidFill>
              </a:rPr>
              <a:t>= "</a:t>
            </a:r>
            <a:r>
              <a:rPr lang="ru-RU" sz="1800" dirty="0">
                <a:solidFill>
                  <a:srgbClr val="FF0000"/>
                </a:solidFill>
              </a:rPr>
              <a:t>имя </a:t>
            </a:r>
            <a:r>
              <a:rPr lang="ru-RU" sz="1800" dirty="0" smtClean="0">
                <a:solidFill>
                  <a:srgbClr val="FF0000"/>
                </a:solidFill>
              </a:rPr>
              <a:t>идентификатора</a:t>
            </a:r>
            <a:r>
              <a:rPr lang="ru-RU" sz="1800" dirty="0" smtClean="0">
                <a:solidFill>
                  <a:srgbClr val="0070C0"/>
                </a:solidFill>
              </a:rPr>
              <a:t>"</a:t>
            </a:r>
            <a:r>
              <a:rPr lang="ru-RU" sz="1800" dirty="0" smtClean="0"/>
              <a:t>.</a:t>
            </a: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7391400" y="1960546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</a:t>
            </a:r>
          </a:p>
          <a:p>
            <a:r>
              <a:rPr lang="en-US" b="1" dirty="0">
                <a:solidFill>
                  <a:srgbClr val="0070C0"/>
                </a:solidFill>
              </a:rPr>
              <a:t>#Id1</a:t>
            </a:r>
          </a:p>
          <a:p>
            <a:r>
              <a:rPr lang="ru-RU" dirty="0"/>
              <a:t>        {</a:t>
            </a:r>
          </a:p>
          <a:p>
            <a:r>
              <a:rPr lang="en-US" dirty="0"/>
              <a:t>            </a:t>
            </a:r>
            <a:r>
              <a:rPr lang="en-US" b="1" dirty="0">
                <a:solidFill>
                  <a:srgbClr val="FF0000"/>
                </a:solidFill>
              </a:rPr>
              <a:t>font-family:</a:t>
            </a:r>
            <a:r>
              <a:rPr lang="en-US" dirty="0"/>
              <a:t>Segoe UI;</a:t>
            </a:r>
          </a:p>
          <a:p>
            <a:r>
              <a:rPr lang="en-US" dirty="0"/>
              <a:t>            </a:t>
            </a:r>
            <a:r>
              <a:rPr lang="en-US" b="1" dirty="0">
                <a:solidFill>
                  <a:srgbClr val="FF0000"/>
                </a:solidFill>
              </a:rPr>
              <a:t>font-size:</a:t>
            </a:r>
            <a:r>
              <a:rPr lang="en-US" dirty="0"/>
              <a:t>18pt;</a:t>
            </a:r>
          </a:p>
          <a:p>
            <a:r>
              <a:rPr lang="en-US" dirty="0"/>
              <a:t>            </a:t>
            </a:r>
            <a:r>
              <a:rPr lang="en-US" b="1" dirty="0">
                <a:solidFill>
                  <a:srgbClr val="FF0000"/>
                </a:solidFill>
              </a:rPr>
              <a:t>color:</a:t>
            </a:r>
            <a:r>
              <a:rPr lang="en-US" dirty="0"/>
              <a:t>Green;</a:t>
            </a:r>
          </a:p>
          <a:p>
            <a:r>
              <a:rPr lang="ru-RU" dirty="0"/>
              <a:t>            }</a:t>
            </a:r>
          </a:p>
          <a:p>
            <a:r>
              <a:rPr lang="ru-RU" dirty="0"/>
              <a:t>…</a:t>
            </a:r>
          </a:p>
          <a:p>
            <a:endParaRPr lang="ru-RU" dirty="0"/>
          </a:p>
          <a:p>
            <a:endParaRPr lang="ru-RU" dirty="0"/>
          </a:p>
          <a:p>
            <a:r>
              <a:rPr lang="ru-RU" b="1" dirty="0">
                <a:solidFill>
                  <a:srgbClr val="0070C0"/>
                </a:solidFill>
              </a:rPr>
              <a:t> &lt;p </a:t>
            </a:r>
            <a:r>
              <a:rPr lang="en-US" b="1" dirty="0">
                <a:solidFill>
                  <a:srgbClr val="FF0000"/>
                </a:solidFill>
              </a:rPr>
              <a:t>id</a:t>
            </a:r>
            <a:r>
              <a:rPr lang="ru-RU" b="1" dirty="0">
                <a:solidFill>
                  <a:srgbClr val="0070C0"/>
                </a:solidFill>
              </a:rPr>
              <a:t>=“</a:t>
            </a:r>
            <a:r>
              <a:rPr lang="en-US" b="1" dirty="0">
                <a:solidFill>
                  <a:srgbClr val="FF0000"/>
                </a:solidFill>
              </a:rPr>
              <a:t>Id1</a:t>
            </a:r>
            <a:r>
              <a:rPr lang="uk-UA" b="1" dirty="0">
                <a:solidFill>
                  <a:srgbClr val="0070C0"/>
                </a:solidFill>
              </a:rPr>
              <a:t>”</a:t>
            </a:r>
            <a:r>
              <a:rPr lang="ru-RU" b="1" dirty="0">
                <a:solidFill>
                  <a:srgbClr val="0070C0"/>
                </a:solidFill>
              </a:rPr>
              <a:t>&gt;</a:t>
            </a:r>
            <a:r>
              <a:rPr lang="ru-RU" dirty="0"/>
              <a:t>Параграф</a:t>
            </a:r>
            <a:r>
              <a:rPr lang="ru-RU" b="1" dirty="0">
                <a:solidFill>
                  <a:srgbClr val="0070C0"/>
                </a:solidFill>
              </a:rPr>
              <a:t>&lt;/p&gt;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947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Сложные селекторы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CSS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2100" y="2514600"/>
            <a:ext cx="57678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04E1D"/>
              </a:buClr>
            </a:pPr>
            <a:r>
              <a:rPr lang="ru-RU" dirty="0"/>
              <a:t>Есть несколько основных сложных конструкций:</a:t>
            </a:r>
          </a:p>
          <a:p>
            <a:pPr>
              <a:buClr>
                <a:srgbClr val="D04E1D"/>
              </a:buClr>
            </a:pPr>
            <a:endParaRPr lang="ru-RU" dirty="0"/>
          </a:p>
          <a:p>
            <a:pPr marL="457200" indent="-457200">
              <a:lnSpc>
                <a:spcPct val="150000"/>
              </a:lnSpc>
              <a:buClr>
                <a:srgbClr val="D04E1D"/>
              </a:buClr>
              <a:buFont typeface="+mj-lt"/>
              <a:buAutoNum type="arabicPeriod"/>
            </a:pPr>
            <a:r>
              <a:rPr lang="ru-RU" dirty="0"/>
              <a:t>Конструкция </a:t>
            </a:r>
            <a:r>
              <a:rPr lang="ru-RU" dirty="0" smtClean="0"/>
              <a:t>наследования.</a:t>
            </a:r>
            <a:endParaRPr lang="ru-RU" dirty="0"/>
          </a:p>
          <a:p>
            <a:pPr marL="457200" indent="-457200">
              <a:lnSpc>
                <a:spcPct val="150000"/>
              </a:lnSpc>
              <a:buClr>
                <a:srgbClr val="D04E1D"/>
              </a:buClr>
              <a:buFont typeface="+mj-lt"/>
              <a:buAutoNum type="arabicPeriod"/>
            </a:pPr>
            <a:r>
              <a:rPr lang="ru-RU" dirty="0"/>
              <a:t>Конструкция использования нескольких </a:t>
            </a:r>
            <a:r>
              <a:rPr lang="ru-RU" dirty="0" smtClean="0"/>
              <a:t>селекторов.</a:t>
            </a:r>
            <a:endParaRPr lang="ru-RU" dirty="0"/>
          </a:p>
          <a:p>
            <a:pPr marL="457200" indent="-457200">
              <a:lnSpc>
                <a:spcPct val="150000"/>
              </a:lnSpc>
              <a:buClr>
                <a:srgbClr val="D04E1D"/>
              </a:buClr>
              <a:buFont typeface="+mj-lt"/>
              <a:buAutoNum type="arabicPeriod"/>
            </a:pPr>
            <a:r>
              <a:rPr lang="ru-RU" dirty="0"/>
              <a:t>Конструкция многозначного </a:t>
            </a:r>
            <a:r>
              <a:rPr lang="ru-RU" dirty="0" smtClean="0"/>
              <a:t>селектора.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42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Конструкция наследования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CSS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Объект 2"/>
          <p:cNvSpPr>
            <a:spLocks noGrp="1"/>
          </p:cNvSpPr>
          <p:nvPr>
            <p:ph idx="1"/>
          </p:nvPr>
        </p:nvSpPr>
        <p:spPr>
          <a:xfrm>
            <a:off x="1447800" y="1735268"/>
            <a:ext cx="4324350" cy="27121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 smtClean="0"/>
              <a:t>Если </a:t>
            </a:r>
            <a:r>
              <a:rPr lang="ru-RU" sz="1800" dirty="0"/>
              <a:t>необходимо определить стиль для элемента, вложенного в другой, который найти проще, то лучшим решением является конструкция наследования.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Сперва указывается селектор элементов, в которых должны будут размещены элементы, соответствующие второму селектору</a:t>
            </a:r>
            <a:r>
              <a:rPr lang="ru-RU" sz="1800" dirty="0" smtClean="0"/>
              <a:t>.</a:t>
            </a:r>
            <a:endParaRPr lang="ru-RU" sz="1800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48400" y="1735268"/>
            <a:ext cx="48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(родительский_элемент) (дочерний_элемент)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 {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} </a:t>
            </a:r>
          </a:p>
          <a:p>
            <a:endParaRPr lang="ru-RU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ru-RU" b="1" dirty="0" smtClean="0">
                <a:solidFill>
                  <a:srgbClr val="0070C0"/>
                </a:solidFill>
              </a:rPr>
              <a:t>родительский элемент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ru-RU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ru-RU" b="1" dirty="0" smtClean="0">
                <a:solidFill>
                  <a:srgbClr val="0070C0"/>
                </a:solidFill>
              </a:rPr>
              <a:t>дочерний элемент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r>
              <a:rPr lang="ru-RU" b="1" dirty="0" smtClean="0"/>
              <a:t>…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ru-RU" b="1" dirty="0" smtClean="0">
                <a:solidFill>
                  <a:srgbClr val="0070C0"/>
                </a:solidFill>
              </a:rPr>
              <a:t>дочерний элемент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ru-RU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ru-RU" b="1" dirty="0" smtClean="0">
                <a:solidFill>
                  <a:srgbClr val="0070C0"/>
                </a:solidFill>
              </a:rPr>
              <a:t>родительский элемент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337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38327</TotalTime>
  <Words>743</Words>
  <Application>Microsoft Office PowerPoint</Application>
  <PresentationFormat>Широкоэкранный</PresentationFormat>
  <Paragraphs>196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Punkor</cp:lastModifiedBy>
  <cp:revision>712</cp:revision>
  <dcterms:created xsi:type="dcterms:W3CDTF">2010-11-10T13:30:04Z</dcterms:created>
  <dcterms:modified xsi:type="dcterms:W3CDTF">2015-09-19T17:30:27Z</dcterms:modified>
</cp:coreProperties>
</file>