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18" r:id="rId2"/>
    <p:sldId id="400" r:id="rId3"/>
    <p:sldId id="421" r:id="rId4"/>
    <p:sldId id="420" r:id="rId5"/>
    <p:sldId id="455" r:id="rId6"/>
    <p:sldId id="456" r:id="rId7"/>
    <p:sldId id="422" r:id="rId8"/>
    <p:sldId id="419" r:id="rId9"/>
    <p:sldId id="425" r:id="rId10"/>
    <p:sldId id="427" r:id="rId11"/>
    <p:sldId id="452" r:id="rId12"/>
    <p:sldId id="426" r:id="rId13"/>
    <p:sldId id="424" r:id="rId14"/>
    <p:sldId id="439" r:id="rId15"/>
    <p:sldId id="440" r:id="rId16"/>
    <p:sldId id="459" r:id="rId17"/>
    <p:sldId id="4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21"/>
            <p14:sldId id="420"/>
            <p14:sldId id="455"/>
            <p14:sldId id="456"/>
            <p14:sldId id="422"/>
            <p14:sldId id="419"/>
            <p14:sldId id="425"/>
            <p14:sldId id="427"/>
            <p14:sldId id="452"/>
            <p14:sldId id="426"/>
            <p14:sldId id="424"/>
            <p14:sldId id="439"/>
            <p14:sldId id="440"/>
            <p14:sldId id="459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55998" y="4482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Metatags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482765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Absolute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37533"/>
            <a:ext cx="8640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Значение </a:t>
            </a:r>
            <a:r>
              <a:rPr lang="en-US" b="1" dirty="0">
                <a:solidFill>
                  <a:srgbClr val="0070C0"/>
                </a:solidFill>
              </a:rPr>
              <a:t>absolute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говорит блочному элементу переместиться по оси </a:t>
            </a:r>
            <a:r>
              <a:rPr lang="en-US" dirty="0"/>
              <a:t>z </a:t>
            </a:r>
            <a:r>
              <a:rPr lang="ru-RU" dirty="0"/>
              <a:t>на плоскость выше, при этом элемент будет себя вести как будто там больше никого нет, то есть позиционироваться как обычный </a:t>
            </a:r>
            <a:r>
              <a:rPr lang="en-US" dirty="0" smtClean="0"/>
              <a:t>&lt;div&gt;</a:t>
            </a:r>
            <a:r>
              <a:rPr lang="ru-RU" dirty="0" smtClean="0"/>
              <a:t>. </a:t>
            </a:r>
            <a:r>
              <a:rPr lang="ru-RU" dirty="0"/>
              <a:t>Место, которое он занимал на прежней плоскости, будет свободным</a:t>
            </a:r>
            <a:r>
              <a:rPr lang="en-US" dirty="0"/>
              <a:t>,</a:t>
            </a:r>
            <a:r>
              <a:rPr lang="ru-RU" dirty="0"/>
              <a:t> что повлияет на размещение других элементов.</a:t>
            </a:r>
          </a:p>
          <a:p>
            <a:endParaRPr lang="ru-RU" dirty="0"/>
          </a:p>
          <a:p>
            <a:pPr algn="just"/>
            <a:r>
              <a:rPr lang="ru-RU" dirty="0"/>
              <a:t>При этом для позиционирования на новой плоскости элемент получает специальные свойства:</a:t>
            </a:r>
          </a:p>
          <a:p>
            <a:pPr marL="3086100" lvl="6" indent="-342900"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  <a:p>
            <a:pPr marL="3086100" lvl="6" indent="-342900"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endParaRPr lang="en-US" dirty="0">
              <a:solidFill>
                <a:srgbClr val="FF0000"/>
              </a:solidFill>
            </a:endParaRPr>
          </a:p>
          <a:p>
            <a:pPr marL="3086100" lvl="6" indent="-342900"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endParaRPr lang="en-US" dirty="0">
              <a:solidFill>
                <a:srgbClr val="FF0000"/>
              </a:solidFill>
            </a:endParaRPr>
          </a:p>
          <a:p>
            <a:pPr marL="3086100" lvl="6" indent="-342900"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Bottom</a:t>
            </a:r>
            <a:endParaRPr lang="en-US" dirty="0">
              <a:solidFill>
                <a:srgbClr val="FF0000"/>
              </a:solidFill>
            </a:endParaRPr>
          </a:p>
          <a:p>
            <a:pPr marL="3086100" lvl="6" indent="-342900"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z-index </a:t>
            </a:r>
            <a:endParaRPr lang="ru-RU" dirty="0" smtClean="0">
              <a:solidFill>
                <a:srgbClr val="FF0000"/>
              </a:solidFill>
            </a:endParaRPr>
          </a:p>
          <a:p>
            <a:pPr marL="3086100" lvl="6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lvl="6" indent="0" algn="just">
              <a:buNone/>
            </a:pPr>
            <a:r>
              <a:rPr lang="ru-RU" dirty="0">
                <a:cs typeface="Segoe UI" panose="020B0502040204020203" pitchFamily="34" charset="0"/>
              </a:rPr>
              <a:t>При указании абсолютного позиционирования элементов</a:t>
            </a:r>
            <a:r>
              <a:rPr lang="en-US" dirty="0">
                <a:cs typeface="Segoe UI" panose="020B0502040204020203" pitchFamily="34" charset="0"/>
              </a:rPr>
              <a:t>,</a:t>
            </a:r>
            <a:r>
              <a:rPr lang="ru-RU" dirty="0">
                <a:cs typeface="Segoe UI" panose="020B0502040204020203" pitchFamily="34" charset="0"/>
              </a:rPr>
              <a:t> можно явно указать плоскость, на которую будет перемещен элемент при помощи свойства </a:t>
            </a: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z-index</a:t>
            </a:r>
            <a:r>
              <a:rPr lang="en-US" dirty="0" smtClean="0">
                <a:cs typeface="Segoe UI" panose="020B0502040204020203" pitchFamily="34" charset="0"/>
              </a:rPr>
              <a:t>.</a:t>
            </a:r>
            <a:endParaRPr lang="ru-RU" dirty="0">
              <a:cs typeface="Segoe UI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 Relative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Объект 2"/>
          <p:cNvSpPr>
            <a:spLocks noGrp="1"/>
          </p:cNvSpPr>
          <p:nvPr>
            <p:ph idx="1"/>
          </p:nvPr>
        </p:nvSpPr>
        <p:spPr>
          <a:xfrm>
            <a:off x="4114800" y="1503920"/>
            <a:ext cx="629412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Значение </a:t>
            </a:r>
            <a:r>
              <a:rPr lang="en-US" sz="1800" dirty="0"/>
              <a:t>relative </a:t>
            </a:r>
            <a:r>
              <a:rPr lang="ru-RU" sz="1800" dirty="0"/>
              <a:t>говорит блочному элементу переместиться по оси </a:t>
            </a:r>
            <a:r>
              <a:rPr lang="en-US" sz="1800" dirty="0"/>
              <a:t>z </a:t>
            </a:r>
            <a:r>
              <a:rPr lang="ru-RU" sz="1800" dirty="0"/>
              <a:t>на плоскость выше,</a:t>
            </a:r>
            <a:r>
              <a:rPr lang="en-US" sz="1800" dirty="0"/>
              <a:t> </a:t>
            </a:r>
            <a:r>
              <a:rPr lang="ru-RU" sz="1800" dirty="0"/>
              <a:t>при этом элемент будет позиционироваться относительно места, где должен был располагаться</a:t>
            </a:r>
            <a:r>
              <a:rPr lang="en-US" sz="1800" dirty="0"/>
              <a:t>,</a:t>
            </a:r>
            <a:r>
              <a:rPr lang="ru-RU" sz="1800" dirty="0"/>
              <a:t> и остальные элементы не будут смещаться, так как место не будет свободно.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При этом, для позиционирования на новой плоскости, элемент получает специальные свойства:</a:t>
            </a:r>
          </a:p>
          <a:p>
            <a:pPr marL="2514600" lvl="6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Top</a:t>
            </a:r>
            <a:endParaRPr lang="en-US" sz="1800" dirty="0">
              <a:solidFill>
                <a:srgbClr val="FF0000"/>
              </a:solidFill>
            </a:endParaRPr>
          </a:p>
          <a:p>
            <a:pPr marL="2514600" lvl="6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Left</a:t>
            </a:r>
            <a:endParaRPr lang="en-US" sz="1800" dirty="0">
              <a:solidFill>
                <a:srgbClr val="FF0000"/>
              </a:solidFill>
            </a:endParaRPr>
          </a:p>
          <a:p>
            <a:pPr marL="2514600" lvl="6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Right</a:t>
            </a:r>
            <a:endParaRPr lang="en-US" sz="1800" dirty="0">
              <a:solidFill>
                <a:srgbClr val="FF0000"/>
              </a:solidFill>
            </a:endParaRPr>
          </a:p>
          <a:p>
            <a:pPr marL="2514600" lvl="6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Bottom</a:t>
            </a:r>
            <a:endParaRPr lang="ru-RU" sz="1800" dirty="0">
              <a:solidFill>
                <a:srgbClr val="FF0000"/>
              </a:solidFill>
            </a:endParaRPr>
          </a:p>
          <a:p>
            <a:pPr marL="2514600" lvl="6" indent="-342900" algn="just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z-index</a:t>
            </a:r>
            <a:endParaRPr lang="en-US" sz="1800" dirty="0">
              <a:solidFill>
                <a:srgbClr val="FF0000"/>
              </a:solidFill>
            </a:endParaRPr>
          </a:p>
          <a:p>
            <a:pPr marL="2743200" lvl="6" indent="0" algn="just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2743200" lvl="6" indent="0" algn="just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503920"/>
            <a:ext cx="1905000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3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 Fixed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6000" y="1546660"/>
            <a:ext cx="8640000" cy="46219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Position: Fixed </a:t>
            </a:r>
            <a:r>
              <a:rPr lang="en-US" sz="1800" dirty="0"/>
              <a:t>– </a:t>
            </a:r>
            <a:r>
              <a:rPr lang="ru-RU" sz="1800" dirty="0"/>
              <a:t>размещает элемент поверх других, при этом позиционирует его относительно границ окна браузера. При этом позиционирование происходит при помощи свойств:</a:t>
            </a:r>
          </a:p>
          <a:p>
            <a:pPr marL="3086100" lvl="6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Top</a:t>
            </a:r>
            <a:endParaRPr lang="en-US" sz="1800" dirty="0">
              <a:solidFill>
                <a:srgbClr val="FF000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Left</a:t>
            </a:r>
            <a:endParaRPr lang="en-US" sz="1800" dirty="0">
              <a:solidFill>
                <a:srgbClr val="FF000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Right</a:t>
            </a:r>
            <a:endParaRPr lang="en-US" sz="1800" dirty="0">
              <a:solidFill>
                <a:srgbClr val="FF0000"/>
              </a:solidFill>
            </a:endParaRPr>
          </a:p>
          <a:p>
            <a:pPr marL="3086100" lvl="6" indent="-342900"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Bottom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24" name="Прямоугольник 4"/>
          <p:cNvSpPr/>
          <p:nvPr/>
        </p:nvSpPr>
        <p:spPr>
          <a:xfrm>
            <a:off x="2514600" y="3833876"/>
            <a:ext cx="4648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5" name="Прямоугольник 5"/>
          <p:cNvSpPr/>
          <p:nvPr/>
        </p:nvSpPr>
        <p:spPr>
          <a:xfrm>
            <a:off x="3657600" y="4291076"/>
            <a:ext cx="2286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801939" y="3833876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Окно браузера</a:t>
            </a:r>
            <a:endParaRPr lang="ru-RU" dirty="0"/>
          </a:p>
        </p:txBody>
      </p:sp>
      <p:cxnSp>
        <p:nvCxnSpPr>
          <p:cNvPr id="27" name="Прямая со стрелкой 7"/>
          <p:cNvCxnSpPr>
            <a:stCxn id="25" idx="1"/>
          </p:cNvCxnSpPr>
          <p:nvPr/>
        </p:nvCxnSpPr>
        <p:spPr>
          <a:xfrm flipH="1">
            <a:off x="2514600" y="4900676"/>
            <a:ext cx="1143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8"/>
          <p:cNvCxnSpPr/>
          <p:nvPr/>
        </p:nvCxnSpPr>
        <p:spPr>
          <a:xfrm>
            <a:off x="4800600" y="3833876"/>
            <a:ext cx="0" cy="4572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CSS3 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opacity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5999" y="1446264"/>
            <a:ext cx="8640000" cy="2493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FF0000"/>
                </a:solidFill>
              </a:rPr>
              <a:t>Opacity</a:t>
            </a:r>
            <a:r>
              <a:rPr lang="en-US" sz="1800" dirty="0"/>
              <a:t> – </a:t>
            </a:r>
            <a:r>
              <a:rPr lang="ru-RU" sz="1800" dirty="0"/>
              <a:t>свойство, которое определяет уровень прозрачности элемента веб-страницы. При частичной или полной прозрачности через элемент проступает фоновый рисунок или другие элементы, расположенные ниже элемента с данным свойством. 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Принимает значения от </a:t>
            </a:r>
            <a:r>
              <a:rPr lang="ru-RU" sz="1800" b="1" dirty="0">
                <a:solidFill>
                  <a:srgbClr val="0070C0"/>
                </a:solidFill>
              </a:rPr>
              <a:t>0</a:t>
            </a:r>
            <a:r>
              <a:rPr lang="ru-RU" sz="1800" dirty="0"/>
              <a:t> до </a:t>
            </a:r>
            <a:r>
              <a:rPr lang="ru-RU" sz="1800" b="1" dirty="0">
                <a:solidFill>
                  <a:srgbClr val="0070C0"/>
                </a:solidFill>
              </a:rPr>
              <a:t>1.0</a:t>
            </a:r>
            <a:r>
              <a:rPr lang="ru-RU" sz="1800" dirty="0"/>
              <a:t>, где 0 </a:t>
            </a:r>
            <a:r>
              <a:rPr lang="en-US" sz="1800" dirty="0"/>
              <a:t>– </a:t>
            </a:r>
            <a:r>
              <a:rPr lang="ru-RU" sz="1800" dirty="0" smtClean="0"/>
              <a:t>это </a:t>
            </a:r>
            <a:r>
              <a:rPr lang="ru-RU" sz="1800" dirty="0"/>
              <a:t>полностью прозрачный элемент, а 1.0 </a:t>
            </a:r>
            <a:r>
              <a:rPr lang="en-US" sz="1800" dirty="0"/>
              <a:t>– </a:t>
            </a:r>
            <a:r>
              <a:rPr lang="ru-RU" sz="1800" dirty="0" smtClean="0"/>
              <a:t>целиком </a:t>
            </a:r>
            <a:r>
              <a:rPr lang="ru-RU" sz="1800" dirty="0"/>
              <a:t>видимый.</a:t>
            </a:r>
            <a:r>
              <a:rPr lang="en-US" sz="1800" dirty="0"/>
              <a:t> </a:t>
            </a:r>
            <a:r>
              <a:rPr lang="ru-RU" sz="1800" dirty="0"/>
              <a:t>Для более ранних версий </a:t>
            </a:r>
            <a:r>
              <a:rPr lang="en-US" sz="1800" dirty="0"/>
              <a:t>IE </a:t>
            </a:r>
            <a:r>
              <a:rPr lang="ru-RU" sz="1800" dirty="0"/>
              <a:t>следует использовать свойство </a:t>
            </a:r>
            <a:r>
              <a:rPr lang="en-US" sz="1800" b="1" dirty="0">
                <a:solidFill>
                  <a:srgbClr val="FF0000"/>
                </a:solidFill>
              </a:rPr>
              <a:t> filter:</a:t>
            </a:r>
            <a:r>
              <a:rPr lang="en-US" sz="1800" dirty="0"/>
              <a:t> </a:t>
            </a:r>
            <a:r>
              <a:rPr lang="en-US" sz="1800" b="1" dirty="0">
                <a:solidFill>
                  <a:srgbClr val="0070C0"/>
                </a:solidFill>
              </a:rPr>
              <a:t>alpha(opacity=…)</a:t>
            </a:r>
            <a:r>
              <a:rPr lang="ru-RU" sz="1800" dirty="0"/>
              <a:t>, где значение задается от </a:t>
            </a:r>
            <a:r>
              <a:rPr lang="ru-RU" sz="1800" b="1" dirty="0">
                <a:solidFill>
                  <a:srgbClr val="0070C0"/>
                </a:solidFill>
              </a:rPr>
              <a:t>0</a:t>
            </a:r>
            <a:r>
              <a:rPr lang="ru-RU" sz="1800" dirty="0"/>
              <a:t> до </a:t>
            </a:r>
            <a:r>
              <a:rPr lang="ru-RU" sz="1800" b="1" dirty="0">
                <a:solidFill>
                  <a:srgbClr val="0070C0"/>
                </a:solidFill>
              </a:rPr>
              <a:t>10</a:t>
            </a:r>
            <a:r>
              <a:rPr lang="en-US" sz="1800" b="1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0481" y="4005143"/>
            <a:ext cx="5031035" cy="237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CSS3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border-radius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6000" y="1533682"/>
            <a:ext cx="8640000" cy="97123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Border-radius</a:t>
            </a:r>
            <a:r>
              <a:rPr lang="en-US" dirty="0"/>
              <a:t> – </a:t>
            </a:r>
            <a:r>
              <a:rPr lang="ru-RU" dirty="0"/>
              <a:t>свойство, которое устанавливает радиус округления уголков рамки. Если рамка не задана, то округление также происходит и с фоном. В качестве значения принимает величину радиуса округления. Может принимать 1, 2, 3, 4 </a:t>
            </a:r>
            <a:r>
              <a:rPr lang="uk-UA" dirty="0"/>
              <a:t>параметра:</a:t>
            </a:r>
            <a:r>
              <a:rPr lang="ru-RU" dirty="0"/>
              <a:t> </a:t>
            </a:r>
            <a:endParaRPr lang="en-US" dirty="0"/>
          </a:p>
          <a:p>
            <a:pPr algn="just"/>
            <a:endParaRPr lang="ru-RU" dirty="0"/>
          </a:p>
        </p:txBody>
      </p:sp>
      <p:sp>
        <p:nvSpPr>
          <p:cNvPr id="24" name="Скругленный прямоугольник 4"/>
          <p:cNvSpPr/>
          <p:nvPr/>
        </p:nvSpPr>
        <p:spPr>
          <a:xfrm>
            <a:off x="3048000" y="2677172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1 параметр</a:t>
            </a:r>
            <a:endParaRPr lang="ru-RU" dirty="0"/>
          </a:p>
        </p:txBody>
      </p:sp>
      <p:sp>
        <p:nvSpPr>
          <p:cNvPr id="25" name="Скругленный прямоугольник 5"/>
          <p:cNvSpPr/>
          <p:nvPr/>
        </p:nvSpPr>
        <p:spPr>
          <a:xfrm>
            <a:off x="3048000" y="4658372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3 параметра</a:t>
            </a:r>
            <a:endParaRPr lang="ru-RU" dirty="0"/>
          </a:p>
        </p:txBody>
      </p:sp>
      <p:sp>
        <p:nvSpPr>
          <p:cNvPr id="26" name="Скругленный прямоугольник 6"/>
          <p:cNvSpPr/>
          <p:nvPr/>
        </p:nvSpPr>
        <p:spPr>
          <a:xfrm>
            <a:off x="6781800" y="2677172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2 параметра</a:t>
            </a:r>
            <a:endParaRPr lang="ru-RU" dirty="0"/>
          </a:p>
        </p:txBody>
      </p:sp>
      <p:sp>
        <p:nvSpPr>
          <p:cNvPr id="27" name="Скругленный прямоугольник 7"/>
          <p:cNvSpPr/>
          <p:nvPr/>
        </p:nvSpPr>
        <p:spPr>
          <a:xfrm>
            <a:off x="6781800" y="4658372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4 параметра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3908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2514" y="252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2514" y="3820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252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0" y="5877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2514" y="450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22514" y="5877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0" y="450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7800" y="3908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6314" y="252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6314" y="389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67800" y="252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67800" y="58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6314" y="450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6314" y="5877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67800" y="450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562100" y="808038"/>
            <a:ext cx="9067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CSS3 свойство border-radius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овальное закругление)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Объект 2"/>
          <p:cNvSpPr>
            <a:spLocks noGrp="1"/>
          </p:cNvSpPr>
          <p:nvPr>
            <p:ph idx="1"/>
          </p:nvPr>
        </p:nvSpPr>
        <p:spPr>
          <a:xfrm>
            <a:off x="1776000" y="1486745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Также можно задать не радиус закругления, а два радиуса овальной области, которая описывает закругление</a:t>
            </a:r>
            <a:r>
              <a:rPr lang="uk-UA" sz="1800" dirty="0"/>
              <a:t>: </a:t>
            </a:r>
            <a:r>
              <a:rPr lang="en-US" sz="1800" b="1" dirty="0">
                <a:solidFill>
                  <a:srgbClr val="FF0000"/>
                </a:solidFill>
              </a:rPr>
              <a:t>border-radius: </a:t>
            </a:r>
            <a:r>
              <a:rPr lang="en-US" sz="1800" b="1" dirty="0">
                <a:solidFill>
                  <a:srgbClr val="0070C0"/>
                </a:solidFill>
              </a:rPr>
              <a:t>10px/20px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  <a:r>
              <a:rPr lang="ru-RU" sz="1800" dirty="0"/>
              <a:t> 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06113"/>
            <a:ext cx="5638800" cy="391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Прямая со стрелкой 6"/>
          <p:cNvCxnSpPr/>
          <p:nvPr/>
        </p:nvCxnSpPr>
        <p:spPr>
          <a:xfrm>
            <a:off x="5943600" y="2133600"/>
            <a:ext cx="1798939" cy="348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7"/>
          <p:cNvCxnSpPr/>
          <p:nvPr/>
        </p:nvCxnSpPr>
        <p:spPr>
          <a:xfrm>
            <a:off x="6477000" y="2133600"/>
            <a:ext cx="2643600" cy="197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Metatags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Метатеги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757398"/>
            <a:ext cx="8640000" cy="3637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/>
              <a:t>Метатеги – </a:t>
            </a:r>
            <a:r>
              <a:rPr lang="ru-RU" dirty="0" smtClean="0"/>
              <a:t>это </a:t>
            </a:r>
            <a:r>
              <a:rPr lang="ru-RU" dirty="0"/>
              <a:t>теги языка HTML, содержащие различную служебную информацию. Метатеги размещаются в заголовке страницы (между тегами &lt;head&gt; и &lt;/head&gt; и имеют такой формат: </a:t>
            </a:r>
          </a:p>
          <a:p>
            <a:endParaRPr lang="ru-RU" dirty="0"/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&lt;meta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>
                <a:solidFill>
                  <a:srgbClr val="0070C0"/>
                </a:solidFill>
              </a:rPr>
              <a:t>="</a:t>
            </a:r>
            <a:r>
              <a:rPr lang="ru-RU" b="1" dirty="0">
                <a:solidFill>
                  <a:srgbClr val="0070C0"/>
                </a:solidFill>
              </a:rPr>
              <a:t>имя" </a:t>
            </a:r>
            <a:r>
              <a:rPr lang="en-US" b="1" dirty="0">
                <a:solidFill>
                  <a:srgbClr val="FF0000"/>
                </a:solidFill>
              </a:rPr>
              <a:t>content</a:t>
            </a:r>
            <a:r>
              <a:rPr lang="en-US" b="1" dirty="0">
                <a:solidFill>
                  <a:srgbClr val="0070C0"/>
                </a:solidFill>
              </a:rPr>
              <a:t>="</a:t>
            </a:r>
            <a:r>
              <a:rPr lang="ru-RU" b="1" dirty="0">
                <a:solidFill>
                  <a:srgbClr val="0070C0"/>
                </a:solidFill>
              </a:rPr>
              <a:t>значение"&gt; </a:t>
            </a: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ru-RU" dirty="0"/>
              <a:t>Есть три основных типа метатегов:</a:t>
            </a:r>
          </a:p>
          <a:p>
            <a:pPr>
              <a:buClr>
                <a:srgbClr val="D04E1D"/>
              </a:buClr>
            </a:pPr>
            <a:endParaRPr lang="ru-RU" dirty="0"/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Содержащие управляющие команды для браузера;</a:t>
            </a:r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Содержащие управляющие команды для поисковых систем;</a:t>
            </a:r>
          </a:p>
          <a:p>
            <a:pPr marL="457200" indent="-457200">
              <a:lnSpc>
                <a:spcPct val="150000"/>
              </a:lnSpc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Содержащие информацию о странице и ее авторе.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8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Mетатеги, содержащие управляющие команды для браузера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75999" y="1678465"/>
            <a:ext cx="864000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/>
              <a:t>Таких метатегов немного, но на сегодняшний день это самые важные из метатегов. О том, что данный метатег предназначен для управления браузером, говорит атрибут </a:t>
            </a:r>
            <a:r>
              <a:rPr lang="en-US" dirty="0">
                <a:solidFill>
                  <a:srgbClr val="FF0000"/>
                </a:solidFill>
              </a:rPr>
              <a:t>http-equiv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endParaRPr lang="ru-RU" dirty="0"/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Content-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ru-RU" dirty="0" smtClean="0">
                <a:solidFill>
                  <a:srgbClr val="FF0000"/>
                </a:solidFill>
              </a:rPr>
              <a:t>ype </a:t>
            </a:r>
            <a:r>
              <a:rPr lang="ru-RU" dirty="0"/>
              <a:t>– </a:t>
            </a:r>
            <a:r>
              <a:rPr lang="ru-RU" dirty="0" smtClean="0"/>
              <a:t>метатег </a:t>
            </a:r>
            <a:r>
              <a:rPr lang="ru-RU" dirty="0"/>
              <a:t>указывает браузеру, в какой кодировке сделана страница.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Content-Language </a:t>
            </a:r>
            <a:r>
              <a:rPr lang="ru-RU" dirty="0"/>
              <a:t>– </a:t>
            </a:r>
            <a:r>
              <a:rPr lang="ru-RU" dirty="0" smtClean="0"/>
              <a:t>метатег </a:t>
            </a:r>
            <a:r>
              <a:rPr lang="ru-RU" dirty="0"/>
              <a:t>сообщает, на каком языке написана страница. 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pragma </a:t>
            </a:r>
            <a:r>
              <a:rPr lang="ru-RU" dirty="0"/>
              <a:t>– </a:t>
            </a:r>
            <a:r>
              <a:rPr lang="ru-RU" dirty="0" smtClean="0"/>
              <a:t>метатег </a:t>
            </a:r>
            <a:r>
              <a:rPr lang="ru-RU" dirty="0"/>
              <a:t>запрещает браузеру кэшировать страницу (то есть сохранять ее в памяти). 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refresh </a:t>
            </a:r>
            <a:r>
              <a:rPr lang="ru-RU" dirty="0"/>
              <a:t>– </a:t>
            </a:r>
            <a:r>
              <a:rPr lang="ru-RU" dirty="0" smtClean="0"/>
              <a:t>метатег </a:t>
            </a:r>
            <a:r>
              <a:rPr lang="ru-RU" dirty="0"/>
              <a:t>через N секунд после загрузки в браузер текущей страницы перезагрузит вместо нее страницу URL (естественно, вместо N</a:t>
            </a:r>
            <a:r>
              <a:rPr lang="en-US" dirty="0"/>
              <a:t> </a:t>
            </a:r>
            <a:r>
              <a:rPr lang="ru-RU" dirty="0"/>
              <a:t>должна быть написана цифра – </a:t>
            </a:r>
            <a:r>
              <a:rPr lang="ru-RU" dirty="0" smtClean="0"/>
              <a:t>количество </a:t>
            </a:r>
            <a:r>
              <a:rPr lang="ru-RU" dirty="0"/>
              <a:t>секунд, а вместо URL – </a:t>
            </a:r>
            <a:r>
              <a:rPr lang="ru-RU" dirty="0" smtClean="0"/>
              <a:t>правильный </a:t>
            </a:r>
            <a:r>
              <a:rPr lang="ru-RU" dirty="0"/>
              <a:t>адрес страницы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Mетатеги, содержащие информацию о странице и ее авторе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586998" y="1936327"/>
            <a:ext cx="901800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Generator </a:t>
            </a:r>
            <a:r>
              <a:rPr lang="ru-RU" dirty="0"/>
              <a:t>– </a:t>
            </a:r>
            <a:r>
              <a:rPr lang="ru-RU" dirty="0" smtClean="0"/>
              <a:t>сообщает</a:t>
            </a:r>
            <a:r>
              <a:rPr lang="ru-RU" dirty="0"/>
              <a:t>, с помощью какой программы был сгенерирован код страницы.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site-created </a:t>
            </a:r>
            <a:r>
              <a:rPr lang="ru-RU" dirty="0"/>
              <a:t>– </a:t>
            </a:r>
            <a:r>
              <a:rPr lang="ru-RU" dirty="0" smtClean="0"/>
              <a:t>указывает </a:t>
            </a:r>
            <a:r>
              <a:rPr lang="ru-RU" dirty="0"/>
              <a:t>дату создания страницы.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expires </a:t>
            </a:r>
            <a:r>
              <a:rPr lang="ru-RU" dirty="0"/>
              <a:t>– </a:t>
            </a:r>
            <a:r>
              <a:rPr lang="ru-RU" dirty="0" smtClean="0"/>
              <a:t>этот </a:t>
            </a:r>
            <a:r>
              <a:rPr lang="ru-RU" dirty="0"/>
              <a:t>метатег указывает, когда страница будет удалена.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Author </a:t>
            </a:r>
            <a:r>
              <a:rPr lang="ru-RU" dirty="0"/>
              <a:t>– </a:t>
            </a:r>
            <a:r>
              <a:rPr lang="ru-RU" dirty="0" smtClean="0"/>
              <a:t>содержит </a:t>
            </a:r>
            <a:r>
              <a:rPr lang="ru-RU" dirty="0"/>
              <a:t>имя автора страницы.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Copyright </a:t>
            </a:r>
            <a:r>
              <a:rPr lang="ru-RU" dirty="0"/>
              <a:t>– </a:t>
            </a:r>
            <a:r>
              <a:rPr lang="ru-RU" dirty="0" smtClean="0"/>
              <a:t>указывает </a:t>
            </a:r>
            <a:r>
              <a:rPr lang="ru-RU" dirty="0"/>
              <a:t>владельца авторских прав.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Reply-to </a:t>
            </a:r>
            <a:r>
              <a:rPr lang="ru-RU" dirty="0"/>
              <a:t>– </a:t>
            </a:r>
            <a:r>
              <a:rPr lang="ru-RU" dirty="0" smtClean="0"/>
              <a:t>указывает </a:t>
            </a:r>
            <a:r>
              <a:rPr lang="ru-RU" dirty="0"/>
              <a:t>способ связи с автором страницы.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Owner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указывает </a:t>
            </a:r>
            <a:r>
              <a:rPr lang="ru-RU" dirty="0"/>
              <a:t>собственника страницы.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Address </a:t>
            </a:r>
            <a:r>
              <a:rPr lang="ru-RU" dirty="0"/>
              <a:t>– </a:t>
            </a:r>
            <a:r>
              <a:rPr lang="ru-RU" dirty="0" smtClean="0"/>
              <a:t>содержит </a:t>
            </a:r>
            <a:r>
              <a:rPr lang="ru-RU" dirty="0"/>
              <a:t>адрес автора страницы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7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415220" y="800100"/>
            <a:ext cx="11361559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Mетатеги, содержащие управляющие команды для поисковых систем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75999" y="1478807"/>
            <a:ext cx="864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Не так давно эти метатеги были очень важны, правильно используя их, можно было достаточно легко вывести свой сайт на хорошие позиции в поисковиках. </a:t>
            </a:r>
            <a:endParaRPr lang="ru-RU" dirty="0" smtClean="0"/>
          </a:p>
          <a:p>
            <a:pPr>
              <a:lnSpc>
                <a:spcPct val="120000"/>
              </a:lnSpc>
            </a:pPr>
            <a:endParaRPr lang="ru-RU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description </a:t>
            </a:r>
            <a:r>
              <a:rPr lang="ru-RU" dirty="0"/>
              <a:t>– </a:t>
            </a:r>
            <a:r>
              <a:rPr lang="ru-RU" dirty="0" smtClean="0"/>
              <a:t>содержит </a:t>
            </a:r>
            <a:r>
              <a:rPr lang="ru-RU" dirty="0"/>
              <a:t>в себе основное описание страницы, является наиболее важным из метатегов.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keywords </a:t>
            </a:r>
            <a:r>
              <a:rPr lang="ru-RU" dirty="0"/>
              <a:t>– </a:t>
            </a:r>
            <a:r>
              <a:rPr lang="ru-RU" dirty="0" smtClean="0"/>
              <a:t>содержит </a:t>
            </a:r>
            <a:r>
              <a:rPr lang="ru-RU" dirty="0"/>
              <a:t>ключевые слова, по которым будет индексироваться страница.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robots </a:t>
            </a:r>
            <a:r>
              <a:rPr lang="ru-RU" dirty="0"/>
              <a:t>– </a:t>
            </a:r>
            <a:r>
              <a:rPr lang="ru-RU" dirty="0" smtClean="0"/>
              <a:t>этот </a:t>
            </a:r>
            <a:r>
              <a:rPr lang="ru-RU" dirty="0"/>
              <a:t>метатег управляет индексированием страниц.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       </a:t>
            </a:r>
            <a:r>
              <a:rPr lang="ru-RU" dirty="0" smtClean="0"/>
              <a:t> </a:t>
            </a:r>
            <a:r>
              <a:rPr lang="ru-RU" sz="1400" dirty="0">
                <a:solidFill>
                  <a:srgbClr val="0070C0"/>
                </a:solidFill>
              </a:rPr>
              <a:t>index</a:t>
            </a:r>
            <a:r>
              <a:rPr lang="ru-RU" sz="1400" dirty="0"/>
              <a:t> / </a:t>
            </a:r>
            <a:r>
              <a:rPr lang="ru-RU" sz="1400" dirty="0">
                <a:solidFill>
                  <a:srgbClr val="0070C0"/>
                </a:solidFill>
              </a:rPr>
              <a:t>noindex</a:t>
            </a:r>
            <a:r>
              <a:rPr lang="ru-RU" sz="1400" dirty="0"/>
              <a:t> – </a:t>
            </a:r>
            <a:r>
              <a:rPr lang="ru-RU" sz="1400" dirty="0" smtClean="0"/>
              <a:t>индексировать </a:t>
            </a:r>
            <a:r>
              <a:rPr lang="ru-RU" sz="1400" dirty="0"/>
              <a:t>/ не индексировать страницу;</a:t>
            </a:r>
          </a:p>
          <a:p>
            <a:pPr lvl="2">
              <a:lnSpc>
                <a:spcPct val="120000"/>
              </a:lnSpc>
            </a:pPr>
            <a:r>
              <a:rPr lang="ru-RU" sz="1400" dirty="0"/>
              <a:t>        </a:t>
            </a:r>
            <a:r>
              <a:rPr lang="ru-RU" sz="1400" dirty="0" smtClean="0"/>
              <a:t>   </a:t>
            </a:r>
            <a:r>
              <a:rPr lang="ru-RU" sz="1400" dirty="0" smtClean="0">
                <a:solidFill>
                  <a:srgbClr val="0070C0"/>
                </a:solidFill>
              </a:rPr>
              <a:t>follow</a:t>
            </a:r>
            <a:r>
              <a:rPr lang="ru-RU" sz="1400" dirty="0" smtClean="0"/>
              <a:t> </a:t>
            </a:r>
            <a:r>
              <a:rPr lang="ru-RU" sz="1400" dirty="0"/>
              <a:t>/ </a:t>
            </a:r>
            <a:r>
              <a:rPr lang="ru-RU" sz="1400" dirty="0">
                <a:solidFill>
                  <a:srgbClr val="0070C0"/>
                </a:solidFill>
              </a:rPr>
              <a:t>nofollow</a:t>
            </a:r>
            <a:r>
              <a:rPr lang="ru-RU" sz="1400" dirty="0"/>
              <a:t> – </a:t>
            </a:r>
            <a:r>
              <a:rPr lang="ru-RU" sz="1400" dirty="0" smtClean="0"/>
              <a:t>идти </a:t>
            </a:r>
            <a:r>
              <a:rPr lang="ru-RU" sz="1400" dirty="0"/>
              <a:t>/ не идти по ссылкам с этой страницы;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        </a:t>
            </a:r>
            <a:r>
              <a:rPr lang="ru-RU" sz="1400" dirty="0" smtClean="0"/>
              <a:t>   </a:t>
            </a:r>
            <a:r>
              <a:rPr lang="en-US" sz="1400" dirty="0" smtClean="0">
                <a:solidFill>
                  <a:srgbClr val="0070C0"/>
                </a:solidFill>
              </a:rPr>
              <a:t>all</a:t>
            </a:r>
            <a:r>
              <a:rPr lang="en-US" sz="1400" dirty="0" smtClean="0"/>
              <a:t> </a:t>
            </a:r>
            <a:r>
              <a:rPr lang="ru-RU" sz="1400" dirty="0"/>
              <a:t>– </a:t>
            </a:r>
            <a:r>
              <a:rPr lang="ru-RU" sz="1400" dirty="0" smtClean="0"/>
              <a:t>эквивалентно </a:t>
            </a:r>
            <a:r>
              <a:rPr lang="en-US" sz="1400" dirty="0"/>
              <a:t>index, </a:t>
            </a:r>
            <a:r>
              <a:rPr lang="en-US" sz="1400" dirty="0" smtClean="0"/>
              <a:t>follow</a:t>
            </a:r>
            <a:r>
              <a:rPr lang="ru-RU" sz="1400" dirty="0" smtClean="0"/>
              <a:t>;</a:t>
            </a:r>
            <a:endParaRPr lang="en-US" sz="1400" dirty="0"/>
          </a:p>
          <a:p>
            <a:pPr lvl="2">
              <a:lnSpc>
                <a:spcPct val="120000"/>
              </a:lnSpc>
            </a:pPr>
            <a:r>
              <a:rPr lang="en-US" sz="1400" dirty="0"/>
              <a:t>      </a:t>
            </a:r>
            <a:r>
              <a:rPr lang="ru-RU" sz="1400" dirty="0" smtClean="0"/>
              <a:t>   </a:t>
            </a:r>
            <a:r>
              <a:rPr lang="en-US" sz="1400" dirty="0" smtClean="0"/>
              <a:t>  </a:t>
            </a:r>
            <a:r>
              <a:rPr lang="en-US" sz="1400" dirty="0">
                <a:solidFill>
                  <a:srgbClr val="0070C0"/>
                </a:solidFill>
              </a:rPr>
              <a:t>none</a:t>
            </a:r>
            <a:r>
              <a:rPr lang="en-US" sz="1400" dirty="0"/>
              <a:t> </a:t>
            </a:r>
            <a:r>
              <a:rPr lang="ru-RU" sz="1400" dirty="0"/>
              <a:t>– </a:t>
            </a:r>
            <a:r>
              <a:rPr lang="ru-RU" sz="1400" dirty="0" smtClean="0"/>
              <a:t>эквивалентно </a:t>
            </a:r>
            <a:r>
              <a:rPr lang="en-US" sz="1400" dirty="0"/>
              <a:t>noindex, </a:t>
            </a:r>
            <a:r>
              <a:rPr lang="en-US" sz="1400" dirty="0" smtClean="0"/>
              <a:t>nofollow</a:t>
            </a:r>
            <a:r>
              <a:rPr lang="ru-RU" sz="1400" dirty="0"/>
              <a:t>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revisit</a:t>
            </a:r>
            <a:r>
              <a:rPr lang="ru-RU" dirty="0"/>
              <a:t>, </a:t>
            </a:r>
            <a:r>
              <a:rPr lang="ru-RU" dirty="0" smtClean="0">
                <a:solidFill>
                  <a:srgbClr val="FF0000"/>
                </a:solidFill>
              </a:rPr>
              <a:t>revisit-</a:t>
            </a:r>
            <a:r>
              <a:rPr lang="ru-RU" dirty="0" err="1" smtClean="0">
                <a:solidFill>
                  <a:srgbClr val="FF0000"/>
                </a:solidFill>
              </a:rPr>
              <a:t>after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– </a:t>
            </a:r>
            <a:r>
              <a:rPr lang="ru-RU" dirty="0" smtClean="0"/>
              <a:t>дает </a:t>
            </a:r>
            <a:r>
              <a:rPr lang="ru-RU" dirty="0"/>
              <a:t>команду поисковой системе индексировать сайт с нужной периодичностью.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7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«Резиновая» верстка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1737899" y="4940300"/>
            <a:ext cx="8640000" cy="685801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/>
              <a:t>Основной идеей «резиновой» верстки является использование в качестве единицы измерений процентов. </a:t>
            </a:r>
          </a:p>
        </p:txBody>
      </p:sp>
      <p:sp>
        <p:nvSpPr>
          <p:cNvPr id="25" name="Прямоугольник 4"/>
          <p:cNvSpPr/>
          <p:nvPr/>
        </p:nvSpPr>
        <p:spPr>
          <a:xfrm>
            <a:off x="2857499" y="2295526"/>
            <a:ext cx="6477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5"/>
          <p:cNvCxnSpPr/>
          <p:nvPr/>
        </p:nvCxnSpPr>
        <p:spPr>
          <a:xfrm flipH="1">
            <a:off x="2781299" y="1981200"/>
            <a:ext cx="6553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45582" y="161714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100%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Фиксированная верстка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5334000" y="2177692"/>
            <a:ext cx="5029200" cy="2788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Основой фиксированной верстки является использование точных размеров элементов.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Следуя из этого, </a:t>
            </a:r>
            <a:r>
              <a:rPr lang="ru-RU" sz="1800" dirty="0" smtClean="0"/>
              <a:t>имеет </a:t>
            </a:r>
            <a:r>
              <a:rPr lang="ru-RU" sz="1800" dirty="0"/>
              <a:t>явные преимущества </a:t>
            </a:r>
            <a:r>
              <a:rPr lang="ru-RU" sz="1800" dirty="0" smtClean="0"/>
              <a:t>над </a:t>
            </a:r>
            <a:r>
              <a:rPr lang="ru-RU" sz="1800" dirty="0"/>
              <a:t>«резиновой», среди которых независимость от ширины экрана пользователя.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Часто используется верстальщиками в последнее время.</a:t>
            </a:r>
          </a:p>
        </p:txBody>
      </p:sp>
      <p:sp>
        <p:nvSpPr>
          <p:cNvPr id="15" name="Прямоугольник 4"/>
          <p:cNvSpPr/>
          <p:nvPr/>
        </p:nvSpPr>
        <p:spPr>
          <a:xfrm>
            <a:off x="1981200" y="1857375"/>
            <a:ext cx="2895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cxnSp>
        <p:nvCxnSpPr>
          <p:cNvPr id="17" name="Прямая со стрелкой 5"/>
          <p:cNvCxnSpPr/>
          <p:nvPr/>
        </p:nvCxnSpPr>
        <p:spPr>
          <a:xfrm>
            <a:off x="1981200" y="1677432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28368" y="1361380"/>
            <a:ext cx="4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px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Свойство блочных элементов –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position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1776000" y="1533960"/>
            <a:ext cx="8640000" cy="462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</a:rPr>
              <a:t>Position</a:t>
            </a:r>
            <a:r>
              <a:rPr lang="en-US" sz="1800" dirty="0"/>
              <a:t> – </a:t>
            </a:r>
            <a:r>
              <a:rPr lang="ru-RU" sz="1800" dirty="0"/>
              <a:t>свойство, которое отвечает за позиционирование блочных элементов. Основной идеей является перемещение элемента по оси </a:t>
            </a:r>
            <a:r>
              <a:rPr lang="en-US" sz="1800" dirty="0"/>
              <a:t>z.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Может принимать следующие значения: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Absolute</a:t>
            </a:r>
            <a:endParaRPr lang="en-US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Relative</a:t>
            </a:r>
            <a:endParaRPr lang="en-US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Fixed</a:t>
            </a:r>
            <a:endParaRPr lang="en-US" sz="1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Static</a:t>
            </a:r>
            <a:endParaRPr lang="ru-RU" sz="1800" dirty="0">
              <a:solidFill>
                <a:srgbClr val="FF000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1888" y="2254250"/>
            <a:ext cx="3474112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38464</TotalTime>
  <Words>1028</Words>
  <Application>Microsoft Office PowerPoint</Application>
  <PresentationFormat>Широкоэкранный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725</cp:revision>
  <dcterms:created xsi:type="dcterms:W3CDTF">2010-11-10T13:30:04Z</dcterms:created>
  <dcterms:modified xsi:type="dcterms:W3CDTF">2015-09-19T17:29:42Z</dcterms:modified>
</cp:coreProperties>
</file>