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418" r:id="rId2"/>
    <p:sldId id="400" r:id="rId3"/>
    <p:sldId id="417" r:id="rId4"/>
    <p:sldId id="420" r:id="rId5"/>
    <p:sldId id="422" r:id="rId6"/>
    <p:sldId id="419" r:id="rId7"/>
    <p:sldId id="425" r:id="rId8"/>
    <p:sldId id="427" r:id="rId9"/>
    <p:sldId id="426" r:id="rId10"/>
    <p:sldId id="424" r:id="rId11"/>
    <p:sldId id="438" r:id="rId12"/>
    <p:sldId id="428" r:id="rId13"/>
    <p:sldId id="437" r:id="rId14"/>
    <p:sldId id="441" r:id="rId15"/>
    <p:sldId id="41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00"/>
            <p14:sldId id="417"/>
            <p14:sldId id="420"/>
            <p14:sldId id="422"/>
            <p14:sldId id="419"/>
            <p14:sldId id="425"/>
            <p14:sldId id="427"/>
            <p14:sldId id="426"/>
            <p14:sldId id="424"/>
            <p14:sldId id="438"/>
            <p14:sldId id="428"/>
            <p14:sldId id="437"/>
            <p14:sldId id="441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6E6E6E"/>
    <a:srgbClr val="FF0D0D"/>
    <a:srgbClr val="FF2811"/>
    <a:srgbClr val="FF7061"/>
    <a:srgbClr val="CB5826"/>
    <a:srgbClr val="CB584E"/>
    <a:srgbClr val="D04E1D"/>
    <a:srgbClr val="008000"/>
    <a:srgbClr val="D15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47" d="100"/>
          <a:sy n="47" d="100"/>
        </p:scale>
        <p:origin x="78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1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60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54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9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01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0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8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3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98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5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pPr/>
              <a:t>12.09.2015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276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Введение в </a:t>
            </a:r>
            <a:r>
              <a:rPr lang="en-US" sz="280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HTML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44865" y="2489539"/>
            <a:ext cx="678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D1501F"/>
                </a:solidFill>
                <a:latin typeface="Segoe UI Light" pitchFamily="34" charset="0"/>
              </a:rPr>
              <a:t>HTML &amp; CSS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673" y="4535767"/>
            <a:ext cx="2849886" cy="20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Форматирование текста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6000" y="1524845"/>
            <a:ext cx="8640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Clr>
                <a:srgbClr val="D04E1D"/>
              </a:buClr>
              <a:buAutoNum type="arabicPeriod"/>
            </a:pPr>
            <a:r>
              <a:rPr lang="ru-RU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&lt;strong&gt;&lt;/</a:t>
            </a:r>
            <a:r>
              <a:rPr lang="en-US" dirty="0">
                <a:solidFill>
                  <a:srgbClr val="0070C0"/>
                </a:solidFill>
              </a:rPr>
              <a:t>strong&gt;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–</a:t>
            </a:r>
            <a:r>
              <a:rPr lang="ru-RU" dirty="0" smtClean="0"/>
              <a:t> </a:t>
            </a:r>
            <a:r>
              <a:rPr lang="ru-RU" dirty="0"/>
              <a:t>содержимое, помещенное внутрь этого тега, приобретает полужирное очертание. Возможно вложение этого тега в другие теги для работы с текстом.</a:t>
            </a:r>
            <a:endParaRPr lang="en-US" dirty="0"/>
          </a:p>
          <a:p>
            <a:pPr marL="342900" indent="-342900" algn="just">
              <a:buClr>
                <a:srgbClr val="D04E1D"/>
              </a:buClr>
              <a:buAutoNum type="arabicPeriod"/>
            </a:pPr>
            <a:endParaRPr lang="en-US" dirty="0"/>
          </a:p>
          <a:p>
            <a:pPr marL="342900" indent="-342900" algn="just">
              <a:buClr>
                <a:srgbClr val="D04E1D"/>
              </a:buClr>
              <a:buFontTx/>
              <a:buAutoNum type="arabicPeriod"/>
            </a:pPr>
            <a:r>
              <a:rPr lang="ru-RU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big&gt;&lt;/big&gt;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–</a:t>
            </a:r>
            <a:r>
              <a:rPr lang="ru-RU" dirty="0" smtClean="0"/>
              <a:t> </a:t>
            </a:r>
            <a:r>
              <a:rPr lang="ru-RU" dirty="0"/>
              <a:t>размер содержимого, помещенное внутрь этого тега, увеличивается на единицу. Возможно вложение этого тега в другие теги для работы с текстом.</a:t>
            </a:r>
            <a:endParaRPr lang="en-US" dirty="0"/>
          </a:p>
          <a:p>
            <a:pPr marL="342900" indent="-342900" algn="just">
              <a:buClr>
                <a:srgbClr val="D04E1D"/>
              </a:buClr>
              <a:buFontTx/>
              <a:buAutoNum type="arabicPeriod"/>
            </a:pPr>
            <a:endParaRPr lang="en-US" dirty="0"/>
          </a:p>
          <a:p>
            <a:pPr marL="342900" indent="-342900" algn="just">
              <a:buClr>
                <a:srgbClr val="D04E1D"/>
              </a:buClr>
              <a:buFontTx/>
              <a:buAutoNum type="arabicPeriod"/>
            </a:pPr>
            <a:r>
              <a:rPr lang="ru-RU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&lt;small&gt;&lt;/</a:t>
            </a:r>
            <a:r>
              <a:rPr lang="en-US" dirty="0">
                <a:solidFill>
                  <a:srgbClr val="0070C0"/>
                </a:solidFill>
              </a:rPr>
              <a:t>small&gt;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–</a:t>
            </a:r>
            <a:r>
              <a:rPr lang="ru-RU" dirty="0" smtClean="0"/>
              <a:t> </a:t>
            </a:r>
            <a:r>
              <a:rPr lang="ru-RU" dirty="0"/>
              <a:t>размер содержимого, помещенное внутрь этого тега, </a:t>
            </a:r>
            <a:r>
              <a:rPr lang="ru-RU" dirty="0" smtClean="0"/>
              <a:t>уменьшается </a:t>
            </a:r>
            <a:r>
              <a:rPr lang="ru-RU" dirty="0"/>
              <a:t>на единицу. Возможно вложение этого тега в другие теги для работы с текстом.</a:t>
            </a:r>
            <a:endParaRPr lang="en-US" dirty="0"/>
          </a:p>
          <a:p>
            <a:pPr marL="342900" indent="-342900" algn="just">
              <a:buClr>
                <a:srgbClr val="D04E1D"/>
              </a:buClr>
              <a:buFontTx/>
              <a:buAutoNum type="arabicPeriod"/>
            </a:pPr>
            <a:endParaRPr lang="en-US" dirty="0"/>
          </a:p>
          <a:p>
            <a:pPr marL="342900" indent="-342900" algn="just">
              <a:buClr>
                <a:srgbClr val="D04E1D"/>
              </a:buClr>
              <a:buFontTx/>
              <a:buAutoNum type="arabicPeriod"/>
            </a:pPr>
            <a:r>
              <a:rPr lang="ru-RU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&lt;b&gt;&lt;/</a:t>
            </a:r>
            <a:r>
              <a:rPr lang="en-US" dirty="0">
                <a:solidFill>
                  <a:srgbClr val="0070C0"/>
                </a:solidFill>
              </a:rPr>
              <a:t>b&gt;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–</a:t>
            </a:r>
            <a:r>
              <a:rPr lang="ru-RU" dirty="0" smtClean="0"/>
              <a:t> </a:t>
            </a:r>
            <a:r>
              <a:rPr lang="ru-RU" dirty="0"/>
              <a:t>содержимое, помещенное внутрь этого тега, приобретает жирное очертание. Возможно вложение этого тега в другие теги для работы с текстом.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6709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Форматирование текста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6000" y="1512145"/>
            <a:ext cx="8640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Clr>
                <a:srgbClr val="D04E1D"/>
              </a:buClr>
            </a:pPr>
            <a:r>
              <a:rPr lang="ru-RU" dirty="0" smtClean="0">
                <a:solidFill>
                  <a:srgbClr val="D04E1D"/>
                </a:solidFill>
              </a:rPr>
              <a:t>5.  </a:t>
            </a:r>
            <a:r>
              <a:rPr lang="ru-RU" dirty="0" smtClean="0">
                <a:solidFill>
                  <a:srgbClr val="0070C0"/>
                </a:solidFill>
              </a:rPr>
              <a:t>&lt;</a:t>
            </a:r>
            <a:r>
              <a:rPr lang="ru-RU" dirty="0">
                <a:solidFill>
                  <a:srgbClr val="0070C0"/>
                </a:solidFill>
              </a:rPr>
              <a:t>i&gt;&lt;/i&gt; </a:t>
            </a:r>
            <a:r>
              <a:rPr lang="ru-RU" dirty="0"/>
              <a:t>–</a:t>
            </a:r>
            <a:r>
              <a:rPr lang="ru-RU" dirty="0" smtClean="0"/>
              <a:t> </a:t>
            </a:r>
            <a:r>
              <a:rPr lang="ru-RU" dirty="0"/>
              <a:t>содержимое, помещенное внутрь этого тега, приобретает курсивное очертание. Возможно вложение этого тега в другие теги для работы с текстом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 algn="just">
              <a:buClr>
                <a:srgbClr val="D04E1D"/>
              </a:buClr>
              <a:buAutoNum type="arabicPeriod"/>
            </a:pPr>
            <a:endParaRPr lang="en-US" dirty="0" smtClean="0"/>
          </a:p>
          <a:p>
            <a:pPr marL="342900" indent="-342900" algn="just">
              <a:buClr>
                <a:srgbClr val="D04E1D"/>
              </a:buClr>
            </a:pPr>
            <a:r>
              <a:rPr lang="ru-RU" dirty="0" smtClean="0">
                <a:solidFill>
                  <a:srgbClr val="D04E1D"/>
                </a:solidFill>
              </a:rPr>
              <a:t>6. </a:t>
            </a:r>
            <a:r>
              <a:rPr lang="en-US" dirty="0">
                <a:solidFill>
                  <a:srgbClr val="0070C0"/>
                </a:solidFill>
              </a:rPr>
              <a:t>&lt;em&gt;&lt;/em&gt;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/>
              <a:t>– содержимое, помещенное внутрь этого тега, приобретает акцентированное состояние. Акцент выражается курсивом. Возможно вложение этого тега в другие теги для работы с текстом.</a:t>
            </a:r>
            <a:endParaRPr lang="en-US" dirty="0" smtClean="0"/>
          </a:p>
          <a:p>
            <a:pPr marL="342900" indent="-342900" algn="just">
              <a:buClr>
                <a:srgbClr val="D04E1D"/>
              </a:buClr>
              <a:buFontTx/>
              <a:buAutoNum type="arabicPeriod"/>
            </a:pPr>
            <a:endParaRPr lang="en-US" dirty="0" smtClean="0"/>
          </a:p>
          <a:p>
            <a:pPr marL="342900" indent="-342900" algn="just">
              <a:buClr>
                <a:srgbClr val="D04E1D"/>
              </a:buClr>
            </a:pPr>
            <a:r>
              <a:rPr lang="ru-RU" dirty="0" smtClean="0">
                <a:solidFill>
                  <a:srgbClr val="D04E1D"/>
                </a:solidFill>
              </a:rPr>
              <a:t>7. 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smtClean="0">
                <a:solidFill>
                  <a:srgbClr val="0070C0"/>
                </a:solidFill>
              </a:rPr>
              <a:t>sub&gt;&lt;/</a:t>
            </a:r>
            <a:r>
              <a:rPr lang="en-US" dirty="0">
                <a:solidFill>
                  <a:srgbClr val="0070C0"/>
                </a:solidFill>
              </a:rPr>
              <a:t>sub&gt;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/>
              <a:t>– содержимое, помещенное внутрь этого тега, переходит в нижний индекс предыдущего текстового содержимого. Возможно вложение этого тега в другие теги для работы с текстом.</a:t>
            </a:r>
            <a:endParaRPr lang="en-US" dirty="0" smtClean="0"/>
          </a:p>
          <a:p>
            <a:pPr marL="342900" indent="-342900" algn="just">
              <a:buClr>
                <a:srgbClr val="D04E1D"/>
              </a:buClr>
              <a:buFontTx/>
              <a:buAutoNum type="arabicPeriod"/>
            </a:pPr>
            <a:endParaRPr lang="en-US" dirty="0" smtClean="0"/>
          </a:p>
          <a:p>
            <a:pPr marL="342900" indent="-342900" algn="just">
              <a:buClr>
                <a:srgbClr val="D04E1D"/>
              </a:buClr>
            </a:pPr>
            <a:r>
              <a:rPr lang="ru-RU" dirty="0" smtClean="0">
                <a:solidFill>
                  <a:srgbClr val="D04E1D"/>
                </a:solidFill>
              </a:rPr>
              <a:t>8. </a:t>
            </a:r>
            <a:r>
              <a:rPr lang="en-US" dirty="0">
                <a:solidFill>
                  <a:srgbClr val="0070C0"/>
                </a:solidFill>
              </a:rPr>
              <a:t>&lt;sup&gt;&lt;/sup&gt;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/>
              <a:t>– содержимое, помещенное внутрь этого тега, переходит в верхний индекс предыдущего текстового содержимого. Возможно вложение этого тега в другие теги для работы с текстом.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2600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Работа со ссылками. Тег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a&gt;…&lt;/a&gt;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76000" y="1555939"/>
            <a:ext cx="8640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70C0"/>
                </a:solidFill>
              </a:rPr>
              <a:t>&lt;a </a:t>
            </a:r>
            <a:r>
              <a:rPr lang="ru-RU" sz="2400" dirty="0" smtClean="0">
                <a:solidFill>
                  <a:srgbClr val="0070C0"/>
                </a:solidFill>
              </a:rPr>
              <a:t>href=“#”&gt;&lt;/</a:t>
            </a:r>
            <a:r>
              <a:rPr lang="ru-RU" sz="2400" dirty="0">
                <a:solidFill>
                  <a:srgbClr val="0070C0"/>
                </a:solidFill>
              </a:rPr>
              <a:t>a&gt; </a:t>
            </a:r>
            <a:r>
              <a:rPr lang="ru-RU" dirty="0"/>
              <a:t>–</a:t>
            </a:r>
            <a:r>
              <a:rPr lang="ru-RU" dirty="0" smtClean="0"/>
              <a:t> </a:t>
            </a:r>
            <a:r>
              <a:rPr lang="ru-RU" dirty="0"/>
              <a:t>это контейнер, все текстовое содержимое </a:t>
            </a:r>
            <a:r>
              <a:rPr lang="ru-RU" dirty="0" smtClean="0"/>
              <a:t>которого является </a:t>
            </a:r>
            <a:r>
              <a:rPr lang="ru-RU" dirty="0"/>
              <a:t>ссылкой.  У него есть следующие атрибуты: </a:t>
            </a:r>
            <a:r>
              <a:rPr lang="ru-RU" dirty="0">
                <a:solidFill>
                  <a:srgbClr val="FF0000"/>
                </a:solidFill>
              </a:rPr>
              <a:t>href</a:t>
            </a:r>
            <a:r>
              <a:rPr lang="ru-RU" dirty="0"/>
              <a:t>, </a:t>
            </a:r>
            <a:r>
              <a:rPr lang="ru-RU" dirty="0">
                <a:solidFill>
                  <a:srgbClr val="FF0000"/>
                </a:solidFill>
              </a:rPr>
              <a:t>name</a:t>
            </a:r>
            <a:r>
              <a:rPr lang="ru-RU" dirty="0"/>
              <a:t>, </a:t>
            </a:r>
            <a:r>
              <a:rPr lang="ru-RU" dirty="0">
                <a:solidFill>
                  <a:srgbClr val="FF0000"/>
                </a:solidFill>
              </a:rPr>
              <a:t>target</a:t>
            </a:r>
            <a:r>
              <a:rPr lang="ru-RU" dirty="0"/>
              <a:t>, </a:t>
            </a:r>
            <a:r>
              <a:rPr lang="ru-RU" dirty="0">
                <a:solidFill>
                  <a:srgbClr val="FF0000"/>
                </a:solidFill>
              </a:rPr>
              <a:t>title</a:t>
            </a:r>
            <a:r>
              <a:rPr lang="ru-RU" dirty="0"/>
              <a:t>, </a:t>
            </a:r>
            <a:r>
              <a:rPr lang="ru-RU" dirty="0">
                <a:solidFill>
                  <a:srgbClr val="FF0000"/>
                </a:solidFill>
              </a:rPr>
              <a:t>rel</a:t>
            </a:r>
            <a:r>
              <a:rPr lang="ru-RU" dirty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ru-RU" dirty="0" smtClean="0">
                <a:solidFill>
                  <a:srgbClr val="FF0000"/>
                </a:solidFill>
              </a:rPr>
              <a:t>ref</a:t>
            </a:r>
            <a:r>
              <a:rPr lang="ru-RU" dirty="0" smtClean="0"/>
              <a:t>    </a:t>
            </a:r>
            <a:r>
              <a:rPr lang="ru-RU" dirty="0"/>
              <a:t>–</a:t>
            </a:r>
            <a:r>
              <a:rPr lang="ru-RU" dirty="0" smtClean="0"/>
              <a:t>  </a:t>
            </a:r>
            <a:r>
              <a:rPr lang="ru-RU" dirty="0"/>
              <a:t>атрибут, который содержит в себе адрес страницы, на которую ведет ссылка. # - ссылка на страницу, где </a:t>
            </a:r>
            <a:r>
              <a:rPr lang="ru-RU" dirty="0" smtClean="0"/>
              <a:t>расположен </a:t>
            </a:r>
            <a:r>
              <a:rPr lang="ru-RU" dirty="0"/>
              <a:t>данный элемент.</a:t>
            </a:r>
          </a:p>
          <a:p>
            <a:pPr algn="just"/>
            <a:endParaRPr lang="ru-RU" dirty="0"/>
          </a:p>
          <a:p>
            <a:pPr algn="just"/>
            <a:r>
              <a:rPr lang="ru-RU" dirty="0">
                <a:solidFill>
                  <a:srgbClr val="FF0000"/>
                </a:solidFill>
              </a:rPr>
              <a:t>name</a:t>
            </a:r>
            <a:r>
              <a:rPr lang="ru-RU" dirty="0"/>
              <a:t> </a:t>
            </a:r>
            <a:r>
              <a:rPr lang="ru-RU" dirty="0" smtClean="0"/>
              <a:t>– атрибут</a:t>
            </a:r>
            <a:r>
              <a:rPr lang="ru-RU" dirty="0"/>
              <a:t>, который содержит в себе имя данной ссылки, он может быть практически у любого элемента разметки.</a:t>
            </a:r>
          </a:p>
          <a:p>
            <a:pPr algn="just"/>
            <a:endParaRPr lang="ru-RU" dirty="0"/>
          </a:p>
          <a:p>
            <a:pPr algn="just"/>
            <a:r>
              <a:rPr lang="ru-RU" dirty="0">
                <a:solidFill>
                  <a:srgbClr val="FF0000"/>
                </a:solidFill>
              </a:rPr>
              <a:t>target</a:t>
            </a:r>
            <a:r>
              <a:rPr lang="ru-RU" dirty="0"/>
              <a:t> </a:t>
            </a:r>
            <a:r>
              <a:rPr lang="en-US" dirty="0" smtClean="0"/>
              <a:t> </a:t>
            </a:r>
            <a:r>
              <a:rPr lang="ru-RU" dirty="0" smtClean="0"/>
              <a:t>–  </a:t>
            </a:r>
            <a:r>
              <a:rPr lang="ru-RU" dirty="0"/>
              <a:t>атрибут, который говорит о том, каким образом открывать ссылку</a:t>
            </a:r>
            <a:r>
              <a:rPr lang="ru-RU" dirty="0" smtClean="0"/>
              <a:t>:</a:t>
            </a:r>
            <a:endParaRPr lang="en-US" dirty="0" smtClean="0"/>
          </a:p>
          <a:p>
            <a:pPr algn="just"/>
            <a:endParaRPr lang="ru-RU" sz="600" dirty="0"/>
          </a:p>
          <a:p>
            <a:pPr indent="2336800"/>
            <a:r>
              <a:rPr lang="ru-RU" sz="1400" dirty="0" smtClean="0">
                <a:solidFill>
                  <a:srgbClr val="0070C0"/>
                </a:solidFill>
              </a:rPr>
              <a:t>_</a:t>
            </a:r>
            <a:r>
              <a:rPr lang="ru-RU" sz="1400" dirty="0">
                <a:solidFill>
                  <a:srgbClr val="0070C0"/>
                </a:solidFill>
              </a:rPr>
              <a:t>self </a:t>
            </a:r>
            <a:r>
              <a:rPr lang="ru-RU" sz="1400" dirty="0"/>
              <a:t>–</a:t>
            </a:r>
            <a:r>
              <a:rPr lang="ru-RU" sz="1400" dirty="0" smtClean="0"/>
              <a:t> </a:t>
            </a:r>
            <a:r>
              <a:rPr lang="ru-RU" sz="1400" dirty="0"/>
              <a:t>открыть в этом же окне(по умолчанию)</a:t>
            </a:r>
          </a:p>
          <a:p>
            <a:pPr indent="2336800"/>
            <a:r>
              <a:rPr lang="ru-RU" sz="1400" dirty="0" smtClean="0">
                <a:solidFill>
                  <a:srgbClr val="0070C0"/>
                </a:solidFill>
              </a:rPr>
              <a:t>_</a:t>
            </a:r>
            <a:r>
              <a:rPr lang="ru-RU" sz="1400" dirty="0">
                <a:solidFill>
                  <a:srgbClr val="0070C0"/>
                </a:solidFill>
              </a:rPr>
              <a:t>blank </a:t>
            </a:r>
            <a:r>
              <a:rPr lang="ru-RU" sz="1400" dirty="0"/>
              <a:t>–</a:t>
            </a:r>
            <a:r>
              <a:rPr lang="ru-RU" sz="1400" dirty="0" smtClean="0"/>
              <a:t> </a:t>
            </a:r>
            <a:r>
              <a:rPr lang="ru-RU" sz="1400" dirty="0"/>
              <a:t>открыть на новой вкладке.</a:t>
            </a:r>
          </a:p>
          <a:p>
            <a:pPr algn="just"/>
            <a:r>
              <a:rPr lang="ru-RU" dirty="0"/>
              <a:t>    </a:t>
            </a:r>
          </a:p>
          <a:p>
            <a:pPr algn="just"/>
            <a:r>
              <a:rPr lang="ru-RU" dirty="0">
                <a:solidFill>
                  <a:srgbClr val="FF0000"/>
                </a:solidFill>
              </a:rPr>
              <a:t>title</a:t>
            </a: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ru-RU" dirty="0" smtClean="0"/>
              <a:t> – </a:t>
            </a:r>
            <a:r>
              <a:rPr lang="en-US" dirty="0" smtClean="0"/>
              <a:t> </a:t>
            </a:r>
            <a:r>
              <a:rPr lang="ru-RU" dirty="0" smtClean="0"/>
              <a:t>атрибут</a:t>
            </a:r>
            <a:r>
              <a:rPr lang="ru-RU" dirty="0"/>
              <a:t>, который устанавливает тултип(всплывающую подсказку) на ссылку.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06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Якоря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860671" y="1486745"/>
            <a:ext cx="8470657" cy="4524315"/>
            <a:chOff x="2197343" y="1530721"/>
            <a:chExt cx="8470657" cy="4524315"/>
          </a:xfrm>
        </p:grpSpPr>
        <p:sp>
          <p:nvSpPr>
            <p:cNvPr id="15" name="TextBox 14"/>
            <p:cNvSpPr txBox="1"/>
            <p:nvPr/>
          </p:nvSpPr>
          <p:spPr>
            <a:xfrm>
              <a:off x="2197343" y="1530721"/>
              <a:ext cx="250214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ru-RU" dirty="0" smtClean="0"/>
                <a:t>Ссылка №1</a:t>
              </a:r>
            </a:p>
            <a:p>
              <a:pPr marL="342900" indent="-342900">
                <a:buAutoNum type="arabicPeriod"/>
              </a:pPr>
              <a:r>
                <a:rPr lang="ru-RU" dirty="0" smtClean="0"/>
                <a:t>Ссылка №2</a:t>
              </a:r>
            </a:p>
            <a:p>
              <a:pPr marL="342900" indent="-342900">
                <a:buAutoNum type="arabicPeriod"/>
              </a:pPr>
              <a:r>
                <a:rPr lang="ru-RU" dirty="0" smtClean="0"/>
                <a:t>Ссылка №3</a:t>
              </a:r>
            </a:p>
            <a:p>
              <a:pPr marL="342900" indent="-342900">
                <a:buAutoNum type="arabicPeriod"/>
              </a:pPr>
              <a:endParaRPr lang="ru-RU" dirty="0" smtClean="0"/>
            </a:p>
            <a:p>
              <a:pPr marL="342900" indent="-342900"/>
              <a:r>
                <a:rPr lang="ru-RU" dirty="0" smtClean="0"/>
                <a:t>…</a:t>
              </a:r>
            </a:p>
            <a:p>
              <a:pPr marL="342900" indent="-342900"/>
              <a:endParaRPr lang="ru-RU" dirty="0" smtClean="0"/>
            </a:p>
            <a:p>
              <a:pPr marL="342900" indent="-342900"/>
              <a:r>
                <a:rPr lang="ru-RU" dirty="0" smtClean="0"/>
                <a:t>Первая часть страницы</a:t>
              </a:r>
            </a:p>
            <a:p>
              <a:pPr marL="342900" indent="-342900"/>
              <a:endParaRPr lang="ru-RU" dirty="0" smtClean="0"/>
            </a:p>
            <a:p>
              <a:pPr marL="342900" indent="-342900"/>
              <a:r>
                <a:rPr lang="ru-RU" dirty="0" smtClean="0"/>
                <a:t>…</a:t>
              </a:r>
            </a:p>
            <a:p>
              <a:pPr marL="342900" indent="-342900"/>
              <a:endParaRPr lang="ru-RU" dirty="0" smtClean="0"/>
            </a:p>
            <a:p>
              <a:pPr marL="342900" indent="-342900"/>
              <a:r>
                <a:rPr lang="ru-RU" dirty="0" smtClean="0"/>
                <a:t>Вторая часть страницы</a:t>
              </a:r>
            </a:p>
            <a:p>
              <a:pPr marL="342900" indent="-342900"/>
              <a:endParaRPr lang="ru-RU" dirty="0" smtClean="0"/>
            </a:p>
            <a:p>
              <a:pPr marL="342900" indent="-342900"/>
              <a:r>
                <a:rPr lang="ru-RU" dirty="0" smtClean="0"/>
                <a:t>…</a:t>
              </a:r>
            </a:p>
            <a:p>
              <a:pPr marL="342900" indent="-342900"/>
              <a:endParaRPr lang="ru-RU" dirty="0" smtClean="0"/>
            </a:p>
            <a:p>
              <a:pPr marL="342900" indent="-342900"/>
              <a:r>
                <a:rPr lang="ru-RU" dirty="0" smtClean="0"/>
                <a:t>Третья часть страницы</a:t>
              </a:r>
            </a:p>
            <a:p>
              <a:pPr marL="342900" indent="-342900"/>
              <a:r>
                <a:rPr lang="ru-RU" dirty="0" smtClean="0"/>
                <a:t>…</a:t>
              </a:r>
            </a:p>
          </p:txBody>
        </p:sp>
        <p:pic>
          <p:nvPicPr>
            <p:cNvPr id="17" name="Рисунок 8" descr="4195-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1544" y="1530721"/>
              <a:ext cx="1548911" cy="1400755"/>
            </a:xfrm>
            <a:prstGeom prst="rect">
              <a:avLst/>
            </a:prstGeom>
          </p:spPr>
        </p:pic>
        <p:cxnSp>
          <p:nvCxnSpPr>
            <p:cNvPr id="23" name="Прямая соединительная линия 9"/>
            <p:cNvCxnSpPr/>
            <p:nvPr/>
          </p:nvCxnSpPr>
          <p:spPr>
            <a:xfrm>
              <a:off x="5943600" y="2931476"/>
              <a:ext cx="0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492511" y="1530721"/>
              <a:ext cx="3175489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&lt;a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href</a:t>
              </a:r>
              <a:r>
                <a:rPr lang="en-US" dirty="0" smtClean="0">
                  <a:solidFill>
                    <a:srgbClr val="0070C0"/>
                  </a:solidFill>
                </a:rPr>
                <a:t>="#C</a:t>
              </a:r>
              <a:r>
                <a:rPr lang="ru-RU" dirty="0" smtClean="0">
                  <a:solidFill>
                    <a:srgbClr val="0070C0"/>
                  </a:solidFill>
                </a:rPr>
                <a:t>1</a:t>
              </a:r>
              <a:r>
                <a:rPr lang="en-US" dirty="0" smtClean="0">
                  <a:solidFill>
                    <a:srgbClr val="0070C0"/>
                  </a:solidFill>
                </a:rPr>
                <a:t>"&gt;</a:t>
              </a:r>
              <a:r>
                <a:rPr lang="ru-RU" dirty="0" smtClean="0"/>
                <a:t>Ссылка №1</a:t>
              </a:r>
              <a:r>
                <a:rPr lang="en-US" dirty="0" smtClean="0">
                  <a:solidFill>
                    <a:srgbClr val="0070C0"/>
                  </a:solidFill>
                </a:rPr>
                <a:t>&lt;/a&gt;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&lt;a </a:t>
              </a:r>
              <a:r>
                <a:rPr lang="en-US" dirty="0" smtClean="0">
                  <a:solidFill>
                    <a:srgbClr val="FF0000"/>
                  </a:solidFill>
                </a:rPr>
                <a:t>href</a:t>
              </a:r>
              <a:r>
                <a:rPr lang="en-US" dirty="0" smtClean="0">
                  <a:solidFill>
                    <a:srgbClr val="0070C0"/>
                  </a:solidFill>
                </a:rPr>
                <a:t>="#C</a:t>
              </a:r>
              <a:r>
                <a:rPr lang="ru-RU" dirty="0" smtClean="0">
                  <a:solidFill>
                    <a:srgbClr val="0070C0"/>
                  </a:solidFill>
                </a:rPr>
                <a:t>2</a:t>
              </a:r>
              <a:r>
                <a:rPr lang="en-US" dirty="0" smtClean="0">
                  <a:solidFill>
                    <a:srgbClr val="0070C0"/>
                  </a:solidFill>
                </a:rPr>
                <a:t>"&gt;</a:t>
              </a:r>
              <a:r>
                <a:rPr lang="ru-RU" dirty="0" smtClean="0"/>
                <a:t>Ссылка №2</a:t>
              </a:r>
              <a:r>
                <a:rPr lang="en-US" dirty="0" smtClean="0">
                  <a:solidFill>
                    <a:srgbClr val="0070C0"/>
                  </a:solidFill>
                </a:rPr>
                <a:t>&lt;/a&gt;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&lt;a </a:t>
              </a:r>
              <a:r>
                <a:rPr lang="en-US" dirty="0" smtClean="0">
                  <a:solidFill>
                    <a:srgbClr val="FF0000"/>
                  </a:solidFill>
                </a:rPr>
                <a:t>href</a:t>
              </a:r>
              <a:r>
                <a:rPr lang="en-US" dirty="0" smtClean="0">
                  <a:solidFill>
                    <a:srgbClr val="0070C0"/>
                  </a:solidFill>
                </a:rPr>
                <a:t>="#C</a:t>
              </a:r>
              <a:r>
                <a:rPr lang="ru-RU" dirty="0" smtClean="0">
                  <a:solidFill>
                    <a:srgbClr val="0070C0"/>
                  </a:solidFill>
                </a:rPr>
                <a:t>3</a:t>
              </a:r>
              <a:r>
                <a:rPr lang="en-US" dirty="0" smtClean="0">
                  <a:solidFill>
                    <a:srgbClr val="0070C0"/>
                  </a:solidFill>
                </a:rPr>
                <a:t>"&gt;</a:t>
              </a:r>
              <a:r>
                <a:rPr lang="ru-RU" dirty="0" smtClean="0"/>
                <a:t>Ссылка №3</a:t>
              </a:r>
              <a:r>
                <a:rPr lang="en-US" dirty="0" smtClean="0">
                  <a:solidFill>
                    <a:srgbClr val="0070C0"/>
                  </a:solidFill>
                </a:rPr>
                <a:t>&lt;/a&gt;</a:t>
              </a:r>
              <a:endParaRPr lang="ru-RU" dirty="0" smtClean="0">
                <a:solidFill>
                  <a:srgbClr val="0070C0"/>
                </a:solidFill>
              </a:endParaRPr>
            </a:p>
            <a:p>
              <a:endParaRPr lang="ru-RU" dirty="0" smtClean="0"/>
            </a:p>
            <a:p>
              <a:r>
                <a:rPr lang="ru-RU" dirty="0" smtClean="0"/>
                <a:t>…</a:t>
              </a:r>
              <a:endParaRPr lang="en-US" dirty="0" smtClean="0"/>
            </a:p>
            <a:p>
              <a:endParaRPr lang="ru-RU" dirty="0" smtClean="0"/>
            </a:p>
            <a:p>
              <a:r>
                <a:rPr lang="en-US" dirty="0" smtClean="0">
                  <a:solidFill>
                    <a:srgbClr val="0070C0"/>
                  </a:solidFill>
                </a:rPr>
                <a:t>&lt;a </a:t>
              </a:r>
              <a:r>
                <a:rPr lang="en-US" dirty="0" smtClean="0">
                  <a:solidFill>
                    <a:srgbClr val="FF0000"/>
                  </a:solidFill>
                </a:rPr>
                <a:t>name</a:t>
              </a:r>
              <a:r>
                <a:rPr lang="en-US" dirty="0" smtClean="0">
                  <a:solidFill>
                    <a:srgbClr val="0070C0"/>
                  </a:solidFill>
                </a:rPr>
                <a:t>="C1"&gt;</a:t>
              </a:r>
              <a:r>
                <a:rPr lang="ru-RU" dirty="0" smtClean="0"/>
                <a:t>Заголовок</a:t>
              </a:r>
              <a:r>
                <a:rPr lang="en-US" dirty="0" smtClean="0">
                  <a:solidFill>
                    <a:srgbClr val="0070C0"/>
                  </a:solidFill>
                </a:rPr>
                <a:t>&lt;/a&gt;</a:t>
              </a:r>
            </a:p>
            <a:p>
              <a:endParaRPr lang="en-US" dirty="0" smtClean="0"/>
            </a:p>
            <a:p>
              <a:r>
                <a:rPr lang="en-US" dirty="0" smtClean="0"/>
                <a:t>…</a:t>
              </a:r>
            </a:p>
            <a:p>
              <a:endParaRPr lang="en-US" dirty="0" smtClean="0"/>
            </a:p>
            <a:p>
              <a:r>
                <a:rPr lang="en-US" dirty="0" smtClean="0">
                  <a:solidFill>
                    <a:srgbClr val="0070C0"/>
                  </a:solidFill>
                </a:rPr>
                <a:t>&lt;a </a:t>
              </a:r>
              <a:r>
                <a:rPr lang="en-US" dirty="0" smtClean="0">
                  <a:solidFill>
                    <a:srgbClr val="FF0000"/>
                  </a:solidFill>
                </a:rPr>
                <a:t>name</a:t>
              </a:r>
              <a:r>
                <a:rPr lang="en-US" dirty="0" smtClean="0">
                  <a:solidFill>
                    <a:srgbClr val="0070C0"/>
                  </a:solidFill>
                </a:rPr>
                <a:t>="C2"&gt;</a:t>
              </a:r>
              <a:r>
                <a:rPr lang="ru-RU" dirty="0" smtClean="0"/>
                <a:t>Заголовок</a:t>
              </a:r>
              <a:r>
                <a:rPr lang="en-US" dirty="0" smtClean="0">
                  <a:solidFill>
                    <a:srgbClr val="0070C0"/>
                  </a:solidFill>
                </a:rPr>
                <a:t>&lt;/a&gt;</a:t>
              </a:r>
            </a:p>
            <a:p>
              <a:endParaRPr lang="en-US" dirty="0" smtClean="0"/>
            </a:p>
            <a:p>
              <a:r>
                <a:rPr lang="en-US" dirty="0" smtClean="0"/>
                <a:t>…</a:t>
              </a:r>
            </a:p>
            <a:p>
              <a:endParaRPr lang="en-US" dirty="0" smtClean="0"/>
            </a:p>
            <a:p>
              <a:r>
                <a:rPr lang="en-US" dirty="0" smtClean="0">
                  <a:solidFill>
                    <a:srgbClr val="0070C0"/>
                  </a:solidFill>
                </a:rPr>
                <a:t>&lt;a</a:t>
              </a:r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name</a:t>
              </a:r>
              <a:r>
                <a:rPr lang="en-US" dirty="0" smtClean="0">
                  <a:solidFill>
                    <a:srgbClr val="0070C0"/>
                  </a:solidFill>
                </a:rPr>
                <a:t>="C3"&gt;</a:t>
              </a:r>
              <a:r>
                <a:rPr lang="ru-RU" dirty="0" smtClean="0"/>
                <a:t>Заголовок</a:t>
              </a:r>
              <a:r>
                <a:rPr lang="en-US" dirty="0" smtClean="0">
                  <a:solidFill>
                    <a:srgbClr val="0070C0"/>
                  </a:solidFill>
                </a:rPr>
                <a:t>&lt;/a&gt;</a:t>
              </a:r>
            </a:p>
            <a:p>
              <a:r>
                <a:rPr lang="en-US" dirty="0" smtClean="0"/>
                <a:t>…</a:t>
              </a:r>
              <a:endParaRPr lang="ru-RU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5056" y="5169211"/>
              <a:ext cx="762000" cy="885825"/>
            </a:xfrm>
            <a:prstGeom prst="rect">
              <a:avLst/>
            </a:prstGeom>
          </p:spPr>
        </p:pic>
      </p:grpSp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852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994" y="4777339"/>
            <a:ext cx="3150206" cy="117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05600" y="1486745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TestProvider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это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online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специалиста.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После каждого урока проходите тестирование для проверки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знаний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 action="ppaction://hlinkfile"/>
              </a:rPr>
              <a:t>TestProvider.com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Успешное прохождение финального тестирования позволит Вам получить соответствующий Сертификат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Рисунок 22">
            <a:hlinkClick r:id="rId3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5" y="1560042"/>
            <a:ext cx="5493865" cy="438754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78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HTML &amp; CSS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300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Введение в </a:t>
            </a:r>
            <a:r>
              <a:rPr lang="en-US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HTML</a:t>
            </a:r>
            <a:endParaRPr lang="en-US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</a:t>
            </a: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Markup Language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Язык разметки гипертекста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D6D6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D6D6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776000" y="2279214"/>
            <a:ext cx="864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D04E1D"/>
                </a:solidFill>
                <a:cs typeface="Arial" pitchFamily="34" charset="0"/>
              </a:rPr>
              <a:t>HTML</a:t>
            </a:r>
            <a:r>
              <a:rPr lang="ru-RU" dirty="0">
                <a:cs typeface="Arial" pitchFamily="34" charset="0"/>
              </a:rPr>
              <a:t> (от англ. HyperText Markup Language </a:t>
            </a:r>
            <a:r>
              <a:rPr lang="ru-RU" dirty="0" smtClean="0"/>
              <a:t>–</a:t>
            </a:r>
            <a:r>
              <a:rPr lang="ru-RU" dirty="0" smtClean="0">
                <a:cs typeface="Arial" pitchFamily="34" charset="0"/>
              </a:rPr>
              <a:t> </a:t>
            </a:r>
            <a:r>
              <a:rPr lang="ru-RU" dirty="0">
                <a:cs typeface="Arial" pitchFamily="34" charset="0"/>
              </a:rPr>
              <a:t>«язык разметки гипертекста</a:t>
            </a:r>
            <a:r>
              <a:rPr lang="ru-RU" dirty="0" smtClean="0">
                <a:cs typeface="Arial" pitchFamily="34" charset="0"/>
              </a:rPr>
              <a:t>»)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>
                <a:cs typeface="Arial" pitchFamily="34" charset="0"/>
              </a:rPr>
              <a:t> </a:t>
            </a:r>
            <a:r>
              <a:rPr lang="ru-RU" dirty="0">
                <a:cs typeface="Arial" pitchFamily="34" charset="0"/>
              </a:rPr>
              <a:t>стандартный язык разметки документов во Всемирной паутине. Большинство веб-страниц создаются при помощи языка HTML (или XHTML). Язык HTML интерпретируется браузерами и отображается в виде документа в удобной для человека форме</a:t>
            </a:r>
            <a:r>
              <a:rPr lang="ru-RU" dirty="0" smtClean="0">
                <a:cs typeface="Arial" pitchFamily="34" charset="0"/>
              </a:rPr>
              <a:t>.</a:t>
            </a:r>
          </a:p>
          <a:p>
            <a:pPr algn="just"/>
            <a:endParaRPr lang="ru-RU" dirty="0">
              <a:cs typeface="Arial" pitchFamily="34" charset="0"/>
            </a:endParaRPr>
          </a:p>
          <a:p>
            <a:pPr algn="just"/>
            <a:r>
              <a:rPr lang="ru-RU" dirty="0" smtClean="0">
                <a:cs typeface="Arial" pitchFamily="34" charset="0"/>
              </a:rPr>
              <a:t>HTML </a:t>
            </a:r>
            <a:r>
              <a:rPr lang="ru-RU" dirty="0">
                <a:cs typeface="Arial" pitchFamily="34" charset="0"/>
              </a:rPr>
              <a:t>является приложением («частным случаем») SGML (стандартного обобщённого языка разметки) и соответствует международному стандарту ISO 8879. XHTML же является приложением XML.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324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Основные составляющие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776000" y="3707701"/>
            <a:ext cx="864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D04E1D"/>
              </a:buClr>
              <a:buFont typeface="+mj-lt"/>
              <a:buAutoNum type="arabicPeriod"/>
            </a:pPr>
            <a:r>
              <a:rPr lang="ru-RU" dirty="0"/>
              <a:t>Тег. У элементов, которые имеют содержимое, их обычно два –</a:t>
            </a:r>
            <a:r>
              <a:rPr lang="ru-RU" dirty="0" smtClean="0"/>
              <a:t> </a:t>
            </a:r>
            <a:r>
              <a:rPr lang="ru-RU" dirty="0"/>
              <a:t>открывающий и закрывающий.</a:t>
            </a:r>
          </a:p>
          <a:p>
            <a:pPr marL="342900" indent="-342900" algn="just">
              <a:buClr>
                <a:srgbClr val="D04E1D"/>
              </a:buClr>
              <a:buFont typeface="+mj-lt"/>
              <a:buAutoNum type="arabicPeriod"/>
            </a:pPr>
            <a:r>
              <a:rPr lang="ru-RU" dirty="0"/>
              <a:t>Атрибут. Атрибут  содержит определенную информацию </a:t>
            </a:r>
            <a:r>
              <a:rPr lang="ru-RU" dirty="0" smtClean="0"/>
              <a:t>о</a:t>
            </a:r>
            <a:r>
              <a:rPr lang="ru-RU" dirty="0"/>
              <a:t>б</a:t>
            </a:r>
            <a:r>
              <a:rPr lang="ru-RU" dirty="0" smtClean="0"/>
              <a:t> </a:t>
            </a:r>
            <a:r>
              <a:rPr lang="ru-RU" dirty="0"/>
              <a:t>элементе. У одного элемента их может быть несколько, а может и не быть вовсе. </a:t>
            </a:r>
          </a:p>
          <a:p>
            <a:pPr marL="342900" indent="-342900" algn="just">
              <a:buClr>
                <a:srgbClr val="D04E1D"/>
              </a:buClr>
              <a:buFont typeface="+mj-lt"/>
              <a:buAutoNum type="arabicPeriod"/>
            </a:pPr>
            <a:r>
              <a:rPr lang="ru-RU" dirty="0"/>
              <a:t>Значение атрибута.</a:t>
            </a:r>
          </a:p>
          <a:p>
            <a:pPr marL="342900" indent="-342900" algn="just">
              <a:buClr>
                <a:srgbClr val="D04E1D"/>
              </a:buClr>
              <a:buFont typeface="+mj-lt"/>
              <a:buAutoNum type="arabicPeriod"/>
            </a:pPr>
            <a:r>
              <a:rPr lang="ru-RU" dirty="0"/>
              <a:t>Содержимое элемента.</a:t>
            </a:r>
          </a:p>
          <a:p>
            <a:pPr marL="342900" indent="-342900" algn="just">
              <a:buClr>
                <a:srgbClr val="D04E1D"/>
              </a:buClr>
              <a:buFont typeface="+mj-lt"/>
              <a:buAutoNum type="arabicPeriod"/>
            </a:pPr>
            <a:r>
              <a:rPr lang="ru-RU" dirty="0"/>
              <a:t>Цельный элемент. Его границы описываются открывающим и закрывающим тегами.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3203514" y="1539195"/>
            <a:ext cx="5784972" cy="1840881"/>
            <a:chOff x="3203514" y="1539196"/>
            <a:chExt cx="5784972" cy="1840881"/>
          </a:xfrm>
        </p:grpSpPr>
        <p:grpSp>
          <p:nvGrpSpPr>
            <p:cNvPr id="15" name="Группа 16"/>
            <p:cNvGrpSpPr/>
            <p:nvPr/>
          </p:nvGrpSpPr>
          <p:grpSpPr>
            <a:xfrm>
              <a:off x="3203514" y="1539196"/>
              <a:ext cx="5784972" cy="1840881"/>
              <a:chOff x="1706946" y="1399520"/>
              <a:chExt cx="5784972" cy="184088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3304032" y="1956669"/>
                <a:ext cx="4114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&lt;body</a:t>
                </a:r>
                <a:r>
                  <a:rPr lang="en-US" sz="2400" dirty="0" smtClean="0"/>
                  <a:t>	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align</a:t>
                </a:r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=“center”&gt;</a:t>
                </a:r>
              </a:p>
              <a:p>
                <a:r>
                  <a:rPr lang="en-US" sz="2400" dirty="0" smtClean="0"/>
                  <a:t>	…	…	…</a:t>
                </a:r>
              </a:p>
              <a:p>
                <a:r>
                  <a:rPr lang="en-US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&lt;/body&gt;</a:t>
                </a:r>
                <a:endParaRPr lang="ru-RU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3" name="Прямая со стрелкой 5"/>
              <p:cNvCxnSpPr/>
              <p:nvPr/>
            </p:nvCxnSpPr>
            <p:spPr>
              <a:xfrm>
                <a:off x="2618232" y="2490069"/>
                <a:ext cx="6096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6"/>
              <p:cNvCxnSpPr/>
              <p:nvPr/>
            </p:nvCxnSpPr>
            <p:spPr>
              <a:xfrm flipV="1">
                <a:off x="2618232" y="2185269"/>
                <a:ext cx="6096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 стрелкой 7"/>
              <p:cNvCxnSpPr/>
              <p:nvPr/>
            </p:nvCxnSpPr>
            <p:spPr>
              <a:xfrm flipH="1">
                <a:off x="4675632" y="1728069"/>
                <a:ext cx="3048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9"/>
              <p:cNvCxnSpPr/>
              <p:nvPr/>
            </p:nvCxnSpPr>
            <p:spPr>
              <a:xfrm flipH="1" flipV="1">
                <a:off x="6580632" y="2671823"/>
                <a:ext cx="6096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392746" y="226146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ru-RU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80432" y="1399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01060" y="1399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ru-RU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190232" y="287106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ru-RU" dirty="0"/>
              </a:p>
            </p:txBody>
          </p:sp>
          <p:sp>
            <p:nvSpPr>
              <p:cNvPr id="32" name="Левая фигурная скобка 14"/>
              <p:cNvSpPr/>
              <p:nvPr/>
            </p:nvSpPr>
            <p:spPr>
              <a:xfrm>
                <a:off x="1932432" y="1804269"/>
                <a:ext cx="304800" cy="137160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706946" y="226146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ru-RU" dirty="0"/>
              </a:p>
            </p:txBody>
          </p:sp>
        </p:grpSp>
        <p:cxnSp>
          <p:nvCxnSpPr>
            <p:cNvPr id="34" name="Прямая со стрелкой 7"/>
            <p:cNvCxnSpPr/>
            <p:nvPr/>
          </p:nvCxnSpPr>
          <p:spPr>
            <a:xfrm flipH="1">
              <a:off x="7086600" y="1866980"/>
              <a:ext cx="3048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sp>
        <p:nvSpPr>
          <p:cNvPr id="35" name="Прямоугольник 34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4344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Семантика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219200" y="1494383"/>
            <a:ext cx="9753600" cy="4154984"/>
            <a:chOff x="1409700" y="1684422"/>
            <a:chExt cx="9753600" cy="4154984"/>
          </a:xfrm>
        </p:grpSpPr>
        <p:sp>
          <p:nvSpPr>
            <p:cNvPr id="12" name="TextBox 11"/>
            <p:cNvSpPr txBox="1"/>
            <p:nvPr/>
          </p:nvSpPr>
          <p:spPr>
            <a:xfrm>
              <a:off x="1409700" y="1684422"/>
              <a:ext cx="3429000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&lt;html&gt;</a:t>
              </a:r>
              <a:endParaRPr lang="ru-RU" sz="2400" dirty="0" smtClean="0">
                <a:solidFill>
                  <a:srgbClr val="FF0000"/>
                </a:solidFill>
              </a:endParaRPr>
            </a:p>
            <a:p>
              <a:endParaRPr lang="en-US" sz="2400" dirty="0" smtClean="0">
                <a:solidFill>
                  <a:srgbClr val="FF0000"/>
                </a:solidFill>
              </a:endParaRPr>
            </a:p>
            <a:p>
              <a:r>
                <a:rPr lang="en-US" sz="2400" dirty="0" smtClean="0"/>
                <a:t>    </a:t>
              </a:r>
              <a:r>
                <a:rPr lang="en-US" sz="2400" dirty="0" smtClean="0">
                  <a:solidFill>
                    <a:schemeClr val="tx2">
                      <a:lumMod val="75000"/>
                    </a:schemeClr>
                  </a:solidFill>
                </a:rPr>
                <a:t>&lt;head&gt;</a:t>
              </a:r>
            </a:p>
            <a:p>
              <a:r>
                <a:rPr lang="ru-RU" sz="2400" dirty="0" smtClean="0"/>
                <a:t>        	…	…	…</a:t>
              </a:r>
            </a:p>
            <a:p>
              <a:r>
                <a:rPr lang="en-US" sz="2400" dirty="0" smtClean="0">
                  <a:solidFill>
                    <a:schemeClr val="tx2">
                      <a:lumMod val="75000"/>
                    </a:schemeClr>
                  </a:solidFill>
                </a:rPr>
                <a:t>    &lt;/head&gt;</a:t>
              </a:r>
              <a:endParaRPr lang="ru-RU" sz="2400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en-US" sz="2400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sz="2400" dirty="0" smtClean="0"/>
                <a:t>    </a:t>
              </a:r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&lt;body&gt;</a:t>
              </a:r>
            </a:p>
            <a:p>
              <a:r>
                <a:rPr lang="ru-RU" sz="2400" dirty="0" smtClean="0"/>
                <a:t> 	…	…	…</a:t>
              </a:r>
            </a:p>
            <a:p>
              <a:r>
                <a:rPr lang="en-US" sz="2400" dirty="0" smtClean="0"/>
                <a:t>    </a:t>
              </a:r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&lt;/body&gt;</a:t>
              </a:r>
              <a:endParaRPr lang="ru-RU" sz="24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24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&lt;/html&gt;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4838700" y="2195841"/>
              <a:ext cx="6324600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dirty="0"/>
                <a:t>Тег &lt;html&gt; является контейнером, который заключает в себе все содержимое веб-страницы, включая теги &lt;head&gt; и &lt;body&gt;. Открывающий и закрывающий теги &lt;html&gt; в документе необязательны, но хороший стиль диктует непременное их использование.</a:t>
              </a:r>
            </a:p>
            <a:p>
              <a:pPr algn="just"/>
              <a:endParaRPr lang="ru-RU" dirty="0"/>
            </a:p>
            <a:p>
              <a:pPr algn="just"/>
              <a:r>
                <a:rPr lang="ru-RU" dirty="0"/>
                <a:t>Тег &lt;head&gt; содержит в себе информацию о странице. В нем располагаются метатеги, </a:t>
              </a:r>
              <a:r>
                <a:rPr lang="ru-RU" dirty="0" smtClean="0"/>
                <a:t>ссылки </a:t>
              </a:r>
              <a:r>
                <a:rPr lang="ru-RU" dirty="0"/>
                <a:t>на подключаемые модули.</a:t>
              </a:r>
            </a:p>
            <a:p>
              <a:pPr algn="just"/>
              <a:endParaRPr lang="ru-RU" dirty="0"/>
            </a:p>
            <a:p>
              <a:pPr algn="just"/>
              <a:r>
                <a:rPr lang="ru-RU" dirty="0"/>
                <a:t>Тег &lt;body&gt; является контейнером для всего содержимого</a:t>
              </a:r>
              <a:r>
                <a:rPr lang="en-US" dirty="0"/>
                <a:t>,</a:t>
              </a:r>
              <a:r>
                <a:rPr lang="ru-RU" dirty="0"/>
                <a:t> которое будет отображено пользователю.</a:t>
              </a:r>
            </a:p>
          </p:txBody>
        </p:sp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639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Основные правила разметки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6000" y="2096095"/>
            <a:ext cx="8640000" cy="2913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D04E1D"/>
              </a:buClr>
              <a:buAutoNum type="arabicPeriod"/>
            </a:pPr>
            <a:r>
              <a:rPr lang="ru-RU" dirty="0"/>
              <a:t>Элементы не должны пересекаться. Другими словами, если открывающий тег располагается внутри элемента, то и соответствующий закрывающий тег должен располагаться внутри этого же элемента.</a:t>
            </a:r>
          </a:p>
          <a:p>
            <a:pPr marL="342900" indent="-342900" algn="just">
              <a:buClr>
                <a:srgbClr val="D04E1D"/>
              </a:buClr>
              <a:buAutoNum type="arabicPeriod"/>
            </a:pPr>
            <a:endParaRPr lang="ru-RU" dirty="0"/>
          </a:p>
          <a:p>
            <a:pPr marL="342900" indent="-342900" algn="just">
              <a:buClr>
                <a:srgbClr val="D04E1D"/>
              </a:buClr>
              <a:buAutoNum type="arabicPeriod" startAt="2"/>
            </a:pPr>
            <a:r>
              <a:rPr lang="ru-RU" dirty="0"/>
              <a:t>Блочные элементы могут содержать текстовые </a:t>
            </a:r>
            <a:r>
              <a:rPr lang="ru-RU" dirty="0" smtClean="0"/>
              <a:t>элементы, </a:t>
            </a:r>
            <a:r>
              <a:rPr lang="ru-RU" dirty="0"/>
              <a:t>а </a:t>
            </a:r>
            <a:r>
              <a:rPr lang="ru-RU" dirty="0" smtClean="0"/>
              <a:t>также </a:t>
            </a:r>
            <a:r>
              <a:rPr lang="ru-RU" dirty="0"/>
              <a:t>вложенные блочные.</a:t>
            </a:r>
          </a:p>
          <a:p>
            <a:pPr marL="342900" indent="-342900" algn="just">
              <a:buClr>
                <a:srgbClr val="D04E1D"/>
              </a:buClr>
              <a:buAutoNum type="arabicPeriod" startAt="2"/>
            </a:pPr>
            <a:endParaRPr lang="ru-RU" dirty="0"/>
          </a:p>
          <a:p>
            <a:pPr marL="342900" indent="-342900" algn="just">
              <a:buClr>
                <a:srgbClr val="D04E1D"/>
              </a:buClr>
              <a:buAutoNum type="arabicPeriod" startAt="2"/>
            </a:pPr>
            <a:r>
              <a:rPr lang="ru-RU" dirty="0"/>
              <a:t>Текстовые элементы могут содержать вложенные текстовые элементы.</a:t>
            </a:r>
          </a:p>
          <a:p>
            <a:pPr marL="342900" indent="-342900" algn="just">
              <a:buClr>
                <a:srgbClr val="D04E1D"/>
              </a:buClr>
              <a:buAutoNum type="arabicPeriod" startAt="2"/>
            </a:pPr>
            <a:endParaRPr lang="ru-RU" dirty="0"/>
          </a:p>
          <a:p>
            <a:pPr marL="342900" indent="-342900" algn="just">
              <a:buClr>
                <a:srgbClr val="D04E1D"/>
              </a:buClr>
              <a:buAutoNum type="arabicPeriod" startAt="2"/>
            </a:pPr>
            <a:r>
              <a:rPr lang="ru-RU" dirty="0"/>
              <a:t>Текстовые элементы не могут содержать вложенные блочные элементы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41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Основные элементы для работы с текстом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76000" y="1625625"/>
            <a:ext cx="8640000" cy="39087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Clr>
                <a:srgbClr val="D04E1D"/>
              </a:buClr>
              <a:buAutoNum type="arabicPeriod"/>
            </a:pPr>
            <a:r>
              <a:rPr lang="ru-RU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p&gt;&lt;/p&gt;</a:t>
            </a:r>
            <a:r>
              <a:rPr lang="ru-RU" dirty="0"/>
              <a:t> –</a:t>
            </a:r>
            <a:r>
              <a:rPr lang="ru-RU" dirty="0" smtClean="0">
                <a:cs typeface="Arial" pitchFamily="34" charset="0"/>
              </a:rPr>
              <a:t> </a:t>
            </a:r>
            <a:r>
              <a:rPr lang="ru-RU" dirty="0" smtClean="0"/>
              <a:t>Параграф </a:t>
            </a:r>
            <a:r>
              <a:rPr lang="ru-RU" dirty="0"/>
              <a:t>является одной из основных семантических единиц, и следовательно для него в разметке есть отдельный тег</a:t>
            </a:r>
            <a:r>
              <a:rPr lang="en-US" dirty="0"/>
              <a:t>.</a:t>
            </a:r>
            <a:r>
              <a:rPr lang="ru-RU" dirty="0"/>
              <a:t> Параграфов может быть несколько на странице. При этом между ними автоматически создаются вертикальные отступы и после каждого параграфа делается перенос строки.</a:t>
            </a:r>
          </a:p>
          <a:p>
            <a:pPr marL="342900" indent="-342900" algn="just">
              <a:buClr>
                <a:srgbClr val="D04E1D"/>
              </a:buClr>
              <a:buAutoNum type="arabicPeriod"/>
            </a:pPr>
            <a:endParaRPr lang="ru-RU" dirty="0"/>
          </a:p>
          <a:p>
            <a:pPr marL="342900" indent="-342900" algn="just">
              <a:buClr>
                <a:srgbClr val="D04E1D"/>
              </a:buClr>
              <a:buFontTx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pre&gt;&lt;/pre&gt;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–</a:t>
            </a:r>
            <a:r>
              <a:rPr lang="ru-RU" dirty="0" smtClean="0"/>
              <a:t> </a:t>
            </a:r>
            <a:r>
              <a:rPr lang="ru-RU" dirty="0"/>
              <a:t>является контейнером</a:t>
            </a:r>
            <a:r>
              <a:rPr lang="en-US" dirty="0"/>
              <a:t>,</a:t>
            </a:r>
            <a:r>
              <a:rPr lang="ru-RU" dirty="0"/>
              <a:t> который отображает содержимое</a:t>
            </a:r>
            <a:r>
              <a:rPr lang="en-US" dirty="0"/>
              <a:t>,</a:t>
            </a:r>
            <a:r>
              <a:rPr lang="ru-RU" dirty="0"/>
              <a:t> учитывая все </a:t>
            </a:r>
            <a:r>
              <a:rPr lang="ru-RU" dirty="0" smtClean="0"/>
              <a:t>пробельные символы* </a:t>
            </a:r>
            <a:r>
              <a:rPr lang="ru-RU" dirty="0"/>
              <a:t>и символы переноса строк</a:t>
            </a:r>
            <a:r>
              <a:rPr lang="en-US" dirty="0"/>
              <a:t>,</a:t>
            </a:r>
            <a:r>
              <a:rPr lang="ru-RU" dirty="0"/>
              <a:t> указанные внутри себя.</a:t>
            </a:r>
          </a:p>
          <a:p>
            <a:pPr marL="342900" indent="-342900" algn="just">
              <a:buClr>
                <a:srgbClr val="D04E1D"/>
              </a:buClr>
              <a:buFontTx/>
              <a:buAutoNum type="arabicPeriod"/>
            </a:pPr>
            <a:endParaRPr lang="ru-RU" dirty="0"/>
          </a:p>
          <a:p>
            <a:pPr marL="342900" indent="-342900" algn="just">
              <a:buClr>
                <a:srgbClr val="D04E1D"/>
              </a:buClr>
              <a:buFontTx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br/&gt; </a:t>
            </a:r>
            <a:r>
              <a:rPr lang="ru-RU" dirty="0"/>
              <a:t>–</a:t>
            </a:r>
            <a:r>
              <a:rPr lang="ru-RU" dirty="0" smtClean="0"/>
              <a:t> </a:t>
            </a:r>
            <a:r>
              <a:rPr lang="ru-RU" dirty="0"/>
              <a:t>делает перенос на следующую строку. Он не имеет содержимого, </a:t>
            </a:r>
            <a:r>
              <a:rPr lang="ru-RU" dirty="0" smtClean="0"/>
              <a:t>поэтому </a:t>
            </a:r>
            <a:r>
              <a:rPr lang="ru-RU" dirty="0"/>
              <a:t>в конце располагается символ / .</a:t>
            </a:r>
          </a:p>
          <a:p>
            <a:pPr marL="342900" indent="-342900" algn="just">
              <a:buFontTx/>
              <a:buAutoNum type="arabicPeriod"/>
            </a:pPr>
            <a:endParaRPr lang="ru-RU" dirty="0"/>
          </a:p>
          <a:p>
            <a:pPr algn="just"/>
            <a:endParaRPr lang="en-US" dirty="0"/>
          </a:p>
          <a:p>
            <a:pPr algn="just"/>
            <a:r>
              <a:rPr lang="ru-RU" sz="1600" dirty="0"/>
              <a:t>    </a:t>
            </a:r>
            <a:r>
              <a:rPr lang="en-US" sz="1600" dirty="0"/>
              <a:t>*</a:t>
            </a:r>
            <a:r>
              <a:rPr lang="ru-RU" sz="1600" dirty="0"/>
              <a:t> В разметке все пробельные символы более одного пробела игнорируются, в том числе переносы строк и табуляции.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39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Заголовки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h1-h6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6000" y="1445625"/>
            <a:ext cx="8640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Для создания заголовков на странице существуют теги h1 - h6.</a:t>
            </a:r>
            <a:endParaRPr lang="en-US" dirty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первую очередь они должны описывать вашу страницу аналогично тезисам в реферате.</a:t>
            </a:r>
            <a:endParaRPr lang="en-US" dirty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h1 </a:t>
            </a:r>
            <a:r>
              <a:rPr lang="ru-RU" dirty="0"/>
              <a:t>–</a:t>
            </a:r>
            <a:r>
              <a:rPr lang="ru-RU" dirty="0" smtClean="0"/>
              <a:t> </a:t>
            </a:r>
            <a:r>
              <a:rPr lang="ru-RU" dirty="0"/>
              <a:t>наиболее важные заголовки, h2 –</a:t>
            </a:r>
            <a:r>
              <a:rPr lang="ru-RU" dirty="0" smtClean="0">
                <a:cs typeface="Arial" pitchFamily="34" charset="0"/>
              </a:rPr>
              <a:t> </a:t>
            </a:r>
            <a:r>
              <a:rPr lang="ru-RU" dirty="0" smtClean="0"/>
              <a:t>менее </a:t>
            </a:r>
            <a:r>
              <a:rPr lang="ru-RU" dirty="0"/>
              <a:t>важные</a:t>
            </a:r>
            <a:r>
              <a:rPr lang="en-US" dirty="0"/>
              <a:t> </a:t>
            </a:r>
            <a:r>
              <a:rPr lang="ru-RU" dirty="0"/>
              <a:t>и h6 –</a:t>
            </a:r>
            <a:r>
              <a:rPr lang="ru-RU" dirty="0" smtClean="0"/>
              <a:t> </a:t>
            </a:r>
            <a:r>
              <a:rPr lang="ru-RU" dirty="0"/>
              <a:t>самые незначительные, но все же заголовки</a:t>
            </a:r>
            <a:r>
              <a:rPr lang="en-US" dirty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b="1" dirty="0" smtClean="0"/>
              <a:t>Количество </a:t>
            </a:r>
            <a:r>
              <a:rPr lang="ru-RU" b="1" dirty="0"/>
              <a:t>на странице</a:t>
            </a:r>
            <a:r>
              <a:rPr lang="ru-RU" dirty="0"/>
              <a:t>, рекомендованное поисковыми системами</a:t>
            </a:r>
            <a:r>
              <a:rPr lang="ru-RU" dirty="0" smtClean="0"/>
              <a:t>:</a:t>
            </a:r>
          </a:p>
          <a:p>
            <a:pPr algn="just"/>
            <a:endParaRPr lang="en-US" sz="1000" dirty="0"/>
          </a:p>
          <a:p>
            <a:pPr algn="just"/>
            <a:r>
              <a:rPr lang="en-US" dirty="0"/>
              <a:t>	</a:t>
            </a:r>
            <a:r>
              <a:rPr lang="ru-RU" dirty="0"/>
              <a:t>h1 –</a:t>
            </a:r>
            <a:r>
              <a:rPr lang="ru-RU" dirty="0" smtClean="0"/>
              <a:t> </a:t>
            </a:r>
            <a:r>
              <a:rPr lang="ru-RU" dirty="0"/>
              <a:t>должен быть один на странице, 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ru-RU" dirty="0"/>
              <a:t>h2 –</a:t>
            </a:r>
            <a:r>
              <a:rPr lang="ru-RU" dirty="0" smtClean="0"/>
              <a:t> </a:t>
            </a:r>
            <a:r>
              <a:rPr lang="ru-RU" dirty="0"/>
              <a:t>около 2 - 4,</a:t>
            </a:r>
            <a:endParaRPr lang="en-US" dirty="0"/>
          </a:p>
          <a:p>
            <a:pPr algn="just"/>
            <a:r>
              <a:rPr lang="en-US" dirty="0"/>
              <a:t>	h3 – </a:t>
            </a:r>
            <a:r>
              <a:rPr lang="ru-RU" dirty="0"/>
              <a:t>около 4 </a:t>
            </a:r>
            <a:r>
              <a:rPr lang="ru-RU" dirty="0" smtClean="0"/>
              <a:t>- </a:t>
            </a:r>
            <a:r>
              <a:rPr lang="ru-RU" dirty="0"/>
              <a:t>8,</a:t>
            </a:r>
          </a:p>
          <a:p>
            <a:pPr algn="just"/>
            <a:r>
              <a:rPr lang="ru-RU" dirty="0"/>
              <a:t>	</a:t>
            </a:r>
            <a:r>
              <a:rPr lang="ru-RU" dirty="0" smtClean="0"/>
              <a:t>…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Далее </a:t>
            </a:r>
            <a:r>
              <a:rPr lang="ru-RU" dirty="0"/>
              <a:t>по увеличению, чем менее значителен тег – тем большее количество раз его можно использовать на странице, но Вы можете размещать их на свое усмотрение. 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42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Создание прямой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HyperText Markup Language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6000" y="1516031"/>
            <a:ext cx="8640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ru-RU" dirty="0" smtClean="0">
                <a:solidFill>
                  <a:srgbClr val="0070C0"/>
                </a:solidFill>
              </a:rPr>
              <a:t>hr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/>
              <a:t>–</a:t>
            </a:r>
            <a:r>
              <a:rPr lang="ru-RU" dirty="0" smtClean="0"/>
              <a:t> </a:t>
            </a:r>
            <a:r>
              <a:rPr lang="ru-RU" dirty="0"/>
              <a:t>тег для реализации прямой линии, он одиночный, не имеет содержимого и потому не имеет закрывающего тега.</a:t>
            </a:r>
            <a:r>
              <a:rPr lang="en-US" dirty="0"/>
              <a:t> </a:t>
            </a:r>
            <a:r>
              <a:rPr lang="ru-RU" dirty="0"/>
              <a:t>Автоматически растягивается на всю ширину родительского тега.</a:t>
            </a:r>
          </a:p>
          <a:p>
            <a:endParaRPr lang="ru-RU" dirty="0"/>
          </a:p>
          <a:p>
            <a:r>
              <a:rPr lang="en-US" dirty="0"/>
              <a:t>                Атрибуты: </a:t>
            </a:r>
            <a:r>
              <a:rPr lang="en-US" dirty="0">
                <a:solidFill>
                  <a:srgbClr val="FF0000"/>
                </a:solidFill>
              </a:rPr>
              <a:t>align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color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width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noshade</a:t>
            </a:r>
          </a:p>
          <a:p>
            <a:endParaRPr lang="en-US" dirty="0"/>
          </a:p>
          <a:p>
            <a:r>
              <a:rPr lang="en-US" dirty="0"/>
              <a:t>	1. </a:t>
            </a:r>
            <a:r>
              <a:rPr lang="en-US" dirty="0">
                <a:solidFill>
                  <a:srgbClr val="FF0000"/>
                </a:solidFill>
              </a:rPr>
              <a:t>align</a:t>
            </a:r>
            <a:r>
              <a:rPr lang="en-US" dirty="0"/>
              <a:t>	</a:t>
            </a:r>
            <a:r>
              <a:rPr lang="ru-RU" dirty="0" smtClean="0"/>
              <a:t>   </a:t>
            </a:r>
            <a:r>
              <a:rPr lang="ru-RU" dirty="0"/>
              <a:t>–</a:t>
            </a:r>
            <a:r>
              <a:rPr lang="en-US" dirty="0" smtClean="0"/>
              <a:t> </a:t>
            </a:r>
            <a:r>
              <a:rPr lang="ru-RU" dirty="0" smtClean="0"/>
              <a:t> выравнивает </a:t>
            </a:r>
            <a:r>
              <a:rPr lang="ru-RU" dirty="0"/>
              <a:t>прямую в родительском контейнере, может 		  принимать следующие значения: </a:t>
            </a:r>
            <a:r>
              <a:rPr lang="ru-RU" dirty="0">
                <a:solidFill>
                  <a:srgbClr val="0070C0"/>
                </a:solidFill>
              </a:rPr>
              <a:t>left</a:t>
            </a:r>
            <a:r>
              <a:rPr lang="ru-RU" dirty="0"/>
              <a:t>, </a:t>
            </a:r>
            <a:r>
              <a:rPr lang="ru-RU" dirty="0">
                <a:solidFill>
                  <a:srgbClr val="0070C0"/>
                </a:solidFill>
              </a:rPr>
              <a:t>right</a:t>
            </a:r>
            <a:r>
              <a:rPr lang="ru-RU" dirty="0"/>
              <a:t>, </a:t>
            </a:r>
            <a:r>
              <a:rPr lang="ru-RU" dirty="0">
                <a:solidFill>
                  <a:srgbClr val="0070C0"/>
                </a:solidFill>
              </a:rPr>
              <a:t>center</a:t>
            </a:r>
            <a:r>
              <a:rPr lang="ru-RU" dirty="0"/>
              <a:t>.</a:t>
            </a:r>
          </a:p>
          <a:p>
            <a:endParaRPr lang="en-US" dirty="0"/>
          </a:p>
          <a:p>
            <a:r>
              <a:rPr lang="en-US" dirty="0"/>
              <a:t>	2. </a:t>
            </a:r>
            <a:r>
              <a:rPr lang="en-US" dirty="0">
                <a:solidFill>
                  <a:srgbClr val="FF0000"/>
                </a:solidFill>
              </a:rPr>
              <a:t>color</a:t>
            </a:r>
            <a:r>
              <a:rPr lang="en-US" dirty="0"/>
              <a:t>	</a:t>
            </a:r>
            <a:r>
              <a:rPr lang="ru-RU" dirty="0"/>
              <a:t> </a:t>
            </a:r>
            <a:r>
              <a:rPr lang="ru-RU" dirty="0" smtClean="0"/>
              <a:t>  –  атрибут </a:t>
            </a:r>
            <a:r>
              <a:rPr lang="ru-RU" dirty="0"/>
              <a:t>тега hr, который указывает цвет прямой.</a:t>
            </a:r>
          </a:p>
          <a:p>
            <a:endParaRPr lang="en-US" dirty="0"/>
          </a:p>
          <a:p>
            <a:r>
              <a:rPr lang="en-US" dirty="0"/>
              <a:t>	3. </a:t>
            </a:r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	</a:t>
            </a:r>
            <a:r>
              <a:rPr lang="ru-RU" dirty="0"/>
              <a:t> </a:t>
            </a:r>
            <a:r>
              <a:rPr lang="ru-RU" dirty="0" smtClean="0"/>
              <a:t>  –  атрибут </a:t>
            </a:r>
            <a:r>
              <a:rPr lang="ru-RU" dirty="0"/>
              <a:t>тега hr, который указывает толщину </a:t>
            </a:r>
            <a:r>
              <a:rPr lang="ru-RU" dirty="0" smtClean="0"/>
              <a:t>прямой</a:t>
            </a:r>
            <a:r>
              <a:rPr lang="ru-RU" dirty="0"/>
              <a:t>.</a:t>
            </a:r>
          </a:p>
          <a:p>
            <a:endParaRPr lang="en-US" dirty="0"/>
          </a:p>
          <a:p>
            <a:r>
              <a:rPr lang="en-US" dirty="0"/>
              <a:t>	4. </a:t>
            </a:r>
            <a:r>
              <a:rPr lang="en-US" dirty="0">
                <a:solidFill>
                  <a:srgbClr val="FF0000"/>
                </a:solidFill>
              </a:rPr>
              <a:t>width</a:t>
            </a:r>
            <a:r>
              <a:rPr lang="en-US" dirty="0"/>
              <a:t>	</a:t>
            </a:r>
            <a:r>
              <a:rPr lang="ru-RU" dirty="0"/>
              <a:t> </a:t>
            </a:r>
            <a:r>
              <a:rPr lang="ru-RU" dirty="0" smtClean="0"/>
              <a:t>  –  </a:t>
            </a:r>
            <a:r>
              <a:rPr lang="ru-RU" dirty="0"/>
              <a:t>атрибут тега hr, который </a:t>
            </a:r>
            <a:r>
              <a:rPr lang="ru-RU" dirty="0" smtClean="0"/>
              <a:t>указывает</a:t>
            </a:r>
            <a:r>
              <a:rPr lang="ru-RU" dirty="0"/>
              <a:t> ширину</a:t>
            </a:r>
            <a:r>
              <a:rPr lang="ru-RU" dirty="0" smtClean="0"/>
              <a:t> прямой</a:t>
            </a:r>
            <a:r>
              <a:rPr lang="ru-RU" dirty="0"/>
              <a:t>.</a:t>
            </a:r>
          </a:p>
          <a:p>
            <a:endParaRPr lang="en-US" dirty="0"/>
          </a:p>
          <a:p>
            <a:r>
              <a:rPr lang="en-US" dirty="0"/>
              <a:t>	5. </a:t>
            </a:r>
            <a:r>
              <a:rPr lang="en-US" dirty="0">
                <a:solidFill>
                  <a:srgbClr val="FF0000"/>
                </a:solidFill>
              </a:rPr>
              <a:t>noshade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ru-RU" dirty="0" smtClean="0"/>
              <a:t>  атрибут </a:t>
            </a:r>
            <a:r>
              <a:rPr lang="ru-RU" dirty="0"/>
              <a:t>тега hr, который контролирует тень прямой.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" y="6370984"/>
            <a:ext cx="1954839" cy="52070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        webcamp.com.ua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479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38009</TotalTime>
  <Words>1093</Words>
  <Application>Microsoft Office PowerPoint</Application>
  <PresentationFormat>Широкоэкранный</PresentationFormat>
  <Paragraphs>197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Punkor</cp:lastModifiedBy>
  <cp:revision>676</cp:revision>
  <dcterms:created xsi:type="dcterms:W3CDTF">2010-11-10T13:30:04Z</dcterms:created>
  <dcterms:modified xsi:type="dcterms:W3CDTF">2015-09-12T13:05:19Z</dcterms:modified>
</cp:coreProperties>
</file>