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418" r:id="rId2"/>
    <p:sldId id="400" r:id="rId3"/>
    <p:sldId id="417" r:id="rId4"/>
    <p:sldId id="421" r:id="rId5"/>
    <p:sldId id="420" r:id="rId6"/>
    <p:sldId id="422" r:id="rId7"/>
    <p:sldId id="419" r:id="rId8"/>
    <p:sldId id="425" r:id="rId9"/>
    <p:sldId id="427" r:id="rId10"/>
    <p:sldId id="452" r:id="rId11"/>
    <p:sldId id="426" r:id="rId12"/>
    <p:sldId id="424" r:id="rId13"/>
    <p:sldId id="439" r:id="rId14"/>
    <p:sldId id="440" r:id="rId15"/>
    <p:sldId id="453" r:id="rId16"/>
    <p:sldId id="454" r:id="rId17"/>
    <p:sldId id="438" r:id="rId18"/>
    <p:sldId id="429" r:id="rId19"/>
    <p:sldId id="457" r:id="rId20"/>
    <p:sldId id="41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17"/>
            <p14:sldId id="421"/>
            <p14:sldId id="420"/>
            <p14:sldId id="422"/>
            <p14:sldId id="419"/>
            <p14:sldId id="425"/>
            <p14:sldId id="427"/>
            <p14:sldId id="452"/>
            <p14:sldId id="426"/>
            <p14:sldId id="424"/>
            <p14:sldId id="439"/>
            <p14:sldId id="440"/>
            <p14:sldId id="453"/>
            <p14:sldId id="454"/>
            <p14:sldId id="438"/>
            <p14:sldId id="429"/>
            <p14:sldId id="457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74" d="100"/>
          <a:sy n="74" d="100"/>
        </p:scale>
        <p:origin x="6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4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4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0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45654" y="457200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Divs &amp; Spans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HTML &amp; CSS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Свойство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1776000" y="1636642"/>
            <a:ext cx="8640000" cy="462193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Свойство </a:t>
            </a:r>
            <a:r>
              <a:rPr lang="ru-RU" sz="1800" dirty="0">
                <a:solidFill>
                  <a:srgbClr val="FF0000"/>
                </a:solidFill>
              </a:rPr>
              <a:t>clear</a:t>
            </a:r>
            <a:r>
              <a:rPr lang="ru-RU" sz="1800" dirty="0"/>
              <a:t> – некая панацея, если ваши элементы наследуют </a:t>
            </a:r>
            <a:r>
              <a:rPr lang="ru-RU" sz="1800" dirty="0" smtClean="0"/>
              <a:t>обтекание, </a:t>
            </a:r>
            <a:r>
              <a:rPr lang="ru-RU" sz="1800" dirty="0"/>
              <a:t>которого быть не должно.</a:t>
            </a:r>
          </a:p>
          <a:p>
            <a:pPr marL="0" indent="0" algn="just">
              <a:buNone/>
            </a:pPr>
            <a:r>
              <a:rPr lang="ru-RU" sz="1800" dirty="0"/>
              <a:t>   </a:t>
            </a:r>
          </a:p>
          <a:p>
            <a:pPr marL="0" indent="0" algn="just">
              <a:buNone/>
            </a:pPr>
            <a:r>
              <a:rPr lang="ru-RU" sz="1800" dirty="0"/>
              <a:t>Свойство может принимать несколько значений, но наиболее используемое </a:t>
            </a:r>
            <a:r>
              <a:rPr lang="ru-RU" sz="1800" dirty="0" smtClean="0">
                <a:solidFill>
                  <a:srgbClr val="FF0000"/>
                </a:solidFill>
              </a:rPr>
              <a:t>both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ru-RU" sz="1800" dirty="0"/>
              <a:t>– </a:t>
            </a:r>
            <a:r>
              <a:rPr lang="en-US" sz="1800" dirty="0" smtClean="0"/>
              <a:t> </a:t>
            </a:r>
            <a:r>
              <a:rPr lang="ru-RU" sz="1800" dirty="0" smtClean="0"/>
              <a:t>убирает </a:t>
            </a:r>
            <a:r>
              <a:rPr lang="ru-RU" sz="1800" dirty="0"/>
              <a:t>обтекание с обеих сторон. </a:t>
            </a: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15" name="Прямоугольник 4"/>
          <p:cNvSpPr/>
          <p:nvPr/>
        </p:nvSpPr>
        <p:spPr>
          <a:xfrm>
            <a:off x="29718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  <a:endParaRPr lang="ru-RU" dirty="0"/>
          </a:p>
        </p:txBody>
      </p:sp>
      <p:sp>
        <p:nvSpPr>
          <p:cNvPr id="17" name="Прямоугольник 5"/>
          <p:cNvSpPr/>
          <p:nvPr/>
        </p:nvSpPr>
        <p:spPr>
          <a:xfrm>
            <a:off x="51054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  <a:endParaRPr lang="ru-RU" dirty="0"/>
          </a:p>
        </p:txBody>
      </p:sp>
      <p:sp>
        <p:nvSpPr>
          <p:cNvPr id="23" name="Прямоугольник 6"/>
          <p:cNvSpPr/>
          <p:nvPr/>
        </p:nvSpPr>
        <p:spPr>
          <a:xfrm>
            <a:off x="7239000" y="3505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  <a:endParaRPr lang="ru-RU" dirty="0"/>
          </a:p>
        </p:txBody>
      </p:sp>
      <p:sp>
        <p:nvSpPr>
          <p:cNvPr id="24" name="Прямоугольник 7"/>
          <p:cNvSpPr/>
          <p:nvPr/>
        </p:nvSpPr>
        <p:spPr>
          <a:xfrm>
            <a:off x="2971800" y="48006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Clear: both;</a:t>
            </a:r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33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Вложенность слоев, блочная верстка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Объект 2"/>
          <p:cNvSpPr>
            <a:spLocks noGrp="1"/>
          </p:cNvSpPr>
          <p:nvPr>
            <p:ph idx="1"/>
          </p:nvPr>
        </p:nvSpPr>
        <p:spPr>
          <a:xfrm>
            <a:off x="1776000" y="1611242"/>
            <a:ext cx="8640000" cy="462193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В отличии от таблиц, вложенность слоев вполне допустимая и более понятная техника. При этом следует изначально продумать вложенность, простым примером может являться реализация квадрата.</a:t>
            </a:r>
          </a:p>
        </p:txBody>
      </p:sp>
      <p:sp>
        <p:nvSpPr>
          <p:cNvPr id="68" name="Прямоугольник 4"/>
          <p:cNvSpPr/>
          <p:nvPr/>
        </p:nvSpPr>
        <p:spPr>
          <a:xfrm>
            <a:off x="3733800" y="2931789"/>
            <a:ext cx="4724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5"/>
          <p:cNvSpPr/>
          <p:nvPr/>
        </p:nvSpPr>
        <p:spPr>
          <a:xfrm>
            <a:off x="4000500" y="3069578"/>
            <a:ext cx="41910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Прямоугольник 6"/>
          <p:cNvSpPr/>
          <p:nvPr/>
        </p:nvSpPr>
        <p:spPr>
          <a:xfrm>
            <a:off x="4000500" y="4335756"/>
            <a:ext cx="41910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Прямоугольник 7"/>
          <p:cNvSpPr/>
          <p:nvPr/>
        </p:nvSpPr>
        <p:spPr>
          <a:xfrm>
            <a:off x="4127500" y="3236589"/>
            <a:ext cx="19050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  <a:endParaRPr lang="ru-RU" dirty="0"/>
          </a:p>
        </p:txBody>
      </p:sp>
      <p:sp>
        <p:nvSpPr>
          <p:cNvPr id="72" name="Прямоугольник 8"/>
          <p:cNvSpPr/>
          <p:nvPr/>
        </p:nvSpPr>
        <p:spPr>
          <a:xfrm>
            <a:off x="6159500" y="3236589"/>
            <a:ext cx="19050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  <a:endParaRPr lang="ru-RU" dirty="0"/>
          </a:p>
        </p:txBody>
      </p:sp>
      <p:sp>
        <p:nvSpPr>
          <p:cNvPr id="73" name="Прямоугольник 9"/>
          <p:cNvSpPr/>
          <p:nvPr/>
        </p:nvSpPr>
        <p:spPr>
          <a:xfrm>
            <a:off x="4127500" y="4488156"/>
            <a:ext cx="19050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  <a:endParaRPr lang="ru-RU" dirty="0"/>
          </a:p>
        </p:txBody>
      </p:sp>
      <p:sp>
        <p:nvSpPr>
          <p:cNvPr id="74" name="Прямоугольник 10"/>
          <p:cNvSpPr/>
          <p:nvPr/>
        </p:nvSpPr>
        <p:spPr>
          <a:xfrm>
            <a:off x="6159500" y="4492904"/>
            <a:ext cx="19050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Свойство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padding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Объект 2"/>
          <p:cNvSpPr>
            <a:spLocks noGrp="1"/>
          </p:cNvSpPr>
          <p:nvPr>
            <p:ph idx="1"/>
          </p:nvPr>
        </p:nvSpPr>
        <p:spPr>
          <a:xfrm>
            <a:off x="1776000" y="1546660"/>
            <a:ext cx="8640000" cy="462193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Свойство </a:t>
            </a:r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ru-RU" sz="1800" dirty="0">
                <a:solidFill>
                  <a:srgbClr val="FF0000"/>
                </a:solidFill>
              </a:rPr>
              <a:t>adding </a:t>
            </a:r>
            <a:r>
              <a:rPr lang="ru-RU" sz="1800" dirty="0"/>
              <a:t>отвечает за отступы внутри элемента, от границ до его содержимого.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51858" y="5075600"/>
            <a:ext cx="368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&lt;div </a:t>
            </a:r>
            <a:r>
              <a:rPr lang="en-US" b="1" dirty="0" smtClean="0">
                <a:solidFill>
                  <a:srgbClr val="FF0000"/>
                </a:solidFill>
              </a:rPr>
              <a:t>style</a:t>
            </a:r>
            <a:r>
              <a:rPr lang="en-US" b="1" dirty="0" smtClean="0">
                <a:solidFill>
                  <a:srgbClr val="0070C0"/>
                </a:solidFill>
              </a:rPr>
              <a:t>="</a:t>
            </a:r>
            <a:r>
              <a:rPr lang="en-US" b="1" dirty="0" smtClean="0">
                <a:solidFill>
                  <a:srgbClr val="FF0000"/>
                </a:solidFill>
              </a:rPr>
              <a:t>padding</a:t>
            </a:r>
            <a:r>
              <a:rPr lang="en-US" b="1" dirty="0" smtClean="0">
                <a:solidFill>
                  <a:srgbClr val="0070C0"/>
                </a:solidFill>
              </a:rPr>
              <a:t>:30px;"&gt;…&lt;/div&gt;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9" name="Прямоугольник 5"/>
          <p:cNvSpPr/>
          <p:nvPr/>
        </p:nvSpPr>
        <p:spPr>
          <a:xfrm>
            <a:off x="4876799" y="2568720"/>
            <a:ext cx="2438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6"/>
          <p:cNvSpPr/>
          <p:nvPr/>
        </p:nvSpPr>
        <p:spPr>
          <a:xfrm>
            <a:off x="5257799" y="2949720"/>
            <a:ext cx="1676400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 стрелкой 7"/>
          <p:cNvCxnSpPr/>
          <p:nvPr/>
        </p:nvCxnSpPr>
        <p:spPr>
          <a:xfrm>
            <a:off x="6095999" y="2568720"/>
            <a:ext cx="0" cy="3810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8"/>
          <p:cNvCxnSpPr/>
          <p:nvPr/>
        </p:nvCxnSpPr>
        <p:spPr>
          <a:xfrm>
            <a:off x="6095999" y="4321320"/>
            <a:ext cx="0" cy="3810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9"/>
          <p:cNvCxnSpPr/>
          <p:nvPr/>
        </p:nvCxnSpPr>
        <p:spPr>
          <a:xfrm flipH="1">
            <a:off x="4876799" y="3635520"/>
            <a:ext cx="381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10"/>
          <p:cNvCxnSpPr/>
          <p:nvPr/>
        </p:nvCxnSpPr>
        <p:spPr>
          <a:xfrm flipH="1">
            <a:off x="6934199" y="3635520"/>
            <a:ext cx="381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Свойство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margin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1776000" y="1546660"/>
            <a:ext cx="8640000" cy="462193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Свойство </a:t>
            </a:r>
            <a:r>
              <a:rPr lang="ru-RU" sz="1800" dirty="0">
                <a:solidFill>
                  <a:srgbClr val="FF0000"/>
                </a:solidFill>
              </a:rPr>
              <a:t>margin</a:t>
            </a:r>
            <a:r>
              <a:rPr lang="ru-RU" sz="1800" dirty="0"/>
              <a:t> отвечает за отступы от границ элемента до границ соседних либо родительских элементов.</a:t>
            </a:r>
          </a:p>
          <a:p>
            <a:endParaRPr lang="ru-RU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4305300" y="505734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&lt;div </a:t>
            </a:r>
            <a:r>
              <a:rPr lang="en-US" b="1" dirty="0" smtClean="0">
                <a:solidFill>
                  <a:srgbClr val="FF0000"/>
                </a:solidFill>
              </a:rPr>
              <a:t>style</a:t>
            </a:r>
            <a:r>
              <a:rPr lang="en-US" b="1" dirty="0" smtClean="0">
                <a:solidFill>
                  <a:srgbClr val="0070C0"/>
                </a:solidFill>
              </a:rPr>
              <a:t>="</a:t>
            </a:r>
            <a:r>
              <a:rPr lang="en-US" b="1" dirty="0" smtClean="0">
                <a:solidFill>
                  <a:srgbClr val="FF0000"/>
                </a:solidFill>
              </a:rPr>
              <a:t>margin</a:t>
            </a:r>
            <a:r>
              <a:rPr lang="en-US" b="1" dirty="0" smtClean="0">
                <a:solidFill>
                  <a:srgbClr val="0070C0"/>
                </a:solidFill>
              </a:rPr>
              <a:t>:30px;"&gt;…&lt;/div&gt;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3" name="Прямоугольник 5"/>
          <p:cNvSpPr/>
          <p:nvPr/>
        </p:nvSpPr>
        <p:spPr>
          <a:xfrm>
            <a:off x="5257800" y="3012640"/>
            <a:ext cx="1676400" cy="137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6"/>
          <p:cNvCxnSpPr/>
          <p:nvPr/>
        </p:nvCxnSpPr>
        <p:spPr>
          <a:xfrm>
            <a:off x="6096000" y="2631640"/>
            <a:ext cx="0" cy="38100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7"/>
          <p:cNvCxnSpPr/>
          <p:nvPr/>
        </p:nvCxnSpPr>
        <p:spPr>
          <a:xfrm>
            <a:off x="6096000" y="4384240"/>
            <a:ext cx="0" cy="38100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8"/>
          <p:cNvCxnSpPr/>
          <p:nvPr/>
        </p:nvCxnSpPr>
        <p:spPr>
          <a:xfrm flipH="1">
            <a:off x="4876800" y="3698440"/>
            <a:ext cx="381000" cy="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9"/>
          <p:cNvCxnSpPr/>
          <p:nvPr/>
        </p:nvCxnSpPr>
        <p:spPr>
          <a:xfrm flipH="1">
            <a:off x="6934200" y="3698440"/>
            <a:ext cx="381000" cy="0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7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62100" y="808038"/>
            <a:ext cx="9067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Свойства padding и margin, принимающие 2 параметра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Объект 2"/>
          <p:cNvSpPr>
            <a:spLocks noGrp="1"/>
          </p:cNvSpPr>
          <p:nvPr>
            <p:ph idx="1"/>
          </p:nvPr>
        </p:nvSpPr>
        <p:spPr>
          <a:xfrm>
            <a:off x="1778000" y="1575235"/>
            <a:ext cx="8640000" cy="462193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Если у блока одно из этих свойств установлено и передано 2</a:t>
            </a:r>
            <a:r>
              <a:rPr lang="en-US" sz="1800" dirty="0"/>
              <a:t> </a:t>
            </a:r>
            <a:r>
              <a:rPr lang="ru-RU" sz="1800" dirty="0"/>
              <a:t>параметра, то первый из них отвечает за отступы </a:t>
            </a:r>
            <a:r>
              <a:rPr lang="ru-RU" sz="1800" dirty="0" smtClean="0"/>
              <a:t>по</a:t>
            </a:r>
            <a:r>
              <a:rPr lang="en-US" sz="1800" dirty="0" smtClean="0"/>
              <a:t> </a:t>
            </a:r>
            <a:r>
              <a:rPr lang="ru-RU" sz="1800" dirty="0" smtClean="0"/>
              <a:t>вертикали,</a:t>
            </a:r>
            <a:r>
              <a:rPr lang="en-US" sz="1800" dirty="0" smtClean="0"/>
              <a:t> </a:t>
            </a:r>
            <a:r>
              <a:rPr lang="ru-RU" sz="1800" dirty="0"/>
              <a:t>а второй – </a:t>
            </a:r>
            <a:r>
              <a:rPr lang="ru-RU" sz="1800"/>
              <a:t>по </a:t>
            </a:r>
            <a:r>
              <a:rPr lang="ru-RU" sz="1800" smtClean="0"/>
              <a:t>горизонтали.</a:t>
            </a:r>
            <a:endParaRPr lang="ru-RU" sz="1800" dirty="0"/>
          </a:p>
          <a:p>
            <a:endParaRPr lang="ru-RU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&lt;div </a:t>
            </a:r>
            <a:r>
              <a:rPr lang="en-US" sz="1800" b="1" dirty="0">
                <a:solidFill>
                  <a:srgbClr val="FF0000"/>
                </a:solidFill>
              </a:rPr>
              <a:t>style</a:t>
            </a:r>
            <a:r>
              <a:rPr lang="en-US" sz="1800" b="1" dirty="0">
                <a:solidFill>
                  <a:srgbClr val="0070C0"/>
                </a:solidFill>
              </a:rPr>
              <a:t>=“</a:t>
            </a:r>
            <a:r>
              <a:rPr lang="en-US" sz="1800" b="1" dirty="0">
                <a:solidFill>
                  <a:srgbClr val="FF0000"/>
                </a:solidFill>
              </a:rPr>
              <a:t>margin</a:t>
            </a:r>
            <a:r>
              <a:rPr lang="en-US" sz="1800" b="1" dirty="0">
                <a:solidFill>
                  <a:srgbClr val="0070C0"/>
                </a:solidFill>
              </a:rPr>
              <a:t>:</a:t>
            </a:r>
            <a:r>
              <a:rPr lang="ru-RU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0px auto"&gt;</a:t>
            </a:r>
            <a:r>
              <a:rPr lang="ru-RU" sz="1800" b="1" dirty="0">
                <a:solidFill>
                  <a:srgbClr val="0070C0"/>
                </a:solidFill>
              </a:rPr>
              <a:t>…&lt;/</a:t>
            </a:r>
            <a:r>
              <a:rPr lang="en-US" sz="1800" b="1" dirty="0">
                <a:solidFill>
                  <a:srgbClr val="0070C0"/>
                </a:solidFill>
              </a:rPr>
              <a:t>div&gt;</a:t>
            </a:r>
            <a:endParaRPr lang="ru-RU" sz="1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9400" y="3946249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cs typeface="Segoe UI" panose="020B0502040204020203" pitchFamily="34" charset="0"/>
              </a:rPr>
              <a:t>Часто используется значение </a:t>
            </a:r>
            <a:r>
              <a:rPr lang="en-US" dirty="0">
                <a:solidFill>
                  <a:srgbClr val="0070C0"/>
                </a:solidFill>
                <a:cs typeface="Segoe UI" panose="020B0502040204020203" pitchFamily="34" charset="0"/>
              </a:rPr>
              <a:t>auto</a:t>
            </a:r>
            <a:r>
              <a:rPr lang="en-US" dirty="0" smtClean="0">
                <a:cs typeface="Segoe UI" panose="020B0502040204020203" pitchFamily="34" charset="0"/>
              </a:rPr>
              <a:t>.</a:t>
            </a:r>
          </a:p>
          <a:p>
            <a:pPr algn="just"/>
            <a:endParaRPr lang="en-US" dirty="0">
              <a:cs typeface="Segoe UI" panose="020B0502040204020203" pitchFamily="34" charset="0"/>
            </a:endParaRPr>
          </a:p>
          <a:p>
            <a:pPr algn="just"/>
            <a:r>
              <a:rPr lang="ru-RU" dirty="0">
                <a:cs typeface="Segoe UI" panose="020B0502040204020203" pitchFamily="34" charset="0"/>
              </a:rPr>
              <a:t>Оно говорит о том, что отступы следует сделать одинаковые с обоих сторон.</a:t>
            </a:r>
          </a:p>
        </p:txBody>
      </p:sp>
      <p:sp>
        <p:nvSpPr>
          <p:cNvPr id="43" name="Прямоугольник 5"/>
          <p:cNvSpPr/>
          <p:nvPr/>
        </p:nvSpPr>
        <p:spPr>
          <a:xfrm>
            <a:off x="2378610" y="3822514"/>
            <a:ext cx="2362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6"/>
          <p:cNvCxnSpPr/>
          <p:nvPr/>
        </p:nvCxnSpPr>
        <p:spPr>
          <a:xfrm>
            <a:off x="3547010" y="3365314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7"/>
          <p:cNvCxnSpPr/>
          <p:nvPr/>
        </p:nvCxnSpPr>
        <p:spPr>
          <a:xfrm>
            <a:off x="3559710" y="5270314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31067" y="3415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31067" y="5307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48" name="Прямая со стрелкой 10"/>
          <p:cNvCxnSpPr/>
          <p:nvPr/>
        </p:nvCxnSpPr>
        <p:spPr>
          <a:xfrm>
            <a:off x="1845210" y="4552671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11"/>
          <p:cNvCxnSpPr/>
          <p:nvPr/>
        </p:nvCxnSpPr>
        <p:spPr>
          <a:xfrm>
            <a:off x="4740810" y="4552671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67753" y="4194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856667" y="4183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62100" y="808038"/>
            <a:ext cx="9067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Свойства padding и margin, принимающие 3 параметра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Объект 2"/>
          <p:cNvSpPr>
            <a:spLocks noGrp="1"/>
          </p:cNvSpPr>
          <p:nvPr>
            <p:ph idx="1"/>
          </p:nvPr>
        </p:nvSpPr>
        <p:spPr>
          <a:xfrm>
            <a:off x="1776000" y="1546660"/>
            <a:ext cx="8640000" cy="462193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Если у блока одно из этих свойств установлено и передано 3 параметра, то первый устанавливает отступ сверху, второй снизу, третий слева и справа.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&lt;div </a:t>
            </a:r>
            <a:r>
              <a:rPr lang="en-US" sz="1800" b="1" dirty="0">
                <a:solidFill>
                  <a:srgbClr val="FF0000"/>
                </a:solidFill>
              </a:rPr>
              <a:t>style</a:t>
            </a:r>
            <a:r>
              <a:rPr lang="en-US" sz="1800" b="1" dirty="0">
                <a:solidFill>
                  <a:srgbClr val="0070C0"/>
                </a:solidFill>
              </a:rPr>
              <a:t>=“</a:t>
            </a:r>
            <a:r>
              <a:rPr lang="en-US" sz="1800" b="1" dirty="0">
                <a:solidFill>
                  <a:srgbClr val="FF0000"/>
                </a:solidFill>
              </a:rPr>
              <a:t>margin</a:t>
            </a:r>
            <a:r>
              <a:rPr lang="en-US" sz="1800" b="1" dirty="0">
                <a:solidFill>
                  <a:srgbClr val="0070C0"/>
                </a:solidFill>
              </a:rPr>
              <a:t>:</a:t>
            </a:r>
            <a:r>
              <a:rPr lang="ru-RU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0px </a:t>
            </a:r>
            <a:r>
              <a:rPr lang="ru-RU" sz="1800" b="1" dirty="0">
                <a:solidFill>
                  <a:srgbClr val="0070C0"/>
                </a:solidFill>
              </a:rPr>
              <a:t>20</a:t>
            </a:r>
            <a:r>
              <a:rPr lang="en-US" sz="1800" b="1" dirty="0">
                <a:solidFill>
                  <a:srgbClr val="0070C0"/>
                </a:solidFill>
              </a:rPr>
              <a:t>px 30px"&gt;</a:t>
            </a:r>
            <a:r>
              <a:rPr lang="ru-RU" sz="1800" b="1" dirty="0">
                <a:solidFill>
                  <a:srgbClr val="0070C0"/>
                </a:solidFill>
              </a:rPr>
              <a:t>…&lt;/</a:t>
            </a:r>
            <a:r>
              <a:rPr lang="en-US" sz="1800" b="1" dirty="0">
                <a:solidFill>
                  <a:srgbClr val="0070C0"/>
                </a:solidFill>
              </a:rPr>
              <a:t>div&gt;</a:t>
            </a:r>
            <a:endParaRPr lang="ru-RU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76000" y="4064202"/>
            <a:ext cx="40392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cs typeface="Segoe UI" panose="020B0502040204020203" pitchFamily="34" charset="0"/>
              </a:rPr>
              <a:t>Следует просто запомнить</a:t>
            </a:r>
            <a:r>
              <a:rPr lang="en-US" dirty="0">
                <a:cs typeface="Segoe UI" panose="020B0502040204020203" pitchFamily="34" charset="0"/>
              </a:rPr>
              <a:t>,</a:t>
            </a:r>
            <a:r>
              <a:rPr lang="ru-RU" dirty="0">
                <a:cs typeface="Segoe UI" panose="020B0502040204020203" pitchFamily="34" charset="0"/>
              </a:rPr>
              <a:t> что первый параметр всегда отвечает за верхний отступ, а последний за отступ слева.</a:t>
            </a:r>
          </a:p>
        </p:txBody>
      </p:sp>
      <p:sp>
        <p:nvSpPr>
          <p:cNvPr id="25" name="Прямоугольник 5"/>
          <p:cNvSpPr/>
          <p:nvPr/>
        </p:nvSpPr>
        <p:spPr>
          <a:xfrm>
            <a:off x="7395198" y="3802045"/>
            <a:ext cx="2362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6"/>
          <p:cNvCxnSpPr/>
          <p:nvPr/>
        </p:nvCxnSpPr>
        <p:spPr>
          <a:xfrm>
            <a:off x="8563598" y="3344845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7"/>
          <p:cNvCxnSpPr/>
          <p:nvPr/>
        </p:nvCxnSpPr>
        <p:spPr>
          <a:xfrm>
            <a:off x="8576298" y="5249845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47655" y="3395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8247655" y="52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0" name="Прямая со стрелкой 10"/>
          <p:cNvCxnSpPr/>
          <p:nvPr/>
        </p:nvCxnSpPr>
        <p:spPr>
          <a:xfrm>
            <a:off x="6861798" y="4532202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11"/>
          <p:cNvCxnSpPr/>
          <p:nvPr/>
        </p:nvCxnSpPr>
        <p:spPr>
          <a:xfrm>
            <a:off x="9757398" y="4532202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84341" y="4174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9873255" y="416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51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62100" y="808038"/>
            <a:ext cx="9067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Свойства padding и margin, принимающие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параметра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Объект 2"/>
          <p:cNvSpPr>
            <a:spLocks noGrp="1"/>
          </p:cNvSpPr>
          <p:nvPr>
            <p:ph idx="1"/>
          </p:nvPr>
        </p:nvSpPr>
        <p:spPr>
          <a:xfrm>
            <a:off x="1776000" y="1547505"/>
            <a:ext cx="8640000" cy="462193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В случае, когда задаются все четыре параметра, то следует помнить порядок по часовой стрелке, первый – вверх, второй – </a:t>
            </a:r>
            <a:r>
              <a:rPr lang="ru-RU" sz="1800" dirty="0" smtClean="0"/>
              <a:t>справа</a:t>
            </a:r>
            <a:r>
              <a:rPr lang="ru-RU" sz="1800" dirty="0"/>
              <a:t>, третий – снизу, четвертый – </a:t>
            </a:r>
            <a:r>
              <a:rPr lang="ru-RU" sz="1800" dirty="0" smtClean="0"/>
              <a:t>слева</a:t>
            </a:r>
            <a:r>
              <a:rPr lang="ru-RU" sz="1800" dirty="0"/>
              <a:t>.</a:t>
            </a:r>
          </a:p>
          <a:p>
            <a:endParaRPr lang="ru-RU" sz="1800" dirty="0"/>
          </a:p>
        </p:txBody>
      </p:sp>
      <p:sp>
        <p:nvSpPr>
          <p:cNvPr id="25" name="Прямоугольник 5"/>
          <p:cNvSpPr/>
          <p:nvPr/>
        </p:nvSpPr>
        <p:spPr>
          <a:xfrm>
            <a:off x="4914900" y="2971800"/>
            <a:ext cx="2362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6"/>
          <p:cNvCxnSpPr/>
          <p:nvPr/>
        </p:nvCxnSpPr>
        <p:spPr>
          <a:xfrm>
            <a:off x="6083300" y="25146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7"/>
          <p:cNvCxnSpPr/>
          <p:nvPr/>
        </p:nvCxnSpPr>
        <p:spPr>
          <a:xfrm>
            <a:off x="6096000" y="44196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67357" y="2564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767357" y="4457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0" name="Прямая со стрелкой 10"/>
          <p:cNvCxnSpPr/>
          <p:nvPr/>
        </p:nvCxnSpPr>
        <p:spPr>
          <a:xfrm>
            <a:off x="4381500" y="3701957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11"/>
          <p:cNvCxnSpPr/>
          <p:nvPr/>
        </p:nvCxnSpPr>
        <p:spPr>
          <a:xfrm>
            <a:off x="7277100" y="3701957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04043" y="334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7392957" y="3332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610928" y="5178881"/>
            <a:ext cx="49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&lt;div </a:t>
            </a:r>
            <a:r>
              <a:rPr lang="en-US" b="1" dirty="0" smtClean="0">
                <a:solidFill>
                  <a:srgbClr val="FF0000"/>
                </a:solidFill>
              </a:rPr>
              <a:t>style</a:t>
            </a:r>
            <a:r>
              <a:rPr lang="en-US" b="1" dirty="0" smtClean="0">
                <a:solidFill>
                  <a:srgbClr val="0070C0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margin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0px </a:t>
            </a:r>
            <a:r>
              <a:rPr lang="ru-RU" b="1" dirty="0" smtClean="0">
                <a:solidFill>
                  <a:srgbClr val="0070C0"/>
                </a:solidFill>
              </a:rPr>
              <a:t>20</a:t>
            </a:r>
            <a:r>
              <a:rPr lang="en-US" b="1" dirty="0" smtClean="0">
                <a:solidFill>
                  <a:srgbClr val="0070C0"/>
                </a:solidFill>
              </a:rPr>
              <a:t>px 30px</a:t>
            </a:r>
            <a:r>
              <a:rPr lang="ru-RU" b="1" dirty="0" smtClean="0">
                <a:solidFill>
                  <a:srgbClr val="0070C0"/>
                </a:solidFill>
              </a:rPr>
              <a:t> 40</a:t>
            </a:r>
            <a:r>
              <a:rPr lang="en-US" b="1" dirty="0" smtClean="0">
                <a:solidFill>
                  <a:srgbClr val="0070C0"/>
                </a:solidFill>
              </a:rPr>
              <a:t>px"&gt;</a:t>
            </a:r>
            <a:r>
              <a:rPr lang="ru-RU" b="1" dirty="0" smtClean="0">
                <a:solidFill>
                  <a:srgbClr val="0070C0"/>
                </a:solidFill>
              </a:rPr>
              <a:t>…&lt;/</a:t>
            </a:r>
            <a:r>
              <a:rPr lang="en-US" b="1" dirty="0" smtClean="0">
                <a:solidFill>
                  <a:srgbClr val="0070C0"/>
                </a:solidFill>
              </a:rPr>
              <a:t>div&gt;</a:t>
            </a:r>
            <a:endParaRPr lang="ru-RU" b="1" dirty="0" smtClean="0">
              <a:solidFill>
                <a:srgbClr val="0070C0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309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Прямоугольник 4"/>
          <p:cNvSpPr/>
          <p:nvPr/>
        </p:nvSpPr>
        <p:spPr>
          <a:xfrm>
            <a:off x="3298278" y="3110210"/>
            <a:ext cx="5595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&lt;span&gt;…&lt;/span&gt;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00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Тег 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span&gt;…&lt;/span&gt;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6000" y="1936998"/>
            <a:ext cx="8640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Тег </a:t>
            </a:r>
            <a:r>
              <a:rPr lang="ru-RU" b="1" dirty="0">
                <a:solidFill>
                  <a:srgbClr val="0070C0"/>
                </a:solidFill>
              </a:rPr>
              <a:t>&lt;span&gt;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dirty="0"/>
              <a:t>предназначен для определения строчных элементов документа. В отличие от блочных элементов, с помощью тега &lt;span&gt; можно выделить часть информации внутри других тегов и установить для нее свой стиль.</a:t>
            </a:r>
          </a:p>
          <a:p>
            <a:pPr algn="just"/>
            <a:endParaRPr lang="en-US" dirty="0"/>
          </a:p>
          <a:p>
            <a:pPr algn="ctr"/>
            <a:r>
              <a:rPr lang="ru-RU" b="1" dirty="0">
                <a:solidFill>
                  <a:srgbClr val="0070C0"/>
                </a:solidFill>
              </a:rPr>
              <a:t>&lt;span </a:t>
            </a:r>
            <a:r>
              <a:rPr lang="ru-RU" b="1" dirty="0">
                <a:solidFill>
                  <a:srgbClr val="FF0000"/>
                </a:solidFill>
              </a:rPr>
              <a:t>style</a:t>
            </a:r>
            <a:r>
              <a:rPr lang="ru-RU" b="1" dirty="0">
                <a:solidFill>
                  <a:srgbClr val="0070C0"/>
                </a:solidFill>
              </a:rPr>
              <a:t>="</a:t>
            </a:r>
            <a:r>
              <a:rPr lang="ru-RU" b="1" dirty="0">
                <a:solidFill>
                  <a:srgbClr val="FF0000"/>
                </a:solidFill>
              </a:rPr>
              <a:t>color</a:t>
            </a:r>
            <a:r>
              <a:rPr lang="ru-RU" b="1" dirty="0">
                <a:solidFill>
                  <a:srgbClr val="0070C0"/>
                </a:solidFill>
              </a:rPr>
              <a:t>:Red"&gt;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/>
              <a:t>span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&lt;/span&gt;</a:t>
            </a:r>
            <a:endParaRPr lang="en-US" b="1" dirty="0">
              <a:solidFill>
                <a:srgbClr val="0070C0"/>
              </a:solidFill>
            </a:endParaRPr>
          </a:p>
          <a:p>
            <a:pPr algn="just"/>
            <a:endParaRPr lang="en-US" b="1" dirty="0">
              <a:solidFill>
                <a:srgbClr val="0070C0"/>
              </a:solidFill>
            </a:endParaRPr>
          </a:p>
          <a:p>
            <a:pPr algn="just"/>
            <a:r>
              <a:rPr lang="ru-RU" dirty="0"/>
              <a:t>Текст</a:t>
            </a:r>
            <a:r>
              <a:rPr lang="en-US" dirty="0"/>
              <a:t>,</a:t>
            </a:r>
            <a:r>
              <a:rPr lang="ru-RU" dirty="0"/>
              <a:t> определенный внутри этого элемента</a:t>
            </a:r>
            <a:r>
              <a:rPr lang="en-US" dirty="0"/>
              <a:t>,</a:t>
            </a:r>
            <a:r>
              <a:rPr lang="ru-RU" dirty="0"/>
              <a:t> приобретет все свойства</a:t>
            </a:r>
            <a:r>
              <a:rPr lang="en-US" dirty="0"/>
              <a:t>,</a:t>
            </a:r>
            <a:r>
              <a:rPr lang="ru-RU" dirty="0"/>
              <a:t> описанные в открывающем теге.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Тег </a:t>
            </a:r>
            <a:r>
              <a:rPr lang="ru-RU" b="1" dirty="0">
                <a:solidFill>
                  <a:srgbClr val="0070C0"/>
                </a:solidFill>
              </a:rPr>
              <a:t>&lt;span&gt; </a:t>
            </a:r>
            <a:r>
              <a:rPr lang="ru-RU" dirty="0"/>
              <a:t>по различному воспринимает свойства </a:t>
            </a:r>
            <a:r>
              <a:rPr lang="ru-RU" dirty="0">
                <a:solidFill>
                  <a:srgbClr val="FF0000"/>
                </a:solidFill>
              </a:rPr>
              <a:t>margin</a:t>
            </a:r>
            <a:r>
              <a:rPr lang="ru-RU" dirty="0"/>
              <a:t>, </a:t>
            </a:r>
            <a:r>
              <a:rPr lang="ru-RU" dirty="0">
                <a:solidFill>
                  <a:srgbClr val="FF0000"/>
                </a:solidFill>
              </a:rPr>
              <a:t>padding</a:t>
            </a:r>
            <a:r>
              <a:rPr lang="ru-RU" dirty="0"/>
              <a:t>, </a:t>
            </a:r>
            <a:r>
              <a:rPr lang="ru-RU" dirty="0">
                <a:solidFill>
                  <a:srgbClr val="FF0000"/>
                </a:solidFill>
              </a:rPr>
              <a:t>width </a:t>
            </a:r>
            <a:r>
              <a:rPr lang="ru-RU" dirty="0"/>
              <a:t>и </a:t>
            </a:r>
            <a:r>
              <a:rPr lang="ru-RU" dirty="0">
                <a:solidFill>
                  <a:srgbClr val="FF0000"/>
                </a:solidFill>
              </a:rPr>
              <a:t>height </a:t>
            </a:r>
            <a:r>
              <a:rPr lang="ru-RU" dirty="0"/>
              <a:t>в различных браузерах</a:t>
            </a:r>
            <a:r>
              <a:rPr lang="en-US" dirty="0"/>
              <a:t>,</a:t>
            </a:r>
            <a:r>
              <a:rPr lang="ru-RU" dirty="0"/>
              <a:t> поэтому необходимо крайне аккуратно их использовать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Divs &amp; Spans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609850" y="1600200"/>
            <a:ext cx="6977740" cy="2857500"/>
            <a:chOff x="2609850" y="1600200"/>
            <a:chExt cx="6977740" cy="2857500"/>
          </a:xfrm>
        </p:grpSpPr>
        <p:pic>
          <p:nvPicPr>
            <p:cNvPr id="23" name="Picture 2" descr="http://www.cplx.co/images/articles/3_div_box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9850" y="1600200"/>
              <a:ext cx="2857500" cy="2857500"/>
            </a:xfrm>
            <a:prstGeom prst="rect">
              <a:avLst/>
            </a:prstGeom>
            <a:noFill/>
          </p:spPr>
        </p:pic>
        <p:sp>
          <p:nvSpPr>
            <p:cNvPr id="24" name="Прямоугольник 7"/>
            <p:cNvSpPr/>
            <p:nvPr/>
          </p:nvSpPr>
          <p:spPr>
            <a:xfrm>
              <a:off x="6267450" y="1828800"/>
              <a:ext cx="3320140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&lt;div&gt;</a:t>
              </a:r>
            </a:p>
            <a:p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	…	…	…</a:t>
              </a:r>
            </a:p>
            <a:p>
              <a:r>
                <a:rPr lang="en-US" sz="4000" b="1" cap="all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&lt;/</a:t>
              </a:r>
              <a:r>
                <a:rPr lang="en-US" sz="4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div&gt;</a:t>
              </a:r>
              <a:endParaRPr lang="ru-RU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5" name="Прямоугольник 8"/>
          <p:cNvSpPr/>
          <p:nvPr/>
        </p:nvSpPr>
        <p:spPr>
          <a:xfrm>
            <a:off x="4743450" y="4953000"/>
            <a:ext cx="2779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Тег 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&lt;div&gt;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2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Понятие слоя, тег&lt;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div&gt;…&lt;/div&gt;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786771"/>
            <a:ext cx="8640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&lt;div&gt; … &lt;/div&gt;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тег, предназначенный для создания слоя. Это контейнер, в который можно поместить практически любое содержимое, и варьируя размерами и позиционированием которого, можно реализовать достаточно гибкую верстку.</a:t>
            </a:r>
          </a:p>
          <a:p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&lt;div&gt;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ru-RU" dirty="0"/>
              <a:t>некое содержимое контейнера</a:t>
            </a:r>
            <a:endParaRPr lang="en-US" dirty="0"/>
          </a:p>
          <a:p>
            <a:r>
              <a:rPr lang="en-US" dirty="0"/>
              <a:t>	…</a:t>
            </a:r>
          </a:p>
          <a:p>
            <a:r>
              <a:rPr lang="en-US" dirty="0">
                <a:solidFill>
                  <a:srgbClr val="0070C0"/>
                </a:solidFill>
              </a:rPr>
              <a:t>&lt;/div&gt;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pPr algn="just"/>
            <a:r>
              <a:rPr lang="ru-RU" dirty="0"/>
              <a:t>В данное время является основным инструментом для верстки страниц, заменив уже устаревшие таблицы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8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верстки дивами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76000" y="1677446"/>
            <a:ext cx="8640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Верстка с помощью тега </a:t>
            </a:r>
            <a:r>
              <a:rPr lang="en-US" dirty="0">
                <a:solidFill>
                  <a:srgbClr val="0070C0"/>
                </a:solidFill>
              </a:rPr>
              <a:t>&lt;div&gt; </a:t>
            </a:r>
            <a:r>
              <a:rPr lang="ru-RU" dirty="0"/>
              <a:t>имеет определенные преимущества над версткой таблицами.</a:t>
            </a:r>
          </a:p>
          <a:p>
            <a:pPr algn="just"/>
            <a:endParaRPr lang="ru-RU" dirty="0"/>
          </a:p>
          <a:p>
            <a:pPr marL="342900" indent="-342900" algn="just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Нет зависимости от размерностей соседних элементов.</a:t>
            </a:r>
          </a:p>
          <a:p>
            <a:pPr marL="342900" indent="-342900" algn="just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 smtClean="0"/>
              <a:t>Нет </a:t>
            </a:r>
            <a:r>
              <a:rPr lang="ru-RU" dirty="0"/>
              <a:t>зависимости соседних элементов от размерности текущего.</a:t>
            </a:r>
          </a:p>
          <a:p>
            <a:pPr marL="342900" indent="-342900" algn="just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Можно реализовать необходимый уровень вложенности, что в таблицах не допускается.</a:t>
            </a:r>
          </a:p>
          <a:p>
            <a:pPr marL="342900" indent="-342900" algn="just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Верстка, реализованная слоями грузится быстрее.</a:t>
            </a:r>
          </a:p>
          <a:p>
            <a:pPr marL="342900" indent="-342900" algn="just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Доступны все богатства </a:t>
            </a:r>
            <a:r>
              <a:rPr lang="en-US" dirty="0">
                <a:solidFill>
                  <a:srgbClr val="FF0000"/>
                </a:solidFill>
              </a:rPr>
              <a:t>CSS.</a:t>
            </a:r>
          </a:p>
          <a:p>
            <a:pPr marL="342900" indent="-342900" algn="just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Возможность работать с </a:t>
            </a:r>
            <a:r>
              <a:rPr lang="en-US" dirty="0">
                <a:solidFill>
                  <a:srgbClr val="0000FF"/>
                </a:solidFill>
              </a:rPr>
              <a:t>DOM </a:t>
            </a:r>
            <a:r>
              <a:rPr lang="ru-RU" dirty="0"/>
              <a:t>деревом.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4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Как задаются размеры слоя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1776000" y="1625004"/>
            <a:ext cx="8640000" cy="4621930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dirty="0"/>
              <a:t>Размеры блока задаются с помощью соответствующих свойств </a:t>
            </a:r>
            <a:r>
              <a:rPr lang="en-US" sz="1800" dirty="0">
                <a:solidFill>
                  <a:srgbClr val="FF0000"/>
                </a:solidFill>
              </a:rPr>
              <a:t>width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>
                <a:solidFill>
                  <a:srgbClr val="FF0000"/>
                </a:solidFill>
              </a:rPr>
              <a:t>height</a:t>
            </a:r>
            <a:r>
              <a:rPr lang="en-US" sz="1800" dirty="0"/>
              <a:t>: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600325" y="4990402"/>
            <a:ext cx="69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&lt;div </a:t>
            </a:r>
            <a:r>
              <a:rPr lang="en-US" b="1" dirty="0" smtClean="0">
                <a:solidFill>
                  <a:srgbClr val="FF0000"/>
                </a:solidFill>
              </a:rPr>
              <a:t>style</a:t>
            </a:r>
            <a:r>
              <a:rPr lang="en-US" b="1" dirty="0" smtClean="0">
                <a:solidFill>
                  <a:srgbClr val="0070C0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width</a:t>
            </a:r>
            <a:r>
              <a:rPr lang="en-US" b="1" dirty="0" smtClean="0">
                <a:solidFill>
                  <a:srgbClr val="0070C0"/>
                </a:solidFill>
              </a:rPr>
              <a:t>:200px; 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r>
              <a:rPr lang="en-US" b="1" dirty="0" smtClean="0">
                <a:solidFill>
                  <a:srgbClr val="0070C0"/>
                </a:solidFill>
              </a:rPr>
              <a:t>:300px; </a:t>
            </a:r>
            <a:r>
              <a:rPr lang="en-US" b="1" dirty="0" smtClean="0">
                <a:solidFill>
                  <a:srgbClr val="FF0000"/>
                </a:solidFill>
              </a:rPr>
              <a:t>background-color</a:t>
            </a:r>
            <a:r>
              <a:rPr lang="en-US" b="1" dirty="0" smtClean="0">
                <a:solidFill>
                  <a:srgbClr val="0070C0"/>
                </a:solidFill>
              </a:rPr>
              <a:t>:Blue”&gt;&lt;/div&gt;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3" name="Прямоугольник 5"/>
          <p:cNvSpPr/>
          <p:nvPr/>
        </p:nvSpPr>
        <p:spPr>
          <a:xfrm>
            <a:off x="4762500" y="2487055"/>
            <a:ext cx="2667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39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Что может находиться в слое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Прямоугольник 11"/>
          <p:cNvSpPr/>
          <p:nvPr/>
        </p:nvSpPr>
        <p:spPr>
          <a:xfrm>
            <a:off x="2857500" y="2002215"/>
            <a:ext cx="6477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качестве содержимого слоя может выступать любой элемент:</a:t>
            </a:r>
          </a:p>
          <a:p>
            <a:endParaRPr lang="ru-RU" dirty="0"/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Таблица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Список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Другой слой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Определенная конструкция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/>
              <a:t>Любое текстовое содержимое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AutoNum type="arabicPeriod"/>
            </a:pPr>
            <a:r>
              <a:rPr lang="ru-RU" dirty="0" smtClean="0"/>
              <a:t>Изображения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Позиционирование элементов 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1981200" y="2006242"/>
            <a:ext cx="5791200" cy="37027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По умолчанию все слои позиционируются друг за другом, каждый следующий начинается с новой строки. 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При этом все элементы пытаются разместится максимально ближе к верхнему левому углу.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Отступов и рамок между ними по умолчанию нет.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Размер по вертикали определяется содержимым, а по горизонтали максимально доступным значением согласно размерам элемента-родителя.</a:t>
            </a: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15" name="Прямоугольник 4"/>
          <p:cNvSpPr/>
          <p:nvPr/>
        </p:nvSpPr>
        <p:spPr>
          <a:xfrm>
            <a:off x="8305800" y="1724025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5"/>
          <p:cNvSpPr/>
          <p:nvPr/>
        </p:nvSpPr>
        <p:spPr>
          <a:xfrm>
            <a:off x="8305800" y="3248025"/>
            <a:ext cx="19050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6"/>
          <p:cNvSpPr/>
          <p:nvPr/>
        </p:nvSpPr>
        <p:spPr>
          <a:xfrm>
            <a:off x="8305800" y="4695825"/>
            <a:ext cx="1905000" cy="1295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39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Свойство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676400"/>
            <a:ext cx="8640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Для того, чтобы разместить элементы по горизонтали, используется свойство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Свойство </a:t>
            </a:r>
            <a:r>
              <a:rPr lang="ru-RU" dirty="0">
                <a:solidFill>
                  <a:srgbClr val="FF0000"/>
                </a:solidFill>
              </a:rPr>
              <a:t>float</a:t>
            </a:r>
            <a:r>
              <a:rPr lang="ru-RU" dirty="0"/>
              <a:t> указывает, что элемент будет обтекаем и, следовательно, размещает его максимально прижатым в указанную строну.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Может принимать 3 значения: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        </a:t>
            </a:r>
            <a:r>
              <a:rPr lang="en-US" dirty="0"/>
              <a:t>1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ru-RU" dirty="0">
                <a:solidFill>
                  <a:srgbClr val="0070C0"/>
                </a:solidFill>
              </a:rPr>
              <a:t>left</a:t>
            </a:r>
            <a:r>
              <a:rPr lang="ru-RU" dirty="0"/>
              <a:t> </a:t>
            </a:r>
            <a:r>
              <a:rPr lang="en-US" dirty="0" smtClean="0"/>
              <a:t>    </a:t>
            </a:r>
            <a:r>
              <a:rPr lang="ru-RU" dirty="0" smtClean="0"/>
              <a:t>– элемент </a:t>
            </a:r>
            <a:r>
              <a:rPr lang="ru-RU" dirty="0"/>
              <a:t>прибьется влево и будет обтекаем </a:t>
            </a:r>
            <a:r>
              <a:rPr lang="ru-RU" dirty="0" smtClean="0"/>
              <a:t>справа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        </a:t>
            </a:r>
            <a:r>
              <a:rPr lang="en-US" dirty="0"/>
              <a:t>2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ru-RU" dirty="0">
                <a:solidFill>
                  <a:srgbClr val="0070C0"/>
                </a:solidFill>
              </a:rPr>
              <a:t>right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ru-RU" dirty="0" smtClean="0"/>
              <a:t>– элемент </a:t>
            </a:r>
            <a:r>
              <a:rPr lang="ru-RU" dirty="0"/>
              <a:t>прибьется вправо и будет обтекаем </a:t>
            </a:r>
            <a:r>
              <a:rPr lang="ru-RU" dirty="0" smtClean="0"/>
              <a:t>слева</a:t>
            </a:r>
            <a:r>
              <a:rPr lang="en-US" dirty="0" smtClean="0"/>
              <a:t>;</a:t>
            </a:r>
            <a:endParaRPr lang="ru-RU" dirty="0"/>
          </a:p>
          <a:p>
            <a:pPr algn="just"/>
            <a:r>
              <a:rPr lang="ru-RU" dirty="0"/>
              <a:t>        </a:t>
            </a:r>
            <a:r>
              <a:rPr lang="en-US" dirty="0"/>
              <a:t>3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ru-RU" dirty="0">
                <a:solidFill>
                  <a:srgbClr val="0070C0"/>
                </a:solidFill>
              </a:rPr>
              <a:t>none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– для избегания </a:t>
            </a:r>
            <a:r>
              <a:rPr lang="ru-RU" dirty="0"/>
              <a:t>какого-либо обтекания, но не всегда </a:t>
            </a:r>
            <a:r>
              <a:rPr lang="ru-RU" dirty="0" smtClean="0"/>
              <a:t>срабатывает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38286</TotalTime>
  <Words>975</Words>
  <Application>Microsoft Office PowerPoint</Application>
  <PresentationFormat>Широкоэкранный</PresentationFormat>
  <Paragraphs>199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707</cp:revision>
  <dcterms:created xsi:type="dcterms:W3CDTF">2010-11-10T13:30:04Z</dcterms:created>
  <dcterms:modified xsi:type="dcterms:W3CDTF">2015-09-18T21:10:19Z</dcterms:modified>
</cp:coreProperties>
</file>