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418" r:id="rId2"/>
    <p:sldId id="400" r:id="rId3"/>
    <p:sldId id="417" r:id="rId4"/>
    <p:sldId id="421" r:id="rId5"/>
    <p:sldId id="420" r:id="rId6"/>
    <p:sldId id="422" r:id="rId7"/>
    <p:sldId id="419" r:id="rId8"/>
    <p:sldId id="425" r:id="rId9"/>
    <p:sldId id="427" r:id="rId10"/>
    <p:sldId id="426" r:id="rId11"/>
    <p:sldId id="424" r:id="rId12"/>
    <p:sldId id="439" r:id="rId13"/>
    <p:sldId id="438" r:id="rId14"/>
    <p:sldId id="429" r:id="rId15"/>
    <p:sldId id="428" r:id="rId16"/>
    <p:sldId id="441" r:id="rId17"/>
    <p:sldId id="442" r:id="rId18"/>
    <p:sldId id="443" r:id="rId19"/>
    <p:sldId id="444" r:id="rId20"/>
    <p:sldId id="445" r:id="rId21"/>
    <p:sldId id="447" r:id="rId22"/>
    <p:sldId id="448" r:id="rId23"/>
    <p:sldId id="449" r:id="rId24"/>
    <p:sldId id="450" r:id="rId25"/>
    <p:sldId id="451" r:id="rId26"/>
    <p:sldId id="454" r:id="rId27"/>
    <p:sldId id="41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17"/>
            <p14:sldId id="421"/>
            <p14:sldId id="420"/>
            <p14:sldId id="422"/>
            <p14:sldId id="419"/>
            <p14:sldId id="425"/>
            <p14:sldId id="427"/>
            <p14:sldId id="426"/>
            <p14:sldId id="424"/>
            <p14:sldId id="439"/>
            <p14:sldId id="438"/>
            <p14:sldId id="429"/>
            <p14:sldId id="428"/>
            <p14:sldId id="441"/>
            <p14:sldId id="442"/>
            <p14:sldId id="443"/>
            <p14:sldId id="444"/>
            <p14:sldId id="445"/>
            <p14:sldId id="447"/>
            <p14:sldId id="448"/>
            <p14:sldId id="449"/>
            <p14:sldId id="450"/>
            <p14:sldId id="451"/>
            <p14:sldId id="454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E1D"/>
    <a:srgbClr val="6E6E6E"/>
    <a:srgbClr val="008000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5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0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7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3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52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60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8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32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25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77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8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4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59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89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4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3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3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11.09.2015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4865" y="4133348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Таблицы и списки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cellpadding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4"/>
          <p:cNvSpPr/>
          <p:nvPr/>
        </p:nvSpPr>
        <p:spPr>
          <a:xfrm>
            <a:off x="2743200" y="2703189"/>
            <a:ext cx="19050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Прямоугольник 5"/>
          <p:cNvSpPr/>
          <p:nvPr/>
        </p:nvSpPr>
        <p:spPr>
          <a:xfrm>
            <a:off x="2743200" y="4227189"/>
            <a:ext cx="19050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Прямоугольник 6"/>
          <p:cNvSpPr/>
          <p:nvPr/>
        </p:nvSpPr>
        <p:spPr>
          <a:xfrm>
            <a:off x="5105400" y="4227189"/>
            <a:ext cx="19050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Прямоугольник 7"/>
          <p:cNvSpPr/>
          <p:nvPr/>
        </p:nvSpPr>
        <p:spPr>
          <a:xfrm>
            <a:off x="7467600" y="4227189"/>
            <a:ext cx="19050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Прямоугольник 8"/>
          <p:cNvSpPr/>
          <p:nvPr/>
        </p:nvSpPr>
        <p:spPr>
          <a:xfrm>
            <a:off x="5105400" y="2703189"/>
            <a:ext cx="19050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Прямоугольник 9"/>
          <p:cNvSpPr/>
          <p:nvPr/>
        </p:nvSpPr>
        <p:spPr>
          <a:xfrm>
            <a:off x="7467600" y="2703189"/>
            <a:ext cx="19050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Прямоугольник 10"/>
          <p:cNvSpPr/>
          <p:nvPr/>
        </p:nvSpPr>
        <p:spPr>
          <a:xfrm>
            <a:off x="3048000" y="2931789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11"/>
          <p:cNvSpPr/>
          <p:nvPr/>
        </p:nvSpPr>
        <p:spPr>
          <a:xfrm>
            <a:off x="5410200" y="2931789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12"/>
          <p:cNvSpPr/>
          <p:nvPr/>
        </p:nvSpPr>
        <p:spPr>
          <a:xfrm>
            <a:off x="3048000" y="4455789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13"/>
          <p:cNvSpPr/>
          <p:nvPr/>
        </p:nvSpPr>
        <p:spPr>
          <a:xfrm>
            <a:off x="5410200" y="4455789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14"/>
          <p:cNvSpPr/>
          <p:nvPr/>
        </p:nvSpPr>
        <p:spPr>
          <a:xfrm>
            <a:off x="7772400" y="2931789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15"/>
          <p:cNvSpPr/>
          <p:nvPr/>
        </p:nvSpPr>
        <p:spPr>
          <a:xfrm>
            <a:off x="7772400" y="4455789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16"/>
          <p:cNvCxnSpPr>
            <a:stCxn id="15" idx="1"/>
            <a:endCxn id="27" idx="1"/>
          </p:cNvCxnSpPr>
          <p:nvPr/>
        </p:nvCxnSpPr>
        <p:spPr>
          <a:xfrm>
            <a:off x="2743200" y="33508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17"/>
          <p:cNvCxnSpPr/>
          <p:nvPr/>
        </p:nvCxnSpPr>
        <p:spPr>
          <a:xfrm>
            <a:off x="4343400" y="3388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18"/>
          <p:cNvCxnSpPr/>
          <p:nvPr/>
        </p:nvCxnSpPr>
        <p:spPr>
          <a:xfrm>
            <a:off x="2743200" y="4912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19"/>
          <p:cNvCxnSpPr/>
          <p:nvPr/>
        </p:nvCxnSpPr>
        <p:spPr>
          <a:xfrm>
            <a:off x="4343400" y="4912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0"/>
          <p:cNvCxnSpPr/>
          <p:nvPr/>
        </p:nvCxnSpPr>
        <p:spPr>
          <a:xfrm>
            <a:off x="5105400" y="3388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21"/>
          <p:cNvCxnSpPr/>
          <p:nvPr/>
        </p:nvCxnSpPr>
        <p:spPr>
          <a:xfrm>
            <a:off x="6705600" y="3388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22"/>
          <p:cNvCxnSpPr/>
          <p:nvPr/>
        </p:nvCxnSpPr>
        <p:spPr>
          <a:xfrm>
            <a:off x="5105400" y="4912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23"/>
          <p:cNvCxnSpPr/>
          <p:nvPr/>
        </p:nvCxnSpPr>
        <p:spPr>
          <a:xfrm>
            <a:off x="6705600" y="4912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24"/>
          <p:cNvCxnSpPr/>
          <p:nvPr/>
        </p:nvCxnSpPr>
        <p:spPr>
          <a:xfrm>
            <a:off x="7467600" y="3388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25"/>
          <p:cNvCxnSpPr/>
          <p:nvPr/>
        </p:nvCxnSpPr>
        <p:spPr>
          <a:xfrm>
            <a:off x="9067800" y="3388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26"/>
          <p:cNvCxnSpPr/>
          <p:nvPr/>
        </p:nvCxnSpPr>
        <p:spPr>
          <a:xfrm>
            <a:off x="7467600" y="4912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27"/>
          <p:cNvCxnSpPr/>
          <p:nvPr/>
        </p:nvCxnSpPr>
        <p:spPr>
          <a:xfrm>
            <a:off x="9067800" y="4912989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28"/>
          <p:cNvCxnSpPr/>
          <p:nvPr/>
        </p:nvCxnSpPr>
        <p:spPr>
          <a:xfrm>
            <a:off x="3657600" y="27031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29"/>
          <p:cNvCxnSpPr/>
          <p:nvPr/>
        </p:nvCxnSpPr>
        <p:spPr>
          <a:xfrm>
            <a:off x="3657600" y="37699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30"/>
          <p:cNvCxnSpPr/>
          <p:nvPr/>
        </p:nvCxnSpPr>
        <p:spPr>
          <a:xfrm>
            <a:off x="6096000" y="27031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31"/>
          <p:cNvCxnSpPr/>
          <p:nvPr/>
        </p:nvCxnSpPr>
        <p:spPr>
          <a:xfrm>
            <a:off x="6096000" y="37699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32"/>
          <p:cNvCxnSpPr/>
          <p:nvPr/>
        </p:nvCxnSpPr>
        <p:spPr>
          <a:xfrm>
            <a:off x="3657600" y="42271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33"/>
          <p:cNvCxnSpPr/>
          <p:nvPr/>
        </p:nvCxnSpPr>
        <p:spPr>
          <a:xfrm>
            <a:off x="3657600" y="52939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34"/>
          <p:cNvCxnSpPr/>
          <p:nvPr/>
        </p:nvCxnSpPr>
        <p:spPr>
          <a:xfrm>
            <a:off x="8458200" y="27031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35"/>
          <p:cNvCxnSpPr/>
          <p:nvPr/>
        </p:nvCxnSpPr>
        <p:spPr>
          <a:xfrm>
            <a:off x="8458200" y="37699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36"/>
          <p:cNvCxnSpPr/>
          <p:nvPr/>
        </p:nvCxnSpPr>
        <p:spPr>
          <a:xfrm>
            <a:off x="8458200" y="42271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37"/>
          <p:cNvCxnSpPr/>
          <p:nvPr/>
        </p:nvCxnSpPr>
        <p:spPr>
          <a:xfrm>
            <a:off x="8458200" y="52939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38"/>
          <p:cNvCxnSpPr/>
          <p:nvPr/>
        </p:nvCxnSpPr>
        <p:spPr>
          <a:xfrm>
            <a:off x="6096000" y="42271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39"/>
          <p:cNvCxnSpPr/>
          <p:nvPr/>
        </p:nvCxnSpPr>
        <p:spPr>
          <a:xfrm>
            <a:off x="6096000" y="5293989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776000" y="1595761"/>
            <a:ext cx="8640000" cy="4621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Атрибут таблицы </a:t>
            </a:r>
            <a:r>
              <a:rPr lang="en-US" sz="1800" dirty="0">
                <a:solidFill>
                  <a:srgbClr val="FF0000"/>
                </a:solidFill>
              </a:rPr>
              <a:t>cellpadding</a:t>
            </a:r>
            <a:r>
              <a:rPr lang="en-US" sz="1800" dirty="0"/>
              <a:t> </a:t>
            </a:r>
            <a:r>
              <a:rPr lang="ru-RU" sz="1800" dirty="0"/>
              <a:t>говорит об отступах внутри ячеек, то есть отступы от границ ячеек до содержимого.</a:t>
            </a:r>
          </a:p>
          <a:p>
            <a:pPr algn="just"/>
            <a:endParaRPr lang="ru-RU" sz="1800" dirty="0"/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colspan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6000" y="1643267"/>
            <a:ext cx="864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Атрибут </a:t>
            </a:r>
            <a:r>
              <a:rPr lang="ru-RU" dirty="0">
                <a:solidFill>
                  <a:srgbClr val="FF0000"/>
                </a:solidFill>
              </a:rPr>
              <a:t>colspan</a:t>
            </a:r>
            <a:r>
              <a:rPr lang="ru-RU" dirty="0"/>
              <a:t> устанавливает число ячеек, которые должны быть объединены по горизонтали. Этот атрибут имеет смысл для таблиц, состоящих из нескольких </a:t>
            </a:r>
            <a:r>
              <a:rPr lang="ru-RU" dirty="0" smtClean="0"/>
              <a:t>колонок.</a:t>
            </a:r>
            <a:endParaRPr lang="ru-RU" dirty="0"/>
          </a:p>
        </p:txBody>
      </p:sp>
      <p:sp>
        <p:nvSpPr>
          <p:cNvPr id="23" name="Прямоугольник 4"/>
          <p:cNvSpPr/>
          <p:nvPr/>
        </p:nvSpPr>
        <p:spPr>
          <a:xfrm>
            <a:off x="2857500" y="2838264"/>
            <a:ext cx="6477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5"/>
          <p:cNvSpPr/>
          <p:nvPr/>
        </p:nvSpPr>
        <p:spPr>
          <a:xfrm>
            <a:off x="3162300" y="3143064"/>
            <a:ext cx="58674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&lt;td colspan = 2&gt;…&lt;/td&gt;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Прямоугольник 6"/>
          <p:cNvSpPr/>
          <p:nvPr/>
        </p:nvSpPr>
        <p:spPr>
          <a:xfrm>
            <a:off x="3162300" y="4438464"/>
            <a:ext cx="28194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&lt;td&gt;…&lt;/td&gt;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Прямоугольник 7"/>
          <p:cNvSpPr/>
          <p:nvPr/>
        </p:nvSpPr>
        <p:spPr>
          <a:xfrm>
            <a:off x="6210300" y="4438464"/>
            <a:ext cx="28194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&lt;td&gt;…&lt;/td&gt;</a:t>
            </a:r>
            <a:endParaRPr lang="ru-RU" sz="2400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rowspan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6000" y="1651000"/>
            <a:ext cx="864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Атрибут </a:t>
            </a:r>
            <a:r>
              <a:rPr lang="ru-RU" dirty="0">
                <a:solidFill>
                  <a:srgbClr val="FF0000"/>
                </a:solidFill>
              </a:rPr>
              <a:t>rowspan</a:t>
            </a:r>
            <a:r>
              <a:rPr lang="ru-RU" dirty="0"/>
              <a:t> устанавливает число ячеек, которые должны быть объединены по вертикали. Этот атрибут имеет смысл для таблиц, состоящих из нескольких строк.</a:t>
            </a:r>
          </a:p>
        </p:txBody>
      </p:sp>
      <p:sp>
        <p:nvSpPr>
          <p:cNvPr id="27" name="Прямоугольник 4"/>
          <p:cNvSpPr/>
          <p:nvPr/>
        </p:nvSpPr>
        <p:spPr>
          <a:xfrm>
            <a:off x="2209800" y="2741289"/>
            <a:ext cx="7772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5"/>
          <p:cNvSpPr/>
          <p:nvPr/>
        </p:nvSpPr>
        <p:spPr>
          <a:xfrm>
            <a:off x="2514600" y="3046089"/>
            <a:ext cx="3429000" cy="2209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&lt;td rowspan = “2”&gt;&lt;/td&gt;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Прямоугольник 6"/>
          <p:cNvSpPr/>
          <p:nvPr/>
        </p:nvSpPr>
        <p:spPr>
          <a:xfrm>
            <a:off x="6324600" y="3046089"/>
            <a:ext cx="3352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&lt;td&gt;…&lt;/td&gt;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Прямоугольник 7"/>
          <p:cNvSpPr/>
          <p:nvPr/>
        </p:nvSpPr>
        <p:spPr>
          <a:xfrm>
            <a:off x="6324600" y="4341489"/>
            <a:ext cx="3352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&lt;td&gt;…&lt;/td&gt;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Упорядоченные списки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776000" y="1661625"/>
            <a:ext cx="8640000" cy="439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Тег </a:t>
            </a:r>
            <a:r>
              <a:rPr lang="en-US" sz="1800" dirty="0">
                <a:solidFill>
                  <a:srgbClr val="0070C0"/>
                </a:solidFill>
              </a:rPr>
              <a:t>&lt;ol&gt;&lt;/ol&gt; </a:t>
            </a:r>
            <a:r>
              <a:rPr lang="ru-RU" sz="1800" dirty="0"/>
              <a:t>является контейнером для упорядоченных списков, так и расшифровывается – </a:t>
            </a:r>
            <a:r>
              <a:rPr lang="en-US" sz="1800" dirty="0"/>
              <a:t>ordered list.</a:t>
            </a:r>
            <a:endParaRPr lang="ru-RU" sz="1800" dirty="0"/>
          </a:p>
          <a:p>
            <a:pPr algn="just"/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Все элементы списка заключаются внутри тегов </a:t>
            </a:r>
            <a:r>
              <a:rPr lang="en-US" sz="1800" dirty="0">
                <a:solidFill>
                  <a:srgbClr val="0070C0"/>
                </a:solidFill>
              </a:rPr>
              <a:t>&lt;li&gt;…&lt;/li</a:t>
            </a:r>
            <a:r>
              <a:rPr lang="en-US" sz="1800" dirty="0" smtClean="0">
                <a:solidFill>
                  <a:srgbClr val="0070C0"/>
                </a:solidFill>
              </a:rPr>
              <a:t>&gt; </a:t>
            </a:r>
            <a:r>
              <a:rPr lang="en-US" sz="1800" dirty="0" smtClean="0"/>
              <a:t>(list item)</a:t>
            </a:r>
            <a:r>
              <a:rPr lang="ru-RU" sz="1800" dirty="0" smtClean="0"/>
              <a:t>, </a:t>
            </a:r>
            <a:r>
              <a:rPr lang="ru-RU" sz="1800" dirty="0"/>
              <a:t>которые в свою очередь помещаются в общий контейнер </a:t>
            </a:r>
            <a:r>
              <a:rPr lang="en-US" sz="1800" dirty="0">
                <a:solidFill>
                  <a:srgbClr val="0070C0"/>
                </a:solidFill>
              </a:rPr>
              <a:t>&lt;ol&gt;&lt;/ol&gt;</a:t>
            </a:r>
            <a:r>
              <a:rPr lang="ru-RU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&lt;ol&gt;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№1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№2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№3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№4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&lt;/ol&gt;</a:t>
            </a:r>
            <a:endParaRPr lang="ru-RU" sz="1800" dirty="0">
              <a:solidFill>
                <a:srgbClr val="0070C0"/>
              </a:solidFill>
            </a:endParaRPr>
          </a:p>
          <a:p>
            <a:endParaRPr lang="ru-RU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42428" y="3628742"/>
            <a:ext cx="1507144" cy="1865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№1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№2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№3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№4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0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type в упорядоченных списках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95467"/>
            <a:ext cx="8640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У всех списков есть атрибут </a:t>
            </a:r>
            <a:r>
              <a:rPr lang="en-US" dirty="0"/>
              <a:t>type</a:t>
            </a:r>
            <a:r>
              <a:rPr lang="ru-RU" dirty="0"/>
              <a:t>, который указывает тип маркера. У упорядоченных списков он может принимать следующие значения:</a:t>
            </a:r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указывает на то, что пункты списка будут нумероваться большими латинскими буквами.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</a:t>
            </a:r>
            <a:r>
              <a:rPr lang="ru-RU" dirty="0"/>
              <a:t>– указывает на то, что пункты списка будут нумероваться маленькими латинскими буквами.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 </a:t>
            </a:r>
            <a:r>
              <a:rPr lang="ru-RU" dirty="0" smtClean="0"/>
              <a:t>– </a:t>
            </a:r>
            <a:r>
              <a:rPr lang="en-US" dirty="0" smtClean="0"/>
              <a:t> </a:t>
            </a:r>
            <a:r>
              <a:rPr lang="ru-RU" dirty="0" smtClean="0"/>
              <a:t>указывает </a:t>
            </a:r>
            <a:r>
              <a:rPr lang="ru-RU" dirty="0"/>
              <a:t>на то, что пункты списка будут нумероваться большими римскими цифрами.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– </a:t>
            </a:r>
            <a:r>
              <a:rPr lang="ru-RU" dirty="0" smtClean="0"/>
              <a:t>указывает </a:t>
            </a:r>
            <a:r>
              <a:rPr lang="ru-RU" dirty="0"/>
              <a:t>на то, что пункты списка будут нумероваться маленькими римскими цифрами.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type в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упорядоченных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списках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427153" y="1981200"/>
            <a:ext cx="7337694" cy="3441440"/>
            <a:chOff x="2492106" y="1965766"/>
            <a:chExt cx="7337694" cy="3441440"/>
          </a:xfrm>
        </p:grpSpPr>
        <p:sp>
          <p:nvSpPr>
            <p:cNvPr id="23" name="TextBox 22"/>
            <p:cNvSpPr txBox="1"/>
            <p:nvPr/>
          </p:nvSpPr>
          <p:spPr>
            <a:xfrm>
              <a:off x="2798055" y="1965766"/>
              <a:ext cx="15600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lphaUcPeriod"/>
              </a:pPr>
              <a:r>
                <a:rPr lang="ru-RU" dirty="0" smtClean="0"/>
                <a:t> </a:t>
              </a:r>
              <a:r>
                <a:rPr lang="ru-RU" dirty="0">
                  <a:cs typeface="Segoe UI" panose="020B0502040204020203" pitchFamily="34" charset="0"/>
                </a:rPr>
                <a:t>Пункт №1</a:t>
              </a:r>
            </a:p>
            <a:p>
              <a:pPr marL="342900" indent="-342900">
                <a:buFont typeface="+mj-lt"/>
                <a:buAutoNum type="alphaUcPeriod"/>
              </a:pPr>
              <a:r>
                <a:rPr lang="ru-RU" dirty="0">
                  <a:cs typeface="Segoe UI" panose="020B0502040204020203" pitchFamily="34" charset="0"/>
                </a:rPr>
                <a:t> Пункт №2</a:t>
              </a:r>
            </a:p>
            <a:p>
              <a:pPr marL="342900" indent="-342900">
                <a:buFont typeface="+mj-lt"/>
                <a:buAutoNum type="alphaUcPeriod"/>
              </a:pPr>
              <a:r>
                <a:rPr lang="ru-RU" dirty="0">
                  <a:cs typeface="Segoe UI" panose="020B0502040204020203" pitchFamily="34" charset="0"/>
                </a:rPr>
                <a:t> Пункт №3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14711" y="1975110"/>
              <a:ext cx="15600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ru-RU" dirty="0">
                  <a:cs typeface="Segoe UI" panose="020B0502040204020203" pitchFamily="34" charset="0"/>
                </a:rPr>
                <a:t> Пункт №1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ru-RU" dirty="0">
                  <a:cs typeface="Segoe UI" panose="020B0502040204020203" pitchFamily="34" charset="0"/>
                </a:rPr>
                <a:t> Пункт №2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ru-RU" dirty="0">
                  <a:cs typeface="Segoe UI" panose="020B0502040204020203" pitchFamily="34" charset="0"/>
                </a:rPr>
                <a:t> Пункт №3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31367" y="1965766"/>
              <a:ext cx="16177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00050" indent="-400050">
                <a:buFont typeface="+mj-lt"/>
                <a:buAutoNum type="romanUcPeriod"/>
              </a:pPr>
              <a:r>
                <a:rPr lang="ru-RU" dirty="0">
                  <a:cs typeface="Segoe UI" panose="020B0502040204020203" pitchFamily="34" charset="0"/>
                </a:rPr>
                <a:t> Пункт №1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ru-RU" dirty="0">
                  <a:cs typeface="Segoe UI" panose="020B0502040204020203" pitchFamily="34" charset="0"/>
                </a:rPr>
                <a:t> Пункт №2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ru-RU" dirty="0">
                  <a:cs typeface="Segoe UI" panose="020B0502040204020203" pitchFamily="34" charset="0"/>
                </a:rPr>
                <a:t> Пункт №3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735" y="3916764"/>
              <a:ext cx="16177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00050" indent="-400050">
                <a:buFont typeface="+mj-lt"/>
                <a:buAutoNum type="romanLcPeriod"/>
              </a:pPr>
              <a:r>
                <a:rPr lang="ru-RU" dirty="0">
                  <a:cs typeface="Segoe UI" panose="020B0502040204020203" pitchFamily="34" charset="0"/>
                </a:rPr>
                <a:t> Пункт №1</a:t>
              </a:r>
            </a:p>
            <a:p>
              <a:pPr marL="400050" indent="-400050">
                <a:buFont typeface="+mj-lt"/>
                <a:buAutoNum type="romanLcPeriod"/>
              </a:pPr>
              <a:r>
                <a:rPr lang="ru-RU" dirty="0">
                  <a:cs typeface="Segoe UI" panose="020B0502040204020203" pitchFamily="34" charset="0"/>
                </a:rPr>
                <a:t> Пункт №2</a:t>
              </a:r>
            </a:p>
            <a:p>
              <a:pPr marL="400050" indent="-400050">
                <a:buFont typeface="+mj-lt"/>
                <a:buAutoNum type="romanLcPeriod"/>
              </a:pPr>
              <a:r>
                <a:rPr lang="ru-RU" dirty="0">
                  <a:cs typeface="Segoe UI" panose="020B0502040204020203" pitchFamily="34" charset="0"/>
                </a:rPr>
                <a:t> Пункт №3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2106" y="3101459"/>
              <a:ext cx="2171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&lt;ol </a:t>
              </a:r>
              <a:r>
                <a:rPr lang="en-US" b="1" dirty="0" smtClean="0">
                  <a:solidFill>
                    <a:srgbClr val="FF0000"/>
                  </a:solidFill>
                </a:rPr>
                <a:t>type</a:t>
              </a:r>
              <a:r>
                <a:rPr lang="en-US" b="1" dirty="0" smtClean="0">
                  <a:solidFill>
                    <a:srgbClr val="0070C0"/>
                  </a:solidFill>
                </a:rPr>
                <a:t>=“</a:t>
              </a:r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r>
                <a:rPr lang="en-US" b="1" dirty="0" smtClean="0">
                  <a:solidFill>
                    <a:srgbClr val="0070C0"/>
                  </a:solidFill>
                </a:rPr>
                <a:t>”&gt;…&lt;/ol&gt;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92550" y="3101459"/>
              <a:ext cx="216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&lt;ol </a:t>
              </a:r>
              <a:r>
                <a:rPr lang="en-US" b="1" dirty="0" smtClean="0">
                  <a:solidFill>
                    <a:srgbClr val="FF0000"/>
                  </a:solidFill>
                </a:rPr>
                <a:t>type</a:t>
              </a:r>
              <a:r>
                <a:rPr lang="en-US" b="1" dirty="0" smtClean="0">
                  <a:solidFill>
                    <a:srgbClr val="0070C0"/>
                  </a:solidFill>
                </a:rPr>
                <a:t>=“</a:t>
              </a:r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r>
                <a:rPr lang="en-US" b="1" dirty="0" smtClean="0">
                  <a:solidFill>
                    <a:srgbClr val="0070C0"/>
                  </a:solidFill>
                </a:rPr>
                <a:t>”&gt;…&lt;/ol&gt;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79021" y="3101459"/>
              <a:ext cx="2122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&lt;ol </a:t>
              </a:r>
              <a:r>
                <a:rPr lang="en-US" b="1" dirty="0" smtClean="0">
                  <a:solidFill>
                    <a:srgbClr val="FF0000"/>
                  </a:solidFill>
                </a:rPr>
                <a:t>type</a:t>
              </a:r>
              <a:r>
                <a:rPr lang="en-US" b="1" dirty="0" smtClean="0">
                  <a:solidFill>
                    <a:srgbClr val="0070C0"/>
                  </a:solidFill>
                </a:rPr>
                <a:t>=“</a:t>
              </a:r>
              <a:r>
                <a:rPr lang="en-US" b="1" dirty="0" smtClean="0">
                  <a:solidFill>
                    <a:srgbClr val="FF0000"/>
                  </a:solidFill>
                </a:rPr>
                <a:t>I</a:t>
              </a:r>
              <a:r>
                <a:rPr lang="en-US" b="1" dirty="0" smtClean="0">
                  <a:solidFill>
                    <a:srgbClr val="0070C0"/>
                  </a:solidFill>
                </a:rPr>
                <a:t>”&gt;…&lt;/ol&gt;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7851" y="5037874"/>
              <a:ext cx="212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&lt;</a:t>
              </a:r>
              <a:r>
                <a:rPr lang="en-US" b="1" dirty="0">
                  <a:solidFill>
                    <a:srgbClr val="0070C0"/>
                  </a:solidFill>
                </a:rPr>
                <a:t>o</a:t>
              </a:r>
              <a:r>
                <a:rPr lang="en-US" b="1" dirty="0" smtClean="0">
                  <a:solidFill>
                    <a:srgbClr val="0070C0"/>
                  </a:solidFill>
                </a:rPr>
                <a:t>l </a:t>
              </a:r>
              <a:r>
                <a:rPr lang="en-US" b="1" dirty="0" smtClean="0">
                  <a:solidFill>
                    <a:srgbClr val="FF0000"/>
                  </a:solidFill>
                </a:rPr>
                <a:t>type</a:t>
              </a:r>
              <a:r>
                <a:rPr lang="en-US" b="1" dirty="0" smtClean="0">
                  <a:solidFill>
                    <a:srgbClr val="0070C0"/>
                  </a:solidFill>
                </a:rPr>
                <a:t>=“</a:t>
              </a:r>
              <a:r>
                <a:rPr lang="en-US" b="1" dirty="0" smtClean="0">
                  <a:solidFill>
                    <a:srgbClr val="FF0000"/>
                  </a:solidFill>
                </a:rPr>
                <a:t>i</a:t>
              </a:r>
              <a:r>
                <a:rPr lang="en-US" b="1" dirty="0" smtClean="0">
                  <a:solidFill>
                    <a:srgbClr val="0070C0"/>
                  </a:solidFill>
                </a:rPr>
                <a:t>”&gt;…&lt;/</a:t>
              </a:r>
              <a:r>
                <a:rPr lang="en-US" b="1" dirty="0">
                  <a:solidFill>
                    <a:srgbClr val="0070C0"/>
                  </a:solidFill>
                </a:rPr>
                <a:t>o</a:t>
              </a:r>
              <a:r>
                <a:rPr lang="en-US" b="1" dirty="0" smtClean="0">
                  <a:solidFill>
                    <a:srgbClr val="0070C0"/>
                  </a:solidFill>
                </a:rPr>
                <a:t>l&gt;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6754" y="3916764"/>
              <a:ext cx="44530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cs typeface="Segoe UI" panose="020B0502040204020203" pitchFamily="34" charset="0"/>
                </a:rPr>
                <a:t>По умолчанию список будет нумероваться арабскими цифрами</a:t>
              </a:r>
              <a:r>
                <a:rPr lang="ru-RU" dirty="0" smtClean="0">
                  <a:cs typeface="Segoe UI" panose="020B0502040204020203" pitchFamily="34" charset="0"/>
                </a:rPr>
                <a:t>:</a:t>
              </a:r>
              <a:endParaRPr lang="ru-RU" dirty="0">
                <a:cs typeface="Segoe UI" panose="020B0502040204020203" pitchFamily="34" charset="0"/>
              </a:endParaRPr>
            </a:p>
            <a:p>
              <a:pPr marL="2863850" lvl="5" indent="-342900">
                <a:buFont typeface="+mj-lt"/>
                <a:buAutoNum type="arabicPeriod"/>
              </a:pPr>
              <a:r>
                <a:rPr lang="ru-RU" dirty="0">
                  <a:cs typeface="Segoe UI" panose="020B0502040204020203" pitchFamily="34" charset="0"/>
                </a:rPr>
                <a:t> Пункт №1</a:t>
              </a:r>
            </a:p>
            <a:p>
              <a:pPr marL="2863850" lvl="5" indent="-342900">
                <a:buFont typeface="+mj-lt"/>
                <a:buAutoNum type="arabicPeriod"/>
              </a:pPr>
              <a:r>
                <a:rPr lang="ru-RU" dirty="0">
                  <a:cs typeface="Segoe UI" panose="020B0502040204020203" pitchFamily="34" charset="0"/>
                </a:rPr>
                <a:t> Пункт №2</a:t>
              </a:r>
            </a:p>
            <a:p>
              <a:pPr marL="2863850" lvl="5" indent="-342900">
                <a:buFont typeface="+mj-lt"/>
                <a:buAutoNum type="arabicPeriod"/>
              </a:pPr>
              <a:r>
                <a:rPr lang="ru-RU" dirty="0">
                  <a:cs typeface="Segoe UI" panose="020B0502040204020203" pitchFamily="34" charset="0"/>
                </a:rPr>
                <a:t> Пункт №3</a:t>
              </a:r>
            </a:p>
          </p:txBody>
        </p:sp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Неупорядоченные списки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776000" y="1661625"/>
            <a:ext cx="8640000" cy="439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Тег </a:t>
            </a:r>
            <a:r>
              <a:rPr lang="en-US" sz="1800" dirty="0">
                <a:solidFill>
                  <a:srgbClr val="0070C0"/>
                </a:solidFill>
              </a:rPr>
              <a:t>&lt;ul&gt;&lt;/ul&gt; </a:t>
            </a:r>
            <a:r>
              <a:rPr lang="ru-RU" sz="1800" dirty="0"/>
              <a:t>является контейнером для неупорядоченных списков, так и расшифровывается –</a:t>
            </a:r>
            <a:r>
              <a:rPr lang="ru-RU" sz="1800" dirty="0" smtClean="0"/>
              <a:t> </a:t>
            </a:r>
            <a:r>
              <a:rPr lang="en-US" sz="1800" dirty="0"/>
              <a:t>unordered list.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Все элементы списка заключаются внутри тегов </a:t>
            </a:r>
            <a:r>
              <a:rPr lang="en-US" sz="1800" dirty="0">
                <a:solidFill>
                  <a:srgbClr val="0070C0"/>
                </a:solidFill>
              </a:rPr>
              <a:t>&lt;li&gt;…&lt;/li&gt;</a:t>
            </a:r>
            <a:r>
              <a:rPr lang="ru-RU" sz="1800" dirty="0"/>
              <a:t>, которые в свою очередь помещаются в общий контейнер </a:t>
            </a:r>
            <a:r>
              <a:rPr lang="en-US" sz="1800" dirty="0">
                <a:solidFill>
                  <a:srgbClr val="0070C0"/>
                </a:solidFill>
              </a:rPr>
              <a:t>&lt;ul&gt;&lt;/ul&gt;</a:t>
            </a:r>
            <a:r>
              <a:rPr lang="ru-RU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&lt;ul&gt;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№1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№2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№3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&lt;li&gt;</a:t>
            </a:r>
            <a:r>
              <a:rPr lang="ru-RU" sz="1800" dirty="0"/>
              <a:t>Пункт №4</a:t>
            </a:r>
            <a:r>
              <a:rPr lang="en-US" sz="1800" dirty="0">
                <a:solidFill>
                  <a:srgbClr val="0070C0"/>
                </a:solidFill>
              </a:rPr>
              <a:t>&lt;/li&gt;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&lt;/ul&gt;</a:t>
            </a:r>
            <a:endParaRPr lang="ru-RU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42428" y="3628742"/>
            <a:ext cx="1507144" cy="1865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№1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№2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№3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dirty="0">
                <a:cs typeface="Segoe UI" panose="020B0502040204020203" pitchFamily="34" charset="0"/>
              </a:rPr>
              <a:t>Пункт №4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80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type в неупорядоченных списках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71625"/>
            <a:ext cx="8640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У всех списков есть атрибут </a:t>
            </a:r>
            <a:r>
              <a:rPr lang="en-US" dirty="0">
                <a:solidFill>
                  <a:srgbClr val="D04E1D"/>
                </a:solidFill>
              </a:rPr>
              <a:t>type</a:t>
            </a:r>
            <a:r>
              <a:rPr lang="ru-RU" dirty="0"/>
              <a:t>, который указывает тип маркера. У неупорядоченных списков он может принимать следующие значения:</a:t>
            </a:r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isc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указывает маркер в форме черного закрашенного круга.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ircle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– указывает маркер в форме пустого круга.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quare</a:t>
            </a:r>
            <a:r>
              <a:rPr lang="en-US" dirty="0" smtClean="0"/>
              <a:t> </a:t>
            </a:r>
            <a:r>
              <a:rPr lang="ru-RU" dirty="0"/>
              <a:t>– указывает маркер в форме черного закрашенного квадрата.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/>
              <a:t>– </a:t>
            </a:r>
            <a:r>
              <a:rPr lang="ru-RU" dirty="0"/>
              <a:t>указывает, что список необходимо реализовать без маркера.</a:t>
            </a:r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Свой </a:t>
            </a:r>
            <a:r>
              <a:rPr lang="ru-RU" dirty="0"/>
              <a:t>маркер можно установить указав в атрибуте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 </a:t>
            </a:r>
            <a:r>
              <a:rPr lang="ru-RU" dirty="0"/>
              <a:t>свойство </a:t>
            </a:r>
            <a:r>
              <a:rPr lang="en-US" dirty="0">
                <a:solidFill>
                  <a:srgbClr val="FF0000"/>
                </a:solidFill>
              </a:rPr>
              <a:t>list-style-image</a:t>
            </a:r>
            <a:r>
              <a:rPr lang="en-US" dirty="0"/>
              <a:t>:</a:t>
            </a:r>
            <a:r>
              <a:rPr lang="en-US" dirty="0">
                <a:solidFill>
                  <a:srgbClr val="0070C0"/>
                </a:solidFill>
              </a:rPr>
              <a:t>url()</a:t>
            </a:r>
            <a:r>
              <a:rPr lang="en-US" dirty="0"/>
              <a:t>,</a:t>
            </a:r>
            <a:r>
              <a:rPr lang="ru-RU" dirty="0"/>
              <a:t> указав в нем адрес изображения, которое будет использовано в качестве маркера.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5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type в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неупорядоченных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списках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8055" y="1965766"/>
            <a:ext cx="1560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cs typeface="Segoe UI" panose="020B0502040204020203" pitchFamily="34" charset="0"/>
              </a:rPr>
              <a:t>Пункт №1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cs typeface="Segoe UI" panose="020B0502040204020203" pitchFamily="34" charset="0"/>
              </a:rPr>
              <a:t> Пункт №2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cs typeface="Segoe UI" panose="020B0502040204020203" pitchFamily="34" charset="0"/>
              </a:rPr>
              <a:t> Пункт №3</a:t>
            </a:r>
            <a:endParaRPr lang="ru-RU" dirty="0"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14711" y="1975110"/>
            <a:ext cx="1560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cs typeface="Segoe UI" panose="020B0502040204020203" pitchFamily="34" charset="0"/>
              </a:rPr>
              <a:t> Пункт №1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cs typeface="Segoe UI" panose="020B0502040204020203" pitchFamily="34" charset="0"/>
              </a:rPr>
              <a:t> Пункт №2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cs typeface="Segoe UI" panose="020B0502040204020203" pitchFamily="34" charset="0"/>
              </a:rPr>
              <a:t> Пункт №3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67" y="1965766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§"/>
            </a:pPr>
            <a:r>
              <a:rPr lang="ru-RU" dirty="0">
                <a:cs typeface="Segoe UI" panose="020B0502040204020203" pitchFamily="34" charset="0"/>
              </a:rPr>
              <a:t> Пункт №1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ru-RU" dirty="0">
                <a:cs typeface="Segoe UI" panose="020B0502040204020203" pitchFamily="34" charset="0"/>
              </a:rPr>
              <a:t> Пункт №2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ru-RU" dirty="0">
                <a:cs typeface="Segoe UI" panose="020B0502040204020203" pitchFamily="34" charset="0"/>
              </a:rPr>
              <a:t> Пункт №3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9311" y="3983890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Clr>
                <a:srgbClr val="FFC000"/>
              </a:buClr>
              <a:buSzPct val="130000"/>
              <a:buFont typeface="Wingdings" panose="05000000000000000000" pitchFamily="2" charset="2"/>
              <a:buChar char="§"/>
            </a:pPr>
            <a:r>
              <a:rPr lang="ru-RU" dirty="0">
                <a:cs typeface="Segoe UI" panose="020B0502040204020203" pitchFamily="34" charset="0"/>
              </a:rPr>
              <a:t> Пункт №1</a:t>
            </a:r>
          </a:p>
          <a:p>
            <a:pPr marL="400050" indent="-400050">
              <a:buClr>
                <a:srgbClr val="FFC000"/>
              </a:buClr>
              <a:buSzPct val="130000"/>
              <a:buFont typeface="Wingdings" panose="05000000000000000000" pitchFamily="2" charset="2"/>
              <a:buChar char="§"/>
            </a:pPr>
            <a:r>
              <a:rPr lang="ru-RU" dirty="0">
                <a:cs typeface="Segoe UI" panose="020B0502040204020203" pitchFamily="34" charset="0"/>
              </a:rPr>
              <a:t> Пункт №2</a:t>
            </a:r>
          </a:p>
          <a:p>
            <a:pPr marL="400050" indent="-400050">
              <a:buClr>
                <a:srgbClr val="FFC000"/>
              </a:buClr>
              <a:buSzPct val="130000"/>
              <a:buFont typeface="Wingdings" panose="05000000000000000000" pitchFamily="2" charset="2"/>
              <a:buChar char="§"/>
            </a:pPr>
            <a:r>
              <a:rPr lang="ru-RU" dirty="0">
                <a:cs typeface="Segoe UI" panose="020B0502040204020203" pitchFamily="34" charset="0"/>
              </a:rPr>
              <a:t> Пункт №3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2548" y="3101459"/>
            <a:ext cx="245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u</a:t>
            </a:r>
            <a:r>
              <a:rPr lang="en-US" b="1" dirty="0" smtClean="0">
                <a:solidFill>
                  <a:srgbClr val="0070C0"/>
                </a:solidFill>
              </a:rPr>
              <a:t>l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0070C0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disc</a:t>
            </a:r>
            <a:r>
              <a:rPr lang="en-US" b="1" dirty="0" smtClean="0">
                <a:solidFill>
                  <a:srgbClr val="0070C0"/>
                </a:solidFill>
              </a:rPr>
              <a:t>”&gt;…&lt;/ul&gt;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511" y="3101459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&lt;ul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0070C0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circle</a:t>
            </a:r>
            <a:r>
              <a:rPr lang="en-US" b="1" dirty="0" smtClean="0">
                <a:solidFill>
                  <a:srgbClr val="0070C0"/>
                </a:solidFill>
              </a:rPr>
              <a:t>”&gt;…&lt;/ul&gt;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8560" y="3101459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&lt;ul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rgbClr val="FF0000"/>
                </a:solidFill>
              </a:rPr>
              <a:t>square</a:t>
            </a:r>
            <a:r>
              <a:rPr lang="en-US" b="1" dirty="0" smtClean="0">
                <a:solidFill>
                  <a:srgbClr val="0070C0"/>
                </a:solidFill>
              </a:rPr>
              <a:t>”&gt;…&lt;/ul&gt;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4106" y="5071437"/>
            <a:ext cx="504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style</a:t>
            </a:r>
            <a:r>
              <a:rPr lang="en-US" b="1" dirty="0" smtClean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rgbClr val="FF0000"/>
                </a:solidFill>
              </a:rPr>
              <a:t>list-style-image:url(Image1.jpg)</a:t>
            </a:r>
            <a:r>
              <a:rPr lang="en-US" b="1" dirty="0" smtClean="0">
                <a:solidFill>
                  <a:srgbClr val="0070C0"/>
                </a:solidFill>
              </a:rPr>
              <a:t>”&gt;…&lt;/ul&gt;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7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Вложенные списки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5355336" y="2256772"/>
            <a:ext cx="5291328" cy="27883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В элементы списка можно вкладывать не только текстовое содержимое, но и другие списки.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Таким образом будут реализованы вложенные списки, а точнее подсписки.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При этом по умолчанию во вложенных списках маркер будет отличным от маркера главного списка.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1524833"/>
            <a:ext cx="30405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&lt;ul&gt;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&lt;li&gt;</a:t>
            </a:r>
            <a:r>
              <a:rPr lang="en-US" dirty="0" smtClean="0"/>
              <a:t>Coffee</a:t>
            </a:r>
            <a:r>
              <a:rPr lang="en-US" dirty="0" smtClean="0">
                <a:solidFill>
                  <a:srgbClr val="0070C0"/>
                </a:solidFill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&lt;li&gt;</a:t>
            </a:r>
            <a:r>
              <a:rPr lang="en-US" dirty="0" smtClean="0"/>
              <a:t>Tea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      &lt;ul&gt;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            &lt;li&gt;</a:t>
            </a:r>
            <a:r>
              <a:rPr lang="en-US" dirty="0" smtClean="0"/>
              <a:t>Black tea</a:t>
            </a:r>
            <a:r>
              <a:rPr lang="en-US" dirty="0" smtClean="0">
                <a:solidFill>
                  <a:srgbClr val="0070C0"/>
                </a:solidFill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            &lt;li&gt;</a:t>
            </a:r>
            <a:r>
              <a:rPr lang="en-US" dirty="0" smtClean="0"/>
              <a:t>Green tea</a:t>
            </a:r>
            <a:r>
              <a:rPr lang="en-US" dirty="0" smtClean="0">
                <a:solidFill>
                  <a:srgbClr val="0070C0"/>
                </a:solidFill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      &lt;/ul&gt;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&lt;/li&gt;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          &lt;li&gt;</a:t>
            </a:r>
            <a:r>
              <a:rPr lang="en-US" dirty="0" smtClean="0"/>
              <a:t>Milk</a:t>
            </a:r>
            <a:r>
              <a:rPr lang="en-US" dirty="0" smtClean="0">
                <a:solidFill>
                  <a:srgbClr val="0070C0"/>
                </a:solidFill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&lt;/ul&gt;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Таблицы и списки</a:t>
            </a:r>
            <a:endParaRPr lang="en-US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Списки определений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776000" y="1659488"/>
            <a:ext cx="8640000" cy="38247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/>
              <a:t>Есть специальные списки для определений, для этого следует использовать контейнер </a:t>
            </a:r>
            <a:r>
              <a:rPr lang="en-US" sz="1800" dirty="0">
                <a:solidFill>
                  <a:srgbClr val="0070C0"/>
                </a:solidFill>
              </a:rPr>
              <a:t>&lt;dl&gt;…&lt;/dl</a:t>
            </a:r>
            <a:r>
              <a:rPr lang="en-US" sz="1800" dirty="0" smtClean="0">
                <a:solidFill>
                  <a:srgbClr val="0070C0"/>
                </a:solidFill>
              </a:rPr>
              <a:t>&gt;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Элементы таких списков состоят из двух  составляющих: первая – это сам термин, заключенный в тег </a:t>
            </a:r>
            <a:r>
              <a:rPr lang="en-US" sz="1800" dirty="0">
                <a:solidFill>
                  <a:srgbClr val="0070C0"/>
                </a:solidFill>
              </a:rPr>
              <a:t>&lt;dt&gt;…&lt;/dt&gt;</a:t>
            </a:r>
            <a:r>
              <a:rPr lang="ru-RU" sz="1800" dirty="0"/>
              <a:t>, второй – само определение, заключенное в тег </a:t>
            </a:r>
            <a:r>
              <a:rPr lang="en-US" sz="1800" dirty="0">
                <a:solidFill>
                  <a:srgbClr val="0070C0"/>
                </a:solidFill>
              </a:rPr>
              <a:t>&lt;dd&gt;…&lt;/dd&gt;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&lt;dl&gt;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   &lt;dt&gt;</a:t>
            </a:r>
            <a:r>
              <a:rPr lang="ru-RU" sz="1800" dirty="0"/>
              <a:t>Кофе</a:t>
            </a:r>
            <a:r>
              <a:rPr lang="ru-RU" sz="1800" dirty="0">
                <a:solidFill>
                  <a:srgbClr val="0070C0"/>
                </a:solidFill>
              </a:rPr>
              <a:t>&lt;/</a:t>
            </a:r>
            <a:r>
              <a:rPr lang="en-US" sz="1800" dirty="0">
                <a:solidFill>
                  <a:srgbClr val="0070C0"/>
                </a:solidFill>
              </a:rPr>
              <a:t>dt&gt;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   &lt;dd&gt;</a:t>
            </a:r>
            <a:r>
              <a:rPr lang="ru-RU" sz="1800" dirty="0"/>
              <a:t>Черный горячий напиток</a:t>
            </a:r>
            <a:r>
              <a:rPr lang="ru-RU" sz="1800" dirty="0">
                <a:solidFill>
                  <a:srgbClr val="0070C0"/>
                </a:solidFill>
              </a:rPr>
              <a:t>&lt;/</a:t>
            </a:r>
            <a:r>
              <a:rPr lang="en-US" sz="1800" dirty="0">
                <a:solidFill>
                  <a:srgbClr val="0070C0"/>
                </a:solidFill>
              </a:rPr>
              <a:t>dd&gt;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   &lt;dt&gt;</a:t>
            </a:r>
            <a:r>
              <a:rPr lang="ru-RU" sz="1800" dirty="0"/>
              <a:t>Молоко</a:t>
            </a:r>
            <a:r>
              <a:rPr lang="ru-RU" sz="1800" dirty="0">
                <a:solidFill>
                  <a:srgbClr val="0070C0"/>
                </a:solidFill>
              </a:rPr>
              <a:t>&lt;/</a:t>
            </a:r>
            <a:r>
              <a:rPr lang="en-US" sz="1800" dirty="0">
                <a:solidFill>
                  <a:srgbClr val="0070C0"/>
                </a:solidFill>
              </a:rPr>
              <a:t>dt&gt;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   &lt;dd&gt;</a:t>
            </a:r>
            <a:r>
              <a:rPr lang="ru-RU" sz="1800" dirty="0"/>
              <a:t>Белый холодный напиток</a:t>
            </a:r>
            <a:r>
              <a:rPr lang="ru-RU" sz="1800" dirty="0">
                <a:solidFill>
                  <a:srgbClr val="0070C0"/>
                </a:solidFill>
              </a:rPr>
              <a:t>&lt;/</a:t>
            </a:r>
            <a:r>
              <a:rPr lang="en-US" sz="1800" dirty="0">
                <a:solidFill>
                  <a:srgbClr val="0070C0"/>
                </a:solidFill>
              </a:rPr>
              <a:t>dd&gt;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&lt;/dl&gt;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1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0" y="1118036"/>
            <a:ext cx="6772131" cy="4171633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Цветовые модели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514600" y="5447327"/>
            <a:ext cx="6153775" cy="369332"/>
            <a:chOff x="2102081" y="5657024"/>
            <a:chExt cx="6153775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6616305" y="5657024"/>
              <a:ext cx="1639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 Green Blue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02081" y="5657024"/>
              <a:ext cx="377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Cyan Magenta Yellow </a:t>
              </a:r>
              <a:r>
                <a:rPr lang="en-US" dirty="0" smtClean="0"/>
                <a:t>Key color (black)</a:t>
              </a:r>
              <a:endParaRPr lang="ru-RU" dirty="0"/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90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Задание цвета в разметке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1776000" y="1825648"/>
            <a:ext cx="8640000" cy="349245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Clr>
                <a:srgbClr val="D04E1D"/>
              </a:buClr>
              <a:buNone/>
            </a:pPr>
            <a:r>
              <a:rPr lang="ru-RU" dirty="0"/>
              <a:t>Задать цвет в разметке (будь то цвет фона, рамки или текста) можно </a:t>
            </a:r>
            <a:r>
              <a:rPr lang="ru-RU" dirty="0" smtClean="0"/>
              <a:t>тремя </a:t>
            </a:r>
            <a:r>
              <a:rPr lang="ru-RU" dirty="0"/>
              <a:t>способами:</a:t>
            </a:r>
          </a:p>
          <a:p>
            <a:pPr>
              <a:buClr>
                <a:srgbClr val="D04E1D"/>
              </a:buClr>
            </a:pPr>
            <a:endParaRPr lang="ru-RU" dirty="0"/>
          </a:p>
          <a:p>
            <a:pPr marL="342900" indent="-342900">
              <a:buClr>
                <a:srgbClr val="D04E1D"/>
              </a:buClr>
              <a:buAutoNum type="arabicPeriod"/>
            </a:pPr>
            <a:r>
              <a:rPr lang="ru-RU" dirty="0"/>
              <a:t>Указав цвет соответствующей семантической единицей:</a:t>
            </a:r>
          </a:p>
          <a:p>
            <a:pPr marL="342900" indent="-342900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>
              <a:buClr>
                <a:srgbClr val="D04E1D"/>
              </a:buClr>
              <a:buAutoNum type="arabicPeriod"/>
            </a:pPr>
            <a:r>
              <a:rPr lang="ru-RU" dirty="0"/>
              <a:t>Указав цвет через его </a:t>
            </a:r>
            <a:r>
              <a:rPr lang="en-US" dirty="0"/>
              <a:t>RGB </a:t>
            </a:r>
            <a:r>
              <a:rPr lang="ru-RU" dirty="0"/>
              <a:t>значения насыщенности:</a:t>
            </a:r>
          </a:p>
          <a:p>
            <a:pPr marL="342900" indent="-342900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>
              <a:buClr>
                <a:srgbClr val="D04E1D"/>
              </a:buClr>
              <a:buAutoNum type="arabicPeriod"/>
            </a:pPr>
            <a:r>
              <a:rPr lang="ru-RU" dirty="0"/>
              <a:t>Указав шестнадцатеричный код цвета:</a:t>
            </a:r>
          </a:p>
          <a:p>
            <a:pPr>
              <a:buClr>
                <a:srgbClr val="D04E1D"/>
              </a:buClr>
            </a:pP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922278" y="3048000"/>
            <a:ext cx="634744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&lt;body </a:t>
            </a:r>
            <a:r>
              <a:rPr lang="en-US" sz="2400" dirty="0" smtClean="0">
                <a:solidFill>
                  <a:srgbClr val="FF0000"/>
                </a:solidFill>
              </a:rPr>
              <a:t>style</a:t>
            </a:r>
            <a:r>
              <a:rPr lang="en-US" sz="2400" dirty="0" smtClean="0">
                <a:solidFill>
                  <a:srgbClr val="0070C0"/>
                </a:solidFill>
              </a:rPr>
              <a:t>=“</a:t>
            </a:r>
            <a:r>
              <a:rPr lang="en-US" sz="2400" dirty="0" smtClean="0">
                <a:solidFill>
                  <a:srgbClr val="FF0000"/>
                </a:solidFill>
              </a:rPr>
              <a:t>background-color</a:t>
            </a:r>
            <a:r>
              <a:rPr lang="en-US" sz="2400" dirty="0" smtClean="0">
                <a:solidFill>
                  <a:srgbClr val="0070C0"/>
                </a:solidFill>
              </a:rPr>
              <a:t>: Blue”&gt;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&lt;body </a:t>
            </a:r>
            <a:r>
              <a:rPr lang="en-US" sz="2400" dirty="0" smtClean="0">
                <a:solidFill>
                  <a:srgbClr val="FF0000"/>
                </a:solidFill>
              </a:rPr>
              <a:t>style</a:t>
            </a:r>
            <a:r>
              <a:rPr lang="en-US" sz="2400" dirty="0" smtClean="0">
                <a:solidFill>
                  <a:srgbClr val="0070C0"/>
                </a:solidFill>
              </a:rPr>
              <a:t>=“</a:t>
            </a:r>
            <a:r>
              <a:rPr lang="en-US" sz="2400" dirty="0" smtClean="0">
                <a:solidFill>
                  <a:srgbClr val="FF0000"/>
                </a:solidFill>
              </a:rPr>
              <a:t>background-color</a:t>
            </a:r>
            <a:r>
              <a:rPr lang="en-US" sz="2400" dirty="0" smtClean="0">
                <a:solidFill>
                  <a:srgbClr val="0070C0"/>
                </a:solidFill>
              </a:rPr>
              <a:t>: rgb(123, 12, 0)”&gt;</a:t>
            </a:r>
            <a:endParaRPr lang="ru-RU" sz="2400" dirty="0" smtClean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&lt;body </a:t>
            </a:r>
            <a:r>
              <a:rPr lang="en-US" sz="2400" dirty="0" smtClean="0">
                <a:solidFill>
                  <a:srgbClr val="FF0000"/>
                </a:solidFill>
              </a:rPr>
              <a:t>style</a:t>
            </a:r>
            <a:r>
              <a:rPr lang="en-US" sz="2400" dirty="0" smtClean="0">
                <a:solidFill>
                  <a:srgbClr val="0070C0"/>
                </a:solidFill>
              </a:rPr>
              <a:t>=“</a:t>
            </a:r>
            <a:r>
              <a:rPr lang="en-US" sz="2400" dirty="0" smtClean="0">
                <a:solidFill>
                  <a:srgbClr val="FF0000"/>
                </a:solidFill>
              </a:rPr>
              <a:t>background-color</a:t>
            </a:r>
            <a:r>
              <a:rPr lang="en-US" sz="2400" dirty="0" smtClean="0">
                <a:solidFill>
                  <a:srgbClr val="0070C0"/>
                </a:solidFill>
              </a:rPr>
              <a:t>: #cccccc”&gt;</a:t>
            </a:r>
            <a:endParaRPr lang="ru-RU" sz="2400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96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Цвет - семантическая единица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6797802" y="1587142"/>
            <a:ext cx="3412998" cy="44647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Многие цвета на практике часто используются и потому имеют конкретные имена.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Но запомнить их все человеку сложно, поэтому лучше всего пользоваться только теми семантическими единицами</a:t>
            </a:r>
            <a:r>
              <a:rPr lang="en-US" sz="1800" dirty="0"/>
              <a:t>,</a:t>
            </a:r>
            <a:r>
              <a:rPr lang="ru-RU" sz="1800" dirty="0"/>
              <a:t> которые Вы уже использовали ранее, и точно знаете как они будут отображены.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Либо Вы можете пользоваться специальными таблицами</a:t>
            </a:r>
            <a:r>
              <a:rPr lang="en-US" sz="1800" dirty="0"/>
              <a:t>,</a:t>
            </a:r>
            <a:r>
              <a:rPr lang="ru-RU" sz="1800" dirty="0"/>
              <a:t> в которых указаны имена цветов.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339203"/>
            <a:ext cx="4530865" cy="496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89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Цвет, заданный через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rgb()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1720754" y="1524845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Цвет в </a:t>
            </a:r>
            <a:r>
              <a:rPr lang="en-US" sz="1800" dirty="0"/>
              <a:t>RGB </a:t>
            </a:r>
            <a:r>
              <a:rPr lang="ru-RU" sz="1800" dirty="0"/>
              <a:t>формируется в результате смешения этих трех цветов, и Вы, как верстальщик, можете попробовать составить свой цвет, указав явно, какую насыщенность какого цвета Вы хотели бы использовать</a:t>
            </a:r>
            <a:r>
              <a:rPr lang="ru-RU" sz="1800" dirty="0" smtClean="0"/>
              <a:t>: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</a:t>
            </a:r>
            <a:r>
              <a:rPr lang="en-US" sz="1800" dirty="0">
                <a:solidFill>
                  <a:srgbClr val="0070C0"/>
                </a:solidFill>
              </a:rPr>
              <a:t>body </a:t>
            </a:r>
            <a:r>
              <a:rPr lang="en-US" sz="1800" dirty="0">
                <a:solidFill>
                  <a:srgbClr val="FF0000"/>
                </a:solidFill>
              </a:rPr>
              <a:t>style</a:t>
            </a:r>
            <a:r>
              <a:rPr lang="en-US" sz="1800" dirty="0">
                <a:solidFill>
                  <a:srgbClr val="0070C0"/>
                </a:solidFill>
              </a:rPr>
              <a:t>=“</a:t>
            </a:r>
            <a:r>
              <a:rPr lang="en-US" sz="1800" dirty="0">
                <a:solidFill>
                  <a:srgbClr val="FF0000"/>
                </a:solidFill>
              </a:rPr>
              <a:t>background-color</a:t>
            </a:r>
            <a:r>
              <a:rPr lang="en-US" sz="1800" dirty="0">
                <a:solidFill>
                  <a:srgbClr val="0070C0"/>
                </a:solidFill>
              </a:rPr>
              <a:t>: rgb(123, 12, 0)”&gt;</a:t>
            </a:r>
            <a:endParaRPr lang="ru-RU" sz="1800" dirty="0">
              <a:solidFill>
                <a:srgbClr val="0070C0"/>
              </a:solidFill>
            </a:endParaRP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1720754" y="3727243"/>
            <a:ext cx="406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Segoe UI" panose="020B0502040204020203" pitchFamily="34" charset="0"/>
              </a:rPr>
              <a:t>При этом насыщенность следует указывать в размерности от 0 до 25</a:t>
            </a:r>
            <a:r>
              <a:rPr lang="en-US" dirty="0">
                <a:cs typeface="Segoe UI" panose="020B0502040204020203" pitchFamily="34" charset="0"/>
              </a:rPr>
              <a:t>5</a:t>
            </a:r>
            <a:r>
              <a:rPr lang="ru-RU" dirty="0">
                <a:cs typeface="Segoe UI" panose="020B0502040204020203" pitchFamily="34" charset="0"/>
              </a:rPr>
              <a:t>.</a:t>
            </a:r>
          </a:p>
          <a:p>
            <a:endParaRPr lang="ru-RU" dirty="0">
              <a:cs typeface="Segoe UI" panose="020B0502040204020203" pitchFamily="34" charset="0"/>
            </a:endParaRPr>
          </a:p>
          <a:p>
            <a:r>
              <a:rPr lang="ru-RU" dirty="0">
                <a:cs typeface="Segoe UI" panose="020B0502040204020203" pitchFamily="34" charset="0"/>
              </a:rPr>
              <a:t>В результате Вы получите максимально точно подобранный цвет.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971800"/>
            <a:ext cx="4784501" cy="298821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38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Цвет – шестнадцатеричный код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1776000" y="1552997"/>
            <a:ext cx="8640000" cy="43144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/>
              <a:t>Цвет также можно задать с помощью шестнадцатеричного кода. Обычно он указывается следующим образом:</a:t>
            </a: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&lt;body </a:t>
            </a:r>
            <a:r>
              <a:rPr lang="en-US" sz="2000" dirty="0">
                <a:solidFill>
                  <a:srgbClr val="FF0000"/>
                </a:solidFill>
              </a:rPr>
              <a:t>style</a:t>
            </a:r>
            <a:r>
              <a:rPr lang="en-US" sz="2000" dirty="0">
                <a:solidFill>
                  <a:srgbClr val="0070C0"/>
                </a:solidFill>
              </a:rPr>
              <a:t>=“</a:t>
            </a:r>
            <a:r>
              <a:rPr lang="en-US" sz="2000" dirty="0">
                <a:solidFill>
                  <a:srgbClr val="FF0000"/>
                </a:solidFill>
              </a:rPr>
              <a:t>background-color</a:t>
            </a:r>
            <a:r>
              <a:rPr lang="en-US" sz="2000" dirty="0">
                <a:solidFill>
                  <a:srgbClr val="0070C0"/>
                </a:solidFill>
              </a:rPr>
              <a:t>: #cccccc”&gt;</a:t>
            </a:r>
          </a:p>
          <a:p>
            <a:pPr marL="0" indent="0" algn="just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sz="1800" dirty="0"/>
              <a:t>Рассмотрим подробнее сам код:</a:t>
            </a:r>
            <a:r>
              <a:rPr lang="en-US" sz="1800" dirty="0"/>
              <a:t>	</a:t>
            </a:r>
            <a:r>
              <a:rPr lang="en-US" sz="2800" b="1" dirty="0">
                <a:solidFill>
                  <a:srgbClr val="0070C0"/>
                </a:solidFill>
              </a:rPr>
              <a:t>	#E3 CC 25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Шестнадцатеричный код является все тем же указанием насыщенности каждого цвета, но уже в шестнадцатеричном формате, где каждый цвет задается комбинацией двух символов от 0 до </a:t>
            </a:r>
            <a:r>
              <a:rPr lang="en-US" sz="1800" dirty="0"/>
              <a:t>F. </a:t>
            </a:r>
          </a:p>
          <a:p>
            <a:pPr marL="0" indent="0" algn="just">
              <a:buNone/>
            </a:pPr>
            <a:r>
              <a:rPr lang="ru-RU" sz="1800" dirty="0"/>
              <a:t>В результате Вы получаете все те же от 0 до 255 значений насыщенности каждого цвета, но запись получается короче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cxnSp>
        <p:nvCxnSpPr>
          <p:cNvPr id="35" name="Прямая соединительная линия 4"/>
          <p:cNvCxnSpPr/>
          <p:nvPr/>
        </p:nvCxnSpPr>
        <p:spPr>
          <a:xfrm>
            <a:off x="66294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5"/>
          <p:cNvCxnSpPr/>
          <p:nvPr/>
        </p:nvCxnSpPr>
        <p:spPr>
          <a:xfrm>
            <a:off x="7086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6"/>
          <p:cNvCxnSpPr/>
          <p:nvPr/>
        </p:nvCxnSpPr>
        <p:spPr>
          <a:xfrm>
            <a:off x="75438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7"/>
          <p:cNvCxnSpPr/>
          <p:nvPr/>
        </p:nvCxnSpPr>
        <p:spPr>
          <a:xfrm>
            <a:off x="6781800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8"/>
          <p:cNvCxnSpPr/>
          <p:nvPr/>
        </p:nvCxnSpPr>
        <p:spPr>
          <a:xfrm>
            <a:off x="7239000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9"/>
          <p:cNvCxnSpPr/>
          <p:nvPr/>
        </p:nvCxnSpPr>
        <p:spPr>
          <a:xfrm>
            <a:off x="7696200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29400" y="403860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R    G    B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9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таблицы, тег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76000" y="1798498"/>
            <a:ext cx="864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cs typeface="Arial" pitchFamily="34" charset="0"/>
              </a:rPr>
              <a:t>Тег </a:t>
            </a:r>
            <a:r>
              <a:rPr lang="ru-RU" dirty="0">
                <a:solidFill>
                  <a:srgbClr val="0070C0"/>
                </a:solidFill>
                <a:cs typeface="Arial" pitchFamily="34" charset="0"/>
              </a:rPr>
              <a:t>&lt;Table&gt; </a:t>
            </a:r>
            <a:r>
              <a:rPr lang="ru-RU" dirty="0">
                <a:cs typeface="Arial" pitchFamily="34" charset="0"/>
              </a:rPr>
              <a:t>является основным контейнером, в который помещается таблица. Именно в нем указываются все атрибуты для таблицы и размещается вся разметка таблицы.</a:t>
            </a:r>
          </a:p>
          <a:p>
            <a:pPr algn="just"/>
            <a:endParaRPr lang="ru-RU" dirty="0">
              <a:cs typeface="Arial" pitchFamily="34" charset="0"/>
            </a:endParaRPr>
          </a:p>
          <a:p>
            <a:pPr algn="just"/>
            <a:r>
              <a:rPr lang="ru-RU" sz="2400" dirty="0">
                <a:solidFill>
                  <a:srgbClr val="0070C0"/>
                </a:solidFill>
                <a:cs typeface="Arial" pitchFamily="34" charset="0"/>
              </a:rPr>
              <a:t>&lt;table </a:t>
            </a:r>
            <a:r>
              <a:rPr lang="ru-RU" sz="2400" dirty="0">
                <a:solidFill>
                  <a:srgbClr val="FF0000"/>
                </a:solidFill>
                <a:cs typeface="Arial" pitchFamily="34" charset="0"/>
              </a:rPr>
              <a:t>border</a:t>
            </a:r>
            <a:r>
              <a:rPr lang="ru-RU" sz="2400" dirty="0">
                <a:solidFill>
                  <a:srgbClr val="0070C0"/>
                </a:solidFill>
                <a:cs typeface="Arial" pitchFamily="34" charset="0"/>
              </a:rPr>
              <a:t>="1"&gt;</a:t>
            </a:r>
          </a:p>
          <a:p>
            <a:pPr algn="just"/>
            <a:r>
              <a:rPr lang="ru-RU" sz="2400" dirty="0">
                <a:solidFill>
                  <a:srgbClr val="0070C0"/>
                </a:solidFill>
                <a:cs typeface="Arial" pitchFamily="34" charset="0"/>
              </a:rPr>
              <a:t>            &lt;tr&gt;</a:t>
            </a:r>
          </a:p>
          <a:p>
            <a:pPr algn="just"/>
            <a:r>
              <a:rPr lang="ru-RU" sz="2400" dirty="0">
                <a:solidFill>
                  <a:srgbClr val="0070C0"/>
                </a:solidFill>
                <a:cs typeface="Arial" pitchFamily="34" charset="0"/>
              </a:rPr>
              <a:t>                    &lt;td&gt;</a:t>
            </a:r>
          </a:p>
          <a:p>
            <a:pPr algn="just"/>
            <a:r>
              <a:rPr lang="ru-RU" sz="2400" dirty="0">
                <a:cs typeface="Arial" pitchFamily="34" charset="0"/>
              </a:rPr>
              <a:t>                        100</a:t>
            </a:r>
          </a:p>
          <a:p>
            <a:pPr algn="just"/>
            <a:r>
              <a:rPr lang="ru-RU" sz="2400" dirty="0">
                <a:cs typeface="Arial" pitchFamily="34" charset="0"/>
              </a:rPr>
              <a:t>                    </a:t>
            </a:r>
            <a:r>
              <a:rPr lang="ru-RU" sz="2400" dirty="0">
                <a:solidFill>
                  <a:srgbClr val="0070C0"/>
                </a:solidFill>
                <a:cs typeface="Arial" pitchFamily="34" charset="0"/>
              </a:rPr>
              <a:t>&lt;/td&gt;</a:t>
            </a:r>
          </a:p>
          <a:p>
            <a:pPr algn="just"/>
            <a:r>
              <a:rPr lang="ru-RU" sz="2400" dirty="0">
                <a:solidFill>
                  <a:srgbClr val="0070C0"/>
                </a:solidFill>
                <a:cs typeface="Arial" pitchFamily="34" charset="0"/>
              </a:rPr>
              <a:t>            &lt;/tr&gt;</a:t>
            </a:r>
          </a:p>
          <a:p>
            <a:pPr algn="just"/>
            <a:r>
              <a:rPr lang="ru-RU" sz="2400" dirty="0">
                <a:solidFill>
                  <a:srgbClr val="0070C0"/>
                </a:solidFill>
                <a:cs typeface="Arial" pitchFamily="34" charset="0"/>
              </a:rPr>
              <a:t>&lt;/table&gt;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2895600"/>
            <a:ext cx="53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cs typeface="Segoe UI" panose="020B0502040204020203" pitchFamily="34" charset="0"/>
              </a:rPr>
              <a:t>Таблица часто используется для визуализации табличных данных, а также применяется для реализации верстки определенных страниц</a:t>
            </a:r>
            <a:r>
              <a:rPr lang="ru-RU" dirty="0" smtClean="0">
                <a:cs typeface="Segoe UI" panose="020B0502040204020203" pitchFamily="34" charset="0"/>
              </a:rPr>
              <a:t>.</a:t>
            </a:r>
          </a:p>
          <a:p>
            <a:pPr algn="just"/>
            <a:endParaRPr lang="ru-RU" dirty="0">
              <a:cs typeface="Segoe UI" panose="020B0502040204020203" pitchFamily="34" charset="0"/>
            </a:endParaRPr>
          </a:p>
          <a:p>
            <a:pPr algn="just"/>
            <a:r>
              <a:rPr lang="ru-RU" dirty="0">
                <a:cs typeface="Segoe UI" panose="020B0502040204020203" pitchFamily="34" charset="0"/>
              </a:rPr>
              <a:t>Иногда весь каркас страницы строится с помощью таблиц, но в последнее время эта техника применяется редко.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2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Понятие строки и ячейки, теги &lt;tr&gt;, &lt;td&gt;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840500" y="1486745"/>
            <a:ext cx="8511000" cy="4616649"/>
            <a:chOff x="1776000" y="1515699"/>
            <a:chExt cx="8511000" cy="4616649"/>
          </a:xfrm>
        </p:grpSpPr>
        <p:sp>
          <p:nvSpPr>
            <p:cNvPr id="2" name="Rectangle 1"/>
            <p:cNvSpPr/>
            <p:nvPr/>
          </p:nvSpPr>
          <p:spPr>
            <a:xfrm>
              <a:off x="1776000" y="1515699"/>
              <a:ext cx="8511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Таблица состоит из строк</a:t>
              </a:r>
              <a:r>
                <a:rPr lang="en-US" dirty="0"/>
                <a:t> </a:t>
              </a:r>
              <a:r>
                <a:rPr lang="ru-RU" dirty="0"/>
                <a:t>(тег </a:t>
              </a:r>
              <a:r>
                <a:rPr lang="en-US" dirty="0">
                  <a:solidFill>
                    <a:srgbClr val="0070C0"/>
                  </a:solidFill>
                </a:rPr>
                <a:t>&lt;tr&gt; … &lt;/tr&gt; </a:t>
              </a:r>
              <a:r>
                <a:rPr lang="ru-RU" dirty="0"/>
                <a:t>), которые в свою очередь состоят из ячеек</a:t>
              </a:r>
              <a:r>
                <a:rPr lang="en-US" dirty="0"/>
                <a:t> </a:t>
              </a:r>
              <a:r>
                <a:rPr lang="ru-RU" dirty="0"/>
                <a:t>(тег </a:t>
              </a:r>
              <a:r>
                <a:rPr lang="en-US" dirty="0">
                  <a:solidFill>
                    <a:srgbClr val="0070C0"/>
                  </a:solidFill>
                </a:rPr>
                <a:t>&lt;td&gt; … &lt;/td&gt; </a:t>
              </a:r>
              <a:r>
                <a:rPr lang="ru-RU" dirty="0"/>
                <a:t>).</a:t>
              </a:r>
            </a:p>
            <a:p>
              <a:endParaRPr lang="ru-RU" dirty="0"/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6324600" y="2521224"/>
              <a:ext cx="3771900" cy="3416320"/>
              <a:chOff x="6096000" y="2476620"/>
              <a:chExt cx="3771900" cy="3416320"/>
            </a:xfrm>
          </p:grpSpPr>
          <p:sp>
            <p:nvSpPr>
              <p:cNvPr id="17" name="Прямоугольник 6"/>
              <p:cNvSpPr/>
              <p:nvPr/>
            </p:nvSpPr>
            <p:spPr>
              <a:xfrm>
                <a:off x="6134100" y="3111440"/>
                <a:ext cx="3733800" cy="2133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3" name="Прямоугольник 8"/>
              <p:cNvSpPr/>
              <p:nvPr/>
            </p:nvSpPr>
            <p:spPr>
              <a:xfrm>
                <a:off x="6286500" y="3765680"/>
                <a:ext cx="99060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TD</a:t>
                </a:r>
                <a:endPara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Прямоугольник 8"/>
              <p:cNvSpPr/>
              <p:nvPr/>
            </p:nvSpPr>
            <p:spPr>
              <a:xfrm>
                <a:off x="7505700" y="3765680"/>
                <a:ext cx="99060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TD</a:t>
                </a:r>
                <a:endPara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Прямоугольник 8"/>
              <p:cNvSpPr/>
              <p:nvPr/>
            </p:nvSpPr>
            <p:spPr>
              <a:xfrm>
                <a:off x="8724900" y="3765680"/>
                <a:ext cx="99060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TD</a:t>
                </a:r>
                <a:endPara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096000" y="2476620"/>
                <a:ext cx="12573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&lt;table&gt;</a:t>
                </a: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ru-RU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ru-RU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&lt;tr&gt;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    &lt;/tr</a:t>
                </a:r>
                <a:r>
                  <a:rPr lang="en-US" sz="2400" dirty="0">
                    <a:solidFill>
                      <a:schemeClr val="bg1"/>
                    </a:solidFill>
                  </a:rPr>
                  <a:t>&gt;</a:t>
                </a: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&lt;/table&gt;</a:t>
                </a:r>
                <a:endParaRPr lang="ru-RU" sz="2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776000" y="2439029"/>
              <a:ext cx="6096000" cy="36933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&lt;table </a:t>
              </a:r>
              <a:r>
                <a:rPr lang="en-US" dirty="0">
                  <a:solidFill>
                    <a:srgbClr val="FF0000"/>
                  </a:solidFill>
                </a:rPr>
                <a:t>border</a:t>
              </a:r>
              <a:r>
                <a:rPr lang="en-US" dirty="0">
                  <a:solidFill>
                    <a:srgbClr val="0070C0"/>
                  </a:solidFill>
                </a:rPr>
                <a:t>="1"&gt;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        &lt;tr&gt;</a:t>
              </a:r>
            </a:p>
            <a:p>
              <a:pPr lvl="1"/>
              <a:r>
                <a:rPr lang="en-US" dirty="0">
                  <a:solidFill>
                    <a:srgbClr val="0070C0"/>
                  </a:solidFill>
                </a:rPr>
                <a:t>                &lt;td&gt;</a:t>
              </a:r>
            </a:p>
            <a:p>
              <a:pPr lvl="1"/>
              <a:r>
                <a:rPr lang="ru-RU" dirty="0">
                  <a:solidFill>
                    <a:srgbClr val="0070C0"/>
                  </a:solidFill>
                </a:rPr>
                <a:t>                    </a:t>
              </a:r>
              <a:r>
                <a:rPr lang="en-US" dirty="0">
                  <a:solidFill>
                    <a:srgbClr val="0070C0"/>
                  </a:solidFill>
                </a:rPr>
                <a:t>	</a:t>
              </a:r>
              <a:r>
                <a:rPr lang="ru-RU" dirty="0"/>
                <a:t>100</a:t>
              </a:r>
            </a:p>
            <a:p>
              <a:pPr lvl="1"/>
              <a:r>
                <a:rPr lang="en-US" dirty="0">
                  <a:solidFill>
                    <a:srgbClr val="0070C0"/>
                  </a:solidFill>
                </a:rPr>
                <a:t>                &lt;/td&gt;</a:t>
              </a:r>
            </a:p>
            <a:p>
              <a:pPr lvl="1"/>
              <a:r>
                <a:rPr lang="en-US" dirty="0">
                  <a:solidFill>
                    <a:srgbClr val="0070C0"/>
                  </a:solidFill>
                </a:rPr>
                <a:t>                &lt;td&gt;</a:t>
              </a:r>
            </a:p>
            <a:p>
              <a:pPr lvl="1"/>
              <a:r>
                <a:rPr lang="ru-RU" dirty="0">
                  <a:solidFill>
                    <a:srgbClr val="0070C0"/>
                  </a:solidFill>
                </a:rPr>
                <a:t>                    </a:t>
              </a:r>
              <a:r>
                <a:rPr lang="en-US" dirty="0">
                  <a:solidFill>
                    <a:srgbClr val="0070C0"/>
                  </a:solidFill>
                </a:rPr>
                <a:t>	</a:t>
              </a:r>
              <a:r>
                <a:rPr lang="ru-RU" dirty="0"/>
                <a:t>200</a:t>
              </a:r>
            </a:p>
            <a:p>
              <a:pPr lvl="1"/>
              <a:r>
                <a:rPr lang="en-US" dirty="0">
                  <a:solidFill>
                    <a:srgbClr val="0070C0"/>
                  </a:solidFill>
                </a:rPr>
                <a:t>                &lt;/td&gt;</a:t>
              </a:r>
            </a:p>
            <a:p>
              <a:pPr lvl="1"/>
              <a:r>
                <a:rPr lang="en-US" dirty="0">
                  <a:solidFill>
                    <a:srgbClr val="0070C0"/>
                  </a:solidFill>
                </a:rPr>
                <a:t>                &lt;td&gt;</a:t>
              </a:r>
            </a:p>
            <a:p>
              <a:pPr lvl="1"/>
              <a:r>
                <a:rPr lang="ru-RU" dirty="0">
                  <a:solidFill>
                    <a:srgbClr val="0070C0"/>
                  </a:solidFill>
                </a:rPr>
                <a:t>                   </a:t>
              </a:r>
              <a:r>
                <a:rPr lang="en-US" dirty="0">
                  <a:solidFill>
                    <a:srgbClr val="0070C0"/>
                  </a:solidFill>
                </a:rPr>
                <a:t>	</a:t>
              </a:r>
              <a:r>
                <a:rPr lang="ru-RU" dirty="0"/>
                <a:t>300</a:t>
              </a:r>
            </a:p>
            <a:p>
              <a:pPr lvl="1"/>
              <a:r>
                <a:rPr lang="en-US" dirty="0">
                  <a:solidFill>
                    <a:srgbClr val="0070C0"/>
                  </a:solidFill>
                </a:rPr>
                <a:t>                &lt;/td&gt;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        &lt;/tr&gt;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&lt;/table&gt;</a:t>
              </a: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8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Заглавные ячейки&lt;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76000" y="1600200"/>
            <a:ext cx="8640000" cy="432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&lt;th&gt;&lt;/th&gt; </a:t>
            </a:r>
            <a:r>
              <a:rPr lang="ru-RU" dirty="0"/>
              <a:t>–</a:t>
            </a:r>
            <a:r>
              <a:rPr lang="en-US" dirty="0" smtClean="0"/>
              <a:t>  </a:t>
            </a:r>
            <a:r>
              <a:rPr lang="ru-RU" dirty="0"/>
              <a:t>тег, который описывает специальный вид ячеек, заглавных ячеек.</a:t>
            </a:r>
          </a:p>
          <a:p>
            <a:endParaRPr lang="ru-RU" dirty="0"/>
          </a:p>
          <a:p>
            <a:pPr algn="just"/>
            <a:r>
              <a:rPr lang="ru-RU" dirty="0"/>
              <a:t>При этом текст внутри этих ячеек считается более важным, чем простых, и приобретает особые свойства – текст центрируется и получает полужирное начертание.</a:t>
            </a:r>
          </a:p>
          <a:p>
            <a:endParaRPr lang="ru-RU" dirty="0"/>
          </a:p>
          <a:p>
            <a:pPr lvl="5"/>
            <a:r>
              <a:rPr lang="en-US" sz="2400" dirty="0">
                <a:solidFill>
                  <a:srgbClr val="0070C0"/>
                </a:solidFill>
              </a:rPr>
              <a:t>&lt;table </a:t>
            </a:r>
            <a:r>
              <a:rPr lang="en-US" sz="2400" dirty="0">
                <a:solidFill>
                  <a:srgbClr val="FF0000"/>
                </a:solidFill>
              </a:rPr>
              <a:t>border</a:t>
            </a:r>
            <a:r>
              <a:rPr lang="en-US" sz="2400" dirty="0">
                <a:solidFill>
                  <a:srgbClr val="0070C0"/>
                </a:solidFill>
              </a:rPr>
              <a:t>="1"&gt;</a:t>
            </a:r>
          </a:p>
          <a:p>
            <a:pPr lvl="5"/>
            <a:r>
              <a:rPr lang="en-US" sz="2400" dirty="0">
                <a:solidFill>
                  <a:srgbClr val="0070C0"/>
                </a:solidFill>
              </a:rPr>
              <a:t>                &lt;tr&gt;</a:t>
            </a:r>
          </a:p>
          <a:p>
            <a:pPr lvl="5"/>
            <a:r>
              <a:rPr lang="en-US" sz="2400" dirty="0">
                <a:solidFill>
                  <a:srgbClr val="0070C0"/>
                </a:solidFill>
              </a:rPr>
              <a:t>                  &lt;th&gt;</a:t>
            </a:r>
            <a:r>
              <a:rPr lang="ru-RU" sz="2400" dirty="0"/>
              <a:t>Имя</a:t>
            </a:r>
            <a:r>
              <a:rPr lang="ru-RU" sz="2400" dirty="0">
                <a:solidFill>
                  <a:srgbClr val="0070C0"/>
                </a:solidFill>
              </a:rPr>
              <a:t>&lt;/</a:t>
            </a:r>
            <a:r>
              <a:rPr lang="en-US" sz="2400" dirty="0">
                <a:solidFill>
                  <a:srgbClr val="0070C0"/>
                </a:solidFill>
              </a:rPr>
              <a:t>th&gt;</a:t>
            </a:r>
          </a:p>
          <a:p>
            <a:pPr lvl="5"/>
            <a:r>
              <a:rPr lang="en-US" sz="2400" dirty="0">
                <a:solidFill>
                  <a:srgbClr val="0070C0"/>
                </a:solidFill>
              </a:rPr>
              <a:t>                  &lt;th&gt;</a:t>
            </a:r>
            <a:r>
              <a:rPr lang="ru-RU" sz="2400" dirty="0"/>
              <a:t>Телефон</a:t>
            </a:r>
            <a:r>
              <a:rPr lang="ru-RU" sz="2400" dirty="0">
                <a:solidFill>
                  <a:srgbClr val="0070C0"/>
                </a:solidFill>
              </a:rPr>
              <a:t>&lt;/</a:t>
            </a:r>
            <a:r>
              <a:rPr lang="en-US" sz="2400" dirty="0">
                <a:solidFill>
                  <a:srgbClr val="0070C0"/>
                </a:solidFill>
              </a:rPr>
              <a:t>th&gt;</a:t>
            </a:r>
          </a:p>
          <a:p>
            <a:pPr lvl="5"/>
            <a:r>
              <a:rPr lang="en-US" sz="2400" dirty="0">
                <a:solidFill>
                  <a:srgbClr val="0070C0"/>
                </a:solidFill>
              </a:rPr>
              <a:t>                  &lt;th&gt;</a:t>
            </a:r>
            <a:r>
              <a:rPr lang="en-US" sz="2400" dirty="0"/>
              <a:t>E-mail</a:t>
            </a:r>
            <a:r>
              <a:rPr lang="ru-RU" sz="2400" dirty="0">
                <a:solidFill>
                  <a:srgbClr val="0070C0"/>
                </a:solidFill>
              </a:rPr>
              <a:t>&lt;/</a:t>
            </a:r>
            <a:r>
              <a:rPr lang="en-US" sz="2400" dirty="0">
                <a:solidFill>
                  <a:srgbClr val="0070C0"/>
                </a:solidFill>
              </a:rPr>
              <a:t>th&gt;</a:t>
            </a:r>
          </a:p>
          <a:p>
            <a:pPr lvl="5"/>
            <a:r>
              <a:rPr lang="en-US" sz="2400" dirty="0">
                <a:solidFill>
                  <a:srgbClr val="0070C0"/>
                </a:solidFill>
              </a:rPr>
              <a:t>                &lt;/tr&gt;</a:t>
            </a:r>
          </a:p>
          <a:p>
            <a:pPr lvl="5"/>
            <a:r>
              <a:rPr lang="en-US" sz="2400" dirty="0">
                <a:solidFill>
                  <a:srgbClr val="0070C0"/>
                </a:solidFill>
              </a:rPr>
              <a:t>&lt;/table&gt;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Название таблицы, тег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Прямоугольник 11"/>
          <p:cNvSpPr/>
          <p:nvPr/>
        </p:nvSpPr>
        <p:spPr>
          <a:xfrm>
            <a:off x="1775999" y="1965792"/>
            <a:ext cx="864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Тег </a:t>
            </a:r>
            <a:r>
              <a:rPr lang="en-US" dirty="0">
                <a:solidFill>
                  <a:srgbClr val="0070C0"/>
                </a:solidFill>
              </a:rPr>
              <a:t>&lt;caption&gt;&lt;/caption&gt;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/>
              <a:t>название таблицы, которое размещается сверху над таблицей и выравнивается по центру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Сам тег следует разместить сразу после открывающего тега </a:t>
            </a:r>
            <a:r>
              <a:rPr lang="en-US" dirty="0">
                <a:solidFill>
                  <a:srgbClr val="0070C0"/>
                </a:solidFill>
              </a:rPr>
              <a:t>&lt;table&gt;</a:t>
            </a:r>
            <a:r>
              <a:rPr lang="en-US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9626" y="3663763"/>
            <a:ext cx="253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Данные пользователей</a:t>
            </a:r>
            <a:endParaRPr lang="ru-RU" b="1" dirty="0"/>
          </a:p>
        </p:txBody>
      </p:sp>
      <p:graphicFrame>
        <p:nvGraphicFramePr>
          <p:cNvPr id="26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53037"/>
              </p:ext>
            </p:extLst>
          </p:nvPr>
        </p:nvGraphicFramePr>
        <p:xfrm>
          <a:off x="3047999" y="4069319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Телефон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3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Пустые ячейки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Прямоугольник 11"/>
          <p:cNvSpPr/>
          <p:nvPr/>
        </p:nvSpPr>
        <p:spPr>
          <a:xfrm>
            <a:off x="1776000" y="1928336"/>
            <a:ext cx="864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 следует оставлять пустые ячейки, так как в некоторых браузерах они будут отображены некорректно и впоследствии повлияют на визуализацию всей таблицы. 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Если Вам действительно необходимо оставить их пустыми, разместите там пробел, указав его код </a:t>
            </a:r>
            <a:r>
              <a:rPr lang="en-US" dirty="0">
                <a:solidFill>
                  <a:srgbClr val="FF0000"/>
                </a:solidFill>
              </a:rPr>
              <a:t>&amp;nbsp;</a:t>
            </a:r>
            <a:r>
              <a:rPr lang="uk-UA" dirty="0"/>
              <a:t>.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779848" y="3453575"/>
            <a:ext cx="6632304" cy="1755772"/>
            <a:chOff x="2816495" y="3423244"/>
            <a:chExt cx="6632304" cy="1755772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6495" y="3423244"/>
              <a:ext cx="3116792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53199" y="3488946"/>
              <a:ext cx="2895600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6745751" y="4805142"/>
              <a:ext cx="2510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cs typeface="Segoe UI" panose="020B0502040204020203" pitchFamily="34" charset="0"/>
                </a:rPr>
                <a:t>Заполненная пробелом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92208" y="4809684"/>
              <a:ext cx="1565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cs typeface="Segoe UI" panose="020B0502040204020203" pitchFamily="34" charset="0"/>
                </a:rPr>
                <a:t>Пустая ячейка</a:t>
              </a:r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Атрибуты тега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6200" y="2002215"/>
            <a:ext cx="873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Тег </a:t>
            </a:r>
            <a:r>
              <a:rPr lang="en-US" dirty="0">
                <a:solidFill>
                  <a:srgbClr val="0070C0"/>
                </a:solidFill>
              </a:rPr>
              <a:t>&lt;table&gt;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как и другие теги, имеет свои особенные атрибуты:</a:t>
            </a:r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рамка таблицы, как вокруг нее, так и внутри между ячеек.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ellpadding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– отступы внутри ячеек.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ellspacing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– отступы внутри таблицы между ячейками и до границ таблицы.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 smtClean="0">
                <a:solidFill>
                  <a:srgbClr val="FF0000"/>
                </a:solidFill>
              </a:rPr>
              <a:t>gcolor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– цвет фона таблицы.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ackground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– изображение, которое будет использовано в качестве </a:t>
            </a:r>
            <a:r>
              <a:rPr lang="ru-RU" dirty="0" smtClean="0"/>
              <a:t>фона</a:t>
            </a:r>
            <a:r>
              <a:rPr lang="en-US" dirty="0" smtClean="0"/>
              <a:t> </a:t>
            </a:r>
            <a:r>
              <a:rPr lang="ru-RU" dirty="0"/>
              <a:t>таблицы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9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cellspacing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Таблицы и списки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50082"/>
            <a:ext cx="864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Атрибут таблицы </a:t>
            </a:r>
            <a:r>
              <a:rPr lang="ru-RU" dirty="0">
                <a:solidFill>
                  <a:srgbClr val="FF0000"/>
                </a:solidFill>
              </a:rPr>
              <a:t>cellspacing </a:t>
            </a:r>
            <a:r>
              <a:rPr lang="ru-RU" dirty="0"/>
              <a:t>говорит об отступах между ячейками таблицы и отступах от границ ячеек до границ самой таблицы.</a:t>
            </a:r>
          </a:p>
        </p:txBody>
      </p:sp>
      <p:sp>
        <p:nvSpPr>
          <p:cNvPr id="24" name="Прямоугольник 5"/>
          <p:cNvSpPr/>
          <p:nvPr/>
        </p:nvSpPr>
        <p:spPr>
          <a:xfrm>
            <a:off x="3009900" y="2485763"/>
            <a:ext cx="6172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6"/>
          <p:cNvSpPr/>
          <p:nvPr/>
        </p:nvSpPr>
        <p:spPr>
          <a:xfrm>
            <a:off x="3467100" y="2940574"/>
            <a:ext cx="1447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TD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Прямоугольник 6"/>
          <p:cNvSpPr/>
          <p:nvPr/>
        </p:nvSpPr>
        <p:spPr>
          <a:xfrm>
            <a:off x="5372100" y="2940574"/>
            <a:ext cx="1447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TD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Прямоугольник 6"/>
          <p:cNvSpPr/>
          <p:nvPr/>
        </p:nvSpPr>
        <p:spPr>
          <a:xfrm>
            <a:off x="7277100" y="2947448"/>
            <a:ext cx="1447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TD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Прямая со стрелкой 15"/>
          <p:cNvCxnSpPr/>
          <p:nvPr/>
        </p:nvCxnSpPr>
        <p:spPr>
          <a:xfrm>
            <a:off x="3009900" y="3480322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15"/>
          <p:cNvCxnSpPr/>
          <p:nvPr/>
        </p:nvCxnSpPr>
        <p:spPr>
          <a:xfrm>
            <a:off x="4914900" y="3449096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15"/>
          <p:cNvCxnSpPr/>
          <p:nvPr/>
        </p:nvCxnSpPr>
        <p:spPr>
          <a:xfrm>
            <a:off x="6819900" y="3449096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15"/>
          <p:cNvCxnSpPr/>
          <p:nvPr/>
        </p:nvCxnSpPr>
        <p:spPr>
          <a:xfrm>
            <a:off x="8724900" y="3462844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6"/>
          <p:cNvSpPr/>
          <p:nvPr/>
        </p:nvSpPr>
        <p:spPr>
          <a:xfrm>
            <a:off x="3467100" y="4463003"/>
            <a:ext cx="1447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TD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5372100" y="4437307"/>
            <a:ext cx="1447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TD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Прямоугольник 6"/>
          <p:cNvSpPr/>
          <p:nvPr/>
        </p:nvSpPr>
        <p:spPr>
          <a:xfrm>
            <a:off x="7277100" y="4463003"/>
            <a:ext cx="14478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TD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Прямая со стрелкой 15"/>
          <p:cNvCxnSpPr/>
          <p:nvPr/>
        </p:nvCxnSpPr>
        <p:spPr>
          <a:xfrm>
            <a:off x="3009900" y="4996403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15"/>
          <p:cNvCxnSpPr/>
          <p:nvPr/>
        </p:nvCxnSpPr>
        <p:spPr>
          <a:xfrm>
            <a:off x="4914900" y="5009625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15"/>
          <p:cNvCxnSpPr/>
          <p:nvPr/>
        </p:nvCxnSpPr>
        <p:spPr>
          <a:xfrm>
            <a:off x="6819900" y="4970707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15"/>
          <p:cNvCxnSpPr/>
          <p:nvPr/>
        </p:nvCxnSpPr>
        <p:spPr>
          <a:xfrm>
            <a:off x="8724900" y="5010147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2"/>
          <p:cNvCxnSpPr/>
          <p:nvPr/>
        </p:nvCxnSpPr>
        <p:spPr>
          <a:xfrm>
            <a:off x="4191000" y="2490248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12"/>
          <p:cNvCxnSpPr/>
          <p:nvPr/>
        </p:nvCxnSpPr>
        <p:spPr>
          <a:xfrm>
            <a:off x="6096000" y="2490248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12"/>
          <p:cNvCxnSpPr/>
          <p:nvPr/>
        </p:nvCxnSpPr>
        <p:spPr>
          <a:xfrm>
            <a:off x="8001000" y="2490248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12"/>
          <p:cNvCxnSpPr/>
          <p:nvPr/>
        </p:nvCxnSpPr>
        <p:spPr>
          <a:xfrm>
            <a:off x="4191000" y="4005803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12"/>
          <p:cNvCxnSpPr/>
          <p:nvPr/>
        </p:nvCxnSpPr>
        <p:spPr>
          <a:xfrm>
            <a:off x="4191000" y="5533763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12"/>
          <p:cNvCxnSpPr/>
          <p:nvPr/>
        </p:nvCxnSpPr>
        <p:spPr>
          <a:xfrm>
            <a:off x="6096000" y="4005803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12"/>
          <p:cNvCxnSpPr/>
          <p:nvPr/>
        </p:nvCxnSpPr>
        <p:spPr>
          <a:xfrm>
            <a:off x="8001000" y="4014248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12"/>
          <p:cNvCxnSpPr/>
          <p:nvPr/>
        </p:nvCxnSpPr>
        <p:spPr>
          <a:xfrm>
            <a:off x="6096000" y="5529803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12"/>
          <p:cNvCxnSpPr/>
          <p:nvPr/>
        </p:nvCxnSpPr>
        <p:spPr>
          <a:xfrm>
            <a:off x="8013700" y="5529803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38169</TotalTime>
  <Words>1700</Words>
  <Application>Microsoft Office PowerPoint</Application>
  <PresentationFormat>Широкоэкранный</PresentationFormat>
  <Paragraphs>351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Segoe UI Light</vt:lpstr>
      <vt:lpstr>Wingdings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700</cp:revision>
  <dcterms:created xsi:type="dcterms:W3CDTF">2010-11-10T13:30:04Z</dcterms:created>
  <dcterms:modified xsi:type="dcterms:W3CDTF">2015-09-11T20:02:57Z</dcterms:modified>
</cp:coreProperties>
</file>