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418" r:id="rId2"/>
    <p:sldId id="400" r:id="rId3"/>
    <p:sldId id="421" r:id="rId4"/>
    <p:sldId id="420" r:id="rId5"/>
    <p:sldId id="455" r:id="rId6"/>
    <p:sldId id="456" r:id="rId7"/>
    <p:sldId id="422" r:id="rId8"/>
    <p:sldId id="419" r:id="rId9"/>
    <p:sldId id="425" r:id="rId10"/>
    <p:sldId id="427" r:id="rId11"/>
    <p:sldId id="452" r:id="rId12"/>
    <p:sldId id="439" r:id="rId13"/>
    <p:sldId id="440" r:id="rId14"/>
    <p:sldId id="457" r:id="rId15"/>
    <p:sldId id="458" r:id="rId16"/>
    <p:sldId id="461" r:id="rId17"/>
    <p:sldId id="41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00"/>
            <p14:sldId id="421"/>
            <p14:sldId id="420"/>
            <p14:sldId id="455"/>
            <p14:sldId id="456"/>
            <p14:sldId id="422"/>
            <p14:sldId id="419"/>
            <p14:sldId id="425"/>
            <p14:sldId id="427"/>
            <p14:sldId id="452"/>
            <p14:sldId id="439"/>
            <p14:sldId id="440"/>
            <p14:sldId id="457"/>
            <p14:sldId id="458"/>
            <p14:sldId id="461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74" d="100"/>
          <a:sy n="74" d="100"/>
        </p:scale>
        <p:origin x="63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8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0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9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4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7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8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9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4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3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447800" y="4507107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Forms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244865" y="2489539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1501F"/>
                </a:solidFill>
                <a:latin typeface="Segoe UI Light" pitchFamily="34" charset="0"/>
              </a:rPr>
              <a:t>HTML &amp; CSS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673" y="4535767"/>
            <a:ext cx="2849886" cy="20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Группировка элементов формы, тег &lt;fieldset&gt;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000" y="1863715"/>
            <a:ext cx="8640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Тег </a:t>
            </a:r>
            <a:r>
              <a:rPr lang="ru-RU" b="1" dirty="0">
                <a:solidFill>
                  <a:srgbClr val="0070C0"/>
                </a:solidFill>
              </a:rPr>
              <a:t>&lt;fieldset&gt; </a:t>
            </a:r>
            <a:r>
              <a:rPr lang="ru-RU" dirty="0"/>
              <a:t>предназначен для группирования элементов формы. Такая группировка облегчает работу с формами, содержащими большое число данных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Тег </a:t>
            </a:r>
            <a:r>
              <a:rPr lang="ru-RU" b="1" dirty="0">
                <a:solidFill>
                  <a:srgbClr val="0070C0"/>
                </a:solidFill>
              </a:rPr>
              <a:t>&lt;legend&gt; </a:t>
            </a:r>
            <a:r>
              <a:rPr lang="ru-RU" dirty="0"/>
              <a:t>применяется для создания заголовка группы элементов формы, которая определяется с помощью тега </a:t>
            </a:r>
            <a:r>
              <a:rPr lang="ru-RU" b="1" dirty="0">
                <a:solidFill>
                  <a:srgbClr val="0070C0"/>
                </a:solidFill>
              </a:rPr>
              <a:t>&lt;fieldset&gt;</a:t>
            </a:r>
            <a:r>
              <a:rPr lang="ru-RU" dirty="0"/>
              <a:t>. </a:t>
            </a:r>
          </a:p>
          <a:p>
            <a:pPr algn="just"/>
            <a:endParaRPr lang="ru-RU" dirty="0"/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 &lt;fieldset&gt;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                    &lt;legend&gt;</a:t>
            </a:r>
            <a:r>
              <a:rPr lang="ru-RU" dirty="0"/>
              <a:t>Группировка элементов</a:t>
            </a:r>
            <a:r>
              <a:rPr lang="en-US" b="1" dirty="0">
                <a:solidFill>
                  <a:srgbClr val="0070C0"/>
                </a:solidFill>
              </a:rPr>
              <a:t>&lt;/legend&gt;     </a:t>
            </a:r>
            <a:endParaRPr lang="ru-RU" b="1" dirty="0">
              <a:solidFill>
                <a:srgbClr val="0070C0"/>
              </a:solidFill>
            </a:endParaRPr>
          </a:p>
          <a:p>
            <a:pPr algn="just"/>
            <a:r>
              <a:rPr lang="ru-RU" b="1" dirty="0">
                <a:solidFill>
                  <a:srgbClr val="0070C0"/>
                </a:solidFill>
              </a:rPr>
              <a:t>		</a:t>
            </a:r>
            <a:r>
              <a:rPr lang="ru-RU" b="1" dirty="0"/>
              <a:t>…</a:t>
            </a:r>
          </a:p>
          <a:p>
            <a:pPr algn="just"/>
            <a:r>
              <a:rPr lang="ru-RU" b="1" dirty="0"/>
              <a:t>		</a:t>
            </a:r>
            <a:r>
              <a:rPr lang="ru-RU" dirty="0"/>
              <a:t>Любое содержимое формы</a:t>
            </a:r>
          </a:p>
          <a:p>
            <a:pPr algn="just"/>
            <a:r>
              <a:rPr lang="ru-RU" b="1" dirty="0"/>
              <a:t>		…</a:t>
            </a:r>
            <a:endParaRPr lang="en-US" b="1" dirty="0"/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&lt;/</a:t>
            </a:r>
            <a:r>
              <a:rPr lang="en-US" b="1" dirty="0" err="1">
                <a:solidFill>
                  <a:srgbClr val="0070C0"/>
                </a:solidFill>
              </a:rPr>
              <a:t>fieldset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42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Тег &lt;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textarea&gt;…&lt;/textarea&gt;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Объект 2"/>
          <p:cNvSpPr>
            <a:spLocks noGrp="1"/>
          </p:cNvSpPr>
          <p:nvPr>
            <p:ph idx="1"/>
          </p:nvPr>
        </p:nvSpPr>
        <p:spPr>
          <a:xfrm>
            <a:off x="1752600" y="1862896"/>
            <a:ext cx="8640000" cy="34179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b="1" dirty="0">
                <a:solidFill>
                  <a:srgbClr val="0070C0"/>
                </a:solidFill>
              </a:rPr>
              <a:t>&lt;textarea&gt; </a:t>
            </a:r>
            <a:r>
              <a:rPr lang="ru-RU" sz="1800" dirty="0"/>
              <a:t>–</a:t>
            </a:r>
            <a:r>
              <a:rPr lang="en-US" sz="1800" dirty="0"/>
              <a:t> </a:t>
            </a:r>
            <a:r>
              <a:rPr lang="ru-RU" sz="1800" dirty="0" smtClean="0"/>
              <a:t>тег</a:t>
            </a:r>
            <a:r>
              <a:rPr lang="ru-RU" sz="1800" dirty="0"/>
              <a:t>, предназначенный для создания многострочного поля для ввода. Имеет специальные атрибуты </a:t>
            </a:r>
            <a:r>
              <a:rPr lang="ru-RU" sz="1800" b="1" dirty="0" smtClean="0">
                <a:solidFill>
                  <a:srgbClr val="FF0000"/>
                </a:solidFill>
              </a:rPr>
              <a:t>rows</a:t>
            </a:r>
            <a:r>
              <a:rPr lang="ru-RU" sz="1800" dirty="0" smtClean="0"/>
              <a:t>,</a:t>
            </a:r>
            <a:r>
              <a:rPr lang="ru-RU" sz="1800" b="1" dirty="0" smtClean="0">
                <a:solidFill>
                  <a:srgbClr val="FF0000"/>
                </a:solidFill>
              </a:rPr>
              <a:t> </a:t>
            </a:r>
            <a:r>
              <a:rPr lang="ru-RU" sz="1800" b="1" dirty="0">
                <a:solidFill>
                  <a:srgbClr val="FF0000"/>
                </a:solidFill>
              </a:rPr>
              <a:t>cols</a:t>
            </a:r>
            <a:r>
              <a:rPr lang="ru-RU" sz="1800" dirty="0"/>
              <a:t>,</a:t>
            </a:r>
            <a:r>
              <a:rPr lang="ru-RU" sz="1800" b="1" dirty="0">
                <a:solidFill>
                  <a:srgbClr val="FF0000"/>
                </a:solidFill>
              </a:rPr>
              <a:t> </a:t>
            </a:r>
            <a:r>
              <a:rPr lang="ru-RU" sz="1800" dirty="0"/>
              <a:t>которые соответственно </a:t>
            </a:r>
            <a:r>
              <a:rPr lang="ru-RU" sz="1800" dirty="0" smtClean="0"/>
              <a:t>указывают </a:t>
            </a:r>
            <a:r>
              <a:rPr lang="ru-RU" sz="1800" dirty="0"/>
              <a:t>его высоту и ширину.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0070C0"/>
                </a:solidFill>
              </a:rPr>
              <a:t>&lt;textarea </a:t>
            </a:r>
            <a:r>
              <a:rPr lang="en-US" sz="1800" b="1" dirty="0">
                <a:solidFill>
                  <a:srgbClr val="FF0000"/>
                </a:solidFill>
              </a:rPr>
              <a:t>cols</a:t>
            </a:r>
            <a:r>
              <a:rPr lang="en-US" sz="1800" b="1" dirty="0">
                <a:solidFill>
                  <a:srgbClr val="0070C0"/>
                </a:solidFill>
              </a:rPr>
              <a:t>="100" </a:t>
            </a:r>
            <a:r>
              <a:rPr lang="en-US" sz="1800" b="1" dirty="0">
                <a:solidFill>
                  <a:srgbClr val="FF0000"/>
                </a:solidFill>
              </a:rPr>
              <a:t>rows</a:t>
            </a:r>
            <a:r>
              <a:rPr lang="en-US" sz="1800" b="1" dirty="0">
                <a:solidFill>
                  <a:srgbClr val="0070C0"/>
                </a:solidFill>
              </a:rPr>
              <a:t>="4"&gt;</a:t>
            </a:r>
            <a:r>
              <a:rPr lang="en-US" sz="1800" dirty="0"/>
              <a:t>content</a:t>
            </a:r>
            <a:r>
              <a:rPr lang="en-US" sz="1800" b="1" dirty="0">
                <a:solidFill>
                  <a:srgbClr val="0070C0"/>
                </a:solidFill>
              </a:rPr>
              <a:t>&lt;/textarea&gt;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При </a:t>
            </a:r>
            <a:r>
              <a:rPr lang="ru-RU" sz="1800" dirty="0"/>
              <a:t>этом, его реализация в разных браузерах тоже отличается. В некоторых, он приобретает возможность изменять размер, расширяться, в некоторых – </a:t>
            </a:r>
            <a:r>
              <a:rPr lang="ru-RU" sz="1800" dirty="0" smtClean="0"/>
              <a:t>отличается </a:t>
            </a:r>
            <a:r>
              <a:rPr lang="ru-RU" sz="1800" dirty="0"/>
              <a:t>визуальным видом. 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5437" y="3528254"/>
            <a:ext cx="79343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337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checked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Объект 2"/>
          <p:cNvSpPr>
            <a:spLocks noGrp="1"/>
          </p:cNvSpPr>
          <p:nvPr>
            <p:ph idx="1"/>
          </p:nvPr>
        </p:nvSpPr>
        <p:spPr>
          <a:xfrm>
            <a:off x="1776000" y="1409341"/>
            <a:ext cx="8640000" cy="40008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/>
              <a:t>Атрибут </a:t>
            </a:r>
            <a:r>
              <a:rPr lang="ru-RU" sz="1800" b="1" dirty="0">
                <a:solidFill>
                  <a:srgbClr val="FF0000"/>
                </a:solidFill>
              </a:rPr>
              <a:t>cheсked</a:t>
            </a:r>
            <a:r>
              <a:rPr lang="ru-RU" sz="1800" dirty="0"/>
              <a:t> </a:t>
            </a:r>
            <a:r>
              <a:rPr lang="en-US" sz="1800" dirty="0"/>
              <a:t>– </a:t>
            </a:r>
            <a:r>
              <a:rPr lang="ru-RU" sz="1800" dirty="0" smtClean="0"/>
              <a:t>отвечает </a:t>
            </a:r>
            <a:r>
              <a:rPr lang="ru-RU" sz="1800" dirty="0"/>
              <a:t>за состояние элемента, выбран он или нет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Используется для двух типов элемента </a:t>
            </a:r>
            <a:r>
              <a:rPr lang="en-US" sz="1800" dirty="0"/>
              <a:t>input</a:t>
            </a:r>
            <a:r>
              <a:rPr lang="ru-RU" sz="1800" dirty="0"/>
              <a:t>, при этом необходимо помнить об особенностях их группировки</a:t>
            </a:r>
            <a:r>
              <a:rPr lang="en-US" sz="1800" dirty="0" smtClean="0"/>
              <a:t>:</a:t>
            </a:r>
          </a:p>
          <a:p>
            <a:pPr marL="0" indent="0" algn="just">
              <a:buNone/>
            </a:pPr>
            <a:endParaRPr lang="ru-RU" sz="1800" dirty="0"/>
          </a:p>
          <a:p>
            <a:pPr marL="342900" indent="-342900" algn="just">
              <a:buAutoNum type="arabicPeriod"/>
            </a:pP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Checkbox</a:t>
            </a:r>
            <a:r>
              <a:rPr lang="en-US" sz="1800" dirty="0" smtClean="0"/>
              <a:t> </a:t>
            </a:r>
            <a:r>
              <a:rPr lang="en-US" sz="1800" dirty="0"/>
              <a:t>– </a:t>
            </a:r>
            <a:r>
              <a:rPr lang="ru-RU" sz="1800" dirty="0"/>
              <a:t>при группировке элементов с помощью одинакового значения атрибута 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, </a:t>
            </a:r>
            <a:r>
              <a:rPr lang="ru-RU" sz="1800" dirty="0"/>
              <a:t>в активное состояние могут быть установлены одновременно несколько элементов группы.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ru-RU" sz="180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ru-RU" sz="180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ru-RU" sz="800" dirty="0"/>
          </a:p>
          <a:p>
            <a:pPr marL="342900" indent="-342900" algn="just">
              <a:buAutoNum type="arabicPeriod"/>
            </a:pP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Radio</a:t>
            </a:r>
            <a:r>
              <a:rPr lang="en-US" sz="1800" dirty="0" smtClean="0"/>
              <a:t> </a:t>
            </a:r>
            <a:r>
              <a:rPr lang="en-US" sz="1800" dirty="0"/>
              <a:t>– </a:t>
            </a:r>
            <a:r>
              <a:rPr lang="ru-RU" sz="1800" dirty="0"/>
              <a:t>при группировке элементов с помощью одинакового значения атрибута 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, </a:t>
            </a:r>
            <a:r>
              <a:rPr lang="ru-RU" sz="1800" dirty="0"/>
              <a:t>в активное состояние может быть установлен одновременно только один элемент группы.</a:t>
            </a:r>
          </a:p>
          <a:p>
            <a:pPr algn="just">
              <a:lnSpc>
                <a:spcPct val="120000"/>
              </a:lnSpc>
            </a:pPr>
            <a:endParaRPr lang="ru-RU" sz="1800" dirty="0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8600" y="3625607"/>
            <a:ext cx="157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7400" y="5327049"/>
            <a:ext cx="2997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74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562100" y="808038"/>
            <a:ext cx="9067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selected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Объект 2"/>
          <p:cNvSpPr>
            <a:spLocks noGrp="1"/>
          </p:cNvSpPr>
          <p:nvPr>
            <p:ph idx="1"/>
          </p:nvPr>
        </p:nvSpPr>
        <p:spPr>
          <a:xfrm>
            <a:off x="1776000" y="1504950"/>
            <a:ext cx="8640000" cy="462193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800" dirty="0"/>
              <a:t>Атрибут </a:t>
            </a:r>
            <a:r>
              <a:rPr lang="ru-RU" sz="1800" b="1" dirty="0">
                <a:solidFill>
                  <a:srgbClr val="FF0000"/>
                </a:solidFill>
              </a:rPr>
              <a:t>selected</a:t>
            </a:r>
            <a:r>
              <a:rPr lang="ru-RU" sz="1800" dirty="0"/>
              <a:t> – атрибут, который устанавливает определенный элемент выпадающего списка</a:t>
            </a:r>
            <a:r>
              <a:rPr lang="en-US" sz="1800" dirty="0"/>
              <a:t>,</a:t>
            </a:r>
            <a:r>
              <a:rPr lang="ru-RU" sz="1800" dirty="0"/>
              <a:t> как значение по умолчанию.</a:t>
            </a:r>
          </a:p>
          <a:p>
            <a:endParaRPr lang="ru-RU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&lt;select </a:t>
            </a:r>
            <a:r>
              <a:rPr lang="en-US" sz="1800" b="1" dirty="0">
                <a:solidFill>
                  <a:srgbClr val="FF0000"/>
                </a:solidFill>
              </a:rPr>
              <a:t>name</a:t>
            </a:r>
            <a:r>
              <a:rPr lang="en-US" sz="1800" b="1" dirty="0">
                <a:solidFill>
                  <a:srgbClr val="0070C0"/>
                </a:solidFill>
              </a:rPr>
              <a:t>="select"&gt;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   &lt;option </a:t>
            </a:r>
            <a:r>
              <a:rPr lang="en-US" sz="1800" b="1" dirty="0">
                <a:solidFill>
                  <a:srgbClr val="FF0000"/>
                </a:solidFill>
              </a:rPr>
              <a:t>value</a:t>
            </a:r>
            <a:r>
              <a:rPr lang="en-US" sz="1800" b="1" dirty="0">
                <a:solidFill>
                  <a:srgbClr val="0070C0"/>
                </a:solidFill>
              </a:rPr>
              <a:t>="film001"&gt;</a:t>
            </a:r>
            <a:r>
              <a:rPr lang="en-US" sz="1800" dirty="0"/>
              <a:t>2 smoking guns</a:t>
            </a:r>
            <a:r>
              <a:rPr lang="en-US" sz="1800" b="1" dirty="0">
                <a:solidFill>
                  <a:srgbClr val="0070C0"/>
                </a:solidFill>
              </a:rPr>
              <a:t>&lt;/option&gt;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   &lt;option </a:t>
            </a:r>
            <a:r>
              <a:rPr lang="en-US" sz="1800" b="1" dirty="0">
                <a:solidFill>
                  <a:srgbClr val="FF0000"/>
                </a:solidFill>
              </a:rPr>
              <a:t>value</a:t>
            </a:r>
            <a:r>
              <a:rPr lang="en-US" sz="1800" b="1" dirty="0">
                <a:solidFill>
                  <a:srgbClr val="0070C0"/>
                </a:solidFill>
              </a:rPr>
              <a:t>="film002"&gt;</a:t>
            </a:r>
            <a:r>
              <a:rPr lang="en-US" sz="1800" dirty="0"/>
              <a:t>Bad Boys</a:t>
            </a:r>
            <a:r>
              <a:rPr lang="en-US" sz="1800" b="1" dirty="0">
                <a:solidFill>
                  <a:srgbClr val="0070C0"/>
                </a:solidFill>
              </a:rPr>
              <a:t>&lt;/option&gt;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   &lt;option </a:t>
            </a:r>
            <a:r>
              <a:rPr lang="en-US" sz="1800" b="1" dirty="0">
                <a:solidFill>
                  <a:srgbClr val="FF0000"/>
                </a:solidFill>
              </a:rPr>
              <a:t>value</a:t>
            </a:r>
            <a:r>
              <a:rPr lang="en-US" sz="1800" b="1" dirty="0">
                <a:solidFill>
                  <a:srgbClr val="0070C0"/>
                </a:solidFill>
              </a:rPr>
              <a:t>="film003"&gt;</a:t>
            </a:r>
            <a:r>
              <a:rPr lang="en-US" sz="1800" dirty="0"/>
              <a:t>Revenge</a:t>
            </a:r>
            <a:r>
              <a:rPr lang="en-US" sz="1800" b="1" dirty="0">
                <a:solidFill>
                  <a:srgbClr val="0070C0"/>
                </a:solidFill>
              </a:rPr>
              <a:t>&lt;/option&gt;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   &lt;option </a:t>
            </a:r>
            <a:r>
              <a:rPr lang="en-US" sz="1800" b="1" dirty="0">
                <a:solidFill>
                  <a:srgbClr val="FF0000"/>
                </a:solidFill>
              </a:rPr>
              <a:t>value</a:t>
            </a:r>
            <a:r>
              <a:rPr lang="en-US" sz="1800" b="1" dirty="0">
                <a:solidFill>
                  <a:srgbClr val="0070C0"/>
                </a:solidFill>
              </a:rPr>
              <a:t>="film004" </a:t>
            </a:r>
            <a:r>
              <a:rPr lang="en-US" sz="1800" b="1" dirty="0">
                <a:solidFill>
                  <a:srgbClr val="FF0000"/>
                </a:solidFill>
              </a:rPr>
              <a:t>selected</a:t>
            </a:r>
            <a:r>
              <a:rPr lang="en-US" sz="1800" b="1" dirty="0">
                <a:solidFill>
                  <a:srgbClr val="0070C0"/>
                </a:solidFill>
              </a:rPr>
              <a:t>="selected"&gt;</a:t>
            </a:r>
            <a:r>
              <a:rPr lang="en-US" sz="1800" dirty="0"/>
              <a:t>Crow</a:t>
            </a:r>
            <a:r>
              <a:rPr lang="en-US" sz="1800" b="1" dirty="0">
                <a:solidFill>
                  <a:srgbClr val="0070C0"/>
                </a:solidFill>
              </a:rPr>
              <a:t>&lt;/option&gt;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   &lt;option </a:t>
            </a:r>
            <a:r>
              <a:rPr lang="en-US" sz="1800" b="1" dirty="0">
                <a:solidFill>
                  <a:srgbClr val="FF0000"/>
                </a:solidFill>
              </a:rPr>
              <a:t>value</a:t>
            </a:r>
            <a:r>
              <a:rPr lang="en-US" sz="1800" b="1" dirty="0">
                <a:solidFill>
                  <a:srgbClr val="0070C0"/>
                </a:solidFill>
              </a:rPr>
              <a:t>="film005"&gt;</a:t>
            </a:r>
            <a:r>
              <a:rPr lang="en-US" sz="1800" dirty="0"/>
              <a:t>Dead Man Walking</a:t>
            </a:r>
            <a:r>
              <a:rPr lang="en-US" sz="1800" b="1" dirty="0">
                <a:solidFill>
                  <a:srgbClr val="0070C0"/>
                </a:solidFill>
              </a:rPr>
              <a:t>&lt;/option&gt;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   &lt;option </a:t>
            </a:r>
            <a:r>
              <a:rPr lang="en-US" sz="1800" b="1" dirty="0">
                <a:solidFill>
                  <a:srgbClr val="FF0000"/>
                </a:solidFill>
              </a:rPr>
              <a:t>value</a:t>
            </a:r>
            <a:r>
              <a:rPr lang="en-US" sz="1800" b="1" dirty="0">
                <a:solidFill>
                  <a:srgbClr val="0070C0"/>
                </a:solidFill>
              </a:rPr>
              <a:t>="film006"&gt;</a:t>
            </a:r>
            <a:r>
              <a:rPr lang="en-US" sz="1800" dirty="0"/>
              <a:t>Wrong thing</a:t>
            </a:r>
            <a:r>
              <a:rPr lang="en-US" sz="1800" b="1" dirty="0">
                <a:solidFill>
                  <a:srgbClr val="0070C0"/>
                </a:solidFill>
              </a:rPr>
              <a:t>&lt;/option&gt;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&lt;/select&gt;</a:t>
            </a:r>
          </a:p>
          <a:p>
            <a:endParaRPr lang="ru-RU" sz="1800" dirty="0"/>
          </a:p>
          <a:p>
            <a:endParaRPr lang="ru-RU" sz="18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7596600" y="2514600"/>
            <a:ext cx="2819400" cy="3053737"/>
            <a:chOff x="7596600" y="2404897"/>
            <a:chExt cx="2819400" cy="3053737"/>
          </a:xfrm>
        </p:grpSpPr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04320" y="2739225"/>
              <a:ext cx="1803400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04320" y="3845734"/>
              <a:ext cx="1803400" cy="161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34"/>
            <p:cNvSpPr txBox="1"/>
            <p:nvPr/>
          </p:nvSpPr>
          <p:spPr>
            <a:xfrm>
              <a:off x="7596600" y="2404897"/>
              <a:ext cx="2819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>
                  <a:cs typeface="Segoe UI" panose="020B0502040204020203" pitchFamily="34" charset="0"/>
                </a:rPr>
                <a:t>При загрузке страницы</a:t>
              </a:r>
            </a:p>
            <a:p>
              <a:pPr algn="r"/>
              <a:endParaRPr lang="ru-RU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endParaRPr>
            </a:p>
            <a:p>
              <a:pPr algn="r"/>
              <a:endParaRPr lang="ru-RU" dirty="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endParaRPr>
            </a:p>
            <a:p>
              <a:pPr algn="r"/>
              <a:endParaRPr lang="ru-RU" dirty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endParaRPr>
            </a:p>
            <a:p>
              <a:pPr algn="r"/>
              <a:r>
                <a:rPr lang="ru-RU" dirty="0">
                  <a:cs typeface="Segoe UI" panose="020B0502040204020203" pitchFamily="34" charset="0"/>
                </a:rPr>
                <a:t>При открытии списка</a:t>
              </a:r>
            </a:p>
          </p:txBody>
        </p:sp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53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562100" y="808038"/>
            <a:ext cx="9067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disabled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readonly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1776000" y="1546660"/>
            <a:ext cx="8640000" cy="46219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Атрибут </a:t>
            </a:r>
            <a:r>
              <a:rPr lang="ru-RU" sz="1800" b="1" dirty="0">
                <a:solidFill>
                  <a:srgbClr val="FF0000"/>
                </a:solidFill>
              </a:rPr>
              <a:t>disabled</a:t>
            </a:r>
            <a:r>
              <a:rPr lang="ru-RU" sz="1800" dirty="0"/>
              <a:t> – указывает на то, что элемент формы должен отображаться пользователю не активным и быть не восприимчивым к изменениям пользователя.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Атрибут </a:t>
            </a:r>
            <a:r>
              <a:rPr lang="ru-RU" sz="1800" b="1" dirty="0">
                <a:solidFill>
                  <a:srgbClr val="FF0000"/>
                </a:solidFill>
              </a:rPr>
              <a:t>readonly</a:t>
            </a:r>
            <a:r>
              <a:rPr lang="ru-RU" sz="1800" dirty="0"/>
              <a:t> позволяет сделать элемент не восприимчивым к изменениям пользователя.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Отличие между ними зависит от браузера, а точнее – от реализации элементов с данными атрибутами.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7150" y="4419600"/>
            <a:ext cx="4457700" cy="9144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515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562100" y="808038"/>
            <a:ext cx="9067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Атрибуты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maxlength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Объект 2"/>
          <p:cNvSpPr>
            <a:spLocks noGrp="1"/>
          </p:cNvSpPr>
          <p:nvPr>
            <p:ph idx="1"/>
          </p:nvPr>
        </p:nvSpPr>
        <p:spPr>
          <a:xfrm>
            <a:off x="1776000" y="1490163"/>
            <a:ext cx="8640000" cy="31326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Для управления размерами текстовых полей и установкой максимально допустимых значений в разметке предусмотрены специальные атрибуты: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1800" dirty="0" smtClean="0"/>
              <a:t>Атрибут </a:t>
            </a:r>
            <a:r>
              <a:rPr lang="ru-RU" sz="1800" b="1" dirty="0">
                <a:solidFill>
                  <a:srgbClr val="FF0000"/>
                </a:solidFill>
              </a:rPr>
              <a:t>size</a:t>
            </a:r>
            <a:r>
              <a:rPr lang="ru-RU" sz="1800" dirty="0"/>
              <a:t> используется для указания размеров текстового поля для ввода.</a:t>
            </a:r>
          </a:p>
          <a:p>
            <a:pPr marL="342900" indent="-342900">
              <a:buFontTx/>
              <a:buAutoNum type="arabicPeriod"/>
            </a:pPr>
            <a:r>
              <a:rPr lang="ru-RU" sz="1800" dirty="0" smtClean="0"/>
              <a:t>Атрибут </a:t>
            </a:r>
            <a:r>
              <a:rPr lang="ru-RU" sz="1800" b="1" dirty="0">
                <a:solidFill>
                  <a:srgbClr val="FF0000"/>
                </a:solidFill>
              </a:rPr>
              <a:t>maxlength</a:t>
            </a:r>
            <a:r>
              <a:rPr lang="ru-RU" sz="1800" dirty="0"/>
              <a:t> используется для того, чтобы задать максимально допустимое значение для текстового поля.</a:t>
            </a:r>
          </a:p>
          <a:p>
            <a:pPr marL="342900" indent="-342900">
              <a:lnSpc>
                <a:spcPct val="120000"/>
              </a:lnSpc>
              <a:buFontTx/>
              <a:buAutoNum type="arabicPeriod"/>
            </a:pPr>
            <a:endParaRPr lang="ru-RU" sz="18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&lt;input </a:t>
            </a:r>
            <a:r>
              <a:rPr lang="en-US" sz="1800" b="1" dirty="0">
                <a:solidFill>
                  <a:srgbClr val="FF0000"/>
                </a:solidFill>
              </a:rPr>
              <a:t>type</a:t>
            </a:r>
            <a:r>
              <a:rPr lang="en-US" sz="1800" b="1" dirty="0">
                <a:solidFill>
                  <a:srgbClr val="0070C0"/>
                </a:solidFill>
              </a:rPr>
              <a:t>="text" </a:t>
            </a:r>
            <a:r>
              <a:rPr lang="en-US" sz="1800" b="1" dirty="0">
                <a:solidFill>
                  <a:srgbClr val="FF0000"/>
                </a:solidFill>
              </a:rPr>
              <a:t>name</a:t>
            </a:r>
            <a:r>
              <a:rPr lang="en-US" sz="1800" b="1" dirty="0">
                <a:solidFill>
                  <a:srgbClr val="0070C0"/>
                </a:solidFill>
              </a:rPr>
              <a:t>="first_name" </a:t>
            </a:r>
            <a:r>
              <a:rPr lang="en-US" sz="1800" b="1" dirty="0">
                <a:solidFill>
                  <a:srgbClr val="FF0000"/>
                </a:solidFill>
              </a:rPr>
              <a:t>value</a:t>
            </a:r>
            <a:r>
              <a:rPr lang="en-US" sz="1800" b="1" dirty="0">
                <a:solidFill>
                  <a:srgbClr val="0070C0"/>
                </a:solidFill>
              </a:rPr>
              <a:t>="Mickey" </a:t>
            </a:r>
            <a:r>
              <a:rPr lang="en-US" sz="1800" b="1" dirty="0">
                <a:solidFill>
                  <a:srgbClr val="FF0000"/>
                </a:solidFill>
              </a:rPr>
              <a:t>size</a:t>
            </a:r>
            <a:r>
              <a:rPr lang="en-US" sz="1800" b="1" dirty="0">
                <a:solidFill>
                  <a:srgbClr val="0070C0"/>
                </a:solidFill>
              </a:rPr>
              <a:t>="120" </a:t>
            </a:r>
            <a:r>
              <a:rPr lang="en-US" sz="1800" b="1" dirty="0">
                <a:solidFill>
                  <a:srgbClr val="FF0000"/>
                </a:solidFill>
              </a:rPr>
              <a:t>maxlength</a:t>
            </a:r>
            <a:r>
              <a:rPr lang="en-US" sz="1800" b="1" dirty="0">
                <a:solidFill>
                  <a:srgbClr val="0070C0"/>
                </a:solidFill>
              </a:rPr>
              <a:t>="100" /&gt;</a:t>
            </a:r>
          </a:p>
          <a:p>
            <a:pPr marL="342900" indent="-342900">
              <a:lnSpc>
                <a:spcPct val="120000"/>
              </a:lnSpc>
            </a:pPr>
            <a:endParaRPr lang="ru-RU" sz="1800" dirty="0"/>
          </a:p>
          <a:p>
            <a:pPr marL="342900" indent="-342900">
              <a:lnSpc>
                <a:spcPct val="120000"/>
              </a:lnSpc>
            </a:pPr>
            <a:endParaRPr lang="ru-RU" sz="1800" dirty="0"/>
          </a:p>
          <a:p>
            <a:pPr>
              <a:lnSpc>
                <a:spcPct val="120000"/>
              </a:lnSpc>
            </a:pPr>
            <a:endParaRPr lang="ru-RU" sz="18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3637" y="4457700"/>
            <a:ext cx="7324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Прямая со стрелкой 5"/>
          <p:cNvCxnSpPr/>
          <p:nvPr/>
        </p:nvCxnSpPr>
        <p:spPr>
          <a:xfrm>
            <a:off x="2432331" y="5211698"/>
            <a:ext cx="7239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49596" y="4906743"/>
            <a:ext cx="509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cs typeface="Segoe UI" panose="020B0502040204020203" pitchFamily="34" charset="0"/>
              </a:rPr>
              <a:t>120 – длина </a:t>
            </a:r>
            <a:r>
              <a:rPr lang="ru-RU" dirty="0" smtClean="0">
                <a:cs typeface="Segoe UI" panose="020B0502040204020203" pitchFamily="34" charset="0"/>
              </a:rPr>
              <a:t>поля</a:t>
            </a:r>
            <a:r>
              <a:rPr lang="en-US" dirty="0" smtClean="0">
                <a:cs typeface="Segoe UI" panose="020B0502040204020203" pitchFamily="34" charset="0"/>
              </a:rPr>
              <a:t>,</a:t>
            </a:r>
            <a:endParaRPr lang="ru-RU" dirty="0">
              <a:cs typeface="Segoe UI" panose="020B0502040204020203" pitchFamily="34" charset="0"/>
            </a:endParaRPr>
          </a:p>
          <a:p>
            <a:pPr algn="ctr"/>
            <a:r>
              <a:rPr lang="ru-RU" dirty="0">
                <a:cs typeface="Segoe UI" panose="020B0502040204020203" pitchFamily="34" charset="0"/>
              </a:rPr>
              <a:t>а</a:t>
            </a:r>
            <a:r>
              <a:rPr lang="ru-RU" dirty="0" smtClean="0">
                <a:cs typeface="Segoe UI" panose="020B0502040204020203" pitchFamily="34" charset="0"/>
              </a:rPr>
              <a:t> </a:t>
            </a:r>
            <a:r>
              <a:rPr lang="ru-RU" dirty="0">
                <a:cs typeface="Segoe UI" panose="020B0502040204020203" pitchFamily="34" charset="0"/>
              </a:rPr>
              <a:t>максимальная длина вводимого значения </a:t>
            </a:r>
            <a:r>
              <a:rPr lang="ru-RU" dirty="0"/>
              <a:t>– </a:t>
            </a:r>
            <a:r>
              <a:rPr lang="ru-RU" dirty="0" smtClean="0">
                <a:cs typeface="Segoe UI" panose="020B0502040204020203" pitchFamily="34" charset="0"/>
              </a:rPr>
              <a:t>100</a:t>
            </a:r>
            <a:endParaRPr lang="ru-RU" dirty="0">
              <a:cs typeface="Segoe UI" panose="020B0502040204020203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900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994" y="4777339"/>
            <a:ext cx="3150206" cy="117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05600" y="1486745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TestProvider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это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online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специалиста.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 каждого урока проходите тестирование для проверки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знаний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 action="ppaction://hlinkfile"/>
              </a:rPr>
              <a:t>TestProvider.com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Успешное прохождение финального тестирования позволит Вам получить соответствующий Сертификат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Рисунок 22">
            <a:hlinkClick r:id="rId3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5" y="1560042"/>
            <a:ext cx="5493865" cy="438754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78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HTML &amp; CSS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00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HTML &amp; CSS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Тег &lt;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form&gt;…&lt;/form&gt;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000" y="1450017"/>
            <a:ext cx="8640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dirty="0"/>
              <a:t>Тег </a:t>
            </a:r>
            <a:r>
              <a:rPr lang="ru-RU" b="1" dirty="0">
                <a:solidFill>
                  <a:srgbClr val="0070C0"/>
                </a:solidFill>
              </a:rPr>
              <a:t>&lt;form&gt;</a:t>
            </a:r>
            <a:r>
              <a:rPr lang="en-US" b="1" dirty="0"/>
              <a:t> </a:t>
            </a:r>
            <a:r>
              <a:rPr lang="ru-RU" dirty="0"/>
              <a:t>является контейнером для формы, размещенной на веб-странице. Форма предназначена для обмена данными между пользователем и сервером. Область применения форм не ограничена отправкой данных на сервер, с помощью клиентских скриптов можно получить доступ к любому элементу формы, изменять его и применять по своему усмотрению</a:t>
            </a:r>
            <a:r>
              <a:rPr lang="ru-RU" dirty="0" smtClean="0"/>
              <a:t>.</a:t>
            </a:r>
            <a:endParaRPr lang="en-US" dirty="0" smtClean="0"/>
          </a:p>
          <a:p>
            <a:pPr algn="just">
              <a:lnSpc>
                <a:spcPct val="110000"/>
              </a:lnSpc>
            </a:pPr>
            <a:endParaRPr lang="ru-RU" dirty="0"/>
          </a:p>
          <a:p>
            <a:pPr algn="just">
              <a:lnSpc>
                <a:spcPct val="110000"/>
              </a:lnSpc>
            </a:pPr>
            <a:r>
              <a:rPr lang="ru-RU" dirty="0"/>
              <a:t>У него есть следующие атрибуты</a:t>
            </a:r>
            <a:r>
              <a:rPr lang="ru-RU" dirty="0" smtClean="0"/>
              <a:t>:</a:t>
            </a:r>
            <a:endParaRPr lang="en-US" dirty="0" smtClean="0"/>
          </a:p>
          <a:p>
            <a:pPr algn="just">
              <a:lnSpc>
                <a:spcPct val="110000"/>
              </a:lnSpc>
            </a:pPr>
            <a:endParaRPr lang="en-US" dirty="0"/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action </a:t>
            </a:r>
            <a:r>
              <a:rPr lang="ru-RU" dirty="0"/>
              <a:t>– </a:t>
            </a:r>
            <a:r>
              <a:rPr lang="ru-RU" dirty="0" smtClean="0"/>
              <a:t>ссылка </a:t>
            </a:r>
            <a:r>
              <a:rPr lang="ru-RU" dirty="0"/>
              <a:t>на файл</a:t>
            </a:r>
            <a:r>
              <a:rPr lang="en-US" dirty="0"/>
              <a:t>,</a:t>
            </a:r>
            <a:r>
              <a:rPr lang="ru-RU" dirty="0"/>
              <a:t> который должен будет обработать данные</a:t>
            </a:r>
            <a:r>
              <a:rPr lang="en-US" dirty="0"/>
              <a:t> </a:t>
            </a:r>
            <a:r>
              <a:rPr lang="ru-RU" dirty="0"/>
              <a:t>формы</a:t>
            </a:r>
            <a:r>
              <a:rPr lang="en-US" dirty="0"/>
              <a:t>.</a:t>
            </a:r>
            <a:endParaRPr lang="ru-RU" dirty="0"/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method </a:t>
            </a:r>
            <a:r>
              <a:rPr lang="ru-RU" dirty="0"/>
              <a:t>– </a:t>
            </a:r>
            <a:r>
              <a:rPr lang="ru-RU" dirty="0" smtClean="0"/>
              <a:t>метод </a:t>
            </a:r>
            <a:r>
              <a:rPr lang="ru-RU" dirty="0"/>
              <a:t>запроса на сервер, есть два основных значения: GET и POST. По умолчанию GET</a:t>
            </a:r>
            <a:r>
              <a:rPr lang="en-US" dirty="0"/>
              <a:t>.</a:t>
            </a:r>
            <a:endParaRPr lang="ru-RU" dirty="0"/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target </a:t>
            </a:r>
            <a:r>
              <a:rPr lang="ru-RU" dirty="0"/>
              <a:t>– указывает</a:t>
            </a:r>
            <a:r>
              <a:rPr lang="en-US" dirty="0"/>
              <a:t>,</a:t>
            </a:r>
            <a:r>
              <a:rPr lang="ru-RU" dirty="0"/>
              <a:t> как будут отображены результаты, в текущем окне либо новой вкладке</a:t>
            </a:r>
            <a:r>
              <a:rPr lang="en-US" dirty="0"/>
              <a:t>.</a:t>
            </a:r>
            <a:endParaRPr lang="ru-RU" dirty="0"/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autocomplete </a:t>
            </a:r>
            <a:r>
              <a:rPr lang="ru-RU" dirty="0"/>
              <a:t>– </a:t>
            </a:r>
            <a:r>
              <a:rPr lang="ru-RU" dirty="0" smtClean="0"/>
              <a:t>контролирует </a:t>
            </a:r>
            <a:r>
              <a:rPr lang="ru-RU" dirty="0"/>
              <a:t>автозаполнение форм, имеет </a:t>
            </a:r>
            <a:r>
              <a:rPr lang="ru-RU" dirty="0" smtClean="0"/>
              <a:t>проблемы </a:t>
            </a:r>
            <a:r>
              <a:rPr lang="ru-RU" dirty="0"/>
              <a:t>с кроссбраузерностью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68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415220" y="800100"/>
            <a:ext cx="11361559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POST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828799" y="1665288"/>
            <a:ext cx="8534399" cy="4114800"/>
            <a:chOff x="1828801" y="1534114"/>
            <a:chExt cx="8534399" cy="4114800"/>
          </a:xfrm>
        </p:grpSpPr>
        <p:cxnSp>
          <p:nvCxnSpPr>
            <p:cNvPr id="15" name="Прямая со стрелкой 4"/>
            <p:cNvCxnSpPr/>
            <p:nvPr/>
          </p:nvCxnSpPr>
          <p:spPr>
            <a:xfrm>
              <a:off x="6096000" y="1762714"/>
              <a:ext cx="0" cy="388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828801" y="2411597"/>
              <a:ext cx="41148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>
                  <a:cs typeface="Segoe UI" panose="020B0502040204020203" pitchFamily="34" charset="0"/>
                </a:rPr>
                <a:t>Этот метод является одним из самых распространенных и предназначен для получения требуемой информации и передачи данных в адресной строке. </a:t>
              </a:r>
              <a:endParaRPr lang="en-US" dirty="0">
                <a:cs typeface="Segoe UI" panose="020B0502040204020203" pitchFamily="34" charset="0"/>
              </a:endParaRPr>
            </a:p>
            <a:p>
              <a:pPr algn="just"/>
              <a:endParaRPr lang="en-US" dirty="0">
                <a:cs typeface="Segoe UI" panose="020B0502040204020203" pitchFamily="34" charset="0"/>
              </a:endParaRPr>
            </a:p>
            <a:p>
              <a:pPr algn="just"/>
              <a:r>
                <a:rPr lang="ru-RU" dirty="0">
                  <a:cs typeface="Segoe UI" panose="020B0502040204020203" pitchFamily="34" charset="0"/>
                </a:rPr>
                <a:t>Пары «имя=значение» присоединяются в этом случае к адресу после вопросительного знака и разделяются между собой амперсандом (символ &amp;).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8400" y="2433393"/>
              <a:ext cx="41148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>
                  <a:cs typeface="Segoe UI" panose="020B0502040204020203" pitchFamily="34" charset="0"/>
                </a:rPr>
                <a:t>Метод POST посылает на сервер данные в запросе браузера. Это позволяет отправлять большее количество данных, чем доступно методу GET, поскольку у него установлено ограничение в 4 Кб. </a:t>
              </a:r>
              <a:endParaRPr lang="en-US" dirty="0">
                <a:cs typeface="Segoe UI" panose="020B0502040204020203" pitchFamily="34" charset="0"/>
              </a:endParaRPr>
            </a:p>
            <a:p>
              <a:pPr algn="just"/>
              <a:endParaRPr lang="en-US" dirty="0">
                <a:cs typeface="Segoe UI" panose="020B0502040204020203" pitchFamily="34" charset="0"/>
              </a:endParaRPr>
            </a:p>
            <a:p>
              <a:pPr algn="just"/>
              <a:r>
                <a:rPr lang="ru-RU" dirty="0">
                  <a:cs typeface="Segoe UI" panose="020B0502040204020203" pitchFamily="34" charset="0"/>
                </a:rPr>
                <a:t>Большие объемы данных используются в форумах, почтовых службах, заполнении базы данных, при пересылке файлов и др.</a:t>
              </a:r>
            </a:p>
          </p:txBody>
        </p:sp>
        <p:sp>
          <p:nvSpPr>
            <p:cNvPr id="24" name="Прямоугольник 7"/>
            <p:cNvSpPr/>
            <p:nvPr/>
          </p:nvSpPr>
          <p:spPr>
            <a:xfrm>
              <a:off x="3189032" y="1534114"/>
              <a:ext cx="130676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GET</a:t>
              </a:r>
              <a:endParaRPr lang="ru-RU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25" name="Прямоугольник 8"/>
            <p:cNvSpPr/>
            <p:nvPr/>
          </p:nvSpPr>
          <p:spPr>
            <a:xfrm>
              <a:off x="7162800" y="1534114"/>
              <a:ext cx="16847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POST</a:t>
              </a:r>
              <a:endParaRPr lang="ru-RU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34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415220" y="800100"/>
            <a:ext cx="11361559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Элементы формы, тег &lt;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input&gt;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775999" y="1478807"/>
            <a:ext cx="8640000" cy="460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dirty="0"/>
              <a:t>Тег </a:t>
            </a:r>
            <a:r>
              <a:rPr lang="ru-RU" b="1" dirty="0">
                <a:solidFill>
                  <a:srgbClr val="0070C0"/>
                </a:solidFill>
              </a:rPr>
              <a:t>&lt;input&gt;</a:t>
            </a:r>
            <a:r>
              <a:rPr lang="ru-RU" dirty="0"/>
              <a:t> является одним из разносторонних элементов формы и позволяет создавать разные элементы интерфейса и обеспечить взаимодействие с пользователем. Главным образом </a:t>
            </a:r>
            <a:r>
              <a:rPr lang="ru-RU" b="1" dirty="0">
                <a:solidFill>
                  <a:srgbClr val="0070C0"/>
                </a:solidFill>
              </a:rPr>
              <a:t>&lt;input&gt;</a:t>
            </a:r>
            <a:r>
              <a:rPr lang="ru-RU" dirty="0"/>
              <a:t> предназначен для создания текстовых полей, различных кнопок, переключателей и флажков.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&lt;input </a:t>
            </a:r>
            <a:r>
              <a:rPr lang="en-US" b="1" dirty="0">
                <a:solidFill>
                  <a:srgbClr val="FF0000"/>
                </a:solidFill>
              </a:rPr>
              <a:t>type</a:t>
            </a:r>
            <a:r>
              <a:rPr lang="en-US" b="1" dirty="0">
                <a:solidFill>
                  <a:srgbClr val="0070C0"/>
                </a:solidFill>
              </a:rPr>
              <a:t>="text" 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b="1" dirty="0">
                <a:solidFill>
                  <a:srgbClr val="0070C0"/>
                </a:solidFill>
              </a:rPr>
              <a:t>="inp" </a:t>
            </a:r>
            <a:r>
              <a:rPr lang="en-US" b="1" dirty="0">
                <a:solidFill>
                  <a:srgbClr val="FF0000"/>
                </a:solidFill>
              </a:rPr>
              <a:t>value</a:t>
            </a:r>
            <a:r>
              <a:rPr lang="en-US" b="1" dirty="0" smtClean="0">
                <a:solidFill>
                  <a:srgbClr val="0070C0"/>
                </a:solidFill>
              </a:rPr>
              <a:t>="same value"/&gt;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Имеет следующие обязательные атрибуты:</a:t>
            </a:r>
            <a:endParaRPr lang="en-US" dirty="0"/>
          </a:p>
          <a:p>
            <a:endParaRPr lang="ru-RU" dirty="0"/>
          </a:p>
          <a:p>
            <a:pPr marL="279400" indent="-2794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ru-RU" dirty="0">
                <a:solidFill>
                  <a:srgbClr val="FF0000"/>
                </a:solidFill>
              </a:rPr>
              <a:t>ame </a:t>
            </a:r>
            <a:r>
              <a:rPr lang="ru-RU" dirty="0"/>
              <a:t>– </a:t>
            </a:r>
            <a:r>
              <a:rPr lang="ru-RU" dirty="0" smtClean="0"/>
              <a:t>имя </a:t>
            </a:r>
            <a:r>
              <a:rPr lang="ru-RU" dirty="0"/>
              <a:t>элемента </a:t>
            </a:r>
            <a:r>
              <a:rPr lang="ru-RU" dirty="0" smtClean="0"/>
              <a:t>формы</a:t>
            </a:r>
            <a:r>
              <a:rPr lang="en-US" dirty="0"/>
              <a:t>;</a:t>
            </a:r>
            <a:endParaRPr lang="ru-RU" dirty="0"/>
          </a:p>
          <a:p>
            <a:pPr marL="279400" indent="-2794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ru-RU" dirty="0">
                <a:solidFill>
                  <a:srgbClr val="FF0000"/>
                </a:solidFill>
              </a:rPr>
              <a:t>alue</a:t>
            </a:r>
            <a:r>
              <a:rPr lang="ru-RU" dirty="0"/>
              <a:t> – значение</a:t>
            </a:r>
            <a:r>
              <a:rPr lang="en-US" dirty="0"/>
              <a:t>,</a:t>
            </a:r>
            <a:r>
              <a:rPr lang="ru-RU" dirty="0"/>
              <a:t> которое  будет передано на </a:t>
            </a:r>
            <a:r>
              <a:rPr lang="ru-RU" dirty="0" smtClean="0"/>
              <a:t>сервер</a:t>
            </a:r>
            <a:r>
              <a:rPr lang="en-US" dirty="0" smtClean="0"/>
              <a:t>;</a:t>
            </a:r>
            <a:endParaRPr lang="ru-RU" dirty="0"/>
          </a:p>
          <a:p>
            <a:pPr marL="279400" indent="-2794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тип поля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67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415220" y="800100"/>
            <a:ext cx="11361559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Типы элементов формы, атрибут type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"/>
          </p:nvPr>
        </p:nvSpPr>
        <p:spPr>
          <a:xfrm>
            <a:off x="1775999" y="1381969"/>
            <a:ext cx="8640000" cy="46219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ru-RU" sz="1800" b="1" dirty="0" smtClean="0">
                <a:solidFill>
                  <a:srgbClr val="0070C0"/>
                </a:solidFill>
              </a:rPr>
              <a:t>input</a:t>
            </a:r>
            <a:r>
              <a:rPr lang="ru-RU" sz="1800" dirty="0" smtClean="0"/>
              <a:t> </a:t>
            </a:r>
            <a:r>
              <a:rPr lang="ru-RU" sz="1800" b="1" dirty="0">
                <a:solidFill>
                  <a:srgbClr val="FF0000"/>
                </a:solidFill>
              </a:rPr>
              <a:t>type</a:t>
            </a:r>
            <a:r>
              <a:rPr lang="ru-RU" sz="1800" b="1" dirty="0">
                <a:solidFill>
                  <a:srgbClr val="0070C0"/>
                </a:solidFill>
              </a:rPr>
              <a:t>="text"</a:t>
            </a:r>
            <a:r>
              <a:rPr lang="ru-RU" sz="1800" dirty="0"/>
              <a:t> – элемент формы, создает текстовое поле для ввода.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ru-RU" sz="1800" dirty="0"/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ru-RU" sz="1800" b="1" dirty="0" smtClean="0">
                <a:solidFill>
                  <a:srgbClr val="0070C0"/>
                </a:solidFill>
              </a:rPr>
              <a:t>input</a:t>
            </a:r>
            <a:r>
              <a:rPr lang="ru-RU" sz="1800" dirty="0" smtClean="0"/>
              <a:t> </a:t>
            </a:r>
            <a:r>
              <a:rPr lang="ru-RU" sz="1800" b="1" dirty="0">
                <a:solidFill>
                  <a:srgbClr val="FF0000"/>
                </a:solidFill>
              </a:rPr>
              <a:t>type</a:t>
            </a:r>
            <a:r>
              <a:rPr lang="ru-RU" sz="1800" b="1" dirty="0">
                <a:solidFill>
                  <a:srgbClr val="0070C0"/>
                </a:solidFill>
              </a:rPr>
              <a:t>="password"</a:t>
            </a:r>
            <a:r>
              <a:rPr lang="ru-RU" sz="1800" dirty="0"/>
              <a:t> – элемент формы, который реализует текстовое поле для ввода пароля. При этом все символы внутри заменяются на маркер "точка".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ru-RU" sz="1800" dirty="0"/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ru-RU" sz="1800" b="1" dirty="0" smtClean="0">
                <a:solidFill>
                  <a:srgbClr val="0070C0"/>
                </a:solidFill>
              </a:rPr>
              <a:t>input</a:t>
            </a:r>
            <a:r>
              <a:rPr lang="ru-RU" sz="1800" dirty="0" smtClean="0"/>
              <a:t> </a:t>
            </a:r>
            <a:r>
              <a:rPr lang="ru-RU" sz="1800" b="1" dirty="0">
                <a:solidFill>
                  <a:srgbClr val="FF0000"/>
                </a:solidFill>
              </a:rPr>
              <a:t>type</a:t>
            </a:r>
            <a:r>
              <a:rPr lang="ru-RU" sz="1800" b="1" dirty="0">
                <a:solidFill>
                  <a:srgbClr val="0070C0"/>
                </a:solidFill>
              </a:rPr>
              <a:t>="checkbox"</a:t>
            </a:r>
            <a:r>
              <a:rPr lang="ru-RU" sz="1800" dirty="0"/>
              <a:t> – элемент формы, который реализует квадратное поле с галочкой. Имеет два состояния - выбранный и не выбранный.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ru-RU" sz="1800" dirty="0"/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ru-RU" sz="1800" dirty="0"/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ru-RU" sz="1800" b="1" dirty="0" smtClean="0">
                <a:solidFill>
                  <a:srgbClr val="0070C0"/>
                </a:solidFill>
              </a:rPr>
              <a:t>input</a:t>
            </a:r>
            <a:r>
              <a:rPr lang="ru-RU" sz="1800" dirty="0" smtClean="0"/>
              <a:t> </a:t>
            </a:r>
            <a:r>
              <a:rPr lang="ru-RU" sz="1800" b="1" dirty="0">
                <a:solidFill>
                  <a:srgbClr val="FF0000"/>
                </a:solidFill>
              </a:rPr>
              <a:t>type</a:t>
            </a:r>
            <a:r>
              <a:rPr lang="ru-RU" sz="1800" b="1" dirty="0">
                <a:solidFill>
                  <a:srgbClr val="0070C0"/>
                </a:solidFill>
              </a:rPr>
              <a:t>="radio" </a:t>
            </a:r>
            <a:r>
              <a:rPr lang="ru-RU" sz="1800" dirty="0"/>
              <a:t>– элемент формы, который реализует radio-переключатель. Имеет два состояния – выбранный и не выбранный.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ru-RU" sz="1800" dirty="0"/>
          </a:p>
          <a:p>
            <a:pPr marL="0" indent="0" algn="r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3649" y="1703413"/>
            <a:ext cx="2044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6349" y="2685631"/>
            <a:ext cx="203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27649" y="3709033"/>
            <a:ext cx="15494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16449" y="5169554"/>
            <a:ext cx="29591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76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кнопок на форме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6000" y="1405415"/>
            <a:ext cx="8640000" cy="47828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dirty="0"/>
              <a:t>Есть несколько основных способов реализовать кнопки в разметке. Первый – использовать элементы </a:t>
            </a:r>
            <a:r>
              <a:rPr lang="en-US" dirty="0">
                <a:solidFill>
                  <a:srgbClr val="0070C0"/>
                </a:solidFill>
              </a:rPr>
              <a:t>input</a:t>
            </a:r>
            <a:r>
              <a:rPr lang="en-US" dirty="0"/>
              <a:t> </a:t>
            </a:r>
            <a:r>
              <a:rPr lang="ru-RU" dirty="0"/>
              <a:t>с особенным значением атрибута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/>
              <a:t>(submit, reset)</a:t>
            </a:r>
            <a:r>
              <a:rPr lang="ru-RU" dirty="0"/>
              <a:t>:</a:t>
            </a:r>
          </a:p>
          <a:p>
            <a:pPr algn="just">
              <a:lnSpc>
                <a:spcPct val="120000"/>
              </a:lnSpc>
            </a:pPr>
            <a:endParaRPr lang="ru-RU" sz="1000" dirty="0"/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type</a:t>
            </a:r>
            <a:r>
              <a:rPr lang="ru-RU" b="1" dirty="0">
                <a:solidFill>
                  <a:srgbClr val="0070C0"/>
                </a:solidFill>
              </a:rPr>
              <a:t>="submit"</a:t>
            </a:r>
            <a:r>
              <a:rPr lang="ru-RU" dirty="0"/>
              <a:t> – </a:t>
            </a:r>
            <a:r>
              <a:rPr lang="ru-RU" dirty="0" smtClean="0"/>
              <a:t>элемент </a:t>
            </a:r>
            <a:r>
              <a:rPr lang="ru-RU" dirty="0"/>
              <a:t>формы, который реализует кнопку отправки данных на сервер. При нажатии формируется запрос и отправляется файлу</a:t>
            </a:r>
            <a:r>
              <a:rPr lang="en-US" dirty="0"/>
              <a:t>,</a:t>
            </a:r>
            <a:r>
              <a:rPr lang="ru-RU" dirty="0"/>
              <a:t> указанному в атрибуте </a:t>
            </a:r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 smtClean="0">
                <a:solidFill>
                  <a:srgbClr val="FF0000"/>
                </a:solidFill>
              </a:rPr>
              <a:t>=""</a:t>
            </a:r>
            <a:r>
              <a:rPr lang="en-US" dirty="0" smtClean="0"/>
              <a:t>.</a:t>
            </a:r>
            <a:endParaRPr lang="ru-RU" dirty="0"/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type</a:t>
            </a:r>
            <a:r>
              <a:rPr lang="ru-RU" b="1" dirty="0">
                <a:solidFill>
                  <a:srgbClr val="0070C0"/>
                </a:solidFill>
              </a:rPr>
              <a:t>="reset" </a:t>
            </a:r>
            <a:r>
              <a:rPr lang="ru-RU" dirty="0"/>
              <a:t>– </a:t>
            </a:r>
            <a:r>
              <a:rPr lang="ru-RU" dirty="0" smtClean="0"/>
              <a:t>элемент </a:t>
            </a:r>
            <a:r>
              <a:rPr lang="ru-RU" dirty="0"/>
              <a:t>формы, который реализует кнопку очистки полей формы. При этом поля не просто очищаются от внесенных данных</a:t>
            </a:r>
            <a:r>
              <a:rPr lang="en-US" dirty="0"/>
              <a:t>,</a:t>
            </a:r>
            <a:r>
              <a:rPr lang="ru-RU" dirty="0"/>
              <a:t> но и восстанавливают значения по умолчанию.</a:t>
            </a:r>
          </a:p>
          <a:p>
            <a:pPr algn="just">
              <a:lnSpc>
                <a:spcPct val="120000"/>
              </a:lnSpc>
            </a:pPr>
            <a:endParaRPr lang="ru-RU" sz="1000" dirty="0"/>
          </a:p>
          <a:p>
            <a:pPr algn="just">
              <a:lnSpc>
                <a:spcPct val="120000"/>
              </a:lnSpc>
            </a:pPr>
            <a:r>
              <a:rPr lang="ru-RU" dirty="0"/>
              <a:t>Второй – создание элемента </a:t>
            </a:r>
            <a:r>
              <a:rPr lang="en-US" dirty="0">
                <a:solidFill>
                  <a:srgbClr val="0070C0"/>
                </a:solidFill>
              </a:rPr>
              <a:t>input</a:t>
            </a:r>
            <a:r>
              <a:rPr lang="en-US" dirty="0"/>
              <a:t> </a:t>
            </a:r>
            <a:r>
              <a:rPr lang="ru-RU" dirty="0"/>
              <a:t>со значением атрибута </a:t>
            </a:r>
            <a:r>
              <a:rPr lang="en-US" dirty="0">
                <a:solidFill>
                  <a:srgbClr val="FF0000"/>
                </a:solidFill>
              </a:rPr>
              <a:t>type = button</a:t>
            </a:r>
            <a:r>
              <a:rPr lang="en-US" dirty="0"/>
              <a:t>. </a:t>
            </a:r>
            <a:r>
              <a:rPr lang="ru-RU" dirty="0"/>
              <a:t>При этом созданная кнопка может реализовать любой функционал</a:t>
            </a:r>
            <a:r>
              <a:rPr lang="en-US" dirty="0"/>
              <a:t>,</a:t>
            </a:r>
            <a:r>
              <a:rPr lang="ru-RU" dirty="0"/>
              <a:t> указанный в ее дополнительных атрибутах обработчиков событий.</a:t>
            </a:r>
          </a:p>
          <a:p>
            <a:pPr algn="just">
              <a:lnSpc>
                <a:spcPct val="120000"/>
              </a:lnSpc>
            </a:pPr>
            <a:endParaRPr lang="ru-RU" sz="1000" dirty="0"/>
          </a:p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rgbClr val="0070C0"/>
                </a:solidFill>
              </a:rPr>
              <a:t> &lt;input </a:t>
            </a:r>
            <a:r>
              <a:rPr lang="en-US" b="1" dirty="0">
                <a:solidFill>
                  <a:srgbClr val="FF0000"/>
                </a:solidFill>
              </a:rPr>
              <a:t>type</a:t>
            </a:r>
            <a:r>
              <a:rPr lang="en-US" b="1" dirty="0">
                <a:solidFill>
                  <a:srgbClr val="0070C0"/>
                </a:solidFill>
              </a:rPr>
              <a:t>="button" 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b="1" dirty="0">
                <a:solidFill>
                  <a:srgbClr val="0070C0"/>
                </a:solidFill>
              </a:rPr>
              <a:t>="button" </a:t>
            </a:r>
            <a:r>
              <a:rPr lang="en-US" b="1" dirty="0">
                <a:solidFill>
                  <a:srgbClr val="FF0000"/>
                </a:solidFill>
              </a:rPr>
              <a:t>value</a:t>
            </a:r>
            <a:r>
              <a:rPr lang="en-US" b="1" dirty="0">
                <a:solidFill>
                  <a:srgbClr val="0070C0"/>
                </a:solidFill>
              </a:rPr>
              <a:t>="Do" </a:t>
            </a:r>
            <a:r>
              <a:rPr lang="en-US" b="1" dirty="0">
                <a:solidFill>
                  <a:srgbClr val="FF0000"/>
                </a:solidFill>
              </a:rPr>
              <a:t>onclick</a:t>
            </a:r>
            <a:r>
              <a:rPr lang="en-US" b="1" dirty="0">
                <a:solidFill>
                  <a:srgbClr val="0070C0"/>
                </a:solidFill>
              </a:rPr>
              <a:t>="ToDo()" </a:t>
            </a:r>
            <a:r>
              <a:rPr lang="en-US" b="1" dirty="0" smtClean="0">
                <a:solidFill>
                  <a:srgbClr val="0070C0"/>
                </a:solidFill>
              </a:rPr>
              <a:t>/&gt;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39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Выпадающий список, тег &lt;select&gt;…&lt;/select&gt;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Объект 2"/>
          <p:cNvSpPr>
            <a:spLocks noGrp="1"/>
          </p:cNvSpPr>
          <p:nvPr>
            <p:ph idx="1"/>
          </p:nvPr>
        </p:nvSpPr>
        <p:spPr>
          <a:xfrm>
            <a:off x="1776000" y="1434617"/>
            <a:ext cx="8640000" cy="49699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Тег </a:t>
            </a:r>
            <a:r>
              <a:rPr lang="ru-RU" sz="1800" b="1" dirty="0">
                <a:solidFill>
                  <a:srgbClr val="0070C0"/>
                </a:solidFill>
              </a:rPr>
              <a:t>select</a:t>
            </a:r>
            <a:r>
              <a:rPr lang="ru-RU" sz="1800" dirty="0"/>
              <a:t> </a:t>
            </a:r>
            <a:r>
              <a:rPr lang="ru-RU" sz="1800" dirty="0" smtClean="0"/>
              <a:t>–</a:t>
            </a:r>
            <a:r>
              <a:rPr lang="en-US" sz="1800" dirty="0" smtClean="0"/>
              <a:t> </a:t>
            </a:r>
            <a:r>
              <a:rPr lang="ru-RU" sz="1800" dirty="0" smtClean="0"/>
              <a:t>контейнер</a:t>
            </a:r>
            <a:r>
              <a:rPr lang="ru-RU" sz="1800" dirty="0"/>
              <a:t>, содержащий в себе описание выпадающего списка. Каждый элемент списка описан внутри с помощью отдельного тега </a:t>
            </a:r>
            <a:r>
              <a:rPr lang="ru-RU" sz="1800" dirty="0">
                <a:solidFill>
                  <a:srgbClr val="0070C0"/>
                </a:solidFill>
              </a:rPr>
              <a:t>option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Содержимое тега </a:t>
            </a:r>
            <a:r>
              <a:rPr lang="ru-RU" sz="1800" dirty="0">
                <a:solidFill>
                  <a:srgbClr val="0070C0"/>
                </a:solidFill>
              </a:rPr>
              <a:t>option</a:t>
            </a:r>
            <a:r>
              <a:rPr lang="ru-RU" sz="1800" dirty="0"/>
              <a:t> будет отображено пользователям в качестве элементов выпадающего списка, но на сервер будут отправлены именно значения </a:t>
            </a:r>
          </a:p>
          <a:p>
            <a:pPr marL="0" indent="0" algn="just">
              <a:buNone/>
            </a:pPr>
            <a:r>
              <a:rPr lang="ru-RU" sz="1800" dirty="0"/>
              <a:t>атрибутов </a:t>
            </a:r>
            <a:r>
              <a:rPr lang="en-US" sz="1800" dirty="0"/>
              <a:t>value </a:t>
            </a:r>
            <a:r>
              <a:rPr lang="ru-RU" sz="1800" dirty="0"/>
              <a:t>и </a:t>
            </a:r>
            <a:r>
              <a:rPr lang="en-US" sz="1800" dirty="0"/>
              <a:t>name.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 &lt;select </a:t>
            </a:r>
            <a:r>
              <a:rPr lang="en-US" sz="1800" b="1" dirty="0">
                <a:solidFill>
                  <a:srgbClr val="FF0000"/>
                </a:solidFill>
              </a:rPr>
              <a:t>name</a:t>
            </a:r>
            <a:r>
              <a:rPr lang="en-US" sz="1800" b="1" dirty="0">
                <a:solidFill>
                  <a:srgbClr val="0070C0"/>
                </a:solidFill>
              </a:rPr>
              <a:t>="select"&gt;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             </a:t>
            </a:r>
            <a:r>
              <a:rPr lang="en-US" sz="1800" b="1" dirty="0" smtClean="0">
                <a:solidFill>
                  <a:srgbClr val="0070C0"/>
                </a:solidFill>
              </a:rPr>
              <a:t>     &lt;</a:t>
            </a:r>
            <a:r>
              <a:rPr lang="en-US" sz="1800" b="1" dirty="0">
                <a:solidFill>
                  <a:srgbClr val="0070C0"/>
                </a:solidFill>
              </a:rPr>
              <a:t>option </a:t>
            </a:r>
            <a:r>
              <a:rPr lang="en-US" sz="1800" b="1" dirty="0">
                <a:solidFill>
                  <a:srgbClr val="FF0000"/>
                </a:solidFill>
              </a:rPr>
              <a:t>value</a:t>
            </a:r>
            <a:r>
              <a:rPr lang="en-US" sz="1800" b="1" dirty="0">
                <a:solidFill>
                  <a:srgbClr val="0070C0"/>
                </a:solidFill>
              </a:rPr>
              <a:t>="f1"&gt;</a:t>
            </a:r>
            <a:r>
              <a:rPr lang="ru-RU" sz="1800" dirty="0"/>
              <a:t>Текст1</a:t>
            </a:r>
            <a:r>
              <a:rPr lang="en-US" sz="1800" b="1" dirty="0">
                <a:solidFill>
                  <a:srgbClr val="0070C0"/>
                </a:solidFill>
              </a:rPr>
              <a:t>&lt;/option&gt;</a:t>
            </a:r>
            <a:endParaRPr lang="ru-RU" sz="1800" b="1" dirty="0">
              <a:solidFill>
                <a:srgbClr val="0070C0"/>
              </a:solidFill>
            </a:endParaRPr>
          </a:p>
          <a:p>
            <a:pPr marL="914400" lvl="2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&lt;option </a:t>
            </a:r>
            <a:r>
              <a:rPr lang="en-US" sz="1800" b="1" dirty="0">
                <a:solidFill>
                  <a:srgbClr val="FF0000"/>
                </a:solidFill>
              </a:rPr>
              <a:t>value</a:t>
            </a:r>
            <a:r>
              <a:rPr lang="en-US" sz="1800" b="1" dirty="0">
                <a:solidFill>
                  <a:srgbClr val="0070C0"/>
                </a:solidFill>
              </a:rPr>
              <a:t>="f</a:t>
            </a:r>
            <a:r>
              <a:rPr lang="ru-RU" sz="1800" b="1" dirty="0">
                <a:solidFill>
                  <a:srgbClr val="0070C0"/>
                </a:solidFill>
              </a:rPr>
              <a:t>2</a:t>
            </a:r>
            <a:r>
              <a:rPr lang="en-US" sz="1800" b="1" dirty="0">
                <a:solidFill>
                  <a:srgbClr val="0070C0"/>
                </a:solidFill>
              </a:rPr>
              <a:t>"&gt;</a:t>
            </a:r>
            <a:r>
              <a:rPr lang="ru-RU" sz="1800" dirty="0"/>
              <a:t>Текст2</a:t>
            </a:r>
            <a:r>
              <a:rPr lang="en-US" sz="1800" b="1" dirty="0">
                <a:solidFill>
                  <a:srgbClr val="0070C0"/>
                </a:solidFill>
              </a:rPr>
              <a:t>&lt;/option&gt;</a:t>
            </a:r>
            <a:endParaRPr lang="ru-RU" sz="1800" b="1" dirty="0">
              <a:solidFill>
                <a:srgbClr val="0070C0"/>
              </a:solidFill>
            </a:endParaRPr>
          </a:p>
          <a:p>
            <a:pPr marL="914400" lvl="2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&lt;option </a:t>
            </a:r>
            <a:r>
              <a:rPr lang="en-US" sz="1800" b="1" dirty="0">
                <a:solidFill>
                  <a:srgbClr val="FF0000"/>
                </a:solidFill>
              </a:rPr>
              <a:t>value</a:t>
            </a:r>
            <a:r>
              <a:rPr lang="en-US" sz="1800" b="1" dirty="0">
                <a:solidFill>
                  <a:srgbClr val="0070C0"/>
                </a:solidFill>
              </a:rPr>
              <a:t>="f</a:t>
            </a:r>
            <a:r>
              <a:rPr lang="ru-RU" sz="1800" b="1" dirty="0">
                <a:solidFill>
                  <a:srgbClr val="0070C0"/>
                </a:solidFill>
              </a:rPr>
              <a:t>3</a:t>
            </a:r>
            <a:r>
              <a:rPr lang="en-US" sz="1800" b="1" dirty="0">
                <a:solidFill>
                  <a:srgbClr val="0070C0"/>
                </a:solidFill>
              </a:rPr>
              <a:t>"&gt;</a:t>
            </a:r>
            <a:r>
              <a:rPr lang="ru-RU" sz="1800" dirty="0"/>
              <a:t>Текст3</a:t>
            </a:r>
            <a:r>
              <a:rPr lang="en-US" sz="1800" b="1" dirty="0">
                <a:solidFill>
                  <a:srgbClr val="0070C0"/>
                </a:solidFill>
              </a:rPr>
              <a:t>&lt;/option&gt;</a:t>
            </a:r>
            <a:endParaRPr lang="ru-RU" sz="1800" b="1" dirty="0">
              <a:solidFill>
                <a:srgbClr val="0070C0"/>
              </a:solidFill>
            </a:endParaRPr>
          </a:p>
          <a:p>
            <a:pPr marL="914400" lvl="2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&lt;option </a:t>
            </a:r>
            <a:r>
              <a:rPr lang="en-US" sz="1800" b="1" dirty="0">
                <a:solidFill>
                  <a:srgbClr val="FF0000"/>
                </a:solidFill>
              </a:rPr>
              <a:t>value</a:t>
            </a:r>
            <a:r>
              <a:rPr lang="en-US" sz="1800" b="1" dirty="0">
                <a:solidFill>
                  <a:srgbClr val="0070C0"/>
                </a:solidFill>
              </a:rPr>
              <a:t>="f</a:t>
            </a:r>
            <a:r>
              <a:rPr lang="ru-RU" sz="1800" b="1" dirty="0">
                <a:solidFill>
                  <a:srgbClr val="0070C0"/>
                </a:solidFill>
              </a:rPr>
              <a:t>4</a:t>
            </a:r>
            <a:r>
              <a:rPr lang="en-US" sz="1800" b="1" dirty="0">
                <a:solidFill>
                  <a:srgbClr val="0070C0"/>
                </a:solidFill>
              </a:rPr>
              <a:t>"&gt;</a:t>
            </a:r>
            <a:r>
              <a:rPr lang="ru-RU" sz="1800" dirty="0"/>
              <a:t>Текст4</a:t>
            </a:r>
            <a:r>
              <a:rPr lang="en-US" sz="1800" b="1" dirty="0">
                <a:solidFill>
                  <a:srgbClr val="0070C0"/>
                </a:solidFill>
              </a:rPr>
              <a:t>&lt;/option&gt;</a:t>
            </a:r>
            <a:endParaRPr lang="ru-RU" sz="1800" b="1" dirty="0">
              <a:solidFill>
                <a:srgbClr val="0070C0"/>
              </a:solidFill>
            </a:endParaRPr>
          </a:p>
          <a:p>
            <a:pPr marL="914400" lvl="2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&lt;option </a:t>
            </a:r>
            <a:r>
              <a:rPr lang="en-US" sz="1800" b="1" dirty="0">
                <a:solidFill>
                  <a:srgbClr val="FF0000"/>
                </a:solidFill>
              </a:rPr>
              <a:t>value</a:t>
            </a:r>
            <a:r>
              <a:rPr lang="en-US" sz="1800" b="1" dirty="0">
                <a:solidFill>
                  <a:srgbClr val="0070C0"/>
                </a:solidFill>
              </a:rPr>
              <a:t>="f</a:t>
            </a:r>
            <a:r>
              <a:rPr lang="ru-RU" sz="1800" b="1" dirty="0">
                <a:solidFill>
                  <a:srgbClr val="0070C0"/>
                </a:solidFill>
              </a:rPr>
              <a:t>5</a:t>
            </a:r>
            <a:r>
              <a:rPr lang="en-US" sz="1800" b="1" dirty="0">
                <a:solidFill>
                  <a:srgbClr val="0070C0"/>
                </a:solidFill>
              </a:rPr>
              <a:t>"&gt;</a:t>
            </a:r>
            <a:r>
              <a:rPr lang="ru-RU" sz="1800" dirty="0"/>
              <a:t>Текст5</a:t>
            </a:r>
            <a:r>
              <a:rPr lang="en-US" sz="1800" b="1" dirty="0">
                <a:solidFill>
                  <a:srgbClr val="0070C0"/>
                </a:solidFill>
              </a:rPr>
              <a:t>&lt;/option&gt;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&lt;/select&gt;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6720300" y="36576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cs typeface="Segoe UI" panose="020B0502040204020203" pitchFamily="34" charset="0"/>
              </a:rPr>
              <a:t>Если Вам необходимо реализовать список с многозначным выбором, то следует указать атрибут </a:t>
            </a:r>
            <a:endParaRPr lang="en-US" dirty="0">
              <a:cs typeface="Segoe UI" panose="020B0502040204020203" pitchFamily="34" charset="0"/>
            </a:endParaRP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multiple</a:t>
            </a:r>
            <a:r>
              <a:rPr lang="en-US" b="1" dirty="0" smtClean="0">
                <a:solidFill>
                  <a:srgbClr val="0070C0"/>
                </a:solidFill>
              </a:rPr>
              <a:t>=“multiple”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1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Различные типы тега &lt;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input&gt;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</a:p>
        </p:txBody>
      </p: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1776000" y="1709955"/>
            <a:ext cx="8640000" cy="37238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Также есть еще несколько особенных типов элементов </a:t>
            </a:r>
            <a:r>
              <a:rPr lang="en-US" sz="1800" dirty="0">
                <a:solidFill>
                  <a:srgbClr val="0070C0"/>
                </a:solidFill>
              </a:rPr>
              <a:t>input</a:t>
            </a:r>
            <a:r>
              <a:rPr lang="en-US" sz="1800" dirty="0"/>
              <a:t>:</a:t>
            </a:r>
          </a:p>
          <a:p>
            <a:pPr algn="just">
              <a:buAutoNum type="arabicPeriod"/>
            </a:pPr>
            <a:endParaRPr lang="ru-RU" sz="1800" dirty="0"/>
          </a:p>
          <a:p>
            <a:pPr algn="just">
              <a:buFontTx/>
              <a:buAutoNum type="arabicPeriod"/>
            </a:pPr>
            <a:r>
              <a:rPr lang="en-US" sz="1800" dirty="0" smtClean="0"/>
              <a:t> </a:t>
            </a:r>
            <a:r>
              <a:rPr lang="ru-RU" sz="1800" b="1" dirty="0" smtClean="0">
                <a:solidFill>
                  <a:srgbClr val="FF0000"/>
                </a:solidFill>
              </a:rPr>
              <a:t>type</a:t>
            </a:r>
            <a:r>
              <a:rPr lang="ru-RU" sz="1800" b="1" dirty="0" smtClean="0">
                <a:solidFill>
                  <a:srgbClr val="0070C0"/>
                </a:solidFill>
              </a:rPr>
              <a:t>="</a:t>
            </a:r>
            <a:r>
              <a:rPr lang="ru-RU" sz="1800" b="1" dirty="0">
                <a:solidFill>
                  <a:srgbClr val="0070C0"/>
                </a:solidFill>
              </a:rPr>
              <a:t>hidden" </a:t>
            </a:r>
            <a:r>
              <a:rPr lang="ru-RU" sz="1800" dirty="0"/>
              <a:t>–</a:t>
            </a:r>
            <a:r>
              <a:rPr lang="en-US" sz="1800" dirty="0"/>
              <a:t> </a:t>
            </a:r>
            <a:r>
              <a:rPr lang="ru-RU" sz="1800" dirty="0" smtClean="0"/>
              <a:t>элемент </a:t>
            </a:r>
            <a:r>
              <a:rPr lang="ru-RU" sz="1800" dirty="0"/>
              <a:t>формы, который не отображается пользователю, при этом передается на сервер при отправке. Используется для передачи параметров</a:t>
            </a:r>
            <a:r>
              <a:rPr lang="en-US" sz="1800" dirty="0"/>
              <a:t>,</a:t>
            </a:r>
            <a:r>
              <a:rPr lang="ru-RU" sz="1800" dirty="0"/>
              <a:t> которые не должны быть видны либо изменяться пользователем.</a:t>
            </a:r>
          </a:p>
          <a:p>
            <a:pPr algn="just">
              <a:buFontTx/>
              <a:buAutoNum type="arabicPeriod"/>
            </a:pPr>
            <a:endParaRPr lang="ru-RU" sz="1800" dirty="0"/>
          </a:p>
          <a:p>
            <a:pPr algn="just">
              <a:buFontTx/>
              <a:buAutoNum type="arabicPeriod"/>
            </a:pPr>
            <a:r>
              <a:rPr lang="en-US" sz="1800" dirty="0" smtClean="0"/>
              <a:t> </a:t>
            </a:r>
            <a:r>
              <a:rPr lang="ru-RU" sz="1800" b="1" dirty="0" smtClean="0">
                <a:solidFill>
                  <a:srgbClr val="FF0000"/>
                </a:solidFill>
              </a:rPr>
              <a:t>type</a:t>
            </a:r>
            <a:r>
              <a:rPr lang="ru-RU" sz="1800" b="1" dirty="0" smtClean="0">
                <a:solidFill>
                  <a:srgbClr val="0070C0"/>
                </a:solidFill>
              </a:rPr>
              <a:t>="</a:t>
            </a:r>
            <a:r>
              <a:rPr lang="ru-RU" sz="1800" b="1" dirty="0">
                <a:solidFill>
                  <a:srgbClr val="0070C0"/>
                </a:solidFill>
              </a:rPr>
              <a:t>file"</a:t>
            </a:r>
            <a:r>
              <a:rPr lang="ru-RU" sz="1800" dirty="0"/>
              <a:t> –</a:t>
            </a:r>
            <a:r>
              <a:rPr lang="en-US" sz="1800" dirty="0"/>
              <a:t> </a:t>
            </a:r>
            <a:r>
              <a:rPr lang="ru-RU" sz="1800" dirty="0" smtClean="0"/>
              <a:t>элемент </a:t>
            </a:r>
            <a:r>
              <a:rPr lang="ru-RU" sz="1800" dirty="0"/>
              <a:t>формы, предназначенный для создания поля выбора загрузки файла. Реализован в каждом браузере по-разному.</a:t>
            </a:r>
          </a:p>
          <a:p>
            <a:pPr algn="just">
              <a:buFontTx/>
              <a:buAutoNum type="arabicPeriod"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Еще ряд очень эффектных и полезных полей для ввода вышел в спецификации </a:t>
            </a:r>
            <a:r>
              <a:rPr lang="en-US" sz="1800" dirty="0" smtClean="0"/>
              <a:t>HTML5</a:t>
            </a:r>
            <a:r>
              <a:rPr lang="ru-RU" sz="1800" dirty="0"/>
              <a:t>, но </a:t>
            </a:r>
            <a:r>
              <a:rPr lang="ru-RU" sz="1800" dirty="0" smtClean="0"/>
              <a:t>в связи </a:t>
            </a:r>
            <a:r>
              <a:rPr lang="ru-RU" sz="1800" dirty="0"/>
              <a:t>с тем, что реализация еще не закончена во многих браузерах, следует повременить с их использованием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39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38381</TotalTime>
  <Words>1234</Words>
  <Application>Microsoft Office PowerPoint</Application>
  <PresentationFormat>Широкоэкранный</PresentationFormat>
  <Paragraphs>195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Punkor</cp:lastModifiedBy>
  <cp:revision>718</cp:revision>
  <dcterms:created xsi:type="dcterms:W3CDTF">2010-11-10T13:30:04Z</dcterms:created>
  <dcterms:modified xsi:type="dcterms:W3CDTF">2015-09-19T17:38:40Z</dcterms:modified>
</cp:coreProperties>
</file>