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6" r:id="rId1"/>
  </p:sldMasterIdLst>
  <p:sldIdLst>
    <p:sldId id="256" r:id="rId2"/>
    <p:sldId id="269" r:id="rId3"/>
    <p:sldId id="257" r:id="rId4"/>
    <p:sldId id="266" r:id="rId5"/>
    <p:sldId id="267" r:id="rId6"/>
    <p:sldId id="259" r:id="rId7"/>
    <p:sldId id="260" r:id="rId8"/>
    <p:sldId id="262" r:id="rId9"/>
    <p:sldId id="261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EE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49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F754D-FCBB-4AA6-B32E-0CD699DB7379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FFC178-21CB-4A3B-B663-766F1C13D234}">
      <dgm:prSet/>
      <dgm:spPr/>
      <dgm:t>
        <a:bodyPr/>
        <a:lstStyle/>
        <a:p>
          <a:r>
            <a:rPr lang="en-US" dirty="0"/>
            <a:t>Regular Charts</a:t>
          </a:r>
        </a:p>
      </dgm:t>
    </dgm:pt>
    <dgm:pt modelId="{E8AF1334-5421-4746-AE3D-B012E8BFE83C}" type="parTrans" cxnId="{796342CC-665F-421D-A4C1-C4FE29B6FB72}">
      <dgm:prSet/>
      <dgm:spPr/>
      <dgm:t>
        <a:bodyPr/>
        <a:lstStyle/>
        <a:p>
          <a:endParaRPr lang="en-US"/>
        </a:p>
      </dgm:t>
    </dgm:pt>
    <dgm:pt modelId="{557064D6-1757-45E5-A96A-59BA3E185982}" type="sibTrans" cxnId="{796342CC-665F-421D-A4C1-C4FE29B6FB72}">
      <dgm:prSet/>
      <dgm:spPr/>
      <dgm:t>
        <a:bodyPr/>
        <a:lstStyle/>
        <a:p>
          <a:endParaRPr lang="en-US"/>
        </a:p>
      </dgm:t>
    </dgm:pt>
    <dgm:pt modelId="{FDC0F8F2-24EF-4B33-A7DF-3108C1C095E3}">
      <dgm:prSet/>
      <dgm:spPr/>
      <dgm:t>
        <a:bodyPr/>
        <a:lstStyle/>
        <a:p>
          <a:r>
            <a:rPr lang="en-US" dirty="0"/>
            <a:t>Usually more static.  Interactivity based on formulas, drop-downs, etc.</a:t>
          </a:r>
        </a:p>
      </dgm:t>
    </dgm:pt>
    <dgm:pt modelId="{EA183403-F2AC-4752-96A9-263EDAEC3F00}" type="parTrans" cxnId="{79520E41-79A9-4FF9-BE37-ED9C463C18D2}">
      <dgm:prSet/>
      <dgm:spPr/>
      <dgm:t>
        <a:bodyPr/>
        <a:lstStyle/>
        <a:p>
          <a:endParaRPr lang="en-US"/>
        </a:p>
      </dgm:t>
    </dgm:pt>
    <dgm:pt modelId="{17543A7C-0B51-47DB-9593-59CE47B653DE}" type="sibTrans" cxnId="{79520E41-79A9-4FF9-BE37-ED9C463C18D2}">
      <dgm:prSet/>
      <dgm:spPr/>
      <dgm:t>
        <a:bodyPr/>
        <a:lstStyle/>
        <a:p>
          <a:endParaRPr lang="en-US"/>
        </a:p>
      </dgm:t>
    </dgm:pt>
    <dgm:pt modelId="{0FC2B12C-F317-4696-A1EC-C2F0EC781C6D}">
      <dgm:prSet/>
      <dgm:spPr/>
      <dgm:t>
        <a:bodyPr/>
        <a:lstStyle/>
        <a:p>
          <a:r>
            <a:rPr lang="en-US" dirty="0"/>
            <a:t>Used for more advanced or complex charts.</a:t>
          </a:r>
        </a:p>
      </dgm:t>
    </dgm:pt>
    <dgm:pt modelId="{A8B7E290-0AA8-4BA6-ABBF-1F193EBC68C2}" type="parTrans" cxnId="{C80A4B37-D9A4-492E-9E09-EA7F25B8C76E}">
      <dgm:prSet/>
      <dgm:spPr/>
      <dgm:t>
        <a:bodyPr/>
        <a:lstStyle/>
        <a:p>
          <a:endParaRPr lang="en-US"/>
        </a:p>
      </dgm:t>
    </dgm:pt>
    <dgm:pt modelId="{E82D3873-667B-49A6-B330-86076606CF7D}" type="sibTrans" cxnId="{C80A4B37-D9A4-492E-9E09-EA7F25B8C76E}">
      <dgm:prSet/>
      <dgm:spPr/>
      <dgm:t>
        <a:bodyPr/>
        <a:lstStyle/>
        <a:p>
          <a:endParaRPr lang="en-US"/>
        </a:p>
      </dgm:t>
    </dgm:pt>
    <dgm:pt modelId="{5C0FE6D9-B9BC-4160-8901-3CC14B3B402D}">
      <dgm:prSet/>
      <dgm:spPr/>
      <dgm:t>
        <a:bodyPr/>
        <a:lstStyle/>
        <a:p>
          <a:r>
            <a:rPr lang="en-US" dirty="0"/>
            <a:t>Pivot Charts </a:t>
          </a:r>
        </a:p>
      </dgm:t>
    </dgm:pt>
    <dgm:pt modelId="{DA7A3DE2-CD11-40E0-A101-1652ACDAFED2}" type="parTrans" cxnId="{79F9B4B4-360D-44FB-A16B-B058017A6C4E}">
      <dgm:prSet/>
      <dgm:spPr/>
      <dgm:t>
        <a:bodyPr/>
        <a:lstStyle/>
        <a:p>
          <a:endParaRPr lang="en-US"/>
        </a:p>
      </dgm:t>
    </dgm:pt>
    <dgm:pt modelId="{1F0FA13E-13D5-4833-800A-7FA5AA87E83D}" type="sibTrans" cxnId="{79F9B4B4-360D-44FB-A16B-B058017A6C4E}">
      <dgm:prSet/>
      <dgm:spPr/>
      <dgm:t>
        <a:bodyPr/>
        <a:lstStyle/>
        <a:p>
          <a:endParaRPr lang="en-US"/>
        </a:p>
      </dgm:t>
    </dgm:pt>
    <dgm:pt modelId="{AA091BB1-0A8E-4328-879C-5A71A8C6DF7E}">
      <dgm:prSet/>
      <dgm:spPr/>
      <dgm:t>
        <a:bodyPr/>
        <a:lstStyle/>
        <a:p>
          <a:r>
            <a:rPr lang="en-US" dirty="0"/>
            <a:t>Connected to a pivot table.</a:t>
          </a:r>
        </a:p>
      </dgm:t>
    </dgm:pt>
    <dgm:pt modelId="{2411162B-42C7-4051-99ED-5103F2C94186}" type="parTrans" cxnId="{500E914D-515F-42D6-BE63-C2E4BEE37125}">
      <dgm:prSet/>
      <dgm:spPr/>
      <dgm:t>
        <a:bodyPr/>
        <a:lstStyle/>
        <a:p>
          <a:endParaRPr lang="en-US"/>
        </a:p>
      </dgm:t>
    </dgm:pt>
    <dgm:pt modelId="{CF28B750-D255-42C1-8E9E-FE6CBE7316CF}" type="sibTrans" cxnId="{500E914D-515F-42D6-BE63-C2E4BEE37125}">
      <dgm:prSet/>
      <dgm:spPr/>
      <dgm:t>
        <a:bodyPr/>
        <a:lstStyle/>
        <a:p>
          <a:endParaRPr lang="en-US"/>
        </a:p>
      </dgm:t>
    </dgm:pt>
    <dgm:pt modelId="{E94042B1-C730-4973-AB53-3C5048C4DBC7}">
      <dgm:prSet/>
      <dgm:spPr/>
      <dgm:t>
        <a:bodyPr/>
        <a:lstStyle/>
        <a:p>
          <a:r>
            <a:rPr lang="en-US" dirty="0"/>
            <a:t>Can be limited on options and formatting.</a:t>
          </a:r>
        </a:p>
      </dgm:t>
    </dgm:pt>
    <dgm:pt modelId="{AE062A32-B427-4AC7-8FA3-953098016183}" type="parTrans" cxnId="{490DC9B3-85F1-4710-9163-E5571F534883}">
      <dgm:prSet/>
      <dgm:spPr/>
      <dgm:t>
        <a:bodyPr/>
        <a:lstStyle/>
        <a:p>
          <a:endParaRPr lang="en-US"/>
        </a:p>
      </dgm:t>
    </dgm:pt>
    <dgm:pt modelId="{17F77769-6AEA-4395-8D75-2885925970FC}" type="sibTrans" cxnId="{490DC9B3-85F1-4710-9163-E5571F534883}">
      <dgm:prSet/>
      <dgm:spPr/>
      <dgm:t>
        <a:bodyPr/>
        <a:lstStyle/>
        <a:p>
          <a:endParaRPr lang="en-US"/>
        </a:p>
      </dgm:t>
    </dgm:pt>
    <dgm:pt modelId="{067E1FFF-3BA2-4986-89E9-3EBABE9B6A4A}">
      <dgm:prSet phldrT="[Text]"/>
      <dgm:spPr/>
      <dgm:t>
        <a:bodyPr/>
        <a:lstStyle/>
        <a:p>
          <a:r>
            <a:rPr lang="en-US" dirty="0"/>
            <a:t>Based on a range of cells.</a:t>
          </a:r>
        </a:p>
      </dgm:t>
    </dgm:pt>
    <dgm:pt modelId="{FF9927A5-3B1C-40B7-9ECE-2B95889DEFF6}" type="parTrans" cxnId="{9A4596BF-ABAE-46FC-A757-E11D0B15CFA6}">
      <dgm:prSet/>
      <dgm:spPr/>
      <dgm:t>
        <a:bodyPr/>
        <a:lstStyle/>
        <a:p>
          <a:endParaRPr lang="en-US"/>
        </a:p>
      </dgm:t>
    </dgm:pt>
    <dgm:pt modelId="{DD7AB877-0550-4AFF-AE67-CEC3EE699328}" type="sibTrans" cxnId="{9A4596BF-ABAE-46FC-A757-E11D0B15CFA6}">
      <dgm:prSet/>
      <dgm:spPr/>
      <dgm:t>
        <a:bodyPr/>
        <a:lstStyle/>
        <a:p>
          <a:endParaRPr lang="en-US"/>
        </a:p>
      </dgm:t>
    </dgm:pt>
    <dgm:pt modelId="{B0425EF7-3EF5-4A6E-A303-F3B8A8348A7B}">
      <dgm:prSet/>
      <dgm:spPr/>
      <dgm:t>
        <a:bodyPr/>
        <a:lstStyle/>
        <a:p>
          <a:r>
            <a:rPr lang="en-US" dirty="0"/>
            <a:t>More interactive.  Easier to create and use for dashboards (slicers).</a:t>
          </a:r>
        </a:p>
      </dgm:t>
    </dgm:pt>
    <dgm:pt modelId="{1C6A7A44-2F78-4D43-A88A-E03E78E9A376}" type="parTrans" cxnId="{738E3C55-28E4-40A9-BA8C-D67C86D0EEE6}">
      <dgm:prSet/>
      <dgm:spPr/>
      <dgm:t>
        <a:bodyPr/>
        <a:lstStyle/>
        <a:p>
          <a:endParaRPr lang="en-US"/>
        </a:p>
      </dgm:t>
    </dgm:pt>
    <dgm:pt modelId="{6B069F46-F4E7-4226-A778-1B3218333706}" type="sibTrans" cxnId="{738E3C55-28E4-40A9-BA8C-D67C86D0EEE6}">
      <dgm:prSet/>
      <dgm:spPr/>
      <dgm:t>
        <a:bodyPr/>
        <a:lstStyle/>
        <a:p>
          <a:endParaRPr lang="en-US"/>
        </a:p>
      </dgm:t>
    </dgm:pt>
    <dgm:pt modelId="{3358F3E7-7CE4-44EA-A8C6-E594E5EEF572}" type="pres">
      <dgm:prSet presAssocID="{528F754D-FCBB-4AA6-B32E-0CD699DB7379}" presName="Name0" presStyleCnt="0">
        <dgm:presLayoutVars>
          <dgm:dir/>
          <dgm:animLvl val="lvl"/>
          <dgm:resizeHandles val="exact"/>
        </dgm:presLayoutVars>
      </dgm:prSet>
      <dgm:spPr/>
    </dgm:pt>
    <dgm:pt modelId="{9D42B3C0-75B8-4F92-A22C-E2EE2F5C1407}" type="pres">
      <dgm:prSet presAssocID="{02FFC178-21CB-4A3B-B663-766F1C13D234}" presName="composite" presStyleCnt="0"/>
      <dgm:spPr/>
    </dgm:pt>
    <dgm:pt modelId="{66A04DFD-B8B8-4B05-9A3B-2D64F4EC02BF}" type="pres">
      <dgm:prSet presAssocID="{02FFC178-21CB-4A3B-B663-766F1C13D23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045F9BA-5573-425A-88CD-198AD771EA21}" type="pres">
      <dgm:prSet presAssocID="{02FFC178-21CB-4A3B-B663-766F1C13D234}" presName="desTx" presStyleLbl="alignAccFollowNode1" presStyleIdx="0" presStyleCnt="2">
        <dgm:presLayoutVars>
          <dgm:bulletEnabled val="1"/>
        </dgm:presLayoutVars>
      </dgm:prSet>
      <dgm:spPr/>
    </dgm:pt>
    <dgm:pt modelId="{1BCAADA9-FF7C-4389-9795-C74EFE2DC6D4}" type="pres">
      <dgm:prSet presAssocID="{557064D6-1757-45E5-A96A-59BA3E185982}" presName="space" presStyleCnt="0"/>
      <dgm:spPr/>
    </dgm:pt>
    <dgm:pt modelId="{4268F34F-F107-4F5B-887E-4BDB9DFE5C0C}" type="pres">
      <dgm:prSet presAssocID="{5C0FE6D9-B9BC-4160-8901-3CC14B3B402D}" presName="composite" presStyleCnt="0"/>
      <dgm:spPr/>
    </dgm:pt>
    <dgm:pt modelId="{465BCC67-B2D6-44E2-B913-63A5201ED96F}" type="pres">
      <dgm:prSet presAssocID="{5C0FE6D9-B9BC-4160-8901-3CC14B3B402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CB9906A-6113-44C0-AC90-C5073859E4E0}" type="pres">
      <dgm:prSet presAssocID="{5C0FE6D9-B9BC-4160-8901-3CC14B3B402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C028A01-2F11-4362-9C02-29361FF4405C}" type="presOf" srcId="{528F754D-FCBB-4AA6-B32E-0CD699DB7379}" destId="{3358F3E7-7CE4-44EA-A8C6-E594E5EEF572}" srcOrd="0" destOrd="0" presId="urn:microsoft.com/office/officeart/2005/8/layout/hList1"/>
    <dgm:cxn modelId="{D80EE11B-BB86-4755-8E7B-3ADF255190D3}" type="presOf" srcId="{5C0FE6D9-B9BC-4160-8901-3CC14B3B402D}" destId="{465BCC67-B2D6-44E2-B913-63A5201ED96F}" srcOrd="0" destOrd="0" presId="urn:microsoft.com/office/officeart/2005/8/layout/hList1"/>
    <dgm:cxn modelId="{CA882036-FF89-4482-BD80-CFC5D545C9E9}" type="presOf" srcId="{02FFC178-21CB-4A3B-B663-766F1C13D234}" destId="{66A04DFD-B8B8-4B05-9A3B-2D64F4EC02BF}" srcOrd="0" destOrd="0" presId="urn:microsoft.com/office/officeart/2005/8/layout/hList1"/>
    <dgm:cxn modelId="{C80A4B37-D9A4-492E-9E09-EA7F25B8C76E}" srcId="{02FFC178-21CB-4A3B-B663-766F1C13D234}" destId="{0FC2B12C-F317-4696-A1EC-C2F0EC781C6D}" srcOrd="2" destOrd="0" parTransId="{A8B7E290-0AA8-4BA6-ABBF-1F193EBC68C2}" sibTransId="{E82D3873-667B-49A6-B330-86076606CF7D}"/>
    <dgm:cxn modelId="{79520E41-79A9-4FF9-BE37-ED9C463C18D2}" srcId="{02FFC178-21CB-4A3B-B663-766F1C13D234}" destId="{FDC0F8F2-24EF-4B33-A7DF-3108C1C095E3}" srcOrd="1" destOrd="0" parTransId="{EA183403-F2AC-4752-96A9-263EDAEC3F00}" sibTransId="{17543A7C-0B51-47DB-9593-59CE47B653DE}"/>
    <dgm:cxn modelId="{500E914D-515F-42D6-BE63-C2E4BEE37125}" srcId="{5C0FE6D9-B9BC-4160-8901-3CC14B3B402D}" destId="{AA091BB1-0A8E-4328-879C-5A71A8C6DF7E}" srcOrd="0" destOrd="0" parTransId="{2411162B-42C7-4051-99ED-5103F2C94186}" sibTransId="{CF28B750-D255-42C1-8E9E-FE6CBE7316CF}"/>
    <dgm:cxn modelId="{5F32E951-0F43-4CB4-AF73-D104B6C62201}" type="presOf" srcId="{B0425EF7-3EF5-4A6E-A303-F3B8A8348A7B}" destId="{8CB9906A-6113-44C0-AC90-C5073859E4E0}" srcOrd="0" destOrd="1" presId="urn:microsoft.com/office/officeart/2005/8/layout/hList1"/>
    <dgm:cxn modelId="{738E3C55-28E4-40A9-BA8C-D67C86D0EEE6}" srcId="{5C0FE6D9-B9BC-4160-8901-3CC14B3B402D}" destId="{B0425EF7-3EF5-4A6E-A303-F3B8A8348A7B}" srcOrd="1" destOrd="0" parTransId="{1C6A7A44-2F78-4D43-A88A-E03E78E9A376}" sibTransId="{6B069F46-F4E7-4226-A778-1B3218333706}"/>
    <dgm:cxn modelId="{490DC9B3-85F1-4710-9163-E5571F534883}" srcId="{5C0FE6D9-B9BC-4160-8901-3CC14B3B402D}" destId="{E94042B1-C730-4973-AB53-3C5048C4DBC7}" srcOrd="2" destOrd="0" parTransId="{AE062A32-B427-4AC7-8FA3-953098016183}" sibTransId="{17F77769-6AEA-4395-8D75-2885925970FC}"/>
    <dgm:cxn modelId="{79F9B4B4-360D-44FB-A16B-B058017A6C4E}" srcId="{528F754D-FCBB-4AA6-B32E-0CD699DB7379}" destId="{5C0FE6D9-B9BC-4160-8901-3CC14B3B402D}" srcOrd="1" destOrd="0" parTransId="{DA7A3DE2-CD11-40E0-A101-1652ACDAFED2}" sibTransId="{1F0FA13E-13D5-4833-800A-7FA5AA87E83D}"/>
    <dgm:cxn modelId="{9A4596BF-ABAE-46FC-A757-E11D0B15CFA6}" srcId="{02FFC178-21CB-4A3B-B663-766F1C13D234}" destId="{067E1FFF-3BA2-4986-89E9-3EBABE9B6A4A}" srcOrd="0" destOrd="0" parTransId="{FF9927A5-3B1C-40B7-9ECE-2B95889DEFF6}" sibTransId="{DD7AB877-0550-4AFF-AE67-CEC3EE699328}"/>
    <dgm:cxn modelId="{A1AA28C3-5CD4-431A-92F2-EDCC60964F5E}" type="presOf" srcId="{067E1FFF-3BA2-4986-89E9-3EBABE9B6A4A}" destId="{8045F9BA-5573-425A-88CD-198AD771EA21}" srcOrd="0" destOrd="0" presId="urn:microsoft.com/office/officeart/2005/8/layout/hList1"/>
    <dgm:cxn modelId="{796342CC-665F-421D-A4C1-C4FE29B6FB72}" srcId="{528F754D-FCBB-4AA6-B32E-0CD699DB7379}" destId="{02FFC178-21CB-4A3B-B663-766F1C13D234}" srcOrd="0" destOrd="0" parTransId="{E8AF1334-5421-4746-AE3D-B012E8BFE83C}" sibTransId="{557064D6-1757-45E5-A96A-59BA3E185982}"/>
    <dgm:cxn modelId="{6A9AD3D2-2F67-4265-A4BF-590A4617F031}" type="presOf" srcId="{FDC0F8F2-24EF-4B33-A7DF-3108C1C095E3}" destId="{8045F9BA-5573-425A-88CD-198AD771EA21}" srcOrd="0" destOrd="1" presId="urn:microsoft.com/office/officeart/2005/8/layout/hList1"/>
    <dgm:cxn modelId="{B727D1D6-10D3-4976-B045-D02484787A98}" type="presOf" srcId="{0FC2B12C-F317-4696-A1EC-C2F0EC781C6D}" destId="{8045F9BA-5573-425A-88CD-198AD771EA21}" srcOrd="0" destOrd="2" presId="urn:microsoft.com/office/officeart/2005/8/layout/hList1"/>
    <dgm:cxn modelId="{CA14FDDB-C6C4-4068-8446-4EE6EA80DEB1}" type="presOf" srcId="{E94042B1-C730-4973-AB53-3C5048C4DBC7}" destId="{8CB9906A-6113-44C0-AC90-C5073859E4E0}" srcOrd="0" destOrd="2" presId="urn:microsoft.com/office/officeart/2005/8/layout/hList1"/>
    <dgm:cxn modelId="{DE103DEA-2ED8-47D5-88F5-E51FA7009F06}" type="presOf" srcId="{AA091BB1-0A8E-4328-879C-5A71A8C6DF7E}" destId="{8CB9906A-6113-44C0-AC90-C5073859E4E0}" srcOrd="0" destOrd="0" presId="urn:microsoft.com/office/officeart/2005/8/layout/hList1"/>
    <dgm:cxn modelId="{B106A90D-93C1-4207-80D6-01C048BB04A4}" type="presParOf" srcId="{3358F3E7-7CE4-44EA-A8C6-E594E5EEF572}" destId="{9D42B3C0-75B8-4F92-A22C-E2EE2F5C1407}" srcOrd="0" destOrd="0" presId="urn:microsoft.com/office/officeart/2005/8/layout/hList1"/>
    <dgm:cxn modelId="{53B62E77-B920-4149-84C2-26023F294A38}" type="presParOf" srcId="{9D42B3C0-75B8-4F92-A22C-E2EE2F5C1407}" destId="{66A04DFD-B8B8-4B05-9A3B-2D64F4EC02BF}" srcOrd="0" destOrd="0" presId="urn:microsoft.com/office/officeart/2005/8/layout/hList1"/>
    <dgm:cxn modelId="{E0774203-1150-419E-9D1D-2E46FA8F062E}" type="presParOf" srcId="{9D42B3C0-75B8-4F92-A22C-E2EE2F5C1407}" destId="{8045F9BA-5573-425A-88CD-198AD771EA21}" srcOrd="1" destOrd="0" presId="urn:microsoft.com/office/officeart/2005/8/layout/hList1"/>
    <dgm:cxn modelId="{461BA5B0-44D1-4033-91AA-F0E3DEAD7AE7}" type="presParOf" srcId="{3358F3E7-7CE4-44EA-A8C6-E594E5EEF572}" destId="{1BCAADA9-FF7C-4389-9795-C74EFE2DC6D4}" srcOrd="1" destOrd="0" presId="urn:microsoft.com/office/officeart/2005/8/layout/hList1"/>
    <dgm:cxn modelId="{2A56F55B-1570-4FE0-8EDA-53B343F1F756}" type="presParOf" srcId="{3358F3E7-7CE4-44EA-A8C6-E594E5EEF572}" destId="{4268F34F-F107-4F5B-887E-4BDB9DFE5C0C}" srcOrd="2" destOrd="0" presId="urn:microsoft.com/office/officeart/2005/8/layout/hList1"/>
    <dgm:cxn modelId="{6EAD7661-54AF-478A-B07E-6D8A517B8885}" type="presParOf" srcId="{4268F34F-F107-4F5B-887E-4BDB9DFE5C0C}" destId="{465BCC67-B2D6-44E2-B913-63A5201ED96F}" srcOrd="0" destOrd="0" presId="urn:microsoft.com/office/officeart/2005/8/layout/hList1"/>
    <dgm:cxn modelId="{BBE6D185-649E-4EDA-90BE-0AE6BA642E76}" type="presParOf" srcId="{4268F34F-F107-4F5B-887E-4BDB9DFE5C0C}" destId="{8CB9906A-6113-44C0-AC90-C5073859E4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04DFD-B8B8-4B05-9A3B-2D64F4EC02BF}">
      <dsp:nvSpPr>
        <dsp:cNvPr id="0" name=""/>
        <dsp:cNvSpPr/>
      </dsp:nvSpPr>
      <dsp:spPr>
        <a:xfrm>
          <a:off x="50" y="19547"/>
          <a:ext cx="4795093" cy="691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Regular Charts</a:t>
          </a:r>
        </a:p>
      </dsp:txBody>
      <dsp:txXfrm>
        <a:off x="50" y="19547"/>
        <a:ext cx="4795093" cy="691200"/>
      </dsp:txXfrm>
    </dsp:sp>
    <dsp:sp modelId="{8045F9BA-5573-425A-88CD-198AD771EA21}">
      <dsp:nvSpPr>
        <dsp:cNvPr id="0" name=""/>
        <dsp:cNvSpPr/>
      </dsp:nvSpPr>
      <dsp:spPr>
        <a:xfrm>
          <a:off x="50" y="710747"/>
          <a:ext cx="4795093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Based on a range of cells.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Usually more static.  Interactivity based on formulas, drop-downs, etc.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Used for more advanced or complex charts.</a:t>
          </a:r>
        </a:p>
      </dsp:txBody>
      <dsp:txXfrm>
        <a:off x="50" y="710747"/>
        <a:ext cx="4795093" cy="2371680"/>
      </dsp:txXfrm>
    </dsp:sp>
    <dsp:sp modelId="{465BCC67-B2D6-44E2-B913-63A5201ED96F}">
      <dsp:nvSpPr>
        <dsp:cNvPr id="0" name=""/>
        <dsp:cNvSpPr/>
      </dsp:nvSpPr>
      <dsp:spPr>
        <a:xfrm>
          <a:off x="5466456" y="19547"/>
          <a:ext cx="4795093" cy="691200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Pivot Charts </a:t>
          </a:r>
        </a:p>
      </dsp:txBody>
      <dsp:txXfrm>
        <a:off x="5466456" y="19547"/>
        <a:ext cx="4795093" cy="691200"/>
      </dsp:txXfrm>
    </dsp:sp>
    <dsp:sp modelId="{8CB9906A-6113-44C0-AC90-C5073859E4E0}">
      <dsp:nvSpPr>
        <dsp:cNvPr id="0" name=""/>
        <dsp:cNvSpPr/>
      </dsp:nvSpPr>
      <dsp:spPr>
        <a:xfrm>
          <a:off x="5466456" y="710747"/>
          <a:ext cx="4795093" cy="2371680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Connected to a pivot table.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More interactive.  Easier to create and use for dashboards (slicers).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Can be limited on options and formatting.</a:t>
          </a:r>
        </a:p>
      </dsp:txBody>
      <dsp:txXfrm>
        <a:off x="5466456" y="710747"/>
        <a:ext cx="4795093" cy="237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74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6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FEF9-69D0-4F8C-A336-59491FBEDC47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9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5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6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0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857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9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6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004436-CA73-4D53-89B4-2A5C7347BF2F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164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ABE4-9484-4F5C-B640-BB18FF4A0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E719B-C1B3-4BC1-8CC0-85164B74E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Fundamentals of Excel Charts = Graphs</a:t>
            </a:r>
          </a:p>
        </p:txBody>
      </p:sp>
    </p:spTree>
    <p:extLst>
      <p:ext uri="{BB962C8B-B14F-4D97-AF65-F5344CB8AC3E}">
        <p14:creationId xmlns:p14="http://schemas.microsoft.com/office/powerpoint/2010/main" val="359544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A7A5-F724-42C1-B96B-DF97B353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Need Instructions?</a:t>
            </a:r>
          </a:p>
        </p:txBody>
      </p:sp>
      <p:pic>
        <p:nvPicPr>
          <p:cNvPr id="1026" name="Picture 2" descr="Image result for car dashboard simple">
            <a:extLst>
              <a:ext uri="{FF2B5EF4-FFF2-40B4-BE49-F238E27FC236}">
                <a16:creationId xmlns:a16="http://schemas.microsoft.com/office/drawing/2014/main" id="{E7714F1F-400A-405F-9076-9B08877AA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" r="5749"/>
          <a:stretch/>
        </p:blipFill>
        <p:spPr bwMode="auto">
          <a:xfrm>
            <a:off x="1017006" y="2898907"/>
            <a:ext cx="4716855" cy="266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 dashboard">
            <a:extLst>
              <a:ext uri="{FF2B5EF4-FFF2-40B4-BE49-F238E27FC236}">
                <a16:creationId xmlns:a16="http://schemas.microsoft.com/office/drawing/2014/main" id="{8A4FFFDA-0810-4587-B944-F10B1B2FC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41" y="2898907"/>
            <a:ext cx="4298480" cy="266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48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B7DB9E-6671-4E54-967D-6CBCBDA4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55" y="1064480"/>
            <a:ext cx="4584589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DB65C-0233-4420-AFB4-BBE23A7B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7" y="1064480"/>
            <a:ext cx="4584589" cy="275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10DA2-D89D-4921-A9DB-76D9AF91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55" y="3948604"/>
            <a:ext cx="4584589" cy="2755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B3F39-AABC-4C06-B2F4-C0D1C5FCD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76" y="3949519"/>
            <a:ext cx="4584589" cy="275471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DA942F8-0440-4F55-9B7D-A99613E98E4F}"/>
              </a:ext>
            </a:extLst>
          </p:cNvPr>
          <p:cNvSpPr txBox="1">
            <a:spLocks/>
          </p:cNvSpPr>
          <p:nvPr/>
        </p:nvSpPr>
        <p:spPr>
          <a:xfrm>
            <a:off x="4375191" y="152850"/>
            <a:ext cx="2689553" cy="78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Road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4854C2-03F0-4A51-A012-0C89BDA6FF28}"/>
              </a:ext>
            </a:extLst>
          </p:cNvPr>
          <p:cNvSpPr/>
          <p:nvPr/>
        </p:nvSpPr>
        <p:spPr>
          <a:xfrm>
            <a:off x="714178" y="3948604"/>
            <a:ext cx="4584588" cy="275563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EF7C592-01AB-4417-AA98-0DBF2E726CB8}"/>
              </a:ext>
            </a:extLst>
          </p:cNvPr>
          <p:cNvSpPr/>
          <p:nvPr/>
        </p:nvSpPr>
        <p:spPr>
          <a:xfrm>
            <a:off x="5431809" y="4626591"/>
            <a:ext cx="1801504" cy="659391"/>
          </a:xfrm>
          <a:prstGeom prst="wedgeRectCallout">
            <a:avLst>
              <a:gd name="adj1" fmla="val -56772"/>
              <a:gd name="adj2" fmla="val -2047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Easy to read!</a:t>
            </a:r>
          </a:p>
        </p:txBody>
      </p:sp>
    </p:spTree>
    <p:extLst>
      <p:ext uri="{BB962C8B-B14F-4D97-AF65-F5344CB8AC3E}">
        <p14:creationId xmlns:p14="http://schemas.microsoft.com/office/powerpoint/2010/main" val="270460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599E0-0EAE-4E81-8795-800CF685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Stick with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9E7E-750D-4134-8C0F-59588F49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Pick the right visualization for the data.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Remove most default elements.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Only add back what’s necessary.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Let the data tell the story.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DF2B0-ACF0-4FA3-BD78-E3D959AC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70011"/>
            <a:ext cx="6250769" cy="37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2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1AD-9341-4A62-A245-6BF5D51E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go Overboard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C45E-CA49-4130-A894-E705A5C5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Don’t worry, it’s not your fault!</a:t>
            </a:r>
          </a:p>
          <a:p>
            <a:r>
              <a:rPr lang="en-US" sz="2800" dirty="0"/>
              <a:t>Entire books have been written on data visualization (</a:t>
            </a:r>
            <a:r>
              <a:rPr lang="en-US" sz="2800" b="1" dirty="0"/>
              <a:t>theory</a:t>
            </a:r>
            <a:r>
              <a:rPr lang="en-US" sz="2800" dirty="0"/>
              <a:t>).</a:t>
            </a:r>
          </a:p>
          <a:p>
            <a:r>
              <a:rPr lang="en-US" sz="2800" dirty="0"/>
              <a:t>Sometimes it just comes down to what the boss wants.</a:t>
            </a:r>
          </a:p>
          <a:p>
            <a:r>
              <a:rPr lang="en-US" sz="2800" dirty="0"/>
              <a:t>Error on the side of simple.  You can always add more if needed.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475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020B2-BB3E-4005-8918-02F5FE5B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Art Skills Not Required</a:t>
            </a:r>
          </a:p>
        </p:txBody>
      </p:sp>
      <p:pic>
        <p:nvPicPr>
          <p:cNvPr id="2050" name="Picture 2" descr="Image result for artist surface studio">
            <a:extLst>
              <a:ext uri="{FF2B5EF4-FFF2-40B4-BE49-F238E27FC236}">
                <a16:creationId xmlns:a16="http://schemas.microsoft.com/office/drawing/2014/main" id="{01938521-2318-4CE2-9B44-06860987C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3161505" y="640078"/>
            <a:ext cx="5868990" cy="33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56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AB92-9100-4175-A56D-5EE1BB7B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2 Main Types of Charts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8A2A81-1164-4943-A7C3-6172B0685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3978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86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A04DFD-B8B8-4B05-9A3B-2D64F4EC02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6A04DFD-B8B8-4B05-9A3B-2D64F4EC02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5BCC67-B2D6-44E2-B913-63A5201ED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465BCC67-B2D6-44E2-B913-63A5201ED9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45F9BA-5573-425A-88CD-198AD771E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045F9BA-5573-425A-88CD-198AD771EA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B9906A-6113-44C0-AC90-C5073859E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8CB9906A-6113-44C0-AC90-C5073859E4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77B3B-0A5C-4F06-A372-D80EB6FF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Chart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426C7-AFD6-41EB-8E52-3E425021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69" y="640080"/>
            <a:ext cx="5554758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312-FB41-48C3-8413-5E396937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Guide to Chart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0F4D-240F-46B3-BB82-970D6017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100" y="2638044"/>
            <a:ext cx="7255764" cy="3524631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Column/Bar: </a:t>
            </a:r>
            <a:r>
              <a:rPr lang="en-US" sz="2000" dirty="0"/>
              <a:t>Categorical, time series, comparisons </a:t>
            </a:r>
            <a:br>
              <a:rPr lang="en-US" sz="2000" dirty="0"/>
            </a:br>
            <a:r>
              <a:rPr lang="en-US" sz="2000" dirty="0"/>
              <a:t>(actual vs budget)</a:t>
            </a:r>
          </a:p>
          <a:p>
            <a:r>
              <a:rPr lang="en-US" sz="2000" b="1" dirty="0"/>
              <a:t>Line: </a:t>
            </a:r>
            <a:r>
              <a:rPr lang="en-US" sz="2000" dirty="0"/>
              <a:t>Time series trends (revenue/expense trend by month)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Histogram: </a:t>
            </a:r>
            <a:r>
              <a:rPr lang="en-US" sz="2000" dirty="0"/>
              <a:t>Frequency distribution, numerical grouping of data (people in each age group, revenue by amount)</a:t>
            </a:r>
          </a:p>
          <a:p>
            <a:r>
              <a:rPr lang="en-US" sz="2000" b="1" dirty="0"/>
              <a:t>XY Scatter: </a:t>
            </a:r>
            <a:r>
              <a:rPr lang="en-US" sz="2000" dirty="0"/>
              <a:t>Relationship between two metrics/variables (wait time vs customer satisfaction)</a:t>
            </a:r>
          </a:p>
          <a:p>
            <a:r>
              <a:rPr lang="en-US" sz="2000" b="1" dirty="0"/>
              <a:t>Waterfall: </a:t>
            </a:r>
            <a:r>
              <a:rPr lang="en-US" sz="2000" dirty="0"/>
              <a:t>Categorized changes between two time periods (sales pipeline, inventory changes)</a:t>
            </a:r>
          </a:p>
          <a:p>
            <a:r>
              <a:rPr lang="en-US" sz="2000" b="1" dirty="0"/>
              <a:t>Pie: </a:t>
            </a:r>
            <a:r>
              <a:rPr lang="en-US" sz="2000" dirty="0"/>
              <a:t>Percentage of whole, usually 4 or less categories.</a:t>
            </a:r>
            <a:endParaRPr lang="en-US" sz="2000" b="1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B0DAC-8196-4285-A8BA-3FE9D6437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46" y="2552728"/>
            <a:ext cx="457143" cy="4571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C7817-AE8D-431B-B817-99618157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546" y="3147614"/>
            <a:ext cx="457143" cy="4571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E8E01-19D7-4235-9B07-84625BE0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546" y="3742500"/>
            <a:ext cx="457143" cy="4571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9D677B-68BD-4551-A99E-249D066ED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546" y="4337386"/>
            <a:ext cx="457143" cy="4571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EF4B08-E3CA-4B7C-AF0C-2A5B4A744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546" y="4932272"/>
            <a:ext cx="457143" cy="4571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4F0D48-887E-4C46-8EF2-112ABA03D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9546" y="5527156"/>
            <a:ext cx="457143" cy="4571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2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99E0-0EAE-4E81-8795-800CF685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Data Visualization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9E7E-750D-4134-8C0F-59588F49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Autofit/>
          </a:bodyPr>
          <a:lstStyle/>
          <a:p>
            <a:r>
              <a:rPr lang="en-US" sz="2000" dirty="0"/>
              <a:t>The goal of the visualization (chart) is to tell a story about the data.</a:t>
            </a:r>
          </a:p>
          <a:p>
            <a:r>
              <a:rPr lang="en-US" sz="2000" dirty="0"/>
              <a:t>Less is More.  Remove chart junk (unnecessary elements).</a:t>
            </a:r>
          </a:p>
          <a:p>
            <a:r>
              <a:rPr lang="en-US" sz="2000" dirty="0"/>
              <a:t>Make it easy for the viewer to see trends, anomalies, etc.</a:t>
            </a:r>
          </a:p>
          <a:p>
            <a:r>
              <a:rPr lang="en-US" sz="2000" dirty="0"/>
              <a:t>Viewer should be able to </a:t>
            </a:r>
            <a:r>
              <a:rPr lang="en-US" sz="2000" i="1" dirty="0"/>
              <a:t>quickly</a:t>
            </a:r>
            <a:r>
              <a:rPr lang="en-US" sz="2000" dirty="0"/>
              <a:t> read &amp; understand the visualization.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D9627-9426-4A85-AB5D-4433E0E4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95733"/>
            <a:ext cx="4782312" cy="28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7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A7A5-F724-42C1-B96B-DF97B353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vs. Bad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CFDDF-769A-449E-B081-097DB777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57" y="2898908"/>
            <a:ext cx="4584589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AA3FA-92F1-40B1-9ED3-D7AC25E5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54" y="2898907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2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D1F8-C406-4512-89F5-D2540CCF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47" y="1089231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Good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55281-D8D0-4DFF-87F5-C28D5BA2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042" y="640080"/>
            <a:ext cx="4232866" cy="2544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C93E8-EACF-4633-A75D-62DB84269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42" y="3465416"/>
            <a:ext cx="4232866" cy="254422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F0421E5-10D9-4C42-AFD2-970A74CB0421}"/>
              </a:ext>
            </a:extLst>
          </p:cNvPr>
          <p:cNvSpPr/>
          <p:nvPr/>
        </p:nvSpPr>
        <p:spPr>
          <a:xfrm>
            <a:off x="757047" y="3428999"/>
            <a:ext cx="4486656" cy="2162175"/>
          </a:xfrm>
          <a:prstGeom prst="wedgeRectCallout">
            <a:avLst>
              <a:gd name="adj1" fmla="val 48325"/>
              <a:gd name="adj2" fmla="val -2154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Minimal use of color.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Minimal elements (titles, axes,    gridlines, etc.)</a:t>
            </a:r>
          </a:p>
        </p:txBody>
      </p:sp>
    </p:spTree>
    <p:extLst>
      <p:ext uri="{BB962C8B-B14F-4D97-AF65-F5344CB8AC3E}">
        <p14:creationId xmlns:p14="http://schemas.microsoft.com/office/powerpoint/2010/main" val="295854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65B824-C3CF-4139-847B-B53AC76B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91" y="946701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Bad Examples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9B5CF2-CE07-4245-B58D-FFEC6160E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91F05-0AC1-4821-9517-778E7380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55" y="3539322"/>
            <a:ext cx="4134753" cy="2480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57C88-7345-4AD9-A505-D0DAE33D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56" y="529235"/>
            <a:ext cx="4134753" cy="2480852"/>
          </a:xfrm>
          <a:prstGeom prst="rect">
            <a:avLst/>
          </a:prstGeom>
        </p:spPr>
      </p:pic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F93EEAB4-1334-4866-8374-A62E22396C26}"/>
              </a:ext>
            </a:extLst>
          </p:cNvPr>
          <p:cNvSpPr/>
          <p:nvPr/>
        </p:nvSpPr>
        <p:spPr>
          <a:xfrm>
            <a:off x="823991" y="3429000"/>
            <a:ext cx="4486656" cy="2162175"/>
          </a:xfrm>
          <a:prstGeom prst="wedgeRectCallout">
            <a:avLst>
              <a:gd name="adj1" fmla="val 48325"/>
              <a:gd name="adj2" fmla="val -2154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Too many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 to 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Chart junk distracts the reader.</a:t>
            </a:r>
          </a:p>
        </p:txBody>
      </p:sp>
    </p:spTree>
    <p:extLst>
      <p:ext uri="{BB962C8B-B14F-4D97-AF65-F5344CB8AC3E}">
        <p14:creationId xmlns:p14="http://schemas.microsoft.com/office/powerpoint/2010/main" val="183246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282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Data Visualization</vt:lpstr>
      <vt:lpstr>Art Skills Not Required</vt:lpstr>
      <vt:lpstr>2 Main Types of Charts</vt:lpstr>
      <vt:lpstr>Chart Types</vt:lpstr>
      <vt:lpstr>Basic Guide to Chart Types</vt:lpstr>
      <vt:lpstr>Data Visualization Basics</vt:lpstr>
      <vt:lpstr>Good vs. Bad</vt:lpstr>
      <vt:lpstr>Good Examples</vt:lpstr>
      <vt:lpstr>Bad Examples</vt:lpstr>
      <vt:lpstr>Does it Need Instructions?</vt:lpstr>
      <vt:lpstr>PowerPoint Presentation</vt:lpstr>
      <vt:lpstr>Stick with the basics</vt:lpstr>
      <vt:lpstr>Don’t go Overboard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Jon Acampora</dc:creator>
  <cp:lastModifiedBy>Jon Acampora</cp:lastModifiedBy>
  <cp:revision>2</cp:revision>
  <dcterms:created xsi:type="dcterms:W3CDTF">2018-10-02T18:46:52Z</dcterms:created>
  <dcterms:modified xsi:type="dcterms:W3CDTF">2018-10-02T19:56:37Z</dcterms:modified>
</cp:coreProperties>
</file>