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sldIdLst>
    <p:sldId id="260" r:id="rId2"/>
    <p:sldId id="262" r:id="rId3"/>
    <p:sldId id="26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40" autoAdjust="0"/>
    <p:restoredTop sz="94494" autoAdjust="0"/>
  </p:normalViewPr>
  <p:slideViewPr>
    <p:cSldViewPr snapToGrid="0">
      <p:cViewPr varScale="1">
        <p:scale>
          <a:sx n="59" d="100"/>
          <a:sy n="59" d="100"/>
        </p:scale>
        <p:origin x="84" y="3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DD410FD-63C1-40F5-AFC3-6CA54C48CE48}"/>
              </a:ext>
            </a:extLst>
          </p:cNvPr>
          <p:cNvSpPr txBox="1"/>
          <p:nvPr userDrawn="1"/>
        </p:nvSpPr>
        <p:spPr>
          <a:xfrm>
            <a:off x="118143" y="6408892"/>
            <a:ext cx="341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Pivot</a:t>
            </a:r>
          </a:p>
        </p:txBody>
      </p:sp>
    </p:spTree>
    <p:extLst>
      <p:ext uri="{BB962C8B-B14F-4D97-AF65-F5344CB8AC3E}">
        <p14:creationId xmlns:p14="http://schemas.microsoft.com/office/powerpoint/2010/main" val="817194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06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5C1EAA-5608-46E9-85AE-CE853534042D}"/>
              </a:ext>
            </a:extLst>
          </p:cNvPr>
          <p:cNvSpPr txBox="1"/>
          <p:nvPr userDrawn="1"/>
        </p:nvSpPr>
        <p:spPr>
          <a:xfrm>
            <a:off x="118143" y="6408892"/>
            <a:ext cx="341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Pivot</a:t>
            </a:r>
          </a:p>
        </p:txBody>
      </p:sp>
    </p:spTree>
    <p:extLst>
      <p:ext uri="{BB962C8B-B14F-4D97-AF65-F5344CB8AC3E}">
        <p14:creationId xmlns:p14="http://schemas.microsoft.com/office/powerpoint/2010/main" val="2624562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021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631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428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49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826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591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59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301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5F04BA3-01E2-4A56-A630-8E8FAC07D6DA}"/>
              </a:ext>
            </a:extLst>
          </p:cNvPr>
          <p:cNvSpPr txBox="1"/>
          <p:nvPr userDrawn="1"/>
        </p:nvSpPr>
        <p:spPr>
          <a:xfrm>
            <a:off x="118143" y="6408892"/>
            <a:ext cx="341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Pivot</a:t>
            </a:r>
          </a:p>
        </p:txBody>
      </p:sp>
    </p:spTree>
    <p:extLst>
      <p:ext uri="{BB962C8B-B14F-4D97-AF65-F5344CB8AC3E}">
        <p14:creationId xmlns:p14="http://schemas.microsoft.com/office/powerpoint/2010/main" val="358052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2BEC6-F223-4C31-BFA6-DF985C57A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Power Pivot?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F3D9D-012F-4E1F-BA5C-8A5C90BF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09024"/>
            <a:ext cx="10058400" cy="4023360"/>
          </a:xfrm>
        </p:spPr>
        <p:txBody>
          <a:bodyPr>
            <a:normAutofit/>
          </a:bodyPr>
          <a:lstStyle/>
          <a:p>
            <a:pPr marL="365760" indent="-182880">
              <a:buFont typeface="Arial" panose="020B0604020202020204" pitchFamily="34" charset="0"/>
              <a:buChar char="•"/>
              <a:tabLst>
                <a:tab pos="182880" algn="l"/>
              </a:tabLst>
            </a:pPr>
            <a:r>
              <a:rPr lang="en-US" sz="3200" dirty="0"/>
              <a:t>Allows us to create very powerful pivot tables</a:t>
            </a:r>
          </a:p>
          <a:p>
            <a:pPr marL="365760" indent="-182880">
              <a:buFont typeface="Arial" panose="020B0604020202020204" pitchFamily="34" charset="0"/>
              <a:buChar char="•"/>
              <a:tabLst>
                <a:tab pos="182880" algn="l"/>
              </a:tabLst>
            </a:pPr>
            <a:r>
              <a:rPr lang="en-US" sz="3200" dirty="0"/>
              <a:t>Connect to data in the Data Model (via Power Query)</a:t>
            </a:r>
          </a:p>
          <a:p>
            <a:pPr marL="365760" indent="-182880">
              <a:buFont typeface="Arial" panose="020B0604020202020204" pitchFamily="34" charset="0"/>
              <a:buChar char="•"/>
              <a:tabLst>
                <a:tab pos="182880" algn="l"/>
              </a:tabLst>
            </a:pPr>
            <a:r>
              <a:rPr lang="en-US" sz="3200" dirty="0"/>
              <a:t>Create relationships between tables (alt. to VLOOKUP)</a:t>
            </a:r>
          </a:p>
          <a:p>
            <a:pPr marL="365760" indent="-182880">
              <a:buFont typeface="Arial" panose="020B0604020202020204" pitchFamily="34" charset="0"/>
              <a:buChar char="•"/>
              <a:tabLst>
                <a:tab pos="182880" algn="l"/>
              </a:tabLst>
            </a:pPr>
            <a:r>
              <a:rPr lang="en-US" sz="3200" dirty="0"/>
              <a:t>Create Measures using DAX formula language</a:t>
            </a:r>
          </a:p>
          <a:p>
            <a:pPr marL="365760" indent="-182880">
              <a:buFont typeface="Arial" panose="020B0604020202020204" pitchFamily="34" charset="0"/>
              <a:buChar char="•"/>
              <a:tabLst>
                <a:tab pos="182880" algn="l"/>
              </a:tabLst>
            </a:pPr>
            <a:r>
              <a:rPr lang="en-US" sz="3200" dirty="0"/>
              <a:t>Create reports with pivot tables, pivot charts, and CUBE function formulas.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17BB69-E23B-48A7-8293-84F423FBBC56}"/>
              </a:ext>
            </a:extLst>
          </p:cNvPr>
          <p:cNvSpPr txBox="1"/>
          <p:nvPr/>
        </p:nvSpPr>
        <p:spPr>
          <a:xfrm>
            <a:off x="10190931" y="6427554"/>
            <a:ext cx="1958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ExcelCampus.com</a:t>
            </a:r>
          </a:p>
        </p:txBody>
      </p:sp>
    </p:spTree>
    <p:extLst>
      <p:ext uri="{BB962C8B-B14F-4D97-AF65-F5344CB8AC3E}">
        <p14:creationId xmlns:p14="http://schemas.microsoft.com/office/powerpoint/2010/main" val="3708959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2E1EBD5-281C-4042-8286-E8313E6F77A2}"/>
              </a:ext>
            </a:extLst>
          </p:cNvPr>
          <p:cNvSpPr txBox="1"/>
          <p:nvPr/>
        </p:nvSpPr>
        <p:spPr>
          <a:xfrm>
            <a:off x="1166327" y="2379631"/>
            <a:ext cx="3300988" cy="31044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2000" dirty="0"/>
              <a:t>Connect to Data Model &amp; Create Relationships </a:t>
            </a:r>
            <a:br>
              <a:rPr lang="en-US" sz="2000" dirty="0"/>
            </a:br>
            <a:r>
              <a:rPr lang="en-US" sz="2000" dirty="0"/>
              <a:t>Between Tables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088C94-932A-4AEA-A1DA-3F3E9507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Pivot Process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7B7A4B-CFC5-4279-8A43-D61ED70D64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12" t="23467" r="10510" b="3061"/>
          <a:stretch/>
        </p:blipFill>
        <p:spPr>
          <a:xfrm>
            <a:off x="1229242" y="3468663"/>
            <a:ext cx="3182087" cy="1603840"/>
          </a:xfr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DAE895A3-8FD6-4D9E-8A99-5E6DC8059DE2}"/>
              </a:ext>
            </a:extLst>
          </p:cNvPr>
          <p:cNvGrpSpPr/>
          <p:nvPr/>
        </p:nvGrpSpPr>
        <p:grpSpPr>
          <a:xfrm>
            <a:off x="8052801" y="2379632"/>
            <a:ext cx="3078759" cy="3104442"/>
            <a:chOff x="8052801" y="2102039"/>
            <a:chExt cx="3078759" cy="310444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0183117-F7E1-4F89-9C86-E83B63442E20}"/>
                </a:ext>
              </a:extLst>
            </p:cNvPr>
            <p:cNvSpPr txBox="1"/>
            <p:nvPr/>
          </p:nvSpPr>
          <p:spPr>
            <a:xfrm>
              <a:off x="8052801" y="2102039"/>
              <a:ext cx="3078759" cy="3104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noAutofit/>
            </a:bodyPr>
            <a:lstStyle>
              <a:defPPr>
                <a:defRPr lang="en-US"/>
              </a:defPPr>
              <a:lvl1pPr algn="ctr">
                <a:defRPr sz="2000"/>
              </a:lvl1pPr>
            </a:lstStyle>
            <a:p>
              <a:r>
                <a:rPr lang="en-US" dirty="0"/>
                <a:t>Create Reports with Pivot Tables, Charts, &amp; CUBE </a:t>
              </a:r>
              <a:r>
                <a:rPr lang="en-US" dirty="0" err="1"/>
                <a:t>fx</a:t>
              </a:r>
              <a:endParaRPr lang="en-US" dirty="0"/>
            </a:p>
          </p:txBody>
        </p:sp>
        <p:pic>
          <p:nvPicPr>
            <p:cNvPr id="7" name="Picture 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7B0DE0FB-7AA4-4D85-9578-AD05CCC9B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48261" y="2884571"/>
              <a:ext cx="2687841" cy="2146565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C9E58D7-7BC4-4025-86D3-8929A91B55F1}"/>
              </a:ext>
            </a:extLst>
          </p:cNvPr>
          <p:cNvGrpSpPr/>
          <p:nvPr/>
        </p:nvGrpSpPr>
        <p:grpSpPr>
          <a:xfrm>
            <a:off x="4715855" y="2379632"/>
            <a:ext cx="3078759" cy="3104442"/>
            <a:chOff x="4753179" y="2102039"/>
            <a:chExt cx="3078759" cy="310444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CFE55F3-7D2D-4B45-A191-D0305C6C2BAF}"/>
                </a:ext>
              </a:extLst>
            </p:cNvPr>
            <p:cNvSpPr txBox="1"/>
            <p:nvPr/>
          </p:nvSpPr>
          <p:spPr>
            <a:xfrm>
              <a:off x="4753179" y="2102039"/>
              <a:ext cx="3078759" cy="3104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noAutofit/>
            </a:bodyPr>
            <a:lstStyle>
              <a:defPPr>
                <a:defRPr lang="en-US"/>
              </a:defPPr>
              <a:lvl1pPr algn="ctr">
                <a:defRPr sz="2000"/>
              </a:lvl1pPr>
            </a:lstStyle>
            <a:p>
              <a:r>
                <a:rPr lang="en-US" dirty="0"/>
                <a:t>Create Measures with DAX for Advanced Calculations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8D96EA5-7C45-4D1C-B93B-628E1C472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98783" y="2865911"/>
              <a:ext cx="2787552" cy="2146565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5206E9F-5C7C-46CE-9613-5A5AE765BEA4}"/>
              </a:ext>
            </a:extLst>
          </p:cNvPr>
          <p:cNvSpPr txBox="1"/>
          <p:nvPr/>
        </p:nvSpPr>
        <p:spPr>
          <a:xfrm>
            <a:off x="10190931" y="6427554"/>
            <a:ext cx="1958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ExcelCampus.com</a:t>
            </a:r>
          </a:p>
        </p:txBody>
      </p:sp>
    </p:spTree>
    <p:extLst>
      <p:ext uri="{BB962C8B-B14F-4D97-AF65-F5344CB8AC3E}">
        <p14:creationId xmlns:p14="http://schemas.microsoft.com/office/powerpoint/2010/main" val="258809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2BEC6-F223-4C31-BFA6-DF985C57A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Data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F3D9D-012F-4E1F-BA5C-8A5C90BF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09024"/>
            <a:ext cx="10058400" cy="4023360"/>
          </a:xfrm>
        </p:spPr>
        <p:txBody>
          <a:bodyPr>
            <a:normAutofit/>
          </a:bodyPr>
          <a:lstStyle/>
          <a:p>
            <a:pPr marL="365760" indent="-182880">
              <a:buFont typeface="Arial" panose="020B0604020202020204" pitchFamily="34" charset="0"/>
              <a:buChar char="•"/>
              <a:tabLst>
                <a:tab pos="182880" algn="l"/>
              </a:tabLst>
            </a:pPr>
            <a:r>
              <a:rPr lang="en-US" sz="3200" dirty="0"/>
              <a:t>Term that is used interchangeably with Power Pivot.</a:t>
            </a:r>
          </a:p>
          <a:p>
            <a:pPr marL="365760" indent="-182880">
              <a:buFont typeface="Arial" panose="020B0604020202020204" pitchFamily="34" charset="0"/>
              <a:buChar char="•"/>
              <a:tabLst>
                <a:tab pos="182880" algn="l"/>
              </a:tabLst>
            </a:pPr>
            <a:r>
              <a:rPr lang="en-US" sz="3200" dirty="0"/>
              <a:t>Place where the data (tables), relationships, and measured are stored within the Excel file.</a:t>
            </a:r>
          </a:p>
          <a:p>
            <a:pPr marL="365760" indent="-182880">
              <a:buFont typeface="Arial" panose="020B0604020202020204" pitchFamily="34" charset="0"/>
              <a:buChar char="•"/>
              <a:tabLst>
                <a:tab pos="182880" algn="l"/>
              </a:tabLst>
            </a:pPr>
            <a:r>
              <a:rPr lang="en-US" sz="3200" dirty="0"/>
              <a:t>Power Query can add tables to the Data Model.</a:t>
            </a:r>
          </a:p>
          <a:p>
            <a:pPr marL="365760" indent="-182880">
              <a:buFont typeface="Arial" panose="020B0604020202020204" pitchFamily="34" charset="0"/>
              <a:buChar char="•"/>
              <a:tabLst>
                <a:tab pos="182880" algn="l"/>
              </a:tabLst>
            </a:pPr>
            <a:r>
              <a:rPr lang="en-US" sz="3200" dirty="0"/>
              <a:t>Pivot tables that use the data model will have multiple tables in the Pivot Table Fields List.</a:t>
            </a:r>
          </a:p>
          <a:p>
            <a:pPr marL="365760" indent="-182880">
              <a:buFont typeface="Arial" panose="020B0604020202020204" pitchFamily="34" charset="0"/>
              <a:buChar char="•"/>
              <a:tabLst>
                <a:tab pos="182880" algn="l"/>
              </a:tabLst>
            </a:pP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3DC32E-5582-4EEB-9679-9076A5590318}"/>
              </a:ext>
            </a:extLst>
          </p:cNvPr>
          <p:cNvSpPr txBox="1"/>
          <p:nvPr/>
        </p:nvSpPr>
        <p:spPr>
          <a:xfrm>
            <a:off x="10190931" y="6427554"/>
            <a:ext cx="1958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ExcelCampus.com</a:t>
            </a:r>
          </a:p>
        </p:txBody>
      </p:sp>
    </p:spTree>
    <p:extLst>
      <p:ext uri="{BB962C8B-B14F-4D97-AF65-F5344CB8AC3E}">
        <p14:creationId xmlns:p14="http://schemas.microsoft.com/office/powerpoint/2010/main" val="1394459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t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6164</TotalTime>
  <Words>153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</vt:lpstr>
      <vt:lpstr>Segoe UI</vt:lpstr>
      <vt:lpstr>Retrospect</vt:lpstr>
      <vt:lpstr>What is Power Pivot?</vt:lpstr>
      <vt:lpstr>Power Pivot Process</vt:lpstr>
      <vt:lpstr>What is the Data Model?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1: Designing Awesome Excel Applications</dc:title>
  <dc:creator>Jon Acampora</dc:creator>
  <cp:lastModifiedBy>Jon Acampora</cp:lastModifiedBy>
  <cp:revision>35</cp:revision>
  <dcterms:created xsi:type="dcterms:W3CDTF">2015-04-09T15:06:00Z</dcterms:created>
  <dcterms:modified xsi:type="dcterms:W3CDTF">2018-12-03T18:16:03Z</dcterms:modified>
</cp:coreProperties>
</file>