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1403-C9C5-4956-AA03-6C4F3F8D3E66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45A00-B78B-4886-B9F9-63318AE91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8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E75A3-9268-4934-9FD1-F4735B5271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9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E75A3-9268-4934-9FD1-F4735B5271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3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Finished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E75A3-9268-4934-9FD1-F4735B527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5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8C34-4DED-43E4-AE69-3EF66385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BB11B-402C-41AB-96FA-DD7DF0CCA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645C1-F53A-4819-BB4A-9D4671E7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FD7C-BC21-4DDA-AB3A-009DF595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FE7A-E48A-4C50-81BA-45A7EFF49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7E7CA-8F73-456C-AA66-62DE3AE6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F8E69-8E99-4411-AA5E-F2E36F32C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8BDF6-4AD1-4161-B2AE-73A1F7BC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DB5A0-2DD3-475C-80B2-D4C44827F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FD7E-BF7E-492B-8238-2C1B3DF5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3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0C7A9-4B71-4D4A-8B45-DDBD1B575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9B3EB-1410-45CA-B519-B5D24FDDA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227B-C4D3-4C60-8078-3F708C4F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9BF66-8CE0-4C18-BCAF-8028193C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EB3A6-A552-4DF1-8F2C-4E91063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83AD-B6EF-4A66-A9A6-A24AE45A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7C2F-855D-4F27-B7F8-A5C5F3D79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8D51A-4C70-49F5-A6F1-37450DCB1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3AD6F-F6B9-4503-9A74-F48F7B20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B7FC9-4CD5-42F7-9A7B-68ADA62A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9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6E80-0756-48DB-B230-2F468717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5AA1E-24A5-4514-B585-0447ABF6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7CFA8-AF7A-4D0B-95CB-999F0ED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F44E-D51F-4AC5-A230-2B665323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A93D-39DD-4958-8211-A700172E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5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6298-971E-4532-8B8B-F89B788C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DFF2-773A-46DA-BDA5-0F8AAB5B5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C6CAC-FEAE-400A-B35F-5D2B9BF3F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5BB7B-5790-40AB-943A-A123167D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4C1BD-E0F5-4E3F-AED3-5855EB19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9959D-F9FB-4F07-B0CD-51F61B8D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9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0F47-E966-4B26-8286-7EE61245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87F45-5EE6-488F-8608-77519CD93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020E5-3060-4E56-B1CB-A7784B71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336F0-FA02-42B4-8364-63E7329B4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5AB40-20C8-45CF-B7BF-8E5ADE402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31E09-3E31-4A47-8C63-67D2593C7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E0459-1AF5-4227-9B64-F27C4125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29624-8C45-4F88-9EF5-EA294B6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0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531-119C-43BB-9B5B-D375E746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F77C7-CC4C-4660-83BF-0C7C72DB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22F6C1-6665-47FF-80EF-CF3133F8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C2745E-B4DE-405C-A23A-DF8D1385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7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5496D-532E-4227-A43F-A6E67394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75ACD-55B6-4DF8-9D70-C4084158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6A29D-92A9-4893-8623-98781A26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5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85B2-C000-42E4-8D64-45AFFC210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5FEF-416C-4E34-B77F-EF59A6E44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A21F3-BF70-4CBE-B889-94572B83C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365C-CEA0-466A-B08C-9DD24645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E078B-A371-454B-9210-5395EE14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1BB1D-B5C2-4A41-A50E-E487120D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77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BF0-EC29-44EC-85BD-36B982DB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4853A-E01E-4003-BFD5-B82C5B94D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0FCCF-07DD-4ECA-870A-337032318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FC15C-7665-4599-A82F-27E079F6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B285-9791-46CD-AC08-CFE77A1C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32E8-5F6F-424B-9B54-D91BF59CC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7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B9778-FE71-42A0-A23E-EB8DE681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3AD5B-AD1B-4280-8B08-B254E3CB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502F9-B9A9-47FC-8970-B25561890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7AE12-7ABA-4313-AF9C-036C284BD9C3}" type="datetimeFigureOut">
              <a:rPr lang="en-US" smtClean="0"/>
              <a:t>2/16/2018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2370-462E-482B-B927-389B41AA0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307D-BE47-4BDE-A04B-B4016E420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922E7-8E45-4394-93C8-257B2A83B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4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106952" y="6408892"/>
            <a:ext cx="19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5870" y="370974"/>
            <a:ext cx="9326695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+mn-lt"/>
              </a:rPr>
              <a:t>What is a macro?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027105" y="1537594"/>
            <a:ext cx="8253718" cy="1787882"/>
          </a:xfrm>
        </p:spPr>
        <p:txBody>
          <a:bodyPr>
            <a:noAutofit/>
          </a:bodyPr>
          <a:lstStyle/>
          <a:p>
            <a:pPr marL="0" indent="0" fontAlgn="ctr">
              <a:buNone/>
            </a:pPr>
            <a:r>
              <a:rPr lang="en-US" sz="3600" dirty="0"/>
              <a:t>A </a:t>
            </a:r>
            <a:r>
              <a:rPr lang="en-US" sz="3600" b="1" u="sng" dirty="0">
                <a:solidFill>
                  <a:srgbClr val="49A6AE"/>
                </a:solidFill>
              </a:rPr>
              <a:t>macro</a:t>
            </a:r>
            <a:r>
              <a:rPr lang="en-US" sz="3600" dirty="0"/>
              <a:t> is a written set of instructions (program) that will perform actions in Excel when it runs.  Similar to a recipe.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54" y="629985"/>
            <a:ext cx="795841" cy="79584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2963" y="3378746"/>
            <a:ext cx="93266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atin typeface="+mn-lt"/>
              </a:rPr>
              <a:t>What is VBA?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47" y="3637757"/>
            <a:ext cx="795841" cy="795841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027105" y="4567740"/>
            <a:ext cx="8253718" cy="1787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buNone/>
            </a:pPr>
            <a:r>
              <a:rPr lang="en-US" sz="3600" b="1" u="sng" dirty="0">
                <a:solidFill>
                  <a:srgbClr val="49A6AE"/>
                </a:solidFill>
              </a:rPr>
              <a:t>VBA</a:t>
            </a:r>
            <a:r>
              <a:rPr lang="en-US" sz="3600" dirty="0"/>
              <a:t> (Visual Basic for Applications) is the programming language we use to write macros.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3026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99" y="1222607"/>
            <a:ext cx="7602505" cy="4950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06952" y="6408892"/>
            <a:ext cx="19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00576" y="343076"/>
            <a:ext cx="10058400" cy="809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The Excel Object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2361063" y="2934269"/>
            <a:ext cx="1610436" cy="2702256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16411" y="3261815"/>
            <a:ext cx="3631051" cy="1705970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60607" y="5240741"/>
            <a:ext cx="655094" cy="272955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61063" y="5733547"/>
            <a:ext cx="4285397" cy="290614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678300" y="1210083"/>
            <a:ext cx="7614333" cy="4942704"/>
          </a:xfrm>
          <a:prstGeom prst="rect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4907155" y="304548"/>
            <a:ext cx="5199797" cy="750960"/>
          </a:xfrm>
          <a:prstGeom prst="wedgeRectCallout">
            <a:avLst>
              <a:gd name="adj1" fmla="val -28969"/>
              <a:gd name="adj2" fmla="val 8067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Everything in Excel is an </a:t>
            </a:r>
            <a:r>
              <a:rPr lang="en-US" sz="2800" b="1" dirty="0">
                <a:solidFill>
                  <a:schemeClr val="bg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69001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99" y="1222607"/>
            <a:ext cx="7602505" cy="49508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106952" y="6408892"/>
            <a:ext cx="19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00576" y="343076"/>
            <a:ext cx="10058400" cy="809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All Objects have </a:t>
            </a:r>
            <a:r>
              <a:rPr lang="en-US" sz="3600" b="1" dirty="0">
                <a:solidFill>
                  <a:schemeClr val="accent5"/>
                </a:solidFill>
                <a:latin typeface="+mn-lt"/>
              </a:rPr>
              <a:t>Properties</a:t>
            </a:r>
            <a:r>
              <a:rPr lang="en-US" sz="3600" dirty="0">
                <a:latin typeface="+mn-lt"/>
              </a:rPr>
              <a:t> and </a:t>
            </a:r>
            <a:r>
              <a:rPr lang="en-US" sz="3600" b="1" dirty="0">
                <a:solidFill>
                  <a:schemeClr val="accent6"/>
                </a:solidFill>
                <a:latin typeface="+mn-lt"/>
              </a:rPr>
              <a:t>Methods (Actions)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4153026" y="2784143"/>
            <a:ext cx="1183249" cy="402116"/>
          </a:xfrm>
          <a:prstGeom prst="wedgeRectCallout">
            <a:avLst>
              <a:gd name="adj1" fmla="val -28969"/>
              <a:gd name="adj2" fmla="val 8067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13" name="Rectangular Callout 12"/>
          <p:cNvSpPr/>
          <p:nvPr/>
        </p:nvSpPr>
        <p:spPr>
          <a:xfrm>
            <a:off x="6122373" y="2944257"/>
            <a:ext cx="1183249" cy="402116"/>
          </a:xfrm>
          <a:prstGeom prst="wedgeRectCallout">
            <a:avLst>
              <a:gd name="adj1" fmla="val -28969"/>
              <a:gd name="adj2" fmla="val 8067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2665420" y="4954137"/>
            <a:ext cx="1183249" cy="402116"/>
          </a:xfrm>
          <a:prstGeom prst="wedgeRectCallout">
            <a:avLst>
              <a:gd name="adj1" fmla="val -28969"/>
              <a:gd name="adj2" fmla="val 8067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Totals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4024724" y="5335288"/>
            <a:ext cx="1183249" cy="402116"/>
          </a:xfrm>
          <a:prstGeom prst="wedgeRectCallout">
            <a:avLst>
              <a:gd name="adj1" fmla="val -28969"/>
              <a:gd name="adj2" fmla="val 8067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7929312" y="3220377"/>
            <a:ext cx="1183249" cy="402116"/>
          </a:xfrm>
          <a:prstGeom prst="wedgeRectCallout">
            <a:avLst>
              <a:gd name="adj1" fmla="val -28969"/>
              <a:gd name="adj2" fmla="val 80675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1950966" y="876523"/>
            <a:ext cx="1183249" cy="402116"/>
          </a:xfrm>
          <a:prstGeom prst="wedgeRectCallout">
            <a:avLst>
              <a:gd name="adj1" fmla="val -28969"/>
              <a:gd name="adj2" fmla="val 80675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8" name="Rectangular Callout 17"/>
          <p:cNvSpPr/>
          <p:nvPr/>
        </p:nvSpPr>
        <p:spPr>
          <a:xfrm>
            <a:off x="5530748" y="5270115"/>
            <a:ext cx="1183249" cy="402116"/>
          </a:xfrm>
          <a:prstGeom prst="wedgeRectCallout">
            <a:avLst>
              <a:gd name="adj1" fmla="val -28969"/>
              <a:gd name="adj2" fmla="val 80675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9" name="Rectangular Callout 18"/>
          <p:cNvSpPr/>
          <p:nvPr/>
        </p:nvSpPr>
        <p:spPr>
          <a:xfrm>
            <a:off x="7337687" y="4753079"/>
            <a:ext cx="1183249" cy="402116"/>
          </a:xfrm>
          <a:prstGeom prst="wedgeRectCallout">
            <a:avLst>
              <a:gd name="adj1" fmla="val -28969"/>
              <a:gd name="adj2" fmla="val 80675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5750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952" y="6408892"/>
            <a:ext cx="19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00576" y="343076"/>
            <a:ext cx="11298300" cy="809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Kitchen Objects have </a:t>
            </a:r>
            <a:r>
              <a:rPr lang="en-US" sz="3600" dirty="0">
                <a:solidFill>
                  <a:schemeClr val="accent5"/>
                </a:solidFill>
                <a:latin typeface="+mn-lt"/>
              </a:rPr>
              <a:t>Properties</a:t>
            </a:r>
            <a:r>
              <a:rPr lang="en-US" sz="3600" dirty="0">
                <a:latin typeface="+mn-lt"/>
              </a:rPr>
              <a:t> and </a:t>
            </a:r>
            <a:r>
              <a:rPr lang="en-US" sz="3600" dirty="0">
                <a:solidFill>
                  <a:schemeClr val="accent6"/>
                </a:solidFill>
                <a:latin typeface="+mn-lt"/>
              </a:rPr>
              <a:t>Methods (Actions)</a:t>
            </a:r>
          </a:p>
          <a:p>
            <a:endParaRPr lang="en-US" sz="3600" dirty="0">
              <a:latin typeface="+mn-lt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857" y="1878657"/>
            <a:ext cx="936798" cy="373827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299" y="3398392"/>
            <a:ext cx="1942857" cy="2047619"/>
          </a:xfrm>
          <a:prstGeom prst="rect">
            <a:avLst/>
          </a:prstGeom>
        </p:spPr>
      </p:pic>
      <p:pic>
        <p:nvPicPr>
          <p:cNvPr id="1034" name="Picture 10" descr="http://www.oncoffeemakers.com/images/mr-coffee-coffee-maker-is-what-i-review-as-good-brewer-21509503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347" y="1897040"/>
            <a:ext cx="3467084" cy="3467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AutoShape 12" descr="Toaster"/>
          <p:cNvSpPr>
            <a:spLocks noChangeAspect="1" noChangeArrowheads="1"/>
          </p:cNvSpPr>
          <p:nvPr/>
        </p:nvSpPr>
        <p:spPr bwMode="auto">
          <a:xfrm>
            <a:off x="316123" y="-2656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40" name="Picture 16" descr="http://img1.targetimg1.com/wcsstore/TargetSAS/img/p/13/19/13193088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086" y="2335340"/>
            <a:ext cx="3073976" cy="307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Rectangular Callout 48"/>
          <p:cNvSpPr/>
          <p:nvPr/>
        </p:nvSpPr>
        <p:spPr>
          <a:xfrm>
            <a:off x="245126" y="1558426"/>
            <a:ext cx="1183249" cy="402116"/>
          </a:xfrm>
          <a:prstGeom prst="wedgeRectCallout">
            <a:avLst>
              <a:gd name="adj1" fmla="val 43696"/>
              <a:gd name="adj2" fmla="val 94251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Length</a:t>
            </a:r>
          </a:p>
        </p:txBody>
      </p:sp>
      <p:sp>
        <p:nvSpPr>
          <p:cNvPr id="50" name="Rectangular Callout 49"/>
          <p:cNvSpPr/>
          <p:nvPr/>
        </p:nvSpPr>
        <p:spPr>
          <a:xfrm>
            <a:off x="1528877" y="2014714"/>
            <a:ext cx="1183249" cy="402116"/>
          </a:xfrm>
          <a:prstGeom prst="wedgeRectCallout">
            <a:avLst>
              <a:gd name="adj1" fmla="val -41657"/>
              <a:gd name="adj2" fmla="val 94251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Cut</a:t>
            </a:r>
          </a:p>
        </p:txBody>
      </p:sp>
      <p:sp>
        <p:nvSpPr>
          <p:cNvPr id="51" name="Rectangular Callout 50"/>
          <p:cNvSpPr/>
          <p:nvPr/>
        </p:nvSpPr>
        <p:spPr>
          <a:xfrm>
            <a:off x="1682496" y="2985175"/>
            <a:ext cx="1183249" cy="402116"/>
          </a:xfrm>
          <a:prstGeom prst="wedgeRectCallout">
            <a:avLst>
              <a:gd name="adj1" fmla="val -46270"/>
              <a:gd name="adj2" fmla="val 10443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Sharp</a:t>
            </a:r>
          </a:p>
        </p:txBody>
      </p:sp>
      <p:sp>
        <p:nvSpPr>
          <p:cNvPr id="52" name="Rectangular Callout 51"/>
          <p:cNvSpPr/>
          <p:nvPr/>
        </p:nvSpPr>
        <p:spPr>
          <a:xfrm>
            <a:off x="2767459" y="4483673"/>
            <a:ext cx="1183249" cy="402116"/>
          </a:xfrm>
          <a:prstGeom prst="wedgeRectCallout">
            <a:avLst>
              <a:gd name="adj1" fmla="val 50616"/>
              <a:gd name="adj2" fmla="val 90857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Brew</a:t>
            </a:r>
          </a:p>
        </p:txBody>
      </p:sp>
      <p:sp>
        <p:nvSpPr>
          <p:cNvPr id="53" name="Rectangular Callout 52"/>
          <p:cNvSpPr/>
          <p:nvPr/>
        </p:nvSpPr>
        <p:spPr>
          <a:xfrm>
            <a:off x="2867487" y="1411810"/>
            <a:ext cx="1183249" cy="402116"/>
          </a:xfrm>
          <a:prstGeom prst="wedgeRectCallout">
            <a:avLst>
              <a:gd name="adj1" fmla="val 50616"/>
              <a:gd name="adj2" fmla="val 90857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Fill</a:t>
            </a:r>
          </a:p>
        </p:txBody>
      </p:sp>
      <p:sp>
        <p:nvSpPr>
          <p:cNvPr id="54" name="Rectangular Callout 53"/>
          <p:cNvSpPr/>
          <p:nvPr/>
        </p:nvSpPr>
        <p:spPr>
          <a:xfrm>
            <a:off x="4410310" y="2583059"/>
            <a:ext cx="1454121" cy="402116"/>
          </a:xfrm>
          <a:prstGeom prst="wedgeRectCallout">
            <a:avLst>
              <a:gd name="adj1" fmla="val -46270"/>
              <a:gd name="adj2" fmla="val 10443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Temperature</a:t>
            </a:r>
          </a:p>
        </p:txBody>
      </p:sp>
      <p:sp>
        <p:nvSpPr>
          <p:cNvPr id="55" name="Rectangular Callout 54"/>
          <p:cNvSpPr/>
          <p:nvPr/>
        </p:nvSpPr>
        <p:spPr>
          <a:xfrm>
            <a:off x="7259777" y="2985175"/>
            <a:ext cx="1003844" cy="402116"/>
          </a:xfrm>
          <a:prstGeom prst="wedgeRectCallout">
            <a:avLst>
              <a:gd name="adj1" fmla="val -46270"/>
              <a:gd name="adj2" fmla="val 10443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Clean</a:t>
            </a:r>
          </a:p>
        </p:txBody>
      </p:sp>
      <p:sp>
        <p:nvSpPr>
          <p:cNvPr id="56" name="Rectangular Callout 55"/>
          <p:cNvSpPr/>
          <p:nvPr/>
        </p:nvSpPr>
        <p:spPr>
          <a:xfrm>
            <a:off x="5898948" y="3010757"/>
            <a:ext cx="851398" cy="402116"/>
          </a:xfrm>
          <a:prstGeom prst="wedgeRectCallout">
            <a:avLst>
              <a:gd name="adj1" fmla="val 50616"/>
              <a:gd name="adj2" fmla="val 90857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Drink</a:t>
            </a:r>
          </a:p>
        </p:txBody>
      </p:sp>
      <p:sp>
        <p:nvSpPr>
          <p:cNvPr id="57" name="Rectangular Callout 56"/>
          <p:cNvSpPr/>
          <p:nvPr/>
        </p:nvSpPr>
        <p:spPr>
          <a:xfrm>
            <a:off x="10760527" y="2180943"/>
            <a:ext cx="1003844" cy="402116"/>
          </a:xfrm>
          <a:prstGeom prst="wedgeRectCallout">
            <a:avLst>
              <a:gd name="adj1" fmla="val -46270"/>
              <a:gd name="adj2" fmla="val 10443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</a:t>
            </a:r>
          </a:p>
        </p:txBody>
      </p:sp>
      <p:sp>
        <p:nvSpPr>
          <p:cNvPr id="58" name="Rectangular Callout 57"/>
          <p:cNvSpPr/>
          <p:nvPr/>
        </p:nvSpPr>
        <p:spPr>
          <a:xfrm>
            <a:off x="9605030" y="3949146"/>
            <a:ext cx="1003844" cy="402116"/>
          </a:xfrm>
          <a:prstGeom prst="wedgeRectCallout">
            <a:avLst>
              <a:gd name="adj1" fmla="val -46270"/>
              <a:gd name="adj2" fmla="val 104433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</a:t>
            </a:r>
          </a:p>
        </p:txBody>
      </p:sp>
      <p:sp>
        <p:nvSpPr>
          <p:cNvPr id="59" name="Rectangular Callout 58"/>
          <p:cNvSpPr/>
          <p:nvPr/>
        </p:nvSpPr>
        <p:spPr>
          <a:xfrm>
            <a:off x="8293950" y="2320859"/>
            <a:ext cx="1183249" cy="402116"/>
          </a:xfrm>
          <a:prstGeom prst="wedgeRectCallout">
            <a:avLst>
              <a:gd name="adj1" fmla="val 52845"/>
              <a:gd name="adj2" fmla="val 176131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Cook</a:t>
            </a:r>
          </a:p>
        </p:txBody>
      </p:sp>
    </p:spTree>
    <p:extLst>
      <p:ext uri="{BB962C8B-B14F-4D97-AF65-F5344CB8AC3E}">
        <p14:creationId xmlns:p14="http://schemas.microsoft.com/office/powerpoint/2010/main" val="33004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952" y="6408892"/>
            <a:ext cx="19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00576" y="414516"/>
            <a:ext cx="10058400" cy="809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  <p:pic>
        <p:nvPicPr>
          <p:cNvPr id="1026" name="Picture 2" descr="http://static.medicalnewstoday.com/images/articles/271157-banan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31" y="1736220"/>
            <a:ext cx="5380118" cy="388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AutoShape 12" descr="Toaster"/>
          <p:cNvSpPr>
            <a:spLocks noChangeAspect="1" noChangeArrowheads="1"/>
          </p:cNvSpPr>
          <p:nvPr/>
        </p:nvSpPr>
        <p:spPr bwMode="auto">
          <a:xfrm>
            <a:off x="316123" y="-26566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8523" y="1711879"/>
            <a:ext cx="65191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Read </a:t>
            </a:r>
            <a:r>
              <a:rPr lang="en-US" sz="3200" dirty="0">
                <a:solidFill>
                  <a:schemeClr val="accent5"/>
                </a:solidFill>
              </a:rPr>
              <a:t>Properties</a:t>
            </a:r>
            <a:r>
              <a:rPr lang="en-US" sz="3200" dirty="0"/>
              <a:t> to Make Decisions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Change/Set </a:t>
            </a:r>
            <a:r>
              <a:rPr lang="en-US" sz="3200" dirty="0">
                <a:solidFill>
                  <a:schemeClr val="accent5"/>
                </a:solidFill>
              </a:rPr>
              <a:t>Properties </a:t>
            </a:r>
          </a:p>
          <a:p>
            <a:pPr marL="342900" indent="-342900">
              <a:buFont typeface="+mj-lt"/>
              <a:buAutoNum type="arabicPeriod"/>
            </a:pP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Take Actions (</a:t>
            </a:r>
            <a:r>
              <a:rPr lang="en-US" sz="3200" dirty="0">
                <a:solidFill>
                  <a:schemeClr val="accent6"/>
                </a:solidFill>
              </a:rPr>
              <a:t>Methods</a:t>
            </a:r>
            <a:r>
              <a:rPr lang="en-US" sz="3200" dirty="0"/>
              <a:t>)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8199443" y="1373203"/>
            <a:ext cx="1907509" cy="451819"/>
          </a:xfrm>
          <a:prstGeom prst="wedgeRectCallout">
            <a:avLst>
              <a:gd name="adj1" fmla="val -28969"/>
              <a:gd name="adj2" fmla="val 8067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 it Ripe?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9296039" y="3047421"/>
            <a:ext cx="1907509" cy="451819"/>
          </a:xfrm>
          <a:prstGeom prst="wedgeRectCallout">
            <a:avLst>
              <a:gd name="adj1" fmla="val -28969"/>
              <a:gd name="adj2" fmla="val 80675"/>
            </a:avLst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Peel = False</a:t>
            </a:r>
          </a:p>
        </p:txBody>
      </p:sp>
      <p:sp>
        <p:nvSpPr>
          <p:cNvPr id="17" name="Rectangular Callout 16"/>
          <p:cNvSpPr/>
          <p:nvPr/>
        </p:nvSpPr>
        <p:spPr>
          <a:xfrm>
            <a:off x="7896339" y="3760347"/>
            <a:ext cx="1399700" cy="445283"/>
          </a:xfrm>
          <a:prstGeom prst="wedgeRectCallout">
            <a:avLst>
              <a:gd name="adj1" fmla="val -28969"/>
              <a:gd name="adj2" fmla="val 80675"/>
            </a:avLst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Eat it!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00576" y="371652"/>
            <a:ext cx="10058400" cy="809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Write a Macro to </a:t>
            </a:r>
            <a:r>
              <a:rPr lang="en-US" sz="3600" b="1" dirty="0">
                <a:solidFill>
                  <a:schemeClr val="accent6"/>
                </a:solidFill>
                <a:latin typeface="+mn-lt"/>
              </a:rPr>
              <a:t>Eat the Banana</a:t>
            </a:r>
          </a:p>
          <a:p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02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406" y="3010012"/>
            <a:ext cx="3081970" cy="308197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502970" y="1385888"/>
            <a:ext cx="9326695" cy="140017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+mn-lt"/>
              </a:rPr>
              <a:t>Add objects, properties, &amp; methods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to our macro</a:t>
            </a:r>
          </a:p>
        </p:txBody>
      </p:sp>
    </p:spTree>
    <p:extLst>
      <p:ext uri="{BB962C8B-B14F-4D97-AF65-F5344CB8AC3E}">
        <p14:creationId xmlns:p14="http://schemas.microsoft.com/office/powerpoint/2010/main" val="3666099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952" y="6408892"/>
            <a:ext cx="19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41" y="1488367"/>
            <a:ext cx="6542857" cy="4466667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20" idx="3"/>
            <a:endCxn id="12" idx="0"/>
          </p:cNvCxnSpPr>
          <p:nvPr/>
        </p:nvCxnSpPr>
        <p:spPr>
          <a:xfrm flipV="1">
            <a:off x="2286000" y="1488367"/>
            <a:ext cx="5704070" cy="223410"/>
          </a:xfrm>
          <a:prstGeom prst="bentConnector4">
            <a:avLst>
              <a:gd name="adj1" fmla="val 21324"/>
              <a:gd name="adj2" fmla="val 202323"/>
            </a:avLst>
          </a:prstGeom>
          <a:noFill/>
          <a:ln w="38100" cap="flat" cmpd="sng" algn="ctr">
            <a:solidFill>
              <a:schemeClr val="accent6"/>
            </a:solidFill>
            <a:prstDash val="solid"/>
            <a:headEnd type="none" w="med" len="med"/>
            <a:tailEnd type="triangle" w="lg" len="lg"/>
          </a:ln>
          <a:effectLst/>
        </p:spPr>
      </p:cxnSp>
      <p:cxnSp>
        <p:nvCxnSpPr>
          <p:cNvPr id="14" name="Elbow Connector 13"/>
          <p:cNvCxnSpPr>
            <a:stCxn id="26" idx="3"/>
            <a:endCxn id="60" idx="0"/>
          </p:cNvCxnSpPr>
          <p:nvPr/>
        </p:nvCxnSpPr>
        <p:spPr>
          <a:xfrm>
            <a:off x="4330700" y="2097871"/>
            <a:ext cx="942170" cy="288931"/>
          </a:xfrm>
          <a:prstGeom prst="bentConnector2">
            <a:avLst/>
          </a:prstGeom>
          <a:noFill/>
          <a:ln w="38100" cap="flat" cmpd="sng" algn="ctr">
            <a:solidFill>
              <a:srgbClr val="FF9900"/>
            </a:solidFill>
            <a:prstDash val="solid"/>
            <a:headEnd type="none" w="med" len="med"/>
            <a:tailEnd type="triangle" w="lg" len="lg"/>
          </a:ln>
          <a:effectLst/>
        </p:spPr>
      </p:cxnSp>
      <p:cxnSp>
        <p:nvCxnSpPr>
          <p:cNvPr id="17" name="Elbow Connector 16"/>
          <p:cNvCxnSpPr>
            <a:stCxn id="42" idx="3"/>
            <a:endCxn id="44" idx="1"/>
          </p:cNvCxnSpPr>
          <p:nvPr/>
        </p:nvCxnSpPr>
        <p:spPr>
          <a:xfrm>
            <a:off x="4082956" y="2505567"/>
            <a:ext cx="1496222" cy="1299323"/>
          </a:xfrm>
          <a:prstGeom prst="bentConnector3">
            <a:avLst>
              <a:gd name="adj1" fmla="val 33024"/>
            </a:avLst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triangle" w="lg" len="lg"/>
          </a:ln>
          <a:effectLst/>
        </p:spPr>
      </p:cxnSp>
      <p:sp>
        <p:nvSpPr>
          <p:cNvPr id="18" name="TextBox 29"/>
          <p:cNvSpPr txBox="1"/>
          <p:nvPr/>
        </p:nvSpPr>
        <p:spPr>
          <a:xfrm>
            <a:off x="5225305" y="2851875"/>
            <a:ext cx="923925" cy="25717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Elbow Connector 18"/>
          <p:cNvCxnSpPr>
            <a:stCxn id="48" idx="3"/>
            <a:endCxn id="18" idx="1"/>
          </p:cNvCxnSpPr>
          <p:nvPr/>
        </p:nvCxnSpPr>
        <p:spPr>
          <a:xfrm>
            <a:off x="3086210" y="2889186"/>
            <a:ext cx="2139095" cy="91277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triangle" w="lg" len="lg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300576" y="1511722"/>
            <a:ext cx="198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Application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2414" y="1897816"/>
            <a:ext cx="3868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.Workbooks(“Book1.xlsx”)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4714" y="2305512"/>
            <a:ext cx="3418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.Worksheets(“Sheet1”)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79178" y="3690590"/>
            <a:ext cx="825388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976455" y="2689131"/>
            <a:ext cx="2109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.Range(“A1”)</a:t>
            </a:r>
          </a:p>
        </p:txBody>
      </p:sp>
      <p:sp>
        <p:nvSpPr>
          <p:cNvPr id="60" name="TextBox 29"/>
          <p:cNvSpPr txBox="1"/>
          <p:nvPr/>
        </p:nvSpPr>
        <p:spPr>
          <a:xfrm>
            <a:off x="4810907" y="2386802"/>
            <a:ext cx="923925" cy="257175"/>
          </a:xfrm>
          <a:prstGeom prst="rect">
            <a:avLst/>
          </a:prstGeom>
          <a:noFill/>
          <a:ln w="9525" cmpd="sng">
            <a:noFill/>
          </a:ln>
          <a:effectLst/>
        </p:spPr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00576" y="343076"/>
            <a:ext cx="10843674" cy="809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Referencing Excel Objects in VBA – The Object Hierarchy</a:t>
            </a:r>
          </a:p>
        </p:txBody>
      </p:sp>
    </p:spTree>
    <p:extLst>
      <p:ext uri="{BB962C8B-B14F-4D97-AF65-F5344CB8AC3E}">
        <p14:creationId xmlns:p14="http://schemas.microsoft.com/office/powerpoint/2010/main" val="37831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2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952" y="6408892"/>
            <a:ext cx="19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300576" y="343076"/>
            <a:ext cx="11600912" cy="809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VBA Needs </a:t>
            </a:r>
            <a:r>
              <a:rPr lang="en-US" sz="3600" b="1" dirty="0">
                <a:solidFill>
                  <a:schemeClr val="accent4"/>
                </a:solidFill>
                <a:latin typeface="+mn-lt"/>
              </a:rPr>
              <a:t>Context</a:t>
            </a:r>
            <a:r>
              <a:rPr lang="en-US" sz="3600" dirty="0">
                <a:latin typeface="+mn-lt"/>
              </a:rPr>
              <a:t> – Just Like Communicating with Family</a:t>
            </a:r>
          </a:p>
        </p:txBody>
      </p:sp>
      <p:pic>
        <p:nvPicPr>
          <p:cNvPr id="28" name="Picture 27" descr="http://www.wesleyliving.com/images/stories/seniorhousing/magnoliaterrace/floorplan-1b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25" y="1534696"/>
            <a:ext cx="5025853" cy="48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715" y="3927006"/>
            <a:ext cx="938431" cy="938431"/>
          </a:xfrm>
          <a:prstGeom prst="rect">
            <a:avLst/>
          </a:prstGeom>
        </p:spPr>
      </p:pic>
      <p:sp>
        <p:nvSpPr>
          <p:cNvPr id="30" name="TextBox 51"/>
          <p:cNvSpPr txBox="1"/>
          <p:nvPr/>
        </p:nvSpPr>
        <p:spPr>
          <a:xfrm>
            <a:off x="7028308" y="3922075"/>
            <a:ext cx="2267310" cy="914298"/>
          </a:xfrm>
          <a:prstGeom prst="wedgeRoundRectCallout">
            <a:avLst>
              <a:gd name="adj1" fmla="val -41906"/>
              <a:gd name="adj2" fmla="val 7781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"Can</a:t>
            </a:r>
            <a:r>
              <a:rPr lang="en-US" sz="2000" b="0" i="1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turn the light on, please?"</a:t>
            </a:r>
            <a:endParaRPr lang="en-US" sz="2000" b="1" i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672" y="4981754"/>
            <a:ext cx="688891" cy="6888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48" y="4988976"/>
            <a:ext cx="711321" cy="71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26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06952" y="6408892"/>
            <a:ext cx="195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</a:rPr>
              <a:t>ExcelCampus.com</a:t>
            </a:r>
          </a:p>
        </p:txBody>
      </p:sp>
      <p:pic>
        <p:nvPicPr>
          <p:cNvPr id="28" name="Picture 27" descr="http://www.wesleyliving.com/images/stories/seniorhousing/magnoliaterrace/floorplan-1b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825" y="1534696"/>
            <a:ext cx="5025853" cy="48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618" y="3910008"/>
            <a:ext cx="938431" cy="938431"/>
          </a:xfrm>
          <a:prstGeom prst="rect">
            <a:avLst/>
          </a:prstGeom>
        </p:spPr>
      </p:pic>
      <p:sp>
        <p:nvSpPr>
          <p:cNvPr id="30" name="TextBox 51"/>
          <p:cNvSpPr txBox="1"/>
          <p:nvPr/>
        </p:nvSpPr>
        <p:spPr>
          <a:xfrm>
            <a:off x="7028308" y="3922075"/>
            <a:ext cx="2267310" cy="914298"/>
          </a:xfrm>
          <a:prstGeom prst="wedgeRoundRectCallout">
            <a:avLst>
              <a:gd name="adj1" fmla="val -41906"/>
              <a:gd name="adj2" fmla="val 77817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"Can</a:t>
            </a:r>
            <a:r>
              <a:rPr lang="en-US" sz="2000" b="0" i="1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you turn the light on, please?"</a:t>
            </a:r>
            <a:endParaRPr lang="en-US" sz="2000" b="1" i="1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84" y="2288414"/>
            <a:ext cx="739733" cy="739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648" y="4988976"/>
            <a:ext cx="711321" cy="711321"/>
          </a:xfrm>
          <a:prstGeom prst="rect">
            <a:avLst/>
          </a:prstGeom>
        </p:spPr>
      </p:pic>
      <p:sp>
        <p:nvSpPr>
          <p:cNvPr id="10" name="Rounded Rectangular Callout 9"/>
          <p:cNvSpPr/>
          <p:nvPr/>
        </p:nvSpPr>
        <p:spPr>
          <a:xfrm>
            <a:off x="7389131" y="1448440"/>
            <a:ext cx="1545663" cy="434865"/>
          </a:xfrm>
          <a:prstGeom prst="wedgeRoundRectCallout">
            <a:avLst>
              <a:gd name="adj1" fmla="val -33204"/>
              <a:gd name="adj2" fmla="val 850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Which light?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92775" y="2064948"/>
            <a:ext cx="1593467" cy="434865"/>
          </a:xfrm>
          <a:prstGeom prst="wedgeRoundRectCallout">
            <a:avLst>
              <a:gd name="adj1" fmla="val -33204"/>
              <a:gd name="adj2" fmla="val 850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room?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8569097" y="2019113"/>
            <a:ext cx="1593467" cy="434865"/>
          </a:xfrm>
          <a:prstGeom prst="wedgeRoundRectCallout">
            <a:avLst>
              <a:gd name="adj1" fmla="val -33204"/>
              <a:gd name="adj2" fmla="val 850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Wall switch?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9071606" y="1398889"/>
            <a:ext cx="1593467" cy="434865"/>
          </a:xfrm>
          <a:prstGeom prst="wedgeRoundRectCallout">
            <a:avLst>
              <a:gd name="adj1" fmla="val -33204"/>
              <a:gd name="adj2" fmla="val 850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t"/>
          <a:lstStyle/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Floor lamp?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068" y="2198074"/>
            <a:ext cx="603477" cy="6034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37" y="2887807"/>
            <a:ext cx="603477" cy="6034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11" y="3781865"/>
            <a:ext cx="603477" cy="60347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958" y="3812452"/>
            <a:ext cx="603477" cy="6034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933" y="1934806"/>
            <a:ext cx="603477" cy="60347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134" y="3117241"/>
            <a:ext cx="603477" cy="60347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026" y="5303263"/>
            <a:ext cx="603477" cy="60347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171" y="5110331"/>
            <a:ext cx="603477" cy="603477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00576" y="2456359"/>
            <a:ext cx="5973271" cy="1785912"/>
            <a:chOff x="352688" y="4120828"/>
            <a:chExt cx="5973271" cy="1785912"/>
          </a:xfrm>
        </p:grpSpPr>
        <p:sp>
          <p:nvSpPr>
            <p:cNvPr id="6" name="Rounded Rectangle 5"/>
            <p:cNvSpPr/>
            <p:nvPr/>
          </p:nvSpPr>
          <p:spPr>
            <a:xfrm>
              <a:off x="352688" y="4120828"/>
              <a:ext cx="5973271" cy="1785912"/>
            </a:xfrm>
            <a:prstGeom prst="roundRect">
              <a:avLst>
                <a:gd name="adj" fmla="val 9685"/>
              </a:avLst>
            </a:prstGeom>
            <a:solidFill>
              <a:srgbClr val="25B7D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2027" y="4449556"/>
              <a:ext cx="460624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Can lead to arguments…</a:t>
              </a:r>
            </a:p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In VBA: Errors &amp; Disasters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291" y="4327913"/>
              <a:ext cx="1420159" cy="1420159"/>
            </a:xfrm>
            <a:prstGeom prst="rect">
              <a:avLst/>
            </a:prstGeom>
          </p:spPr>
        </p:pic>
      </p:grpSp>
      <p:sp>
        <p:nvSpPr>
          <p:cNvPr id="31" name="Title 1"/>
          <p:cNvSpPr txBox="1">
            <a:spLocks/>
          </p:cNvSpPr>
          <p:nvPr/>
        </p:nvSpPr>
        <p:spPr>
          <a:xfrm>
            <a:off x="300576" y="343076"/>
            <a:ext cx="11600912" cy="809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n-lt"/>
              </a:rPr>
              <a:t>VBA Needs </a:t>
            </a:r>
            <a:r>
              <a:rPr lang="en-US" sz="3600" b="1" dirty="0">
                <a:solidFill>
                  <a:schemeClr val="accent4"/>
                </a:solidFill>
                <a:latin typeface="+mn-lt"/>
              </a:rPr>
              <a:t>Context</a:t>
            </a:r>
            <a:r>
              <a:rPr lang="en-US" sz="3600" dirty="0">
                <a:latin typeface="+mn-lt"/>
              </a:rPr>
              <a:t> – Just Like Communicating with Family</a:t>
            </a:r>
          </a:p>
        </p:txBody>
      </p:sp>
    </p:spTree>
    <p:extLst>
      <p:ext uri="{BB962C8B-B14F-4D97-AF65-F5344CB8AC3E}">
        <p14:creationId xmlns:p14="http://schemas.microsoft.com/office/powerpoint/2010/main" val="352544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9574</TotalTime>
  <Words>255</Words>
  <Application>Microsoft Office PowerPoint</Application>
  <PresentationFormat>Widescreen</PresentationFormat>
  <Paragraphs>66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Courier New</vt:lpstr>
      <vt:lpstr>Office Theme</vt:lpstr>
      <vt:lpstr>What is a macro?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Acampora</dc:creator>
  <cp:lastModifiedBy>Jon Acampora</cp:lastModifiedBy>
  <cp:revision>5</cp:revision>
  <dcterms:created xsi:type="dcterms:W3CDTF">2018-02-13T19:11:05Z</dcterms:created>
  <dcterms:modified xsi:type="dcterms:W3CDTF">2018-02-20T16:32:56Z</dcterms:modified>
</cp:coreProperties>
</file>