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8" r:id="rId2"/>
    <p:sldId id="290" r:id="rId3"/>
    <p:sldId id="291" r:id="rId4"/>
    <p:sldId id="527" r:id="rId5"/>
    <p:sldId id="528" r:id="rId6"/>
    <p:sldId id="526" r:id="rId7"/>
    <p:sldId id="319" r:id="rId8"/>
    <p:sldId id="320" r:id="rId9"/>
    <p:sldId id="327" r:id="rId10"/>
    <p:sldId id="529" r:id="rId11"/>
    <p:sldId id="427" r:id="rId12"/>
    <p:sldId id="530" r:id="rId13"/>
    <p:sldId id="531" r:id="rId14"/>
    <p:sldId id="532" r:id="rId15"/>
    <p:sldId id="533" r:id="rId16"/>
    <p:sldId id="534" r:id="rId17"/>
    <p:sldId id="535" r:id="rId18"/>
    <p:sldId id="536" r:id="rId19"/>
    <p:sldId id="537" r:id="rId20"/>
    <p:sldId id="538" r:id="rId21"/>
    <p:sldId id="53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266E9E-777B-48E1-B175-309A4B93EA34}" v="20" dt="2025-03-17T09:13:46.7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ith A" userId="c75065bb61bdcfba" providerId="LiveId" clId="{DA266E9E-777B-48E1-B175-309A4B93EA34}"/>
    <pc:docChg chg="undo custSel addSld modSld sldOrd">
      <pc:chgData name="Charith A" userId="c75065bb61bdcfba" providerId="LiveId" clId="{DA266E9E-777B-48E1-B175-309A4B93EA34}" dt="2025-03-17T09:27:46.709" v="795" actId="113"/>
      <pc:docMkLst>
        <pc:docMk/>
      </pc:docMkLst>
      <pc:sldChg chg="modSp mod">
        <pc:chgData name="Charith A" userId="c75065bb61bdcfba" providerId="LiveId" clId="{DA266E9E-777B-48E1-B175-309A4B93EA34}" dt="2025-03-17T09:07:15.014" v="604" actId="20577"/>
        <pc:sldMkLst>
          <pc:docMk/>
          <pc:sldMk cId="0" sldId="290"/>
        </pc:sldMkLst>
        <pc:spChg chg="mod">
          <ac:chgData name="Charith A" userId="c75065bb61bdcfba" providerId="LiveId" clId="{DA266E9E-777B-48E1-B175-309A4B93EA34}" dt="2025-03-17T09:07:15.014" v="604" actId="20577"/>
          <ac:spMkLst>
            <pc:docMk/>
            <pc:sldMk cId="0" sldId="290"/>
            <ac:spMk id="3075" creationId="{91A698D1-CA74-9946-D331-C38BC622D4AF}"/>
          </ac:spMkLst>
        </pc:spChg>
      </pc:sldChg>
      <pc:sldChg chg="modSp mod">
        <pc:chgData name="Charith A" userId="c75065bb61bdcfba" providerId="LiveId" clId="{DA266E9E-777B-48E1-B175-309A4B93EA34}" dt="2025-03-17T09:15:34.994" v="779" actId="20577"/>
        <pc:sldMkLst>
          <pc:docMk/>
          <pc:sldMk cId="0" sldId="319"/>
        </pc:sldMkLst>
        <pc:spChg chg="mod">
          <ac:chgData name="Charith A" userId="c75065bb61bdcfba" providerId="LiveId" clId="{DA266E9E-777B-48E1-B175-309A4B93EA34}" dt="2025-03-17T09:15:34.994" v="779" actId="20577"/>
          <ac:spMkLst>
            <pc:docMk/>
            <pc:sldMk cId="0" sldId="319"/>
            <ac:spMk id="24578" creationId="{DB598739-1D3E-5917-3066-25C6FED6DCC7}"/>
          </ac:spMkLst>
        </pc:spChg>
      </pc:sldChg>
      <pc:sldChg chg="modSp mod">
        <pc:chgData name="Charith A" userId="c75065bb61bdcfba" providerId="LiveId" clId="{DA266E9E-777B-48E1-B175-309A4B93EA34}" dt="2025-03-17T09:27:23.176" v="793" actId="113"/>
        <pc:sldMkLst>
          <pc:docMk/>
          <pc:sldMk cId="0" sldId="327"/>
        </pc:sldMkLst>
        <pc:spChg chg="mod">
          <ac:chgData name="Charith A" userId="c75065bb61bdcfba" providerId="LiveId" clId="{DA266E9E-777B-48E1-B175-309A4B93EA34}" dt="2025-03-17T09:27:23.176" v="793" actId="113"/>
          <ac:spMkLst>
            <pc:docMk/>
            <pc:sldMk cId="0" sldId="327"/>
            <ac:spMk id="33795" creationId="{147FEC14-0D09-A66E-E912-1443A6C0B173}"/>
          </ac:spMkLst>
        </pc:spChg>
      </pc:sldChg>
      <pc:sldChg chg="addSp modSp mod">
        <pc:chgData name="Charith A" userId="c75065bb61bdcfba" providerId="LiveId" clId="{DA266E9E-777B-48E1-B175-309A4B93EA34}" dt="2025-03-17T09:15:50.252" v="780" actId="207"/>
        <pc:sldMkLst>
          <pc:docMk/>
          <pc:sldMk cId="1283630974" sldId="527"/>
        </pc:sldMkLst>
        <pc:spChg chg="add mod">
          <ac:chgData name="Charith A" userId="c75065bb61bdcfba" providerId="LiveId" clId="{DA266E9E-777B-48E1-B175-309A4B93EA34}" dt="2025-03-17T09:15:50.252" v="780" actId="207"/>
          <ac:spMkLst>
            <pc:docMk/>
            <pc:sldMk cId="1283630974" sldId="527"/>
            <ac:spMk id="5" creationId="{E15DD0F4-808C-F0A4-062F-A5E5DA6075A8}"/>
          </ac:spMkLst>
        </pc:spChg>
      </pc:sldChg>
      <pc:sldChg chg="modSp mod">
        <pc:chgData name="Charith A" userId="c75065bb61bdcfba" providerId="LiveId" clId="{DA266E9E-777B-48E1-B175-309A4B93EA34}" dt="2025-03-17T09:27:46.709" v="795" actId="113"/>
        <pc:sldMkLst>
          <pc:docMk/>
          <pc:sldMk cId="581987425" sldId="529"/>
        </pc:sldMkLst>
        <pc:spChg chg="mod">
          <ac:chgData name="Charith A" userId="c75065bb61bdcfba" providerId="LiveId" clId="{DA266E9E-777B-48E1-B175-309A4B93EA34}" dt="2025-03-17T05:51:27.249" v="119" actId="255"/>
          <ac:spMkLst>
            <pc:docMk/>
            <pc:sldMk cId="581987425" sldId="529"/>
            <ac:spMk id="6" creationId="{3F53B1DC-4E4C-90C3-6BCB-F1F80F505654}"/>
          </ac:spMkLst>
        </pc:spChg>
        <pc:spChg chg="mod">
          <ac:chgData name="Charith A" userId="c75065bb61bdcfba" providerId="LiveId" clId="{DA266E9E-777B-48E1-B175-309A4B93EA34}" dt="2025-03-17T09:27:46.709" v="795" actId="113"/>
          <ac:spMkLst>
            <pc:docMk/>
            <pc:sldMk cId="581987425" sldId="529"/>
            <ac:spMk id="8" creationId="{3AB42ED5-26E8-6649-9FA2-B77017B7456D}"/>
          </ac:spMkLst>
        </pc:spChg>
      </pc:sldChg>
      <pc:sldChg chg="addSp modSp mod">
        <pc:chgData name="Charith A" userId="c75065bb61bdcfba" providerId="LiveId" clId="{DA266E9E-777B-48E1-B175-309A4B93EA34}" dt="2025-03-17T05:44:37.542" v="81" actId="113"/>
        <pc:sldMkLst>
          <pc:docMk/>
          <pc:sldMk cId="2625362777" sldId="531"/>
        </pc:sldMkLst>
        <pc:spChg chg="add mod">
          <ac:chgData name="Charith A" userId="c75065bb61bdcfba" providerId="LiveId" clId="{DA266E9E-777B-48E1-B175-309A4B93EA34}" dt="2025-03-17T05:39:52.698" v="31" actId="14100"/>
          <ac:spMkLst>
            <pc:docMk/>
            <pc:sldMk cId="2625362777" sldId="531"/>
            <ac:spMk id="5" creationId="{A38730E1-36FA-4A63-66B4-000262AEFBDF}"/>
          </ac:spMkLst>
        </pc:spChg>
        <pc:spChg chg="mod">
          <ac:chgData name="Charith A" userId="c75065bb61bdcfba" providerId="LiveId" clId="{DA266E9E-777B-48E1-B175-309A4B93EA34}" dt="2025-03-17T05:44:37.542" v="81" actId="113"/>
          <ac:spMkLst>
            <pc:docMk/>
            <pc:sldMk cId="2625362777" sldId="531"/>
            <ac:spMk id="8" creationId="{778A3B09-634A-C1AF-0247-50C52BD6479F}"/>
          </ac:spMkLst>
        </pc:spChg>
      </pc:sldChg>
      <pc:sldChg chg="modSp add mod">
        <pc:chgData name="Charith A" userId="c75065bb61bdcfba" providerId="LiveId" clId="{DA266E9E-777B-48E1-B175-309A4B93EA34}" dt="2025-03-17T05:46:10.935" v="96" actId="113"/>
        <pc:sldMkLst>
          <pc:docMk/>
          <pc:sldMk cId="3692294394" sldId="532"/>
        </pc:sldMkLst>
        <pc:spChg chg="mod">
          <ac:chgData name="Charith A" userId="c75065bb61bdcfba" providerId="LiveId" clId="{DA266E9E-777B-48E1-B175-309A4B93EA34}" dt="2025-03-17T05:46:10.935" v="96" actId="113"/>
          <ac:spMkLst>
            <pc:docMk/>
            <pc:sldMk cId="3692294394" sldId="532"/>
            <ac:spMk id="8" creationId="{EB0AEF22-EBD8-E7DD-618A-A71B9B5CA83A}"/>
          </ac:spMkLst>
        </pc:spChg>
      </pc:sldChg>
      <pc:sldChg chg="modSp add mod">
        <pc:chgData name="Charith A" userId="c75065bb61bdcfba" providerId="LiveId" clId="{DA266E9E-777B-48E1-B175-309A4B93EA34}" dt="2025-03-17T05:50:54.105" v="118" actId="2711"/>
        <pc:sldMkLst>
          <pc:docMk/>
          <pc:sldMk cId="1838024269" sldId="533"/>
        </pc:sldMkLst>
        <pc:spChg chg="mod">
          <ac:chgData name="Charith A" userId="c75065bb61bdcfba" providerId="LiveId" clId="{DA266E9E-777B-48E1-B175-309A4B93EA34}" dt="2025-03-17T05:50:54.105" v="118" actId="2711"/>
          <ac:spMkLst>
            <pc:docMk/>
            <pc:sldMk cId="1838024269" sldId="533"/>
            <ac:spMk id="8" creationId="{D80B6751-81D0-102A-510B-51D40F33CF00}"/>
          </ac:spMkLst>
        </pc:spChg>
      </pc:sldChg>
      <pc:sldChg chg="addSp modSp new mod">
        <pc:chgData name="Charith A" userId="c75065bb61bdcfba" providerId="LiveId" clId="{DA266E9E-777B-48E1-B175-309A4B93EA34}" dt="2025-03-17T09:09:16.021" v="653" actId="20577"/>
        <pc:sldMkLst>
          <pc:docMk/>
          <pc:sldMk cId="2982214297" sldId="534"/>
        </pc:sldMkLst>
        <pc:spChg chg="add mod">
          <ac:chgData name="Charith A" userId="c75065bb61bdcfba" providerId="LiveId" clId="{DA266E9E-777B-48E1-B175-309A4B93EA34}" dt="2025-03-17T09:08:28.380" v="608" actId="1076"/>
          <ac:spMkLst>
            <pc:docMk/>
            <pc:sldMk cId="2982214297" sldId="534"/>
            <ac:spMk id="4" creationId="{B3E2B540-397F-E694-7F57-82523B7ED4D0}"/>
          </ac:spMkLst>
        </pc:spChg>
        <pc:spChg chg="add mod">
          <ac:chgData name="Charith A" userId="c75065bb61bdcfba" providerId="LiveId" clId="{DA266E9E-777B-48E1-B175-309A4B93EA34}" dt="2025-03-17T09:09:16.021" v="653" actId="20577"/>
          <ac:spMkLst>
            <pc:docMk/>
            <pc:sldMk cId="2982214297" sldId="534"/>
            <ac:spMk id="7" creationId="{BA60DF7E-7EAD-FC8E-BED1-999352105AB2}"/>
          </ac:spMkLst>
        </pc:spChg>
        <pc:picChg chg="add mod">
          <ac:chgData name="Charith A" userId="c75065bb61bdcfba" providerId="LiveId" clId="{DA266E9E-777B-48E1-B175-309A4B93EA34}" dt="2025-03-17T09:08:14.007" v="606" actId="14100"/>
          <ac:picMkLst>
            <pc:docMk/>
            <pc:sldMk cId="2982214297" sldId="534"/>
            <ac:picMk id="5" creationId="{A85E8079-57A4-D092-2D26-FF35D85F078D}"/>
          </ac:picMkLst>
        </pc:picChg>
      </pc:sldChg>
      <pc:sldChg chg="addSp modSp add mod ord">
        <pc:chgData name="Charith A" userId="c75065bb61bdcfba" providerId="LiveId" clId="{DA266E9E-777B-48E1-B175-309A4B93EA34}" dt="2025-03-17T09:03:18.668" v="500" actId="20577"/>
        <pc:sldMkLst>
          <pc:docMk/>
          <pc:sldMk cId="740869397" sldId="535"/>
        </pc:sldMkLst>
        <pc:spChg chg="mod">
          <ac:chgData name="Charith A" userId="c75065bb61bdcfba" providerId="LiveId" clId="{DA266E9E-777B-48E1-B175-309A4B93EA34}" dt="2025-03-17T09:03:18.668" v="500" actId="20577"/>
          <ac:spMkLst>
            <pc:docMk/>
            <pc:sldMk cId="740869397" sldId="535"/>
            <ac:spMk id="6" creationId="{4071D78D-A0BE-D335-5F69-08423EB619C9}"/>
          </ac:spMkLst>
        </pc:spChg>
        <pc:spChg chg="mod">
          <ac:chgData name="Charith A" userId="c75065bb61bdcfba" providerId="LiveId" clId="{DA266E9E-777B-48E1-B175-309A4B93EA34}" dt="2025-03-17T08:38:23.100" v="236" actId="20577"/>
          <ac:spMkLst>
            <pc:docMk/>
            <pc:sldMk cId="740869397" sldId="535"/>
            <ac:spMk id="8" creationId="{64B933F3-5E46-47BC-761E-0C749D5EE704}"/>
          </ac:spMkLst>
        </pc:spChg>
        <pc:spChg chg="add mod">
          <ac:chgData name="Charith A" userId="c75065bb61bdcfba" providerId="LiveId" clId="{DA266E9E-777B-48E1-B175-309A4B93EA34}" dt="2025-03-17T08:39:27.337" v="265" actId="20577"/>
          <ac:spMkLst>
            <pc:docMk/>
            <pc:sldMk cId="740869397" sldId="535"/>
            <ac:spMk id="9" creationId="{C4EA927D-DA2D-7B95-F38E-7E7D65250392}"/>
          </ac:spMkLst>
        </pc:spChg>
        <pc:spChg chg="add mod">
          <ac:chgData name="Charith A" userId="c75065bb61bdcfba" providerId="LiveId" clId="{DA266E9E-777B-48E1-B175-309A4B93EA34}" dt="2025-03-17T08:40:42.532" v="339" actId="20577"/>
          <ac:spMkLst>
            <pc:docMk/>
            <pc:sldMk cId="740869397" sldId="535"/>
            <ac:spMk id="12" creationId="{85004B95-B0D6-1855-5FDC-5ECEA0BB94D8}"/>
          </ac:spMkLst>
        </pc:spChg>
        <pc:picChg chg="add mod">
          <ac:chgData name="Charith A" userId="c75065bb61bdcfba" providerId="LiveId" clId="{DA266E9E-777B-48E1-B175-309A4B93EA34}" dt="2025-03-17T08:38:31.715" v="240" actId="14100"/>
          <ac:picMkLst>
            <pc:docMk/>
            <pc:sldMk cId="740869397" sldId="535"/>
            <ac:picMk id="7" creationId="{6F83EE11-481E-C2F2-296D-959A8954703C}"/>
          </ac:picMkLst>
        </pc:picChg>
        <pc:picChg chg="add mod">
          <ac:chgData name="Charith A" userId="c75065bb61bdcfba" providerId="LiveId" clId="{DA266E9E-777B-48E1-B175-309A4B93EA34}" dt="2025-03-17T08:39:44.888" v="268" actId="1076"/>
          <ac:picMkLst>
            <pc:docMk/>
            <pc:sldMk cId="740869397" sldId="535"/>
            <ac:picMk id="11" creationId="{5B2F0524-62C8-6468-D35E-9236F207C600}"/>
          </ac:picMkLst>
        </pc:picChg>
        <pc:picChg chg="add mod">
          <ac:chgData name="Charith A" userId="c75065bb61bdcfba" providerId="LiveId" clId="{DA266E9E-777B-48E1-B175-309A4B93EA34}" dt="2025-03-17T08:40:55.539" v="342" actId="14100"/>
          <ac:picMkLst>
            <pc:docMk/>
            <pc:sldMk cId="740869397" sldId="535"/>
            <ac:picMk id="14" creationId="{59771FFC-62E5-A891-D408-9DE42D6FF836}"/>
          </ac:picMkLst>
        </pc:picChg>
      </pc:sldChg>
      <pc:sldChg chg="addSp modSp new mod">
        <pc:chgData name="Charith A" userId="c75065bb61bdcfba" providerId="LiveId" clId="{DA266E9E-777B-48E1-B175-309A4B93EA34}" dt="2025-03-17T09:16:03.727" v="781" actId="207"/>
        <pc:sldMkLst>
          <pc:docMk/>
          <pc:sldMk cId="631961480" sldId="536"/>
        </pc:sldMkLst>
        <pc:spChg chg="add mod">
          <ac:chgData name="Charith A" userId="c75065bb61bdcfba" providerId="LiveId" clId="{DA266E9E-777B-48E1-B175-309A4B93EA34}" dt="2025-03-17T09:16:03.727" v="781" actId="207"/>
          <ac:spMkLst>
            <pc:docMk/>
            <pc:sldMk cId="631961480" sldId="536"/>
            <ac:spMk id="6" creationId="{CC1452BF-EE59-B417-040D-F6EF1C0665F7}"/>
          </ac:spMkLst>
        </pc:spChg>
        <pc:spChg chg="add mod">
          <ac:chgData name="Charith A" userId="c75065bb61bdcfba" providerId="LiveId" clId="{DA266E9E-777B-48E1-B175-309A4B93EA34}" dt="2025-03-17T08:58:17.552" v="393"/>
          <ac:spMkLst>
            <pc:docMk/>
            <pc:sldMk cId="631961480" sldId="536"/>
            <ac:spMk id="7" creationId="{C3870A5E-E80A-BDA1-0101-7E4268FBF50B}"/>
          </ac:spMkLst>
        </pc:spChg>
        <pc:picChg chg="add mod">
          <ac:chgData name="Charith A" userId="c75065bb61bdcfba" providerId="LiveId" clId="{DA266E9E-777B-48E1-B175-309A4B93EA34}" dt="2025-03-17T08:59:26.596" v="406" actId="14100"/>
          <ac:picMkLst>
            <pc:docMk/>
            <pc:sldMk cId="631961480" sldId="536"/>
            <ac:picMk id="5" creationId="{2B90022B-A4CE-6CF2-CE44-20C1E0AB01BD}"/>
          </ac:picMkLst>
        </pc:picChg>
        <pc:picChg chg="add mod">
          <ac:chgData name="Charith A" userId="c75065bb61bdcfba" providerId="LiveId" clId="{DA266E9E-777B-48E1-B175-309A4B93EA34}" dt="2025-03-17T08:59:40.189" v="412" actId="1076"/>
          <ac:picMkLst>
            <pc:docMk/>
            <pc:sldMk cId="631961480" sldId="536"/>
            <ac:picMk id="8" creationId="{27A44BA8-6986-FE98-A391-DA9BDA1D49A0}"/>
          </ac:picMkLst>
        </pc:picChg>
      </pc:sldChg>
      <pc:sldChg chg="addSp modSp new mod">
        <pc:chgData name="Charith A" userId="c75065bb61bdcfba" providerId="LiveId" clId="{DA266E9E-777B-48E1-B175-309A4B93EA34}" dt="2025-03-17T09:16:09.899" v="782" actId="207"/>
        <pc:sldMkLst>
          <pc:docMk/>
          <pc:sldMk cId="3820883440" sldId="537"/>
        </pc:sldMkLst>
        <pc:spChg chg="add mod">
          <ac:chgData name="Charith A" userId="c75065bb61bdcfba" providerId="LiveId" clId="{DA266E9E-777B-48E1-B175-309A4B93EA34}" dt="2025-03-17T08:59:50.734" v="413"/>
          <ac:spMkLst>
            <pc:docMk/>
            <pc:sldMk cId="3820883440" sldId="537"/>
            <ac:spMk id="6" creationId="{905BA6DE-C47E-3CAB-8FA0-8C9D3CC0E4C1}"/>
          </ac:spMkLst>
        </pc:spChg>
        <pc:spChg chg="add mod">
          <ac:chgData name="Charith A" userId="c75065bb61bdcfba" providerId="LiveId" clId="{DA266E9E-777B-48E1-B175-309A4B93EA34}" dt="2025-03-17T09:16:09.899" v="782" actId="207"/>
          <ac:spMkLst>
            <pc:docMk/>
            <pc:sldMk cId="3820883440" sldId="537"/>
            <ac:spMk id="7" creationId="{6F3D1CD5-D097-F0C8-63C8-65A9239ED7E6}"/>
          </ac:spMkLst>
        </pc:spChg>
        <pc:picChg chg="add mod">
          <ac:chgData name="Charith A" userId="c75065bb61bdcfba" providerId="LiveId" clId="{DA266E9E-777B-48E1-B175-309A4B93EA34}" dt="2025-03-17T09:01:51.739" v="469" actId="1076"/>
          <ac:picMkLst>
            <pc:docMk/>
            <pc:sldMk cId="3820883440" sldId="537"/>
            <ac:picMk id="5" creationId="{4ED36102-06E5-38F3-BF9B-FD4ADAE7F4AF}"/>
          </ac:picMkLst>
        </pc:picChg>
      </pc:sldChg>
      <pc:sldChg chg="addSp delSp modSp new mod">
        <pc:chgData name="Charith A" userId="c75065bb61bdcfba" providerId="LiveId" clId="{DA266E9E-777B-48E1-B175-309A4B93EA34}" dt="2025-03-17T09:16:16.983" v="783" actId="207"/>
        <pc:sldMkLst>
          <pc:docMk/>
          <pc:sldMk cId="935338431" sldId="538"/>
        </pc:sldMkLst>
        <pc:spChg chg="add mod">
          <ac:chgData name="Charith A" userId="c75065bb61bdcfba" providerId="LiveId" clId="{DA266E9E-777B-48E1-B175-309A4B93EA34}" dt="2025-03-17T09:02:01.724" v="470"/>
          <ac:spMkLst>
            <pc:docMk/>
            <pc:sldMk cId="935338431" sldId="538"/>
            <ac:spMk id="6" creationId="{2B2EB78D-94AB-6AE9-C830-9187751388ED}"/>
          </ac:spMkLst>
        </pc:spChg>
        <pc:spChg chg="add mod">
          <ac:chgData name="Charith A" userId="c75065bb61bdcfba" providerId="LiveId" clId="{DA266E9E-777B-48E1-B175-309A4B93EA34}" dt="2025-03-17T09:16:16.983" v="783" actId="207"/>
          <ac:spMkLst>
            <pc:docMk/>
            <pc:sldMk cId="935338431" sldId="538"/>
            <ac:spMk id="8" creationId="{DA2C9191-FA9B-B96A-7846-0972532D13E5}"/>
          </ac:spMkLst>
        </pc:spChg>
        <pc:spChg chg="add mod">
          <ac:chgData name="Charith A" userId="c75065bb61bdcfba" providerId="LiveId" clId="{DA266E9E-777B-48E1-B175-309A4B93EA34}" dt="2025-03-17T09:06:25.171" v="528" actId="14100"/>
          <ac:spMkLst>
            <pc:docMk/>
            <pc:sldMk cId="935338431" sldId="538"/>
            <ac:spMk id="10" creationId="{16354283-65F2-620D-8925-E45CC98DE499}"/>
          </ac:spMkLst>
        </pc:spChg>
        <pc:picChg chg="add del mod">
          <ac:chgData name="Charith A" userId="c75065bb61bdcfba" providerId="LiveId" clId="{DA266E9E-777B-48E1-B175-309A4B93EA34}" dt="2025-03-17T08:59:22.579" v="405" actId="21"/>
          <ac:picMkLst>
            <pc:docMk/>
            <pc:sldMk cId="935338431" sldId="538"/>
            <ac:picMk id="5" creationId="{27A44BA8-6986-FE98-A391-DA9BDA1D49A0}"/>
          </ac:picMkLst>
        </pc:picChg>
      </pc:sldChg>
      <pc:sldChg chg="addSp modSp new mod">
        <pc:chgData name="Charith A" userId="c75065bb61bdcfba" providerId="LiveId" clId="{DA266E9E-777B-48E1-B175-309A4B93EA34}" dt="2025-03-17T09:16:21.365" v="784" actId="207"/>
        <pc:sldMkLst>
          <pc:docMk/>
          <pc:sldMk cId="91540029" sldId="539"/>
        </pc:sldMkLst>
        <pc:spChg chg="add mod">
          <ac:chgData name="Charith A" userId="c75065bb61bdcfba" providerId="LiveId" clId="{DA266E9E-777B-48E1-B175-309A4B93EA34}" dt="2025-03-17T09:09:31.913" v="655"/>
          <ac:spMkLst>
            <pc:docMk/>
            <pc:sldMk cId="91540029" sldId="539"/>
            <ac:spMk id="4" creationId="{36F148A7-6834-DFBC-1F52-5B693303F264}"/>
          </ac:spMkLst>
        </pc:spChg>
        <pc:spChg chg="add mod">
          <ac:chgData name="Charith A" userId="c75065bb61bdcfba" providerId="LiveId" clId="{DA266E9E-777B-48E1-B175-309A4B93EA34}" dt="2025-03-17T09:16:21.365" v="784" actId="207"/>
          <ac:spMkLst>
            <pc:docMk/>
            <pc:sldMk cId="91540029" sldId="539"/>
            <ac:spMk id="5" creationId="{B5EF9D59-2F48-A2A7-7DC4-70DC5D300159}"/>
          </ac:spMkLst>
        </pc:spChg>
        <pc:spChg chg="add mod">
          <ac:chgData name="Charith A" userId="c75065bb61bdcfba" providerId="LiveId" clId="{DA266E9E-777B-48E1-B175-309A4B93EA34}" dt="2025-03-17T09:12:10.992" v="702" actId="123"/>
          <ac:spMkLst>
            <pc:docMk/>
            <pc:sldMk cId="91540029" sldId="539"/>
            <ac:spMk id="7" creationId="{D0DBE05A-DAB9-FC53-117B-F012B45177C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6D8EC6-CDBB-42E4-92AE-6A2C6DD23036}" type="datetimeFigureOut">
              <a:rPr lang="en-IN" smtClean="0"/>
              <a:t>17-03-2025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E33DE-A0BC-4D78-81DA-1993D7E9337D}" type="slidenum">
              <a:rPr lang="en-IN" smtClean="0"/>
              <a:t>‹#›</a:t>
            </a:fld>
            <a:endParaRPr lang="en-IN"/>
          </a:p>
        </p:txBody>
      </p:sp>
    </p:spTree>
    <p:extLst>
      <p:ext uri="{BB962C8B-B14F-4D97-AF65-F5344CB8AC3E}">
        <p14:creationId xmlns:p14="http://schemas.microsoft.com/office/powerpoint/2010/main" val="1837179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a:extLst>
              <a:ext uri="{FF2B5EF4-FFF2-40B4-BE49-F238E27FC236}">
                <a16:creationId xmlns:a16="http://schemas.microsoft.com/office/drawing/2014/main" id="{0D8FA9CC-BD3F-2292-0A51-6D7A005AF23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Notes Placeholder 2">
            <a:extLst>
              <a:ext uri="{FF2B5EF4-FFF2-40B4-BE49-F238E27FC236}">
                <a16:creationId xmlns:a16="http://schemas.microsoft.com/office/drawing/2014/main" id="{5CDF7D26-3070-4481-0DC1-2C56C94E728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98660" name="Slide Number Placeholder 3">
            <a:extLst>
              <a:ext uri="{FF2B5EF4-FFF2-40B4-BE49-F238E27FC236}">
                <a16:creationId xmlns:a16="http://schemas.microsoft.com/office/drawing/2014/main" id="{CA8C575E-0F07-7F53-871A-1D0DD670D7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FAB697A-2678-49D2-AFE8-D56607DCEE62}" type="slidenum">
              <a:rPr kumimoji="0" lang="en-IN"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IN"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CE33DE-A0BC-4D78-81DA-1993D7E9337D}" type="slidenum">
              <a:rPr lang="en-IN" smtClean="0"/>
              <a:t>11</a:t>
            </a:fld>
            <a:endParaRPr lang="en-IN"/>
          </a:p>
        </p:txBody>
      </p:sp>
    </p:spTree>
    <p:extLst>
      <p:ext uri="{BB962C8B-B14F-4D97-AF65-F5344CB8AC3E}">
        <p14:creationId xmlns:p14="http://schemas.microsoft.com/office/powerpoint/2010/main" val="223829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6D8FCE-5EDE-EE27-00E4-3EEDA333F048}"/>
              </a:ext>
            </a:extLst>
          </p:cNvPr>
          <p:cNvSpPr>
            <a:spLocks noGrp="1"/>
          </p:cNvSpPr>
          <p:nvPr>
            <p:ph type="dt" sz="half" idx="10"/>
          </p:nvPr>
        </p:nvSpPr>
        <p:spPr/>
        <p:txBody>
          <a:bodyPr/>
          <a:lstStyle>
            <a:lvl1pPr>
              <a:defRPr/>
            </a:lvl1pPr>
          </a:lstStyle>
          <a:p>
            <a:pPr>
              <a:defRPr/>
            </a:pPr>
            <a:fld id="{0C5B0FCB-7089-431C-BEA7-C819CF7CAD13}" type="datetime2">
              <a:rPr lang="en-US"/>
              <a:pPr>
                <a:defRPr/>
              </a:pPr>
              <a:t>Monday, March 17, 2025</a:t>
            </a:fld>
            <a:endParaRPr lang="en-IN"/>
          </a:p>
        </p:txBody>
      </p:sp>
      <p:sp>
        <p:nvSpPr>
          <p:cNvPr id="5" name="Footer Placeholder 4">
            <a:extLst>
              <a:ext uri="{FF2B5EF4-FFF2-40B4-BE49-F238E27FC236}">
                <a16:creationId xmlns:a16="http://schemas.microsoft.com/office/drawing/2014/main" id="{8EAF5FC4-1A5F-62F7-D01C-B3A6346476FD}"/>
              </a:ext>
            </a:extLst>
          </p:cNvPr>
          <p:cNvSpPr>
            <a:spLocks noGrp="1"/>
          </p:cNvSpPr>
          <p:nvPr>
            <p:ph type="ftr" sz="quarter" idx="11"/>
          </p:nvPr>
        </p:nvSpPr>
        <p:spPr/>
        <p:txBody>
          <a:bodyPr/>
          <a:lstStyle>
            <a:lvl1pPr>
              <a:defRPr/>
            </a:lvl1pPr>
          </a:lstStyle>
          <a:p>
            <a:pPr>
              <a:defRPr/>
            </a:pPr>
            <a:r>
              <a:rPr lang="en-IN"/>
              <a:t>National Institute of Technology, Jamshedpur</a:t>
            </a:r>
          </a:p>
        </p:txBody>
      </p:sp>
      <p:sp>
        <p:nvSpPr>
          <p:cNvPr id="6" name="Slide Number Placeholder 5">
            <a:extLst>
              <a:ext uri="{FF2B5EF4-FFF2-40B4-BE49-F238E27FC236}">
                <a16:creationId xmlns:a16="http://schemas.microsoft.com/office/drawing/2014/main" id="{5A3ED900-1130-2D43-91BF-37C842BAA323}"/>
              </a:ext>
            </a:extLst>
          </p:cNvPr>
          <p:cNvSpPr>
            <a:spLocks noGrp="1"/>
          </p:cNvSpPr>
          <p:nvPr>
            <p:ph type="sldNum" sz="quarter" idx="12"/>
          </p:nvPr>
        </p:nvSpPr>
        <p:spPr/>
        <p:txBody>
          <a:bodyPr/>
          <a:lstStyle>
            <a:lvl1pPr>
              <a:defRPr/>
            </a:lvl1pPr>
          </a:lstStyle>
          <a:p>
            <a:fld id="{3D56CCB9-8891-4182-8EBB-A944C72600A8}" type="slidenum">
              <a:rPr lang="en-IN" altLang="en-US"/>
              <a:pPr/>
              <a:t>‹#›</a:t>
            </a:fld>
            <a:endParaRPr lang="en-IN" altLang="en-US"/>
          </a:p>
        </p:txBody>
      </p:sp>
    </p:spTree>
    <p:extLst>
      <p:ext uri="{BB962C8B-B14F-4D97-AF65-F5344CB8AC3E}">
        <p14:creationId xmlns:p14="http://schemas.microsoft.com/office/powerpoint/2010/main" val="3431692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C5F93C-8FEB-789E-F013-15EAD532B44E}"/>
              </a:ext>
            </a:extLst>
          </p:cNvPr>
          <p:cNvSpPr>
            <a:spLocks noGrp="1"/>
          </p:cNvSpPr>
          <p:nvPr>
            <p:ph type="dt" sz="half" idx="10"/>
          </p:nvPr>
        </p:nvSpPr>
        <p:spPr/>
        <p:txBody>
          <a:bodyPr/>
          <a:lstStyle>
            <a:lvl1pPr>
              <a:defRPr/>
            </a:lvl1pPr>
          </a:lstStyle>
          <a:p>
            <a:pPr>
              <a:defRPr/>
            </a:pPr>
            <a:fld id="{97715DC2-B65F-42CE-B015-CDD546AFDBD5}" type="datetime2">
              <a:rPr lang="en-US"/>
              <a:pPr>
                <a:defRPr/>
              </a:pPr>
              <a:t>Monday, March 17, 2025</a:t>
            </a:fld>
            <a:endParaRPr lang="en-IN"/>
          </a:p>
        </p:txBody>
      </p:sp>
      <p:sp>
        <p:nvSpPr>
          <p:cNvPr id="5" name="Footer Placeholder 4">
            <a:extLst>
              <a:ext uri="{FF2B5EF4-FFF2-40B4-BE49-F238E27FC236}">
                <a16:creationId xmlns:a16="http://schemas.microsoft.com/office/drawing/2014/main" id="{74407074-D0CC-AD82-7120-E58A1855FC16}"/>
              </a:ext>
            </a:extLst>
          </p:cNvPr>
          <p:cNvSpPr>
            <a:spLocks noGrp="1"/>
          </p:cNvSpPr>
          <p:nvPr>
            <p:ph type="ftr" sz="quarter" idx="11"/>
          </p:nvPr>
        </p:nvSpPr>
        <p:spPr/>
        <p:txBody>
          <a:bodyPr/>
          <a:lstStyle>
            <a:lvl1pPr>
              <a:defRPr/>
            </a:lvl1pPr>
          </a:lstStyle>
          <a:p>
            <a:pPr>
              <a:defRPr/>
            </a:pPr>
            <a:r>
              <a:rPr lang="en-IN"/>
              <a:t>National Institute of Technology, Jamshedpur</a:t>
            </a:r>
          </a:p>
        </p:txBody>
      </p:sp>
      <p:sp>
        <p:nvSpPr>
          <p:cNvPr id="6" name="Slide Number Placeholder 5">
            <a:extLst>
              <a:ext uri="{FF2B5EF4-FFF2-40B4-BE49-F238E27FC236}">
                <a16:creationId xmlns:a16="http://schemas.microsoft.com/office/drawing/2014/main" id="{24F712D1-B1A9-B4E7-05AB-49C823A419D9}"/>
              </a:ext>
            </a:extLst>
          </p:cNvPr>
          <p:cNvSpPr>
            <a:spLocks noGrp="1"/>
          </p:cNvSpPr>
          <p:nvPr>
            <p:ph type="sldNum" sz="quarter" idx="12"/>
          </p:nvPr>
        </p:nvSpPr>
        <p:spPr/>
        <p:txBody>
          <a:bodyPr/>
          <a:lstStyle>
            <a:lvl1pPr>
              <a:defRPr/>
            </a:lvl1pPr>
          </a:lstStyle>
          <a:p>
            <a:fld id="{BB4478A9-2A7D-4D31-9563-549572830611}" type="slidenum">
              <a:rPr lang="en-IN" altLang="en-US"/>
              <a:pPr/>
              <a:t>‹#›</a:t>
            </a:fld>
            <a:endParaRPr lang="en-IN" altLang="en-US"/>
          </a:p>
        </p:txBody>
      </p:sp>
    </p:spTree>
    <p:extLst>
      <p:ext uri="{BB962C8B-B14F-4D97-AF65-F5344CB8AC3E}">
        <p14:creationId xmlns:p14="http://schemas.microsoft.com/office/powerpoint/2010/main" val="1056407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7AB71E-76EF-3298-0E61-537CCACAA82D}"/>
              </a:ext>
            </a:extLst>
          </p:cNvPr>
          <p:cNvSpPr>
            <a:spLocks noGrp="1"/>
          </p:cNvSpPr>
          <p:nvPr>
            <p:ph type="dt" sz="half" idx="10"/>
          </p:nvPr>
        </p:nvSpPr>
        <p:spPr/>
        <p:txBody>
          <a:bodyPr/>
          <a:lstStyle>
            <a:lvl1pPr>
              <a:defRPr/>
            </a:lvl1pPr>
          </a:lstStyle>
          <a:p>
            <a:pPr>
              <a:defRPr/>
            </a:pPr>
            <a:fld id="{AD18100B-438F-4DBB-A715-5178D945EBF0}" type="datetime2">
              <a:rPr lang="en-US"/>
              <a:pPr>
                <a:defRPr/>
              </a:pPr>
              <a:t>Monday, March 17, 2025</a:t>
            </a:fld>
            <a:endParaRPr lang="en-IN"/>
          </a:p>
        </p:txBody>
      </p:sp>
      <p:sp>
        <p:nvSpPr>
          <p:cNvPr id="5" name="Footer Placeholder 4">
            <a:extLst>
              <a:ext uri="{FF2B5EF4-FFF2-40B4-BE49-F238E27FC236}">
                <a16:creationId xmlns:a16="http://schemas.microsoft.com/office/drawing/2014/main" id="{33A20280-3491-3839-CC37-D88BC144102E}"/>
              </a:ext>
            </a:extLst>
          </p:cNvPr>
          <p:cNvSpPr>
            <a:spLocks noGrp="1"/>
          </p:cNvSpPr>
          <p:nvPr>
            <p:ph type="ftr" sz="quarter" idx="11"/>
          </p:nvPr>
        </p:nvSpPr>
        <p:spPr/>
        <p:txBody>
          <a:bodyPr/>
          <a:lstStyle>
            <a:lvl1pPr>
              <a:defRPr/>
            </a:lvl1pPr>
          </a:lstStyle>
          <a:p>
            <a:pPr>
              <a:defRPr/>
            </a:pPr>
            <a:r>
              <a:rPr lang="en-IN"/>
              <a:t>National Institute of Technology, Jamshedpur</a:t>
            </a:r>
          </a:p>
        </p:txBody>
      </p:sp>
      <p:sp>
        <p:nvSpPr>
          <p:cNvPr id="6" name="Slide Number Placeholder 5">
            <a:extLst>
              <a:ext uri="{FF2B5EF4-FFF2-40B4-BE49-F238E27FC236}">
                <a16:creationId xmlns:a16="http://schemas.microsoft.com/office/drawing/2014/main" id="{A95EADB9-1377-E517-5CC1-105D7654200B}"/>
              </a:ext>
            </a:extLst>
          </p:cNvPr>
          <p:cNvSpPr>
            <a:spLocks noGrp="1"/>
          </p:cNvSpPr>
          <p:nvPr>
            <p:ph type="sldNum" sz="quarter" idx="12"/>
          </p:nvPr>
        </p:nvSpPr>
        <p:spPr/>
        <p:txBody>
          <a:bodyPr/>
          <a:lstStyle>
            <a:lvl1pPr>
              <a:defRPr/>
            </a:lvl1pPr>
          </a:lstStyle>
          <a:p>
            <a:fld id="{C7747193-4480-4FD3-997D-1C405417D17C}" type="slidenum">
              <a:rPr lang="en-IN" altLang="en-US"/>
              <a:pPr/>
              <a:t>‹#›</a:t>
            </a:fld>
            <a:endParaRPr lang="en-IN" altLang="en-US"/>
          </a:p>
        </p:txBody>
      </p:sp>
    </p:spTree>
    <p:extLst>
      <p:ext uri="{BB962C8B-B14F-4D97-AF65-F5344CB8AC3E}">
        <p14:creationId xmlns:p14="http://schemas.microsoft.com/office/powerpoint/2010/main" val="332760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B8413C-0CD9-DF6C-2BF3-6A2B57DDB514}"/>
              </a:ext>
            </a:extLst>
          </p:cNvPr>
          <p:cNvSpPr>
            <a:spLocks noGrp="1"/>
          </p:cNvSpPr>
          <p:nvPr>
            <p:ph type="dt" sz="half" idx="10"/>
          </p:nvPr>
        </p:nvSpPr>
        <p:spPr/>
        <p:txBody>
          <a:bodyPr/>
          <a:lstStyle>
            <a:lvl1pPr>
              <a:defRPr/>
            </a:lvl1pPr>
          </a:lstStyle>
          <a:p>
            <a:pPr>
              <a:defRPr/>
            </a:pPr>
            <a:fld id="{B7D8756A-E190-43CE-9CDE-BE816967BCFF}" type="datetime2">
              <a:rPr lang="en-US"/>
              <a:pPr>
                <a:defRPr/>
              </a:pPr>
              <a:t>Monday, March 17, 2025</a:t>
            </a:fld>
            <a:endParaRPr lang="en-IN"/>
          </a:p>
        </p:txBody>
      </p:sp>
      <p:sp>
        <p:nvSpPr>
          <p:cNvPr id="5" name="Footer Placeholder 4">
            <a:extLst>
              <a:ext uri="{FF2B5EF4-FFF2-40B4-BE49-F238E27FC236}">
                <a16:creationId xmlns:a16="http://schemas.microsoft.com/office/drawing/2014/main" id="{C33527DE-4BEF-CB7C-4FB6-3A4E6B3F69EF}"/>
              </a:ext>
            </a:extLst>
          </p:cNvPr>
          <p:cNvSpPr>
            <a:spLocks noGrp="1"/>
          </p:cNvSpPr>
          <p:nvPr>
            <p:ph type="ftr" sz="quarter" idx="11"/>
          </p:nvPr>
        </p:nvSpPr>
        <p:spPr/>
        <p:txBody>
          <a:bodyPr/>
          <a:lstStyle>
            <a:lvl1pPr>
              <a:defRPr/>
            </a:lvl1pPr>
          </a:lstStyle>
          <a:p>
            <a:pPr>
              <a:defRPr/>
            </a:pPr>
            <a:r>
              <a:rPr lang="en-IN"/>
              <a:t>National Institute of Technology, Jamshedpur</a:t>
            </a:r>
          </a:p>
        </p:txBody>
      </p:sp>
      <p:sp>
        <p:nvSpPr>
          <p:cNvPr id="6" name="Slide Number Placeholder 5">
            <a:extLst>
              <a:ext uri="{FF2B5EF4-FFF2-40B4-BE49-F238E27FC236}">
                <a16:creationId xmlns:a16="http://schemas.microsoft.com/office/drawing/2014/main" id="{A49C7B7A-D93E-035C-F1F5-FC68977C788D}"/>
              </a:ext>
            </a:extLst>
          </p:cNvPr>
          <p:cNvSpPr>
            <a:spLocks noGrp="1"/>
          </p:cNvSpPr>
          <p:nvPr>
            <p:ph type="sldNum" sz="quarter" idx="12"/>
          </p:nvPr>
        </p:nvSpPr>
        <p:spPr/>
        <p:txBody>
          <a:bodyPr/>
          <a:lstStyle>
            <a:lvl1pPr>
              <a:defRPr/>
            </a:lvl1pPr>
          </a:lstStyle>
          <a:p>
            <a:fld id="{6E5AD236-07F3-4CBD-BAC1-959E4EF682D5}" type="slidenum">
              <a:rPr lang="en-IN" altLang="en-US"/>
              <a:pPr/>
              <a:t>‹#›</a:t>
            </a:fld>
            <a:endParaRPr lang="en-IN" altLang="en-US"/>
          </a:p>
        </p:txBody>
      </p:sp>
    </p:spTree>
    <p:extLst>
      <p:ext uri="{BB962C8B-B14F-4D97-AF65-F5344CB8AC3E}">
        <p14:creationId xmlns:p14="http://schemas.microsoft.com/office/powerpoint/2010/main" val="2101090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A5EAD2-59A2-4254-C8BC-90EEFF842728}"/>
              </a:ext>
            </a:extLst>
          </p:cNvPr>
          <p:cNvSpPr>
            <a:spLocks noGrp="1"/>
          </p:cNvSpPr>
          <p:nvPr>
            <p:ph type="dt" sz="half" idx="10"/>
          </p:nvPr>
        </p:nvSpPr>
        <p:spPr/>
        <p:txBody>
          <a:bodyPr/>
          <a:lstStyle>
            <a:lvl1pPr>
              <a:defRPr/>
            </a:lvl1pPr>
          </a:lstStyle>
          <a:p>
            <a:pPr>
              <a:defRPr/>
            </a:pPr>
            <a:fld id="{85E74C94-7546-4505-ABF1-98105B2E94C9}" type="datetime2">
              <a:rPr lang="en-US"/>
              <a:pPr>
                <a:defRPr/>
              </a:pPr>
              <a:t>Monday, March 17, 2025</a:t>
            </a:fld>
            <a:endParaRPr lang="en-IN"/>
          </a:p>
        </p:txBody>
      </p:sp>
      <p:sp>
        <p:nvSpPr>
          <p:cNvPr id="5" name="Footer Placeholder 4">
            <a:extLst>
              <a:ext uri="{FF2B5EF4-FFF2-40B4-BE49-F238E27FC236}">
                <a16:creationId xmlns:a16="http://schemas.microsoft.com/office/drawing/2014/main" id="{4FDFFA3A-204E-67CB-94A0-E192038207AB}"/>
              </a:ext>
            </a:extLst>
          </p:cNvPr>
          <p:cNvSpPr>
            <a:spLocks noGrp="1"/>
          </p:cNvSpPr>
          <p:nvPr>
            <p:ph type="ftr" sz="quarter" idx="11"/>
          </p:nvPr>
        </p:nvSpPr>
        <p:spPr/>
        <p:txBody>
          <a:bodyPr/>
          <a:lstStyle>
            <a:lvl1pPr>
              <a:defRPr/>
            </a:lvl1pPr>
          </a:lstStyle>
          <a:p>
            <a:pPr>
              <a:defRPr/>
            </a:pPr>
            <a:r>
              <a:rPr lang="en-IN"/>
              <a:t>National Institute of Technology, Jamshedpur</a:t>
            </a:r>
          </a:p>
        </p:txBody>
      </p:sp>
      <p:sp>
        <p:nvSpPr>
          <p:cNvPr id="6" name="Slide Number Placeholder 5">
            <a:extLst>
              <a:ext uri="{FF2B5EF4-FFF2-40B4-BE49-F238E27FC236}">
                <a16:creationId xmlns:a16="http://schemas.microsoft.com/office/drawing/2014/main" id="{F2557054-87C2-4DA0-3239-31D3BAC38635}"/>
              </a:ext>
            </a:extLst>
          </p:cNvPr>
          <p:cNvSpPr>
            <a:spLocks noGrp="1"/>
          </p:cNvSpPr>
          <p:nvPr>
            <p:ph type="sldNum" sz="quarter" idx="12"/>
          </p:nvPr>
        </p:nvSpPr>
        <p:spPr/>
        <p:txBody>
          <a:bodyPr/>
          <a:lstStyle>
            <a:lvl1pPr>
              <a:defRPr/>
            </a:lvl1pPr>
          </a:lstStyle>
          <a:p>
            <a:fld id="{ABBCFBA2-3A38-46DC-8AD1-1F89AC99A880}" type="slidenum">
              <a:rPr lang="en-IN" altLang="en-US"/>
              <a:pPr/>
              <a:t>‹#›</a:t>
            </a:fld>
            <a:endParaRPr lang="en-IN" altLang="en-US"/>
          </a:p>
        </p:txBody>
      </p:sp>
    </p:spTree>
    <p:extLst>
      <p:ext uri="{BB962C8B-B14F-4D97-AF65-F5344CB8AC3E}">
        <p14:creationId xmlns:p14="http://schemas.microsoft.com/office/powerpoint/2010/main" val="488873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E5FF8614-F0A6-AA89-66E7-C54D89A18FB6}"/>
              </a:ext>
            </a:extLst>
          </p:cNvPr>
          <p:cNvSpPr>
            <a:spLocks noGrp="1"/>
          </p:cNvSpPr>
          <p:nvPr>
            <p:ph type="dt" sz="half" idx="10"/>
          </p:nvPr>
        </p:nvSpPr>
        <p:spPr/>
        <p:txBody>
          <a:bodyPr/>
          <a:lstStyle>
            <a:lvl1pPr>
              <a:defRPr/>
            </a:lvl1pPr>
          </a:lstStyle>
          <a:p>
            <a:pPr>
              <a:defRPr/>
            </a:pPr>
            <a:fld id="{E9F773F8-7AB5-4ABF-B16D-911F6FF39622}" type="datetime2">
              <a:rPr lang="en-US"/>
              <a:pPr>
                <a:defRPr/>
              </a:pPr>
              <a:t>Monday, March 17, 2025</a:t>
            </a:fld>
            <a:endParaRPr lang="en-IN"/>
          </a:p>
        </p:txBody>
      </p:sp>
      <p:sp>
        <p:nvSpPr>
          <p:cNvPr id="6" name="Footer Placeholder 4">
            <a:extLst>
              <a:ext uri="{FF2B5EF4-FFF2-40B4-BE49-F238E27FC236}">
                <a16:creationId xmlns:a16="http://schemas.microsoft.com/office/drawing/2014/main" id="{74F97897-C65D-0BC1-20A9-776FA9B6C874}"/>
              </a:ext>
            </a:extLst>
          </p:cNvPr>
          <p:cNvSpPr>
            <a:spLocks noGrp="1"/>
          </p:cNvSpPr>
          <p:nvPr>
            <p:ph type="ftr" sz="quarter" idx="11"/>
          </p:nvPr>
        </p:nvSpPr>
        <p:spPr/>
        <p:txBody>
          <a:bodyPr/>
          <a:lstStyle>
            <a:lvl1pPr>
              <a:defRPr/>
            </a:lvl1pPr>
          </a:lstStyle>
          <a:p>
            <a:pPr>
              <a:defRPr/>
            </a:pPr>
            <a:r>
              <a:rPr lang="en-IN"/>
              <a:t>National Institute of Technology, Jamshedpur</a:t>
            </a:r>
          </a:p>
        </p:txBody>
      </p:sp>
      <p:sp>
        <p:nvSpPr>
          <p:cNvPr id="7" name="Slide Number Placeholder 5">
            <a:extLst>
              <a:ext uri="{FF2B5EF4-FFF2-40B4-BE49-F238E27FC236}">
                <a16:creationId xmlns:a16="http://schemas.microsoft.com/office/drawing/2014/main" id="{D52AB613-0158-842B-5109-73BF200F7E6C}"/>
              </a:ext>
            </a:extLst>
          </p:cNvPr>
          <p:cNvSpPr>
            <a:spLocks noGrp="1"/>
          </p:cNvSpPr>
          <p:nvPr>
            <p:ph type="sldNum" sz="quarter" idx="12"/>
          </p:nvPr>
        </p:nvSpPr>
        <p:spPr/>
        <p:txBody>
          <a:bodyPr/>
          <a:lstStyle>
            <a:lvl1pPr>
              <a:defRPr/>
            </a:lvl1pPr>
          </a:lstStyle>
          <a:p>
            <a:fld id="{AE576E29-FFC5-4BA8-A976-5E1191FB5E5D}" type="slidenum">
              <a:rPr lang="en-IN" altLang="en-US"/>
              <a:pPr/>
              <a:t>‹#›</a:t>
            </a:fld>
            <a:endParaRPr lang="en-IN" altLang="en-US"/>
          </a:p>
        </p:txBody>
      </p:sp>
    </p:spTree>
    <p:extLst>
      <p:ext uri="{BB962C8B-B14F-4D97-AF65-F5344CB8AC3E}">
        <p14:creationId xmlns:p14="http://schemas.microsoft.com/office/powerpoint/2010/main" val="2095055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3104AA5F-4800-9661-2AF2-99ECA27C01D3}"/>
              </a:ext>
            </a:extLst>
          </p:cNvPr>
          <p:cNvSpPr>
            <a:spLocks noGrp="1"/>
          </p:cNvSpPr>
          <p:nvPr>
            <p:ph type="dt" sz="half" idx="10"/>
          </p:nvPr>
        </p:nvSpPr>
        <p:spPr/>
        <p:txBody>
          <a:bodyPr/>
          <a:lstStyle>
            <a:lvl1pPr>
              <a:defRPr/>
            </a:lvl1pPr>
          </a:lstStyle>
          <a:p>
            <a:pPr>
              <a:defRPr/>
            </a:pPr>
            <a:fld id="{B01B058E-C70B-497A-9A9B-F1773A48C0C3}" type="datetime2">
              <a:rPr lang="en-US"/>
              <a:pPr>
                <a:defRPr/>
              </a:pPr>
              <a:t>Monday, March 17, 2025</a:t>
            </a:fld>
            <a:endParaRPr lang="en-IN"/>
          </a:p>
        </p:txBody>
      </p:sp>
      <p:sp>
        <p:nvSpPr>
          <p:cNvPr id="8" name="Footer Placeholder 4">
            <a:extLst>
              <a:ext uri="{FF2B5EF4-FFF2-40B4-BE49-F238E27FC236}">
                <a16:creationId xmlns:a16="http://schemas.microsoft.com/office/drawing/2014/main" id="{FE0748C9-F7F0-CE8A-6107-D9E050939BF2}"/>
              </a:ext>
            </a:extLst>
          </p:cNvPr>
          <p:cNvSpPr>
            <a:spLocks noGrp="1"/>
          </p:cNvSpPr>
          <p:nvPr>
            <p:ph type="ftr" sz="quarter" idx="11"/>
          </p:nvPr>
        </p:nvSpPr>
        <p:spPr/>
        <p:txBody>
          <a:bodyPr/>
          <a:lstStyle>
            <a:lvl1pPr>
              <a:defRPr/>
            </a:lvl1pPr>
          </a:lstStyle>
          <a:p>
            <a:pPr>
              <a:defRPr/>
            </a:pPr>
            <a:r>
              <a:rPr lang="en-IN"/>
              <a:t>National Institute of Technology, Jamshedpur</a:t>
            </a:r>
          </a:p>
        </p:txBody>
      </p:sp>
      <p:sp>
        <p:nvSpPr>
          <p:cNvPr id="9" name="Slide Number Placeholder 5">
            <a:extLst>
              <a:ext uri="{FF2B5EF4-FFF2-40B4-BE49-F238E27FC236}">
                <a16:creationId xmlns:a16="http://schemas.microsoft.com/office/drawing/2014/main" id="{8CA40D20-4551-BC7E-D29E-7E88E8AEDDE3}"/>
              </a:ext>
            </a:extLst>
          </p:cNvPr>
          <p:cNvSpPr>
            <a:spLocks noGrp="1"/>
          </p:cNvSpPr>
          <p:nvPr>
            <p:ph type="sldNum" sz="quarter" idx="12"/>
          </p:nvPr>
        </p:nvSpPr>
        <p:spPr/>
        <p:txBody>
          <a:bodyPr/>
          <a:lstStyle>
            <a:lvl1pPr>
              <a:defRPr/>
            </a:lvl1pPr>
          </a:lstStyle>
          <a:p>
            <a:fld id="{E055EC91-CED2-4139-990E-9CE4D2907944}" type="slidenum">
              <a:rPr lang="en-IN" altLang="en-US"/>
              <a:pPr/>
              <a:t>‹#›</a:t>
            </a:fld>
            <a:endParaRPr lang="en-IN" altLang="en-US"/>
          </a:p>
        </p:txBody>
      </p:sp>
    </p:spTree>
    <p:extLst>
      <p:ext uri="{BB962C8B-B14F-4D97-AF65-F5344CB8AC3E}">
        <p14:creationId xmlns:p14="http://schemas.microsoft.com/office/powerpoint/2010/main" val="3863743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89F77969-F446-B2FB-F72A-C90B8D71BD51}"/>
              </a:ext>
            </a:extLst>
          </p:cNvPr>
          <p:cNvSpPr>
            <a:spLocks noGrp="1"/>
          </p:cNvSpPr>
          <p:nvPr>
            <p:ph type="dt" sz="half" idx="10"/>
          </p:nvPr>
        </p:nvSpPr>
        <p:spPr/>
        <p:txBody>
          <a:bodyPr/>
          <a:lstStyle>
            <a:lvl1pPr>
              <a:defRPr/>
            </a:lvl1pPr>
          </a:lstStyle>
          <a:p>
            <a:pPr>
              <a:defRPr/>
            </a:pPr>
            <a:fld id="{45E64671-748D-409F-A326-F5E11EBE20CF}" type="datetime2">
              <a:rPr lang="en-US"/>
              <a:pPr>
                <a:defRPr/>
              </a:pPr>
              <a:t>Monday, March 17, 2025</a:t>
            </a:fld>
            <a:endParaRPr lang="en-IN"/>
          </a:p>
        </p:txBody>
      </p:sp>
      <p:sp>
        <p:nvSpPr>
          <p:cNvPr id="4" name="Footer Placeholder 4">
            <a:extLst>
              <a:ext uri="{FF2B5EF4-FFF2-40B4-BE49-F238E27FC236}">
                <a16:creationId xmlns:a16="http://schemas.microsoft.com/office/drawing/2014/main" id="{9BFFA72B-386A-4FC3-D45A-BE20F2C3F398}"/>
              </a:ext>
            </a:extLst>
          </p:cNvPr>
          <p:cNvSpPr>
            <a:spLocks noGrp="1"/>
          </p:cNvSpPr>
          <p:nvPr>
            <p:ph type="ftr" sz="quarter" idx="11"/>
          </p:nvPr>
        </p:nvSpPr>
        <p:spPr/>
        <p:txBody>
          <a:bodyPr/>
          <a:lstStyle>
            <a:lvl1pPr>
              <a:defRPr/>
            </a:lvl1pPr>
          </a:lstStyle>
          <a:p>
            <a:pPr>
              <a:defRPr/>
            </a:pPr>
            <a:r>
              <a:rPr lang="en-IN"/>
              <a:t>National Institute of Technology, Jamshedpur</a:t>
            </a:r>
          </a:p>
        </p:txBody>
      </p:sp>
      <p:sp>
        <p:nvSpPr>
          <p:cNvPr id="5" name="Slide Number Placeholder 5">
            <a:extLst>
              <a:ext uri="{FF2B5EF4-FFF2-40B4-BE49-F238E27FC236}">
                <a16:creationId xmlns:a16="http://schemas.microsoft.com/office/drawing/2014/main" id="{EB0301AD-53AE-F8CC-A2E6-BDE223A1FA99}"/>
              </a:ext>
            </a:extLst>
          </p:cNvPr>
          <p:cNvSpPr>
            <a:spLocks noGrp="1"/>
          </p:cNvSpPr>
          <p:nvPr>
            <p:ph type="sldNum" sz="quarter" idx="12"/>
          </p:nvPr>
        </p:nvSpPr>
        <p:spPr/>
        <p:txBody>
          <a:bodyPr/>
          <a:lstStyle>
            <a:lvl1pPr>
              <a:defRPr/>
            </a:lvl1pPr>
          </a:lstStyle>
          <a:p>
            <a:fld id="{220B33C4-4EBD-4E00-871A-2C9CAF0C2929}" type="slidenum">
              <a:rPr lang="en-IN" altLang="en-US"/>
              <a:pPr/>
              <a:t>‹#›</a:t>
            </a:fld>
            <a:endParaRPr lang="en-IN" altLang="en-US"/>
          </a:p>
        </p:txBody>
      </p:sp>
    </p:spTree>
    <p:extLst>
      <p:ext uri="{BB962C8B-B14F-4D97-AF65-F5344CB8AC3E}">
        <p14:creationId xmlns:p14="http://schemas.microsoft.com/office/powerpoint/2010/main" val="2326186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9770C46-09BE-22EE-5B43-A2865C023194}"/>
              </a:ext>
            </a:extLst>
          </p:cNvPr>
          <p:cNvSpPr>
            <a:spLocks noGrp="1"/>
          </p:cNvSpPr>
          <p:nvPr>
            <p:ph type="dt" sz="half" idx="10"/>
          </p:nvPr>
        </p:nvSpPr>
        <p:spPr/>
        <p:txBody>
          <a:bodyPr/>
          <a:lstStyle>
            <a:lvl1pPr>
              <a:defRPr/>
            </a:lvl1pPr>
          </a:lstStyle>
          <a:p>
            <a:pPr>
              <a:defRPr/>
            </a:pPr>
            <a:fld id="{F2631506-0CA8-4986-A9E3-D4899B7B5870}" type="datetime2">
              <a:rPr lang="en-US"/>
              <a:pPr>
                <a:defRPr/>
              </a:pPr>
              <a:t>Monday, March 17, 2025</a:t>
            </a:fld>
            <a:endParaRPr lang="en-IN"/>
          </a:p>
        </p:txBody>
      </p:sp>
      <p:sp>
        <p:nvSpPr>
          <p:cNvPr id="3" name="Footer Placeholder 4">
            <a:extLst>
              <a:ext uri="{FF2B5EF4-FFF2-40B4-BE49-F238E27FC236}">
                <a16:creationId xmlns:a16="http://schemas.microsoft.com/office/drawing/2014/main" id="{85B450DF-3F0E-C4D2-5AF3-1B161451BF29}"/>
              </a:ext>
            </a:extLst>
          </p:cNvPr>
          <p:cNvSpPr>
            <a:spLocks noGrp="1"/>
          </p:cNvSpPr>
          <p:nvPr>
            <p:ph type="ftr" sz="quarter" idx="11"/>
          </p:nvPr>
        </p:nvSpPr>
        <p:spPr/>
        <p:txBody>
          <a:bodyPr/>
          <a:lstStyle>
            <a:lvl1pPr>
              <a:defRPr/>
            </a:lvl1pPr>
          </a:lstStyle>
          <a:p>
            <a:pPr>
              <a:defRPr/>
            </a:pPr>
            <a:r>
              <a:rPr lang="en-IN"/>
              <a:t>National Institute of Technology, Jamshedpur</a:t>
            </a:r>
          </a:p>
        </p:txBody>
      </p:sp>
      <p:sp>
        <p:nvSpPr>
          <p:cNvPr id="4" name="Slide Number Placeholder 5">
            <a:extLst>
              <a:ext uri="{FF2B5EF4-FFF2-40B4-BE49-F238E27FC236}">
                <a16:creationId xmlns:a16="http://schemas.microsoft.com/office/drawing/2014/main" id="{F37681DB-B906-53ED-29F3-91D08A54D3D9}"/>
              </a:ext>
            </a:extLst>
          </p:cNvPr>
          <p:cNvSpPr>
            <a:spLocks noGrp="1"/>
          </p:cNvSpPr>
          <p:nvPr>
            <p:ph type="sldNum" sz="quarter" idx="12"/>
          </p:nvPr>
        </p:nvSpPr>
        <p:spPr/>
        <p:txBody>
          <a:bodyPr/>
          <a:lstStyle>
            <a:lvl1pPr>
              <a:defRPr/>
            </a:lvl1pPr>
          </a:lstStyle>
          <a:p>
            <a:fld id="{1389CD5A-C11C-4A7A-95A2-A1A1D10FECDD}" type="slidenum">
              <a:rPr lang="en-IN" altLang="en-US"/>
              <a:pPr/>
              <a:t>‹#›</a:t>
            </a:fld>
            <a:endParaRPr lang="en-IN" altLang="en-US"/>
          </a:p>
        </p:txBody>
      </p:sp>
    </p:spTree>
    <p:extLst>
      <p:ext uri="{BB962C8B-B14F-4D97-AF65-F5344CB8AC3E}">
        <p14:creationId xmlns:p14="http://schemas.microsoft.com/office/powerpoint/2010/main" val="1994529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1904330-3F58-39AF-6282-9DFF4B0A1814}"/>
              </a:ext>
            </a:extLst>
          </p:cNvPr>
          <p:cNvSpPr>
            <a:spLocks noGrp="1"/>
          </p:cNvSpPr>
          <p:nvPr>
            <p:ph type="dt" sz="half" idx="10"/>
          </p:nvPr>
        </p:nvSpPr>
        <p:spPr/>
        <p:txBody>
          <a:bodyPr/>
          <a:lstStyle>
            <a:lvl1pPr>
              <a:defRPr/>
            </a:lvl1pPr>
          </a:lstStyle>
          <a:p>
            <a:pPr>
              <a:defRPr/>
            </a:pPr>
            <a:fld id="{60619DB6-01F8-4D67-838E-3116B19A6F5B}" type="datetime2">
              <a:rPr lang="en-US"/>
              <a:pPr>
                <a:defRPr/>
              </a:pPr>
              <a:t>Monday, March 17, 2025</a:t>
            </a:fld>
            <a:endParaRPr lang="en-IN"/>
          </a:p>
        </p:txBody>
      </p:sp>
      <p:sp>
        <p:nvSpPr>
          <p:cNvPr id="6" name="Footer Placeholder 4">
            <a:extLst>
              <a:ext uri="{FF2B5EF4-FFF2-40B4-BE49-F238E27FC236}">
                <a16:creationId xmlns:a16="http://schemas.microsoft.com/office/drawing/2014/main" id="{BEF222BA-06D6-3593-A2A1-D11070206113}"/>
              </a:ext>
            </a:extLst>
          </p:cNvPr>
          <p:cNvSpPr>
            <a:spLocks noGrp="1"/>
          </p:cNvSpPr>
          <p:nvPr>
            <p:ph type="ftr" sz="quarter" idx="11"/>
          </p:nvPr>
        </p:nvSpPr>
        <p:spPr/>
        <p:txBody>
          <a:bodyPr/>
          <a:lstStyle>
            <a:lvl1pPr>
              <a:defRPr/>
            </a:lvl1pPr>
          </a:lstStyle>
          <a:p>
            <a:pPr>
              <a:defRPr/>
            </a:pPr>
            <a:r>
              <a:rPr lang="en-IN"/>
              <a:t>National Institute of Technology, Jamshedpur</a:t>
            </a:r>
          </a:p>
        </p:txBody>
      </p:sp>
      <p:sp>
        <p:nvSpPr>
          <p:cNvPr id="7" name="Slide Number Placeholder 5">
            <a:extLst>
              <a:ext uri="{FF2B5EF4-FFF2-40B4-BE49-F238E27FC236}">
                <a16:creationId xmlns:a16="http://schemas.microsoft.com/office/drawing/2014/main" id="{6BFF1877-E316-3473-BDCA-5FD2A1790E3F}"/>
              </a:ext>
            </a:extLst>
          </p:cNvPr>
          <p:cNvSpPr>
            <a:spLocks noGrp="1"/>
          </p:cNvSpPr>
          <p:nvPr>
            <p:ph type="sldNum" sz="quarter" idx="12"/>
          </p:nvPr>
        </p:nvSpPr>
        <p:spPr/>
        <p:txBody>
          <a:bodyPr/>
          <a:lstStyle>
            <a:lvl1pPr>
              <a:defRPr/>
            </a:lvl1pPr>
          </a:lstStyle>
          <a:p>
            <a:fld id="{D7EE832B-CC6D-4017-8F23-893E02AD9138}" type="slidenum">
              <a:rPr lang="en-IN" altLang="en-US"/>
              <a:pPr/>
              <a:t>‹#›</a:t>
            </a:fld>
            <a:endParaRPr lang="en-IN" altLang="en-US"/>
          </a:p>
        </p:txBody>
      </p:sp>
    </p:spTree>
    <p:extLst>
      <p:ext uri="{BB962C8B-B14F-4D97-AF65-F5344CB8AC3E}">
        <p14:creationId xmlns:p14="http://schemas.microsoft.com/office/powerpoint/2010/main" val="1836933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A9D8820-E3DB-935A-813F-ED1DC61C48D5}"/>
              </a:ext>
            </a:extLst>
          </p:cNvPr>
          <p:cNvSpPr>
            <a:spLocks noGrp="1"/>
          </p:cNvSpPr>
          <p:nvPr>
            <p:ph type="dt" sz="half" idx="10"/>
          </p:nvPr>
        </p:nvSpPr>
        <p:spPr/>
        <p:txBody>
          <a:bodyPr/>
          <a:lstStyle>
            <a:lvl1pPr>
              <a:defRPr/>
            </a:lvl1pPr>
          </a:lstStyle>
          <a:p>
            <a:pPr>
              <a:defRPr/>
            </a:pPr>
            <a:fld id="{24662189-C6DF-480D-B277-C3C0B561B5A0}" type="datetime2">
              <a:rPr lang="en-US"/>
              <a:pPr>
                <a:defRPr/>
              </a:pPr>
              <a:t>Monday, March 17, 2025</a:t>
            </a:fld>
            <a:endParaRPr lang="en-IN"/>
          </a:p>
        </p:txBody>
      </p:sp>
      <p:sp>
        <p:nvSpPr>
          <p:cNvPr id="6" name="Footer Placeholder 4">
            <a:extLst>
              <a:ext uri="{FF2B5EF4-FFF2-40B4-BE49-F238E27FC236}">
                <a16:creationId xmlns:a16="http://schemas.microsoft.com/office/drawing/2014/main" id="{CFF70A73-A641-1092-B50C-5105906C1374}"/>
              </a:ext>
            </a:extLst>
          </p:cNvPr>
          <p:cNvSpPr>
            <a:spLocks noGrp="1"/>
          </p:cNvSpPr>
          <p:nvPr>
            <p:ph type="ftr" sz="quarter" idx="11"/>
          </p:nvPr>
        </p:nvSpPr>
        <p:spPr/>
        <p:txBody>
          <a:bodyPr/>
          <a:lstStyle>
            <a:lvl1pPr>
              <a:defRPr/>
            </a:lvl1pPr>
          </a:lstStyle>
          <a:p>
            <a:pPr>
              <a:defRPr/>
            </a:pPr>
            <a:r>
              <a:rPr lang="en-IN"/>
              <a:t>National Institute of Technology, Jamshedpur</a:t>
            </a:r>
          </a:p>
        </p:txBody>
      </p:sp>
      <p:sp>
        <p:nvSpPr>
          <p:cNvPr id="7" name="Slide Number Placeholder 5">
            <a:extLst>
              <a:ext uri="{FF2B5EF4-FFF2-40B4-BE49-F238E27FC236}">
                <a16:creationId xmlns:a16="http://schemas.microsoft.com/office/drawing/2014/main" id="{C36854E8-1802-C4C7-06D6-9B4CBA5309BE}"/>
              </a:ext>
            </a:extLst>
          </p:cNvPr>
          <p:cNvSpPr>
            <a:spLocks noGrp="1"/>
          </p:cNvSpPr>
          <p:nvPr>
            <p:ph type="sldNum" sz="quarter" idx="12"/>
          </p:nvPr>
        </p:nvSpPr>
        <p:spPr/>
        <p:txBody>
          <a:bodyPr/>
          <a:lstStyle>
            <a:lvl1pPr>
              <a:defRPr/>
            </a:lvl1pPr>
          </a:lstStyle>
          <a:p>
            <a:fld id="{2282BF3D-75E2-4B3D-BA34-1392F5BEC784}" type="slidenum">
              <a:rPr lang="en-IN" altLang="en-US"/>
              <a:pPr/>
              <a:t>‹#›</a:t>
            </a:fld>
            <a:endParaRPr lang="en-IN" altLang="en-US"/>
          </a:p>
        </p:txBody>
      </p:sp>
    </p:spTree>
    <p:extLst>
      <p:ext uri="{BB962C8B-B14F-4D97-AF65-F5344CB8AC3E}">
        <p14:creationId xmlns:p14="http://schemas.microsoft.com/office/powerpoint/2010/main" val="65799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E38E395-A90A-CED8-4817-11AD2DED00F9}"/>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B0B7F51F-6953-F1E1-8D2B-727F0FED5A09}"/>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1A6CF2BD-D56A-45FE-94E1-B83681789195}"/>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9310C3B-3E51-44C2-850B-87EE84CE5E49}" type="datetime2">
              <a:rPr lang="en-US"/>
              <a:pPr>
                <a:defRPr/>
              </a:pPr>
              <a:t>Monday, March 17, 2025</a:t>
            </a:fld>
            <a:endParaRPr lang="en-IN"/>
          </a:p>
        </p:txBody>
      </p:sp>
      <p:sp>
        <p:nvSpPr>
          <p:cNvPr id="5" name="Footer Placeholder 4">
            <a:extLst>
              <a:ext uri="{FF2B5EF4-FFF2-40B4-BE49-F238E27FC236}">
                <a16:creationId xmlns:a16="http://schemas.microsoft.com/office/drawing/2014/main" id="{FB2DFDE8-DBCE-5AE7-FB8F-214B3858D24F}"/>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IN"/>
              <a:t>National Institute of Technology, Jamshedpur</a:t>
            </a:r>
          </a:p>
        </p:txBody>
      </p:sp>
      <p:sp>
        <p:nvSpPr>
          <p:cNvPr id="6" name="Slide Number Placeholder 5">
            <a:extLst>
              <a:ext uri="{FF2B5EF4-FFF2-40B4-BE49-F238E27FC236}">
                <a16:creationId xmlns:a16="http://schemas.microsoft.com/office/drawing/2014/main" id="{E5030218-5167-F1DA-7006-90E14A743815}"/>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9E24D804-DDF7-4AFD-86A5-B75FBFD0FBC0}" type="slidenum">
              <a:rPr lang="en-IN" altLang="en-US"/>
              <a:pPr/>
              <a:t>‹#›</a:t>
            </a:fld>
            <a:endParaRPr lang="en-IN" altLang="en-US"/>
          </a:p>
        </p:txBody>
      </p:sp>
    </p:spTree>
    <p:extLst>
      <p:ext uri="{BB962C8B-B14F-4D97-AF65-F5344CB8AC3E}">
        <p14:creationId xmlns:p14="http://schemas.microsoft.com/office/powerpoint/2010/main" val="4260258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Line 13">
            <a:extLst>
              <a:ext uri="{FF2B5EF4-FFF2-40B4-BE49-F238E27FC236}">
                <a16:creationId xmlns:a16="http://schemas.microsoft.com/office/drawing/2014/main" id="{453C808E-F513-14EE-B5E3-35391DCAFD9E}"/>
              </a:ext>
            </a:extLst>
          </p:cNvPr>
          <p:cNvSpPr>
            <a:spLocks noChangeShapeType="1"/>
          </p:cNvSpPr>
          <p:nvPr/>
        </p:nvSpPr>
        <p:spPr bwMode="auto">
          <a:xfrm>
            <a:off x="1774825" y="213360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prstClr val="black"/>
              </a:solidFill>
              <a:latin typeface="Arial" panose="020B0604020202020204" pitchFamily="34" charset="0"/>
              <a:cs typeface="Arial" panose="020B0604020202020204" pitchFamily="34" charset="0"/>
            </a:endParaRPr>
          </a:p>
        </p:txBody>
      </p:sp>
      <p:sp>
        <p:nvSpPr>
          <p:cNvPr id="2051" name="Rectangle 4">
            <a:extLst>
              <a:ext uri="{FF2B5EF4-FFF2-40B4-BE49-F238E27FC236}">
                <a16:creationId xmlns:a16="http://schemas.microsoft.com/office/drawing/2014/main" id="{A218928B-3E11-6627-7D7E-593CE04E2DA5}"/>
              </a:ext>
            </a:extLst>
          </p:cNvPr>
          <p:cNvSpPr>
            <a:spLocks noChangeArrowheads="1"/>
          </p:cNvSpPr>
          <p:nvPr/>
        </p:nvSpPr>
        <p:spPr bwMode="auto">
          <a:xfrm>
            <a:off x="2279651" y="1055689"/>
            <a:ext cx="777716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pPr>
            <a:r>
              <a:rPr lang="en-IN" altLang="en-US" sz="2500" b="1" dirty="0">
                <a:solidFill>
                  <a:schemeClr val="tx2"/>
                </a:solidFill>
                <a:latin typeface="Calibri" panose="020F0502020204030204" pitchFamily="34" charset="0"/>
              </a:rPr>
              <a:t>Bug Priority prediction using hybrid deep learning model</a:t>
            </a:r>
          </a:p>
        </p:txBody>
      </p:sp>
      <p:sp>
        <p:nvSpPr>
          <p:cNvPr id="2052" name="Rectangle 5">
            <a:extLst>
              <a:ext uri="{FF2B5EF4-FFF2-40B4-BE49-F238E27FC236}">
                <a16:creationId xmlns:a16="http://schemas.microsoft.com/office/drawing/2014/main" id="{ADA9C882-007F-F764-B3C2-B893826616D7}"/>
              </a:ext>
            </a:extLst>
          </p:cNvPr>
          <p:cNvSpPr>
            <a:spLocks noChangeArrowheads="1"/>
          </p:cNvSpPr>
          <p:nvPr/>
        </p:nvSpPr>
        <p:spPr bwMode="auto">
          <a:xfrm>
            <a:off x="2495550" y="188913"/>
            <a:ext cx="72723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pPr>
            <a:r>
              <a:rPr lang="en-US" altLang="en-US" sz="2400" b="1" dirty="0">
                <a:solidFill>
                  <a:srgbClr val="92D050"/>
                </a:solidFill>
                <a:latin typeface="Calibri" panose="020F0502020204030204" pitchFamily="34" charset="0"/>
                <a:cs typeface="Times New Roman" panose="02020603050405020304" pitchFamily="18" charset="0"/>
              </a:rPr>
              <a:t> Software Engineering Project Review Report 1</a:t>
            </a:r>
            <a:endParaRPr lang="en-US" altLang="en-US" sz="2400" b="1" dirty="0">
              <a:solidFill>
                <a:srgbClr val="92D050"/>
              </a:solidFill>
              <a:latin typeface="Times New Roman" panose="02020603050405020304" pitchFamily="18" charset="0"/>
              <a:cs typeface="Times New Roman" panose="02020603050405020304" pitchFamily="18" charset="0"/>
            </a:endParaRPr>
          </a:p>
          <a:p>
            <a:pPr algn="ctr" eaLnBrk="1" fontAlgn="base" hangingPunct="1">
              <a:spcBef>
                <a:spcPct val="0"/>
              </a:spcBef>
              <a:spcAft>
                <a:spcPct val="0"/>
              </a:spcAft>
            </a:pPr>
            <a:r>
              <a:rPr lang="en-US" altLang="en-US" sz="2400" b="1" dirty="0">
                <a:solidFill>
                  <a:srgbClr val="92D050"/>
                </a:solidFill>
                <a:latin typeface="Times New Roman" panose="02020603050405020304" pitchFamily="18" charset="0"/>
                <a:cs typeface="Times New Roman" panose="02020603050405020304" pitchFamily="18" charset="0"/>
              </a:rPr>
              <a:t>  </a:t>
            </a:r>
            <a:endParaRPr lang="en-IN" altLang="en-US" sz="2400" dirty="0">
              <a:solidFill>
                <a:srgbClr val="92D050"/>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B9538554-2EBE-13FB-AB4B-EBA6911E8EE7}"/>
              </a:ext>
            </a:extLst>
          </p:cNvPr>
          <p:cNvSpPr/>
          <p:nvPr/>
        </p:nvSpPr>
        <p:spPr>
          <a:xfrm>
            <a:off x="2063750" y="2276476"/>
            <a:ext cx="8280400" cy="4875181"/>
          </a:xfrm>
          <a:prstGeom prst="rect">
            <a:avLst/>
          </a:prstGeom>
        </p:spPr>
        <p:txBody>
          <a:bodyPr>
            <a:spAutoFit/>
          </a:bodyPr>
          <a:lstStyle/>
          <a:p>
            <a:pPr algn="ctr">
              <a:lnSpc>
                <a:spcPct val="80000"/>
              </a:lnSpc>
              <a:spcAft>
                <a:spcPts val="600"/>
              </a:spcAft>
              <a:defRPr/>
            </a:pPr>
            <a:r>
              <a:rPr lang="en-US" sz="2400" dirty="0">
                <a:solidFill>
                  <a:prstClr val="black"/>
                </a:solidFill>
                <a:latin typeface="Calibri"/>
                <a:cs typeface="Times New Roman" pitchFamily="18" charset="0"/>
              </a:rPr>
              <a:t> </a:t>
            </a:r>
            <a:r>
              <a:rPr lang="en-US" sz="2000" dirty="0">
                <a:solidFill>
                  <a:prstClr val="black"/>
                </a:solidFill>
                <a:latin typeface="Times New Roman" pitchFamily="18" charset="0"/>
                <a:cs typeface="Times New Roman" pitchFamily="18" charset="0"/>
              </a:rPr>
              <a:t>Presented By:</a:t>
            </a:r>
          </a:p>
          <a:p>
            <a:pPr algn="ctr">
              <a:lnSpc>
                <a:spcPct val="80000"/>
              </a:lnSpc>
              <a:spcAft>
                <a:spcPts val="600"/>
              </a:spcAft>
              <a:defRPr/>
            </a:pPr>
            <a:r>
              <a:rPr lang="en-US" sz="2400" b="1" dirty="0">
                <a:solidFill>
                  <a:srgbClr val="0070C0"/>
                </a:solidFill>
                <a:latin typeface="Times New Roman" pitchFamily="18" charset="0"/>
                <a:cs typeface="Times New Roman" pitchFamily="18" charset="0"/>
              </a:rPr>
              <a:t>A. Charith, D. </a:t>
            </a:r>
            <a:r>
              <a:rPr lang="en-US" sz="2400" b="1" dirty="0" err="1">
                <a:solidFill>
                  <a:srgbClr val="0070C0"/>
                </a:solidFill>
                <a:latin typeface="Times New Roman" pitchFamily="18" charset="0"/>
                <a:cs typeface="Times New Roman" pitchFamily="18" charset="0"/>
              </a:rPr>
              <a:t>Parthava</a:t>
            </a:r>
            <a:r>
              <a:rPr lang="en-US" sz="2400" b="1" dirty="0">
                <a:solidFill>
                  <a:srgbClr val="0070C0"/>
                </a:solidFill>
                <a:latin typeface="Times New Roman" pitchFamily="18" charset="0"/>
                <a:cs typeface="Times New Roman" pitchFamily="18" charset="0"/>
              </a:rPr>
              <a:t> Naidu, D. Sridhar Aditya</a:t>
            </a:r>
          </a:p>
          <a:p>
            <a:pPr algn="ctr">
              <a:lnSpc>
                <a:spcPct val="80000"/>
              </a:lnSpc>
              <a:spcAft>
                <a:spcPts val="600"/>
              </a:spcAft>
              <a:defRPr/>
            </a:pPr>
            <a:r>
              <a:rPr lang="en-US" sz="2000" dirty="0">
                <a:solidFill>
                  <a:prstClr val="black"/>
                </a:solidFill>
                <a:latin typeface="Times New Roman" pitchFamily="18" charset="0"/>
                <a:cs typeface="Times New Roman" pitchFamily="18" charset="0"/>
              </a:rPr>
              <a:t>(AV.EN.U4AIE22001, AV.EN.U4AIE22010, AV.EN.U4AIE22049)</a:t>
            </a:r>
            <a:endParaRPr lang="en-US" sz="800" dirty="0">
              <a:solidFill>
                <a:prstClr val="black"/>
              </a:solidFill>
              <a:latin typeface="Times New Roman" pitchFamily="18" charset="0"/>
              <a:cs typeface="Times New Roman" pitchFamily="18" charset="0"/>
            </a:endParaRPr>
          </a:p>
          <a:p>
            <a:pPr algn="ctr">
              <a:lnSpc>
                <a:spcPct val="80000"/>
              </a:lnSpc>
              <a:spcAft>
                <a:spcPts val="600"/>
              </a:spcAft>
              <a:defRPr/>
            </a:pPr>
            <a:endParaRPr lang="en-US" sz="800" dirty="0">
              <a:solidFill>
                <a:prstClr val="black"/>
              </a:solidFill>
              <a:latin typeface="Times New Roman" pitchFamily="18" charset="0"/>
              <a:cs typeface="Times New Roman" pitchFamily="18" charset="0"/>
            </a:endParaRPr>
          </a:p>
          <a:p>
            <a:pPr algn="ctr">
              <a:lnSpc>
                <a:spcPct val="80000"/>
              </a:lnSpc>
              <a:spcAft>
                <a:spcPts val="600"/>
              </a:spcAft>
              <a:defRPr/>
            </a:pPr>
            <a:r>
              <a:rPr lang="en-US" sz="2000" dirty="0">
                <a:solidFill>
                  <a:prstClr val="black"/>
                </a:solidFill>
                <a:latin typeface="Times New Roman" pitchFamily="18" charset="0"/>
                <a:cs typeface="Times New Roman" pitchFamily="18" charset="0"/>
              </a:rPr>
              <a:t>Under the supervision of</a:t>
            </a:r>
          </a:p>
          <a:p>
            <a:pPr algn="ctr">
              <a:lnSpc>
                <a:spcPct val="80000"/>
              </a:lnSpc>
              <a:spcAft>
                <a:spcPts val="600"/>
              </a:spcAft>
              <a:defRPr/>
            </a:pPr>
            <a:r>
              <a:rPr lang="sv-SE" sz="2400" spc="-5" dirty="0">
                <a:solidFill>
                  <a:schemeClr val="tx1"/>
                </a:solidFill>
                <a:latin typeface="Tahoma"/>
                <a:cs typeface="Tahoma"/>
              </a:rPr>
              <a:t>Dr.</a:t>
            </a:r>
            <a:r>
              <a:rPr lang="sv-SE" sz="2400" spc="114" dirty="0">
                <a:solidFill>
                  <a:schemeClr val="tx1"/>
                </a:solidFill>
                <a:latin typeface="Tahoma"/>
                <a:cs typeface="Tahoma"/>
              </a:rPr>
              <a:t> </a:t>
            </a:r>
            <a:r>
              <a:rPr lang="sv-SE" sz="2400" spc="-45" dirty="0">
                <a:solidFill>
                  <a:schemeClr val="tx1"/>
                </a:solidFill>
                <a:latin typeface="Tahoma"/>
                <a:cs typeface="Tahoma"/>
              </a:rPr>
              <a:t>Chandan Kumar</a:t>
            </a:r>
            <a:endParaRPr lang="sv-SE" sz="2400" spc="-5" dirty="0">
              <a:solidFill>
                <a:schemeClr val="tx1"/>
              </a:solidFill>
              <a:latin typeface="Tahoma"/>
              <a:cs typeface="Tahoma"/>
            </a:endParaRPr>
          </a:p>
          <a:p>
            <a:pPr algn="ctr">
              <a:lnSpc>
                <a:spcPct val="80000"/>
              </a:lnSpc>
              <a:defRPr/>
            </a:pPr>
            <a:r>
              <a:rPr lang="en-US" sz="2000" dirty="0">
                <a:solidFill>
                  <a:prstClr val="black"/>
                </a:solidFill>
                <a:latin typeface="Times New Roman" pitchFamily="18" charset="0"/>
                <a:cs typeface="Times New Roman" pitchFamily="18" charset="0"/>
              </a:rPr>
              <a:t>(Designation)</a:t>
            </a:r>
          </a:p>
          <a:p>
            <a:pPr algn="ctr">
              <a:lnSpc>
                <a:spcPct val="80000"/>
              </a:lnSpc>
              <a:defRPr/>
            </a:pPr>
            <a:endParaRPr lang="en-US" sz="2000" dirty="0">
              <a:solidFill>
                <a:prstClr val="black"/>
              </a:solidFill>
              <a:latin typeface="Times New Roman" pitchFamily="18" charset="0"/>
              <a:cs typeface="Times New Roman" pitchFamily="18" charset="0"/>
            </a:endParaRPr>
          </a:p>
          <a:p>
            <a:pPr algn="ctr">
              <a:lnSpc>
                <a:spcPct val="80000"/>
              </a:lnSpc>
              <a:defRPr/>
            </a:pPr>
            <a:endParaRPr lang="en-US" sz="1400" dirty="0">
              <a:solidFill>
                <a:prstClr val="black"/>
              </a:solidFill>
              <a:latin typeface="Calibri"/>
              <a:cs typeface="Times New Roman" pitchFamily="18" charset="0"/>
            </a:endParaRPr>
          </a:p>
          <a:p>
            <a:pPr algn="ctr">
              <a:lnSpc>
                <a:spcPct val="80000"/>
              </a:lnSpc>
              <a:defRPr/>
            </a:pPr>
            <a:endParaRPr lang="en-US" sz="1050" b="1" dirty="0">
              <a:solidFill>
                <a:prstClr val="black"/>
              </a:solidFill>
              <a:latin typeface="Times New Roman" pitchFamily="18" charset="0"/>
              <a:cs typeface="Times New Roman" pitchFamily="18" charset="0"/>
            </a:endParaRPr>
          </a:p>
          <a:p>
            <a:pPr algn="ctr">
              <a:lnSpc>
                <a:spcPct val="80000"/>
              </a:lnSpc>
              <a:defRPr/>
            </a:pPr>
            <a:endParaRPr lang="en-US" sz="1050" b="1" dirty="0">
              <a:solidFill>
                <a:prstClr val="black"/>
              </a:solidFill>
              <a:latin typeface="Times New Roman" pitchFamily="18" charset="0"/>
              <a:cs typeface="Times New Roman" pitchFamily="18" charset="0"/>
            </a:endParaRPr>
          </a:p>
          <a:p>
            <a:pPr algn="ctr">
              <a:lnSpc>
                <a:spcPct val="80000"/>
              </a:lnSpc>
              <a:defRPr/>
            </a:pPr>
            <a:endParaRPr lang="en-US" sz="2400" b="1" dirty="0">
              <a:solidFill>
                <a:prstClr val="black"/>
              </a:solidFill>
              <a:latin typeface="Times New Roman" pitchFamily="18" charset="0"/>
              <a:cs typeface="Times New Roman" pitchFamily="18" charset="0"/>
            </a:endParaRPr>
          </a:p>
          <a:p>
            <a:pPr algn="ctr">
              <a:lnSpc>
                <a:spcPct val="80000"/>
              </a:lnSpc>
              <a:defRPr/>
            </a:pPr>
            <a:endParaRPr lang="en-US" sz="2400" b="1" dirty="0">
              <a:solidFill>
                <a:prstClr val="black"/>
              </a:solidFill>
              <a:latin typeface="Times New Roman" pitchFamily="18" charset="0"/>
              <a:cs typeface="Times New Roman" pitchFamily="18" charset="0"/>
            </a:endParaRPr>
          </a:p>
          <a:p>
            <a:pPr algn="ctr">
              <a:lnSpc>
                <a:spcPct val="80000"/>
              </a:lnSpc>
              <a:defRPr/>
            </a:pPr>
            <a:endParaRPr lang="en-US" sz="2400" b="1" dirty="0">
              <a:solidFill>
                <a:prstClr val="black"/>
              </a:solidFill>
              <a:latin typeface="Times New Roman" pitchFamily="18" charset="0"/>
              <a:cs typeface="Times New Roman" pitchFamily="18" charset="0"/>
            </a:endParaRPr>
          </a:p>
          <a:p>
            <a:pPr algn="ctr">
              <a:lnSpc>
                <a:spcPct val="80000"/>
              </a:lnSpc>
              <a:defRPr/>
            </a:pPr>
            <a:r>
              <a:rPr lang="en-US" sz="2400" b="1" dirty="0">
                <a:solidFill>
                  <a:prstClr val="black"/>
                </a:solidFill>
                <a:latin typeface="Times New Roman" pitchFamily="18" charset="0"/>
                <a:cs typeface="Times New Roman" pitchFamily="18" charset="0"/>
              </a:rPr>
              <a:t>Department of Computer Science and Engineering</a:t>
            </a:r>
          </a:p>
          <a:p>
            <a:pPr algn="ctr">
              <a:lnSpc>
                <a:spcPct val="80000"/>
              </a:lnSpc>
              <a:defRPr/>
            </a:pPr>
            <a:r>
              <a:rPr lang="en-US" sz="2000" dirty="0">
                <a:solidFill>
                  <a:prstClr val="black"/>
                </a:solidFill>
                <a:latin typeface="Times New Roman" pitchFamily="18" charset="0"/>
                <a:cs typeface="Times New Roman" pitchFamily="18" charset="0"/>
              </a:rPr>
              <a:t>Amrita Vishwa Vidyapeetham, Amaravati Campus</a:t>
            </a:r>
          </a:p>
          <a:p>
            <a:pPr algn="ctr">
              <a:lnSpc>
                <a:spcPct val="80000"/>
              </a:lnSpc>
              <a:defRPr/>
            </a:pPr>
            <a:r>
              <a:rPr lang="en-US" sz="2000" dirty="0">
                <a:solidFill>
                  <a:prstClr val="black"/>
                </a:solidFill>
                <a:latin typeface="Times New Roman" pitchFamily="18" charset="0"/>
                <a:cs typeface="Times New Roman" pitchFamily="18" charset="0"/>
              </a:rPr>
              <a:t>Andhra Pradesh-522503</a:t>
            </a:r>
          </a:p>
          <a:p>
            <a:pPr algn="ctr">
              <a:lnSpc>
                <a:spcPct val="80000"/>
              </a:lnSpc>
              <a:spcAft>
                <a:spcPts val="600"/>
              </a:spcAft>
              <a:defRPr/>
            </a:pPr>
            <a:endParaRPr lang="en-US" sz="2000" dirty="0">
              <a:solidFill>
                <a:prstClr val="black"/>
              </a:solidFill>
              <a:latin typeface="Times New Roman" pitchFamily="18" charset="0"/>
              <a:cs typeface="Times New Roman" pitchFamily="18" charset="0"/>
            </a:endParaRPr>
          </a:p>
        </p:txBody>
      </p:sp>
      <p:sp>
        <p:nvSpPr>
          <p:cNvPr id="9" name="Date Placeholder 8">
            <a:extLst>
              <a:ext uri="{FF2B5EF4-FFF2-40B4-BE49-F238E27FC236}">
                <a16:creationId xmlns:a16="http://schemas.microsoft.com/office/drawing/2014/main" id="{82208FCF-837E-7A47-CD54-70369E6C1C6D}"/>
              </a:ext>
            </a:extLst>
          </p:cNvPr>
          <p:cNvSpPr>
            <a:spLocks noGrp="1"/>
          </p:cNvSpPr>
          <p:nvPr>
            <p:ph type="dt" sz="quarter" idx="10"/>
          </p:nvPr>
        </p:nvSpPr>
        <p:spPr/>
        <p:txBody>
          <a:bodyPr/>
          <a:lstStyle/>
          <a:p>
            <a:pPr>
              <a:defRPr/>
            </a:pPr>
            <a:fld id="{7CA079BB-D0D9-4383-9A1A-E08BAC0AAF3E}" type="datetime2">
              <a:rPr lang="en-US">
                <a:solidFill>
                  <a:prstClr val="black">
                    <a:tint val="75000"/>
                  </a:prstClr>
                </a:solidFill>
                <a:latin typeface="Calibri"/>
              </a:rPr>
              <a:pPr>
                <a:defRPr/>
              </a:pPr>
              <a:t>Monday, March 17, 2025</a:t>
            </a:fld>
            <a:endParaRPr lang="en-IN" dirty="0">
              <a:solidFill>
                <a:prstClr val="black">
                  <a:tint val="75000"/>
                </a:prstClr>
              </a:solidFill>
              <a:latin typeface="Calibri"/>
            </a:endParaRPr>
          </a:p>
        </p:txBody>
      </p:sp>
      <p:sp>
        <p:nvSpPr>
          <p:cNvPr id="10" name="Footer Placeholder 9">
            <a:extLst>
              <a:ext uri="{FF2B5EF4-FFF2-40B4-BE49-F238E27FC236}">
                <a16:creationId xmlns:a16="http://schemas.microsoft.com/office/drawing/2014/main" id="{34C3CBD9-C4BE-8347-4071-C9EE13B10849}"/>
              </a:ext>
            </a:extLst>
          </p:cNvPr>
          <p:cNvSpPr>
            <a:spLocks noGrp="1"/>
          </p:cNvSpPr>
          <p:nvPr>
            <p:ph type="ftr" sz="quarter" idx="11"/>
          </p:nvPr>
        </p:nvSpPr>
        <p:spPr>
          <a:xfrm>
            <a:off x="6980238" y="6308726"/>
            <a:ext cx="3687762" cy="365125"/>
          </a:xfrm>
        </p:spPr>
        <p:txBody>
          <a:bodyPr/>
          <a:lstStyle/>
          <a:p>
            <a:pPr>
              <a:defRPr/>
            </a:pPr>
            <a:r>
              <a:rPr lang="en-IN" dirty="0">
                <a:solidFill>
                  <a:prstClr val="black">
                    <a:tint val="75000"/>
                  </a:prstClr>
                </a:solidFill>
                <a:latin typeface="Calibri"/>
              </a:rPr>
              <a:t>National Institute of Technology, Jamshedpur</a:t>
            </a:r>
          </a:p>
        </p:txBody>
      </p:sp>
      <p:pic>
        <p:nvPicPr>
          <p:cNvPr id="3" name="Picture 2" descr="Amrita Institute of Medical Sciences ...">
            <a:extLst>
              <a:ext uri="{FF2B5EF4-FFF2-40B4-BE49-F238E27FC236}">
                <a16:creationId xmlns:a16="http://schemas.microsoft.com/office/drawing/2014/main" id="{EDE792D9-4086-F823-B934-873C5CE222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383" y="4512523"/>
            <a:ext cx="6131133" cy="14588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CB4A1C-37D2-6986-74E5-466D78D2BC91}"/>
              </a:ext>
            </a:extLst>
          </p:cNvPr>
          <p:cNvSpPr>
            <a:spLocks noGrp="1"/>
          </p:cNvSpPr>
          <p:nvPr>
            <p:ph type="dt" sz="half" idx="10"/>
          </p:nvPr>
        </p:nvSpPr>
        <p:spPr/>
        <p:txBody>
          <a:bodyPr/>
          <a:lstStyle/>
          <a:p>
            <a:pPr>
              <a:defRPr/>
            </a:pPr>
            <a:fld id="{F2631506-0CA8-4986-A9E3-D4899B7B5870}" type="datetime2">
              <a:rPr lang="en-US" smtClean="0"/>
              <a:pPr>
                <a:defRPr/>
              </a:pPr>
              <a:t>Monday, March 17, 2025</a:t>
            </a:fld>
            <a:endParaRPr lang="en-IN"/>
          </a:p>
        </p:txBody>
      </p:sp>
      <p:sp>
        <p:nvSpPr>
          <p:cNvPr id="3" name="Footer Placeholder 2">
            <a:extLst>
              <a:ext uri="{FF2B5EF4-FFF2-40B4-BE49-F238E27FC236}">
                <a16:creationId xmlns:a16="http://schemas.microsoft.com/office/drawing/2014/main" id="{13C48E7C-B476-81D8-FA7A-2890A9E1CEA5}"/>
              </a:ext>
            </a:extLst>
          </p:cNvPr>
          <p:cNvSpPr>
            <a:spLocks noGrp="1"/>
          </p:cNvSpPr>
          <p:nvPr>
            <p:ph type="ftr" sz="quarter" idx="11"/>
          </p:nvPr>
        </p:nvSpPr>
        <p:spPr/>
        <p:txBody>
          <a:bodyPr/>
          <a:lstStyle/>
          <a:p>
            <a:pPr>
              <a:defRPr/>
            </a:pPr>
            <a:r>
              <a:rPr lang="en-IN"/>
              <a:t>National Institute of Technology, Jamshedpur</a:t>
            </a:r>
          </a:p>
        </p:txBody>
      </p:sp>
      <p:sp>
        <p:nvSpPr>
          <p:cNvPr id="4" name="Line 13">
            <a:extLst>
              <a:ext uri="{FF2B5EF4-FFF2-40B4-BE49-F238E27FC236}">
                <a16:creationId xmlns:a16="http://schemas.microsoft.com/office/drawing/2014/main" id="{C39F8B0E-0C6A-447D-2368-ABE9CC0ECEC2}"/>
              </a:ext>
            </a:extLst>
          </p:cNvPr>
          <p:cNvSpPr>
            <a:spLocks noChangeShapeType="1"/>
          </p:cNvSpPr>
          <p:nvPr/>
        </p:nvSpPr>
        <p:spPr bwMode="auto">
          <a:xfrm>
            <a:off x="1774825" y="1125538"/>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 name="TextBox 5">
            <a:extLst>
              <a:ext uri="{FF2B5EF4-FFF2-40B4-BE49-F238E27FC236}">
                <a16:creationId xmlns:a16="http://schemas.microsoft.com/office/drawing/2014/main" id="{3F53B1DC-4E4C-90C3-6BCB-F1F80F505654}"/>
              </a:ext>
            </a:extLst>
          </p:cNvPr>
          <p:cNvSpPr txBox="1"/>
          <p:nvPr/>
        </p:nvSpPr>
        <p:spPr>
          <a:xfrm>
            <a:off x="1930400" y="592082"/>
            <a:ext cx="6096000" cy="461665"/>
          </a:xfrm>
          <a:prstGeom prst="rect">
            <a:avLst/>
          </a:prstGeom>
          <a:noFill/>
        </p:spPr>
        <p:txBody>
          <a:bodyPr wrap="square">
            <a:spAutoFit/>
          </a:bodyPr>
          <a:lstStyle/>
          <a:p>
            <a:r>
              <a:rPr lang="en-US" sz="2400" b="1" dirty="0">
                <a:solidFill>
                  <a:srgbClr val="002060"/>
                </a:solidFill>
                <a:latin typeface="Times New Roman" panose="02020603050405020304" pitchFamily="18" charset="0"/>
                <a:cs typeface="Times New Roman" panose="02020603050405020304" pitchFamily="18" charset="0"/>
              </a:rPr>
              <a:t>Cont..</a:t>
            </a:r>
            <a:endParaRPr lang="en-US" sz="2400" dirty="0"/>
          </a:p>
        </p:txBody>
      </p:sp>
      <p:sp>
        <p:nvSpPr>
          <p:cNvPr id="8" name="TextBox 7">
            <a:extLst>
              <a:ext uri="{FF2B5EF4-FFF2-40B4-BE49-F238E27FC236}">
                <a16:creationId xmlns:a16="http://schemas.microsoft.com/office/drawing/2014/main" id="{3AB42ED5-26E8-6649-9FA2-B77017B7456D}"/>
              </a:ext>
            </a:extLst>
          </p:cNvPr>
          <p:cNvSpPr txBox="1"/>
          <p:nvPr/>
        </p:nvSpPr>
        <p:spPr>
          <a:xfrm>
            <a:off x="1774824" y="1397675"/>
            <a:ext cx="8610599" cy="2677656"/>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Future research suggests </a:t>
            </a:r>
            <a:r>
              <a:rPr lang="en-US" sz="2400" b="1" dirty="0">
                <a:latin typeface="Times New Roman" panose="02020603050405020304" pitchFamily="18" charset="0"/>
                <a:cs typeface="Times New Roman" panose="02020603050405020304" pitchFamily="18" charset="0"/>
              </a:rPr>
              <a:t>deep learning and hybrid models </a:t>
            </a:r>
            <a:r>
              <a:rPr lang="en-US" sz="2400" dirty="0">
                <a:latin typeface="Times New Roman" panose="02020603050405020304" pitchFamily="18" charset="0"/>
                <a:cs typeface="Times New Roman" panose="02020603050405020304" pitchFamily="18" charset="0"/>
              </a:rPr>
              <a:t>for better accuracy. Helge Spieker et al. (2017) proposed </a:t>
            </a:r>
            <a:r>
              <a:rPr lang="en-US" sz="2400" b="1" dirty="0">
                <a:latin typeface="Times New Roman" panose="02020603050405020304" pitchFamily="18" charset="0"/>
                <a:cs typeface="Times New Roman" panose="02020603050405020304" pitchFamily="18" charset="0"/>
              </a:rPr>
              <a:t>reinforcement learning for test prioritization, adaptable for bug ranking</a:t>
            </a:r>
            <a:r>
              <a:rPr lang="en-US" sz="2400" dirty="0">
                <a:latin typeface="Times New Roman" panose="02020603050405020304" pitchFamily="18" charset="0"/>
                <a:cs typeface="Times New Roman" panose="02020603050405020304" pitchFamily="18" charset="0"/>
              </a:rPr>
              <a:t>. Shuai Wang et al. (2018) showed rule mining and multi-objective search can optimize prioritization. Combining textual and tabular data with adaptive learning improves automated bug prioritization.</a:t>
            </a:r>
          </a:p>
        </p:txBody>
      </p:sp>
    </p:spTree>
    <p:extLst>
      <p:ext uri="{BB962C8B-B14F-4D97-AF65-F5344CB8AC3E}">
        <p14:creationId xmlns:p14="http://schemas.microsoft.com/office/powerpoint/2010/main" val="581987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a:extLst>
              <a:ext uri="{FF2B5EF4-FFF2-40B4-BE49-F238E27FC236}">
                <a16:creationId xmlns:a16="http://schemas.microsoft.com/office/drawing/2014/main" id="{9B2527DC-C761-3517-BE01-0EA9F734840F}"/>
              </a:ext>
            </a:extLst>
          </p:cNvPr>
          <p:cNvSpPr>
            <a:spLocks noGrp="1"/>
          </p:cNvSpPr>
          <p:nvPr>
            <p:ph type="title"/>
          </p:nvPr>
        </p:nvSpPr>
        <p:spPr>
          <a:xfrm>
            <a:off x="1965325" y="333375"/>
            <a:ext cx="8229600" cy="647700"/>
          </a:xfrm>
        </p:spPr>
        <p:txBody>
          <a:bodyPr/>
          <a:lstStyle/>
          <a:p>
            <a:r>
              <a:rPr lang="en-US" altLang="en-US" sz="3000" b="1" dirty="0">
                <a:solidFill>
                  <a:srgbClr val="FF0000"/>
                </a:solidFill>
                <a:latin typeface="Times New Roman" panose="02020603050405020304" pitchFamily="18" charset="0"/>
                <a:cs typeface="Times New Roman" panose="02020603050405020304" pitchFamily="18" charset="0"/>
              </a:rPr>
              <a:t>Objective </a:t>
            </a:r>
            <a:endParaRPr lang="en-IN" altLang="en-US" sz="3000" b="1" dirty="0">
              <a:solidFill>
                <a:srgbClr val="FF0000"/>
              </a:solidFill>
              <a:latin typeface="Times New Roman" panose="02020603050405020304" pitchFamily="18" charset="0"/>
              <a:cs typeface="Times New Roman" panose="02020603050405020304" pitchFamily="18" charset="0"/>
            </a:endParaRPr>
          </a:p>
        </p:txBody>
      </p:sp>
      <p:sp>
        <p:nvSpPr>
          <p:cNvPr id="128003" name="Content Placeholder 2">
            <a:extLst>
              <a:ext uri="{FF2B5EF4-FFF2-40B4-BE49-F238E27FC236}">
                <a16:creationId xmlns:a16="http://schemas.microsoft.com/office/drawing/2014/main" id="{5DECF915-BA64-44FA-6DA4-EBFBC151A8AA}"/>
              </a:ext>
            </a:extLst>
          </p:cNvPr>
          <p:cNvSpPr>
            <a:spLocks noGrp="1"/>
          </p:cNvSpPr>
          <p:nvPr>
            <p:ph idx="1"/>
          </p:nvPr>
        </p:nvSpPr>
        <p:spPr>
          <a:xfrm>
            <a:off x="1774825" y="1452717"/>
            <a:ext cx="8686698" cy="3052763"/>
          </a:xfrm>
        </p:spPr>
        <p:txBody>
          <a:bodyPr/>
          <a:lstStyle/>
          <a:p>
            <a:pPr algn="ctr">
              <a:buFont typeface="Wingdings 2" panose="05020102010507070707" pitchFamily="18" charset="2"/>
              <a:buNone/>
            </a:pPr>
            <a:endParaRPr lang="en-US" altLang="en-US" sz="3600" b="1" dirty="0">
              <a:solidFill>
                <a:srgbClr val="92D050"/>
              </a:solidFill>
            </a:endParaRPr>
          </a:p>
          <a:p>
            <a:pPr algn="just">
              <a:buFont typeface="Wingdings 2" panose="05020102010507070707" pitchFamily="18" charset="2"/>
              <a:buNone/>
            </a:pPr>
            <a:r>
              <a:rPr lang="en-US" sz="2400" b="1" dirty="0">
                <a:solidFill>
                  <a:schemeClr val="tx2"/>
                </a:solidFill>
                <a:latin typeface="Times New Roman" panose="02020603050405020304" pitchFamily="18" charset="0"/>
                <a:cs typeface="Times New Roman" panose="02020603050405020304" pitchFamily="18" charset="0"/>
              </a:rPr>
              <a:t>The objective is to enhance bug priority prediction using deep learning techniques for more accurate and efficient defect management.</a:t>
            </a:r>
            <a:endParaRPr lang="en-US" altLang="en-US" sz="2400" b="1" dirty="0">
              <a:solidFill>
                <a:schemeClr val="tx2"/>
              </a:solidFill>
              <a:latin typeface="Times New Roman" panose="02020603050405020304" pitchFamily="18" charset="0"/>
              <a:cs typeface="Times New Roman" panose="02020603050405020304" pitchFamily="18" charset="0"/>
            </a:endParaRPr>
          </a:p>
        </p:txBody>
      </p:sp>
      <p:sp>
        <p:nvSpPr>
          <p:cNvPr id="128004" name="Line 13">
            <a:extLst>
              <a:ext uri="{FF2B5EF4-FFF2-40B4-BE49-F238E27FC236}">
                <a16:creationId xmlns:a16="http://schemas.microsoft.com/office/drawing/2014/main" id="{AA579DE8-1F29-D72D-556B-15A74F70DBCD}"/>
              </a:ext>
            </a:extLst>
          </p:cNvPr>
          <p:cNvSpPr>
            <a:spLocks noChangeShapeType="1"/>
          </p:cNvSpPr>
          <p:nvPr/>
        </p:nvSpPr>
        <p:spPr bwMode="auto">
          <a:xfrm>
            <a:off x="1774825" y="1125538"/>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9C1C90-1AF2-AF8D-E775-0F7F98FEBFCE}"/>
              </a:ext>
            </a:extLst>
          </p:cNvPr>
          <p:cNvSpPr>
            <a:spLocks noGrp="1"/>
          </p:cNvSpPr>
          <p:nvPr>
            <p:ph type="dt" sz="half" idx="10"/>
          </p:nvPr>
        </p:nvSpPr>
        <p:spPr/>
        <p:txBody>
          <a:bodyPr/>
          <a:lstStyle/>
          <a:p>
            <a:pPr>
              <a:defRPr/>
            </a:pPr>
            <a:fld id="{F2631506-0CA8-4986-A9E3-D4899B7B5870}" type="datetime2">
              <a:rPr lang="en-US" smtClean="0"/>
              <a:pPr>
                <a:defRPr/>
              </a:pPr>
              <a:t>Monday, March 17, 2025</a:t>
            </a:fld>
            <a:endParaRPr lang="en-IN"/>
          </a:p>
        </p:txBody>
      </p:sp>
      <p:sp>
        <p:nvSpPr>
          <p:cNvPr id="3" name="Footer Placeholder 2">
            <a:extLst>
              <a:ext uri="{FF2B5EF4-FFF2-40B4-BE49-F238E27FC236}">
                <a16:creationId xmlns:a16="http://schemas.microsoft.com/office/drawing/2014/main" id="{524166AC-A54B-57BD-D845-83291D82BC35}"/>
              </a:ext>
            </a:extLst>
          </p:cNvPr>
          <p:cNvSpPr>
            <a:spLocks noGrp="1"/>
          </p:cNvSpPr>
          <p:nvPr>
            <p:ph type="ftr" sz="quarter" idx="11"/>
          </p:nvPr>
        </p:nvSpPr>
        <p:spPr/>
        <p:txBody>
          <a:bodyPr/>
          <a:lstStyle/>
          <a:p>
            <a:pPr>
              <a:defRPr/>
            </a:pPr>
            <a:r>
              <a:rPr lang="en-IN"/>
              <a:t>National Institute of Technology, Jamshedpur</a:t>
            </a:r>
          </a:p>
        </p:txBody>
      </p:sp>
      <p:sp>
        <p:nvSpPr>
          <p:cNvPr id="4" name="Line 13">
            <a:extLst>
              <a:ext uri="{FF2B5EF4-FFF2-40B4-BE49-F238E27FC236}">
                <a16:creationId xmlns:a16="http://schemas.microsoft.com/office/drawing/2014/main" id="{AA4A0DB6-FA4B-67AF-CBBB-E6DFD9AFB130}"/>
              </a:ext>
            </a:extLst>
          </p:cNvPr>
          <p:cNvSpPr>
            <a:spLocks noChangeShapeType="1"/>
          </p:cNvSpPr>
          <p:nvPr/>
        </p:nvSpPr>
        <p:spPr bwMode="auto">
          <a:xfrm>
            <a:off x="1774825" y="1125538"/>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 name="TextBox 5">
            <a:extLst>
              <a:ext uri="{FF2B5EF4-FFF2-40B4-BE49-F238E27FC236}">
                <a16:creationId xmlns:a16="http://schemas.microsoft.com/office/drawing/2014/main" id="{E1D4CBF5-C0F3-F471-EEC1-989BFE50248D}"/>
              </a:ext>
            </a:extLst>
          </p:cNvPr>
          <p:cNvSpPr txBox="1"/>
          <p:nvPr/>
        </p:nvSpPr>
        <p:spPr>
          <a:xfrm>
            <a:off x="1871406" y="523257"/>
            <a:ext cx="7213600" cy="523220"/>
          </a:xfrm>
          <a:prstGeom prst="rect">
            <a:avLst/>
          </a:prstGeom>
          <a:noFill/>
        </p:spPr>
        <p:txBody>
          <a:bodyPr wrap="square">
            <a:spAutoFit/>
          </a:bodyPr>
          <a:lstStyle/>
          <a:p>
            <a:r>
              <a:rPr lang="en-US" altLang="en-US" sz="2800" b="1" dirty="0">
                <a:solidFill>
                  <a:srgbClr val="002060"/>
                </a:solidFill>
                <a:latin typeface="Times New Roman" panose="02020603050405020304" pitchFamily="18" charset="0"/>
                <a:cs typeface="Times New Roman" panose="02020603050405020304" pitchFamily="18" charset="0"/>
              </a:rPr>
              <a:t>Proposed Methodology</a:t>
            </a:r>
            <a:endParaRPr lang="en-US" sz="2800" dirty="0"/>
          </a:p>
        </p:txBody>
      </p:sp>
      <p:sp>
        <p:nvSpPr>
          <p:cNvPr id="8" name="TextBox 7">
            <a:extLst>
              <a:ext uri="{FF2B5EF4-FFF2-40B4-BE49-F238E27FC236}">
                <a16:creationId xmlns:a16="http://schemas.microsoft.com/office/drawing/2014/main" id="{C3301EA2-6376-4FF9-C4D4-1D49A0388A92}"/>
              </a:ext>
            </a:extLst>
          </p:cNvPr>
          <p:cNvSpPr txBox="1"/>
          <p:nvPr/>
        </p:nvSpPr>
        <p:spPr>
          <a:xfrm>
            <a:off x="1446724" y="1204600"/>
            <a:ext cx="9266801" cy="5386090"/>
          </a:xfrm>
          <a:prstGeom prst="rect">
            <a:avLst/>
          </a:prstGeom>
          <a:noFill/>
        </p:spPr>
        <p:txBody>
          <a:bodyPr wrap="square">
            <a:spAutoFit/>
          </a:bodyPr>
          <a:lstStyle/>
          <a:p>
            <a:pPr marL="342900" indent="-342900">
              <a:buFont typeface="+mj-lt"/>
              <a:buAutoNum type="arabicPeriod"/>
            </a:pPr>
            <a:r>
              <a:rPr lang="en-US" sz="2400" b="1" dirty="0">
                <a:latin typeface="Times New Roman" panose="02020603050405020304" pitchFamily="18" charset="0"/>
                <a:cs typeface="Times New Roman" panose="02020603050405020304" pitchFamily="18" charset="0"/>
              </a:rPr>
              <a:t>Data Preprocessing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Collect bug reports containing features like Title, Description, Status, Component, Assignee, and Timestamps.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Perform text preprocessing by tokenizing, removing </a:t>
            </a:r>
            <a:r>
              <a:rPr lang="en-US" sz="2400" dirty="0" err="1">
                <a:latin typeface="Times New Roman" panose="02020603050405020304" pitchFamily="18" charset="0"/>
                <a:cs typeface="Times New Roman" panose="02020603050405020304" pitchFamily="18" charset="0"/>
              </a:rPr>
              <a:t>stopwords</a:t>
            </a:r>
            <a:r>
              <a:rPr lang="en-US" sz="2400" dirty="0">
                <a:latin typeface="Times New Roman" panose="02020603050405020304" pitchFamily="18" charset="0"/>
                <a:cs typeface="Times New Roman" panose="02020603050405020304" pitchFamily="18" charset="0"/>
              </a:rPr>
              <a:t>, and applying stemming/lemmatization.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Encode categorical features (e.g., status, component) using one-hot encoding and normalize numerical values.</a:t>
            </a:r>
          </a:p>
          <a:p>
            <a:endParaRPr lang="en-US" sz="800" dirty="0">
              <a:latin typeface="Times New Roman" panose="02020603050405020304" pitchFamily="18" charset="0"/>
              <a:cs typeface="Times New Roman" panose="02020603050405020304" pitchFamily="18" charset="0"/>
            </a:endParaRPr>
          </a:p>
          <a:p>
            <a:pPr>
              <a:buNone/>
            </a:pPr>
            <a:r>
              <a:rPr lang="en-US" sz="2400" b="1" dirty="0">
                <a:latin typeface="Times New Roman" panose="02020603050405020304" pitchFamily="18" charset="0"/>
                <a:cs typeface="Times New Roman" panose="02020603050405020304" pitchFamily="18" charset="0"/>
              </a:rPr>
              <a:t>2. Feature Engineering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Extract meaningful textual and tabular features from the bug reports.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TF-IDF or word embeddings to represent textual features efficiently.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Select relevant structured attributes like Created Time, Resolved Time, and Assignee for better predictions.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8423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846F9-6F15-4D98-8F42-E88D8AB6FBB4}"/>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3354DC80-A30A-359D-D014-B068B8F19057}"/>
              </a:ext>
            </a:extLst>
          </p:cNvPr>
          <p:cNvSpPr>
            <a:spLocks noGrp="1"/>
          </p:cNvSpPr>
          <p:nvPr>
            <p:ph type="dt" sz="half" idx="10"/>
          </p:nvPr>
        </p:nvSpPr>
        <p:spPr/>
        <p:txBody>
          <a:bodyPr/>
          <a:lstStyle/>
          <a:p>
            <a:pPr>
              <a:defRPr/>
            </a:pPr>
            <a:fld id="{F2631506-0CA8-4986-A9E3-D4899B7B5870}" type="datetime2">
              <a:rPr lang="en-US" smtClean="0"/>
              <a:pPr>
                <a:defRPr/>
              </a:pPr>
              <a:t>Monday, March 17, 2025</a:t>
            </a:fld>
            <a:endParaRPr lang="en-IN"/>
          </a:p>
        </p:txBody>
      </p:sp>
      <p:sp>
        <p:nvSpPr>
          <p:cNvPr id="3" name="Footer Placeholder 2">
            <a:extLst>
              <a:ext uri="{FF2B5EF4-FFF2-40B4-BE49-F238E27FC236}">
                <a16:creationId xmlns:a16="http://schemas.microsoft.com/office/drawing/2014/main" id="{A5B4F736-F2C6-EDDD-BCF6-57A5375BA7AC}"/>
              </a:ext>
            </a:extLst>
          </p:cNvPr>
          <p:cNvSpPr>
            <a:spLocks noGrp="1"/>
          </p:cNvSpPr>
          <p:nvPr>
            <p:ph type="ftr" sz="quarter" idx="11"/>
          </p:nvPr>
        </p:nvSpPr>
        <p:spPr/>
        <p:txBody>
          <a:bodyPr/>
          <a:lstStyle/>
          <a:p>
            <a:pPr>
              <a:defRPr/>
            </a:pPr>
            <a:r>
              <a:rPr lang="en-IN"/>
              <a:t>National Institute of Technology, Jamshedpur</a:t>
            </a:r>
          </a:p>
        </p:txBody>
      </p:sp>
      <p:sp>
        <p:nvSpPr>
          <p:cNvPr id="4" name="Line 13">
            <a:extLst>
              <a:ext uri="{FF2B5EF4-FFF2-40B4-BE49-F238E27FC236}">
                <a16:creationId xmlns:a16="http://schemas.microsoft.com/office/drawing/2014/main" id="{9C1CB7AF-E01A-DE77-A355-E90E3A48E1E5}"/>
              </a:ext>
            </a:extLst>
          </p:cNvPr>
          <p:cNvSpPr>
            <a:spLocks noChangeShapeType="1"/>
          </p:cNvSpPr>
          <p:nvPr/>
        </p:nvSpPr>
        <p:spPr bwMode="auto">
          <a:xfrm>
            <a:off x="1774825" y="1125538"/>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 name="TextBox 5">
            <a:extLst>
              <a:ext uri="{FF2B5EF4-FFF2-40B4-BE49-F238E27FC236}">
                <a16:creationId xmlns:a16="http://schemas.microsoft.com/office/drawing/2014/main" id="{28DDB944-FE7F-E52A-C756-BDCF62B71C7C}"/>
              </a:ext>
            </a:extLst>
          </p:cNvPr>
          <p:cNvSpPr txBox="1"/>
          <p:nvPr/>
        </p:nvSpPr>
        <p:spPr>
          <a:xfrm>
            <a:off x="1871406" y="523257"/>
            <a:ext cx="7213600" cy="523220"/>
          </a:xfrm>
          <a:prstGeom prst="rect">
            <a:avLst/>
          </a:prstGeom>
          <a:noFill/>
        </p:spPr>
        <p:txBody>
          <a:bodyPr wrap="square">
            <a:spAutoFit/>
          </a:bodyPr>
          <a:lstStyle/>
          <a:p>
            <a:r>
              <a:rPr lang="en-US" altLang="en-US" sz="2800" b="1" dirty="0">
                <a:solidFill>
                  <a:srgbClr val="002060"/>
                </a:solidFill>
                <a:latin typeface="Times New Roman" panose="02020603050405020304" pitchFamily="18" charset="0"/>
                <a:cs typeface="Times New Roman" panose="02020603050405020304" pitchFamily="18" charset="0"/>
              </a:rPr>
              <a:t>Proposed Methodology</a:t>
            </a:r>
            <a:endParaRPr lang="en-US" sz="2800" dirty="0"/>
          </a:p>
        </p:txBody>
      </p:sp>
      <p:sp>
        <p:nvSpPr>
          <p:cNvPr id="8" name="TextBox 7">
            <a:extLst>
              <a:ext uri="{FF2B5EF4-FFF2-40B4-BE49-F238E27FC236}">
                <a16:creationId xmlns:a16="http://schemas.microsoft.com/office/drawing/2014/main" id="{778A3B09-634A-C1AF-0247-50C52BD6479F}"/>
              </a:ext>
            </a:extLst>
          </p:cNvPr>
          <p:cNvSpPr txBox="1"/>
          <p:nvPr/>
        </p:nvSpPr>
        <p:spPr>
          <a:xfrm>
            <a:off x="1446724" y="1204600"/>
            <a:ext cx="9266801" cy="5755422"/>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3. Methodology Architecture</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Text Processing (LSTM Network)</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Tokenize the ‘description’ column and convert text into word sequences.</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word embeddings (5000 vocab, 128 dimensions) to represent text numerically.</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Process text input using an LSTM layer (64 units) to capture sequential dependencies in bug descriptions.</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Extract contextual meaning from textual descriptions to understand the severity of reported issues.</a:t>
            </a:r>
          </a:p>
          <a:p>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Tabular Data Processing (MLP Network)</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Select structured features like Component, Status, Assignee, Created Time, Resolved Time.</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a Dense (64 units, </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 activation) to extract meaningful patterns from structured data.</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Apply Batch Normalization to stabilize the learning process and improve generalization.</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36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E1616-DD43-C13C-6D68-4B4FCFF22EA7}"/>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5A7FB96A-0E08-CEFB-DFEB-79374CB2A5AD}"/>
              </a:ext>
            </a:extLst>
          </p:cNvPr>
          <p:cNvSpPr>
            <a:spLocks noGrp="1"/>
          </p:cNvSpPr>
          <p:nvPr>
            <p:ph type="dt" sz="half" idx="10"/>
          </p:nvPr>
        </p:nvSpPr>
        <p:spPr/>
        <p:txBody>
          <a:bodyPr/>
          <a:lstStyle/>
          <a:p>
            <a:pPr>
              <a:defRPr/>
            </a:pPr>
            <a:fld id="{F2631506-0CA8-4986-A9E3-D4899B7B5870}" type="datetime2">
              <a:rPr lang="en-US" smtClean="0"/>
              <a:pPr>
                <a:defRPr/>
              </a:pPr>
              <a:t>Monday, March 17, 2025</a:t>
            </a:fld>
            <a:endParaRPr lang="en-IN"/>
          </a:p>
        </p:txBody>
      </p:sp>
      <p:sp>
        <p:nvSpPr>
          <p:cNvPr id="3" name="Footer Placeholder 2">
            <a:extLst>
              <a:ext uri="{FF2B5EF4-FFF2-40B4-BE49-F238E27FC236}">
                <a16:creationId xmlns:a16="http://schemas.microsoft.com/office/drawing/2014/main" id="{D007615F-A0AF-A691-DF27-6882233A0AD9}"/>
              </a:ext>
            </a:extLst>
          </p:cNvPr>
          <p:cNvSpPr>
            <a:spLocks noGrp="1"/>
          </p:cNvSpPr>
          <p:nvPr>
            <p:ph type="ftr" sz="quarter" idx="11"/>
          </p:nvPr>
        </p:nvSpPr>
        <p:spPr/>
        <p:txBody>
          <a:bodyPr/>
          <a:lstStyle/>
          <a:p>
            <a:pPr>
              <a:defRPr/>
            </a:pPr>
            <a:r>
              <a:rPr lang="en-IN"/>
              <a:t>National Institute of Technology, Jamshedpur</a:t>
            </a:r>
          </a:p>
        </p:txBody>
      </p:sp>
      <p:sp>
        <p:nvSpPr>
          <p:cNvPr id="4" name="Line 13">
            <a:extLst>
              <a:ext uri="{FF2B5EF4-FFF2-40B4-BE49-F238E27FC236}">
                <a16:creationId xmlns:a16="http://schemas.microsoft.com/office/drawing/2014/main" id="{7DF888BA-0467-B5CE-920A-02C50BADC97D}"/>
              </a:ext>
            </a:extLst>
          </p:cNvPr>
          <p:cNvSpPr>
            <a:spLocks noChangeShapeType="1"/>
          </p:cNvSpPr>
          <p:nvPr/>
        </p:nvSpPr>
        <p:spPr bwMode="auto">
          <a:xfrm>
            <a:off x="1774825" y="1125538"/>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 name="TextBox 5">
            <a:extLst>
              <a:ext uri="{FF2B5EF4-FFF2-40B4-BE49-F238E27FC236}">
                <a16:creationId xmlns:a16="http://schemas.microsoft.com/office/drawing/2014/main" id="{03D8B008-CA0F-18A4-3C42-CE8FAA91AD31}"/>
              </a:ext>
            </a:extLst>
          </p:cNvPr>
          <p:cNvSpPr txBox="1"/>
          <p:nvPr/>
        </p:nvSpPr>
        <p:spPr>
          <a:xfrm>
            <a:off x="1871406" y="523257"/>
            <a:ext cx="7213600" cy="523220"/>
          </a:xfrm>
          <a:prstGeom prst="rect">
            <a:avLst/>
          </a:prstGeom>
          <a:noFill/>
        </p:spPr>
        <p:txBody>
          <a:bodyPr wrap="square">
            <a:spAutoFit/>
          </a:bodyPr>
          <a:lstStyle/>
          <a:p>
            <a:r>
              <a:rPr lang="en-US" altLang="en-US" sz="2800" b="1" dirty="0">
                <a:solidFill>
                  <a:srgbClr val="002060"/>
                </a:solidFill>
                <a:latin typeface="Times New Roman" panose="02020603050405020304" pitchFamily="18" charset="0"/>
                <a:cs typeface="Times New Roman" panose="02020603050405020304" pitchFamily="18" charset="0"/>
              </a:rPr>
              <a:t>Proposed Methodology</a:t>
            </a:r>
            <a:endParaRPr lang="en-US" sz="2800" dirty="0"/>
          </a:p>
        </p:txBody>
      </p:sp>
      <p:sp>
        <p:nvSpPr>
          <p:cNvPr id="8" name="TextBox 7">
            <a:extLst>
              <a:ext uri="{FF2B5EF4-FFF2-40B4-BE49-F238E27FC236}">
                <a16:creationId xmlns:a16="http://schemas.microsoft.com/office/drawing/2014/main" id="{EB0AEF22-EBD8-E7DD-618A-A71B9B5CA83A}"/>
              </a:ext>
            </a:extLst>
          </p:cNvPr>
          <p:cNvSpPr txBox="1"/>
          <p:nvPr/>
        </p:nvSpPr>
        <p:spPr>
          <a:xfrm>
            <a:off x="1446724" y="1204600"/>
            <a:ext cx="9266801" cy="3416320"/>
          </a:xfrm>
          <a:prstGeom prst="rect">
            <a:avLst/>
          </a:prstGeom>
          <a:noFill/>
        </p:spPr>
        <p:txBody>
          <a:bodyPr wrap="square">
            <a:spAutoFit/>
          </a:bodyPr>
          <a:lstStyle/>
          <a:p>
            <a:pPr marL="285750" indent="-28575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Fusion Layer (Hybrid RNN-LSTM + MLP Approach)</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Concatenation of Text &amp; Tabular Data: </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Combine LSTM-extracted features with MLP-processed tabular features.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Feature Refinement in the Fusion Layer: </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Pass the concatenated data through a Dense (64 units, </a:t>
            </a:r>
            <a:r>
              <a:rPr lang="en-US" sz="2400" dirty="0" err="1">
                <a:latin typeface="Times New Roman" panose="02020603050405020304" pitchFamily="18" charset="0"/>
                <a:cs typeface="Times New Roman" panose="02020603050405020304" pitchFamily="18" charset="0"/>
              </a:rPr>
              <a:t>ReLU</a:t>
            </a:r>
            <a:r>
              <a:rPr lang="en-US" sz="2400" dirty="0">
                <a:latin typeface="Times New Roman" panose="02020603050405020304" pitchFamily="18" charset="0"/>
                <a:cs typeface="Times New Roman" panose="02020603050405020304" pitchFamily="18" charset="0"/>
              </a:rPr>
              <a:t> activation) for feature extraction.</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Apply Dropout (0.3 probability) to enhance model generalization.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2294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3BBA8-4E1A-29AE-5E25-06AA1178F9A6}"/>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F43A7CB6-5866-9611-F0BD-435884F8972F}"/>
              </a:ext>
            </a:extLst>
          </p:cNvPr>
          <p:cNvSpPr>
            <a:spLocks noGrp="1"/>
          </p:cNvSpPr>
          <p:nvPr>
            <p:ph type="dt" sz="half" idx="10"/>
          </p:nvPr>
        </p:nvSpPr>
        <p:spPr/>
        <p:txBody>
          <a:bodyPr/>
          <a:lstStyle/>
          <a:p>
            <a:pPr>
              <a:defRPr/>
            </a:pPr>
            <a:fld id="{F2631506-0CA8-4986-A9E3-D4899B7B5870}" type="datetime2">
              <a:rPr lang="en-US" smtClean="0"/>
              <a:pPr>
                <a:defRPr/>
              </a:pPr>
              <a:t>Monday, March 17, 2025</a:t>
            </a:fld>
            <a:endParaRPr lang="en-IN"/>
          </a:p>
        </p:txBody>
      </p:sp>
      <p:sp>
        <p:nvSpPr>
          <p:cNvPr id="3" name="Footer Placeholder 2">
            <a:extLst>
              <a:ext uri="{FF2B5EF4-FFF2-40B4-BE49-F238E27FC236}">
                <a16:creationId xmlns:a16="http://schemas.microsoft.com/office/drawing/2014/main" id="{6F7D5E7E-AB0A-0B47-7EE5-19D40F167113}"/>
              </a:ext>
            </a:extLst>
          </p:cNvPr>
          <p:cNvSpPr>
            <a:spLocks noGrp="1"/>
          </p:cNvSpPr>
          <p:nvPr>
            <p:ph type="ftr" sz="quarter" idx="11"/>
          </p:nvPr>
        </p:nvSpPr>
        <p:spPr/>
        <p:txBody>
          <a:bodyPr/>
          <a:lstStyle/>
          <a:p>
            <a:pPr>
              <a:defRPr/>
            </a:pPr>
            <a:r>
              <a:rPr lang="en-IN"/>
              <a:t>National Institute of Technology, Jamshedpur</a:t>
            </a:r>
          </a:p>
        </p:txBody>
      </p:sp>
      <p:sp>
        <p:nvSpPr>
          <p:cNvPr id="4" name="Line 13">
            <a:extLst>
              <a:ext uri="{FF2B5EF4-FFF2-40B4-BE49-F238E27FC236}">
                <a16:creationId xmlns:a16="http://schemas.microsoft.com/office/drawing/2014/main" id="{F981896E-F44C-2FEF-8701-FF3FB7B16279}"/>
              </a:ext>
            </a:extLst>
          </p:cNvPr>
          <p:cNvSpPr>
            <a:spLocks noChangeShapeType="1"/>
          </p:cNvSpPr>
          <p:nvPr/>
        </p:nvSpPr>
        <p:spPr bwMode="auto">
          <a:xfrm>
            <a:off x="1774825" y="1125538"/>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 name="TextBox 5">
            <a:extLst>
              <a:ext uri="{FF2B5EF4-FFF2-40B4-BE49-F238E27FC236}">
                <a16:creationId xmlns:a16="http://schemas.microsoft.com/office/drawing/2014/main" id="{B2A19E49-2C6D-646C-9261-5FE095C9394C}"/>
              </a:ext>
            </a:extLst>
          </p:cNvPr>
          <p:cNvSpPr txBox="1"/>
          <p:nvPr/>
        </p:nvSpPr>
        <p:spPr>
          <a:xfrm>
            <a:off x="1871406" y="523257"/>
            <a:ext cx="7213600" cy="523220"/>
          </a:xfrm>
          <a:prstGeom prst="rect">
            <a:avLst/>
          </a:prstGeom>
          <a:noFill/>
        </p:spPr>
        <p:txBody>
          <a:bodyPr wrap="square">
            <a:spAutoFit/>
          </a:bodyPr>
          <a:lstStyle/>
          <a:p>
            <a:r>
              <a:rPr lang="en-US" altLang="en-US" sz="2800" b="1" dirty="0">
                <a:solidFill>
                  <a:srgbClr val="002060"/>
                </a:solidFill>
                <a:latin typeface="Times New Roman" panose="02020603050405020304" pitchFamily="18" charset="0"/>
                <a:cs typeface="Times New Roman" panose="02020603050405020304" pitchFamily="18" charset="0"/>
              </a:rPr>
              <a:t>Proposed Methodology</a:t>
            </a:r>
            <a:endParaRPr lang="en-US" sz="2800" dirty="0"/>
          </a:p>
        </p:txBody>
      </p:sp>
      <p:sp>
        <p:nvSpPr>
          <p:cNvPr id="8" name="TextBox 7">
            <a:extLst>
              <a:ext uri="{FF2B5EF4-FFF2-40B4-BE49-F238E27FC236}">
                <a16:creationId xmlns:a16="http://schemas.microsoft.com/office/drawing/2014/main" id="{D80B6751-81D0-102A-510B-51D40F33CF00}"/>
              </a:ext>
            </a:extLst>
          </p:cNvPr>
          <p:cNvSpPr txBox="1"/>
          <p:nvPr/>
        </p:nvSpPr>
        <p:spPr>
          <a:xfrm>
            <a:off x="1446724" y="1204600"/>
            <a:ext cx="9266801" cy="3539430"/>
          </a:xfrm>
          <a:prstGeom prst="rect">
            <a:avLst/>
          </a:prstGeom>
          <a:noFill/>
        </p:spPr>
        <p:txBody>
          <a:bodyPr wrap="square">
            <a:spAutoFit/>
          </a:bodyPr>
          <a:lstStyle/>
          <a:p>
            <a:pPr>
              <a:buNone/>
            </a:pPr>
            <a:r>
              <a:rPr lang="en-US" sz="2400" b="1" dirty="0">
                <a:latin typeface="Times New Roman" panose="02020603050405020304" pitchFamily="18" charset="0"/>
                <a:cs typeface="Times New Roman" panose="02020603050405020304" pitchFamily="18" charset="0"/>
              </a:rPr>
              <a:t>4. Model Training and Evaluation</a:t>
            </a:r>
          </a:p>
          <a:p>
            <a:pPr>
              <a:buNone/>
            </a:pPr>
            <a:endParaRPr lang="en-US" sz="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Train the Hybrid RNN-LSTM + MLP model using the Adam optimizer and categorical cross-entropy loss.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Split the dataset into 80% training and 20% testing to ensure a balanced evaluation.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Use accuracy, precision, recall, F1-score, and AUC-ROC to measure model performance.</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8024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C98AAC-EE19-11E5-8E7C-6A327022BDB1}"/>
              </a:ext>
            </a:extLst>
          </p:cNvPr>
          <p:cNvSpPr>
            <a:spLocks noGrp="1"/>
          </p:cNvSpPr>
          <p:nvPr>
            <p:ph type="dt" sz="half" idx="10"/>
          </p:nvPr>
        </p:nvSpPr>
        <p:spPr/>
        <p:txBody>
          <a:bodyPr/>
          <a:lstStyle/>
          <a:p>
            <a:pPr>
              <a:defRPr/>
            </a:pPr>
            <a:fld id="{F2631506-0CA8-4986-A9E3-D4899B7B5870}" type="datetime2">
              <a:rPr lang="en-US" smtClean="0"/>
              <a:pPr>
                <a:defRPr/>
              </a:pPr>
              <a:t>Monday, March 17, 2025</a:t>
            </a:fld>
            <a:endParaRPr lang="en-IN"/>
          </a:p>
        </p:txBody>
      </p:sp>
      <p:sp>
        <p:nvSpPr>
          <p:cNvPr id="3" name="Footer Placeholder 2">
            <a:extLst>
              <a:ext uri="{FF2B5EF4-FFF2-40B4-BE49-F238E27FC236}">
                <a16:creationId xmlns:a16="http://schemas.microsoft.com/office/drawing/2014/main" id="{4C424A1A-9B2B-5D50-33AF-953353231937}"/>
              </a:ext>
            </a:extLst>
          </p:cNvPr>
          <p:cNvSpPr>
            <a:spLocks noGrp="1"/>
          </p:cNvSpPr>
          <p:nvPr>
            <p:ph type="ftr" sz="quarter" idx="11"/>
          </p:nvPr>
        </p:nvSpPr>
        <p:spPr/>
        <p:txBody>
          <a:bodyPr/>
          <a:lstStyle/>
          <a:p>
            <a:pPr>
              <a:defRPr/>
            </a:pPr>
            <a:r>
              <a:rPr lang="en-IN"/>
              <a:t>National Institute of Technology, Jamshedpur</a:t>
            </a:r>
          </a:p>
        </p:txBody>
      </p:sp>
      <p:pic>
        <p:nvPicPr>
          <p:cNvPr id="5" name="Picture 4">
            <a:extLst>
              <a:ext uri="{FF2B5EF4-FFF2-40B4-BE49-F238E27FC236}">
                <a16:creationId xmlns:a16="http://schemas.microsoft.com/office/drawing/2014/main" id="{A85E8079-57A4-D092-2D26-FF35D85F0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252" y="1140542"/>
            <a:ext cx="9478296" cy="5580934"/>
          </a:xfrm>
          <a:prstGeom prst="rect">
            <a:avLst/>
          </a:prstGeom>
        </p:spPr>
      </p:pic>
      <p:sp>
        <p:nvSpPr>
          <p:cNvPr id="4" name="Line 13">
            <a:extLst>
              <a:ext uri="{FF2B5EF4-FFF2-40B4-BE49-F238E27FC236}">
                <a16:creationId xmlns:a16="http://schemas.microsoft.com/office/drawing/2014/main" id="{B3E2B540-397F-E694-7F57-82523B7ED4D0}"/>
              </a:ext>
            </a:extLst>
          </p:cNvPr>
          <p:cNvSpPr>
            <a:spLocks noChangeShapeType="1"/>
          </p:cNvSpPr>
          <p:nvPr/>
        </p:nvSpPr>
        <p:spPr bwMode="auto">
          <a:xfrm>
            <a:off x="1614948" y="928893"/>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TextBox 6">
            <a:extLst>
              <a:ext uri="{FF2B5EF4-FFF2-40B4-BE49-F238E27FC236}">
                <a16:creationId xmlns:a16="http://schemas.microsoft.com/office/drawing/2014/main" id="{BA60DF7E-7EAD-FC8E-BED1-999352105AB2}"/>
              </a:ext>
            </a:extLst>
          </p:cNvPr>
          <p:cNvSpPr txBox="1"/>
          <p:nvPr/>
        </p:nvSpPr>
        <p:spPr>
          <a:xfrm>
            <a:off x="1759974" y="453737"/>
            <a:ext cx="6096000" cy="461665"/>
          </a:xfrm>
          <a:prstGeom prst="rect">
            <a:avLst/>
          </a:prstGeom>
          <a:noFill/>
        </p:spPr>
        <p:txBody>
          <a:bodyPr wrap="square">
            <a:spAutoFit/>
          </a:bodyPr>
          <a:lstStyle/>
          <a:p>
            <a:r>
              <a:rPr lang="en-US" sz="2400" b="1" dirty="0">
                <a:solidFill>
                  <a:srgbClr val="002060"/>
                </a:solidFill>
                <a:latin typeface="Times New Roman" panose="02020603050405020304" pitchFamily="18" charset="0"/>
                <a:cs typeface="Times New Roman" panose="02020603050405020304" pitchFamily="18" charset="0"/>
              </a:rPr>
              <a:t>Flow chart</a:t>
            </a:r>
            <a:endParaRPr lang="en-US" sz="2400" dirty="0"/>
          </a:p>
        </p:txBody>
      </p:sp>
    </p:spTree>
    <p:extLst>
      <p:ext uri="{BB962C8B-B14F-4D97-AF65-F5344CB8AC3E}">
        <p14:creationId xmlns:p14="http://schemas.microsoft.com/office/powerpoint/2010/main" val="2982214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5C9E9-2CDC-6889-8835-9DEAD09C7A62}"/>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7661567E-2DB7-9683-2EC5-4E4309485B5C}"/>
              </a:ext>
            </a:extLst>
          </p:cNvPr>
          <p:cNvSpPr>
            <a:spLocks noGrp="1"/>
          </p:cNvSpPr>
          <p:nvPr>
            <p:ph type="dt" sz="half" idx="10"/>
          </p:nvPr>
        </p:nvSpPr>
        <p:spPr/>
        <p:txBody>
          <a:bodyPr/>
          <a:lstStyle/>
          <a:p>
            <a:pPr>
              <a:defRPr/>
            </a:pPr>
            <a:fld id="{F2631506-0CA8-4986-A9E3-D4899B7B5870}" type="datetime2">
              <a:rPr lang="en-US" smtClean="0"/>
              <a:pPr>
                <a:defRPr/>
              </a:pPr>
              <a:t>Monday, March 17, 2025</a:t>
            </a:fld>
            <a:endParaRPr lang="en-IN"/>
          </a:p>
        </p:txBody>
      </p:sp>
      <p:sp>
        <p:nvSpPr>
          <p:cNvPr id="3" name="Footer Placeholder 2">
            <a:extLst>
              <a:ext uri="{FF2B5EF4-FFF2-40B4-BE49-F238E27FC236}">
                <a16:creationId xmlns:a16="http://schemas.microsoft.com/office/drawing/2014/main" id="{B8D146ED-FFE5-A556-72E6-177897EC6B6A}"/>
              </a:ext>
            </a:extLst>
          </p:cNvPr>
          <p:cNvSpPr>
            <a:spLocks noGrp="1"/>
          </p:cNvSpPr>
          <p:nvPr>
            <p:ph type="ftr" sz="quarter" idx="11"/>
          </p:nvPr>
        </p:nvSpPr>
        <p:spPr/>
        <p:txBody>
          <a:bodyPr/>
          <a:lstStyle/>
          <a:p>
            <a:pPr>
              <a:defRPr/>
            </a:pPr>
            <a:r>
              <a:rPr lang="en-IN"/>
              <a:t>National Institute of Technology, Jamshedpur</a:t>
            </a:r>
          </a:p>
        </p:txBody>
      </p:sp>
      <p:sp>
        <p:nvSpPr>
          <p:cNvPr id="4" name="Line 13">
            <a:extLst>
              <a:ext uri="{FF2B5EF4-FFF2-40B4-BE49-F238E27FC236}">
                <a16:creationId xmlns:a16="http://schemas.microsoft.com/office/drawing/2014/main" id="{C882631B-0441-5EC0-084A-4193C478E3E3}"/>
              </a:ext>
            </a:extLst>
          </p:cNvPr>
          <p:cNvSpPr>
            <a:spLocks noChangeShapeType="1"/>
          </p:cNvSpPr>
          <p:nvPr/>
        </p:nvSpPr>
        <p:spPr bwMode="auto">
          <a:xfrm>
            <a:off x="1774825" y="1125538"/>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 name="TextBox 5">
            <a:extLst>
              <a:ext uri="{FF2B5EF4-FFF2-40B4-BE49-F238E27FC236}">
                <a16:creationId xmlns:a16="http://schemas.microsoft.com/office/drawing/2014/main" id="{4071D78D-A0BE-D335-5F69-08423EB619C9}"/>
              </a:ext>
            </a:extLst>
          </p:cNvPr>
          <p:cNvSpPr txBox="1"/>
          <p:nvPr/>
        </p:nvSpPr>
        <p:spPr>
          <a:xfrm>
            <a:off x="1871406" y="523257"/>
            <a:ext cx="7213600" cy="523220"/>
          </a:xfrm>
          <a:prstGeom prst="rect">
            <a:avLst/>
          </a:prstGeom>
          <a:noFill/>
        </p:spPr>
        <p:txBody>
          <a:bodyPr wrap="square">
            <a:spAutoFit/>
          </a:bodyPr>
          <a:lstStyle/>
          <a:p>
            <a:r>
              <a:rPr lang="en-US" altLang="en-US" sz="2800" b="1" dirty="0">
                <a:solidFill>
                  <a:srgbClr val="002060"/>
                </a:solidFill>
                <a:latin typeface="Times New Roman" panose="02020603050405020304" pitchFamily="18" charset="0"/>
                <a:cs typeface="Times New Roman" panose="02020603050405020304" pitchFamily="18" charset="0"/>
              </a:rPr>
              <a:t>Results Analysis</a:t>
            </a:r>
            <a:endParaRPr lang="en-US" sz="2800" dirty="0"/>
          </a:p>
        </p:txBody>
      </p:sp>
      <p:sp>
        <p:nvSpPr>
          <p:cNvPr id="8" name="TextBox 7">
            <a:extLst>
              <a:ext uri="{FF2B5EF4-FFF2-40B4-BE49-F238E27FC236}">
                <a16:creationId xmlns:a16="http://schemas.microsoft.com/office/drawing/2014/main" id="{64B933F3-5E46-47BC-761E-0C749D5EE704}"/>
              </a:ext>
            </a:extLst>
          </p:cNvPr>
          <p:cNvSpPr txBox="1"/>
          <p:nvPr/>
        </p:nvSpPr>
        <p:spPr>
          <a:xfrm>
            <a:off x="1446724" y="1204600"/>
            <a:ext cx="9266801"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Proposal Model Accuracy:</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F83EE11-481E-C2F2-296D-959A89547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406" y="1804763"/>
            <a:ext cx="4018117" cy="987597"/>
          </a:xfrm>
          <a:prstGeom prst="rect">
            <a:avLst/>
          </a:prstGeom>
        </p:spPr>
      </p:pic>
      <p:sp>
        <p:nvSpPr>
          <p:cNvPr id="9" name="TextBox 8">
            <a:extLst>
              <a:ext uri="{FF2B5EF4-FFF2-40B4-BE49-F238E27FC236}">
                <a16:creationId xmlns:a16="http://schemas.microsoft.com/office/drawing/2014/main" id="{C4EA927D-DA2D-7B95-F38E-7E7D65250392}"/>
              </a:ext>
            </a:extLst>
          </p:cNvPr>
          <p:cNvSpPr txBox="1"/>
          <p:nvPr/>
        </p:nvSpPr>
        <p:spPr>
          <a:xfrm>
            <a:off x="1446724" y="3005092"/>
            <a:ext cx="409022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Base Paper Accuracy:</a:t>
            </a:r>
          </a:p>
        </p:txBody>
      </p:sp>
      <p:pic>
        <p:nvPicPr>
          <p:cNvPr id="11" name="Picture 10">
            <a:extLst>
              <a:ext uri="{FF2B5EF4-FFF2-40B4-BE49-F238E27FC236}">
                <a16:creationId xmlns:a16="http://schemas.microsoft.com/office/drawing/2014/main" id="{5B2F0524-62C8-6468-D35E-9236F207C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1382" y="3679489"/>
            <a:ext cx="3858163" cy="1962424"/>
          </a:xfrm>
          <a:prstGeom prst="rect">
            <a:avLst/>
          </a:prstGeom>
        </p:spPr>
      </p:pic>
      <p:sp>
        <p:nvSpPr>
          <p:cNvPr id="12" name="TextBox 11">
            <a:extLst>
              <a:ext uri="{FF2B5EF4-FFF2-40B4-BE49-F238E27FC236}">
                <a16:creationId xmlns:a16="http://schemas.microsoft.com/office/drawing/2014/main" id="{85004B95-B0D6-1855-5FDC-5ECEA0BB94D8}"/>
              </a:ext>
            </a:extLst>
          </p:cNvPr>
          <p:cNvSpPr txBox="1"/>
          <p:nvPr/>
        </p:nvSpPr>
        <p:spPr>
          <a:xfrm>
            <a:off x="6484194" y="1345416"/>
            <a:ext cx="3634659"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Another Research Paper Accuracy :</a:t>
            </a:r>
          </a:p>
        </p:txBody>
      </p:sp>
      <p:pic>
        <p:nvPicPr>
          <p:cNvPr id="14" name="Picture 13">
            <a:extLst>
              <a:ext uri="{FF2B5EF4-FFF2-40B4-BE49-F238E27FC236}">
                <a16:creationId xmlns:a16="http://schemas.microsoft.com/office/drawing/2014/main" id="{59771FFC-62E5-A891-D408-9DE42D6FF8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5058" y="2395472"/>
            <a:ext cx="3315163" cy="1714412"/>
          </a:xfrm>
          <a:prstGeom prst="rect">
            <a:avLst/>
          </a:prstGeom>
        </p:spPr>
      </p:pic>
    </p:spTree>
    <p:extLst>
      <p:ext uri="{BB962C8B-B14F-4D97-AF65-F5344CB8AC3E}">
        <p14:creationId xmlns:p14="http://schemas.microsoft.com/office/powerpoint/2010/main" val="740869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EE4229-21EF-6BE0-0A34-6923BFF00F94}"/>
              </a:ext>
            </a:extLst>
          </p:cNvPr>
          <p:cNvSpPr>
            <a:spLocks noGrp="1"/>
          </p:cNvSpPr>
          <p:nvPr>
            <p:ph type="dt" sz="half" idx="10"/>
          </p:nvPr>
        </p:nvSpPr>
        <p:spPr/>
        <p:txBody>
          <a:bodyPr/>
          <a:lstStyle/>
          <a:p>
            <a:pPr>
              <a:defRPr/>
            </a:pPr>
            <a:fld id="{F2631506-0CA8-4986-A9E3-D4899B7B5870}" type="datetime2">
              <a:rPr lang="en-US" smtClean="0"/>
              <a:pPr>
                <a:defRPr/>
              </a:pPr>
              <a:t>Monday, March 17, 2025</a:t>
            </a:fld>
            <a:endParaRPr lang="en-IN"/>
          </a:p>
        </p:txBody>
      </p:sp>
      <p:sp>
        <p:nvSpPr>
          <p:cNvPr id="3" name="Footer Placeholder 2">
            <a:extLst>
              <a:ext uri="{FF2B5EF4-FFF2-40B4-BE49-F238E27FC236}">
                <a16:creationId xmlns:a16="http://schemas.microsoft.com/office/drawing/2014/main" id="{5DF54D9E-A8D5-FEF1-7D2F-8A950C195888}"/>
              </a:ext>
            </a:extLst>
          </p:cNvPr>
          <p:cNvSpPr>
            <a:spLocks noGrp="1"/>
          </p:cNvSpPr>
          <p:nvPr>
            <p:ph type="ftr" sz="quarter" idx="11"/>
          </p:nvPr>
        </p:nvSpPr>
        <p:spPr/>
        <p:txBody>
          <a:bodyPr/>
          <a:lstStyle/>
          <a:p>
            <a:pPr>
              <a:defRPr/>
            </a:pPr>
            <a:r>
              <a:rPr lang="en-IN"/>
              <a:t>National Institute of Technology, Jamshedpur</a:t>
            </a:r>
          </a:p>
        </p:txBody>
      </p:sp>
      <p:pic>
        <p:nvPicPr>
          <p:cNvPr id="5" name="Picture 4">
            <a:extLst>
              <a:ext uri="{FF2B5EF4-FFF2-40B4-BE49-F238E27FC236}">
                <a16:creationId xmlns:a16="http://schemas.microsoft.com/office/drawing/2014/main" id="{2B90022B-A4CE-6CF2-CE44-20C1E0AB01BD}"/>
              </a:ext>
            </a:extLst>
          </p:cNvPr>
          <p:cNvPicPr>
            <a:picLocks noChangeAspect="1"/>
          </p:cNvPicPr>
          <p:nvPr/>
        </p:nvPicPr>
        <p:blipFill>
          <a:blip r:embed="rId2"/>
          <a:stretch>
            <a:fillRect/>
          </a:stretch>
        </p:blipFill>
        <p:spPr>
          <a:xfrm>
            <a:off x="1627493" y="1416219"/>
            <a:ext cx="4468507" cy="3949265"/>
          </a:xfrm>
          <a:prstGeom prst="rect">
            <a:avLst/>
          </a:prstGeom>
        </p:spPr>
      </p:pic>
      <p:sp>
        <p:nvSpPr>
          <p:cNvPr id="6" name="TextBox 5">
            <a:extLst>
              <a:ext uri="{FF2B5EF4-FFF2-40B4-BE49-F238E27FC236}">
                <a16:creationId xmlns:a16="http://schemas.microsoft.com/office/drawing/2014/main" id="{CC1452BF-EE59-B417-040D-F6EF1C0665F7}"/>
              </a:ext>
            </a:extLst>
          </p:cNvPr>
          <p:cNvSpPr txBox="1"/>
          <p:nvPr/>
        </p:nvSpPr>
        <p:spPr>
          <a:xfrm>
            <a:off x="1774825" y="578382"/>
            <a:ext cx="4914491" cy="461665"/>
          </a:xfrm>
          <a:prstGeom prst="rect">
            <a:avLst/>
          </a:prstGeom>
          <a:noFill/>
        </p:spPr>
        <p:txBody>
          <a:bodyPr wrap="square" rtlCol="0">
            <a:spAutoFit/>
          </a:bodyPr>
          <a:lstStyle/>
          <a:p>
            <a:r>
              <a:rPr lang="en-US" sz="2400" b="1" dirty="0">
                <a:solidFill>
                  <a:schemeClr val="tx2">
                    <a:lumMod val="75000"/>
                  </a:schemeClr>
                </a:solidFill>
                <a:latin typeface="Times New Roman" panose="02020603050405020304" pitchFamily="18" charset="0"/>
                <a:cs typeface="Times New Roman" panose="02020603050405020304" pitchFamily="18" charset="0"/>
              </a:rPr>
              <a:t>Visualization of the metrics</a:t>
            </a:r>
          </a:p>
        </p:txBody>
      </p:sp>
      <p:sp>
        <p:nvSpPr>
          <p:cNvPr id="7" name="Line 13">
            <a:extLst>
              <a:ext uri="{FF2B5EF4-FFF2-40B4-BE49-F238E27FC236}">
                <a16:creationId xmlns:a16="http://schemas.microsoft.com/office/drawing/2014/main" id="{C3870A5E-E80A-BDA1-0101-7E4268FBF50B}"/>
              </a:ext>
            </a:extLst>
          </p:cNvPr>
          <p:cNvSpPr>
            <a:spLocks noChangeShapeType="1"/>
          </p:cNvSpPr>
          <p:nvPr/>
        </p:nvSpPr>
        <p:spPr bwMode="auto">
          <a:xfrm>
            <a:off x="1774825" y="1125538"/>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8" name="Picture 7">
            <a:extLst>
              <a:ext uri="{FF2B5EF4-FFF2-40B4-BE49-F238E27FC236}">
                <a16:creationId xmlns:a16="http://schemas.microsoft.com/office/drawing/2014/main" id="{27A44BA8-6986-FE98-A391-DA9BDA1D49A0}"/>
              </a:ext>
            </a:extLst>
          </p:cNvPr>
          <p:cNvPicPr>
            <a:picLocks noChangeAspect="1"/>
          </p:cNvPicPr>
          <p:nvPr/>
        </p:nvPicPr>
        <p:blipFill>
          <a:blip r:embed="rId3"/>
          <a:stretch>
            <a:fillRect/>
          </a:stretch>
        </p:blipFill>
        <p:spPr>
          <a:xfrm>
            <a:off x="6282813" y="1744777"/>
            <a:ext cx="4626539" cy="3368445"/>
          </a:xfrm>
          <a:prstGeom prst="rect">
            <a:avLst/>
          </a:prstGeom>
        </p:spPr>
      </p:pic>
    </p:spTree>
    <p:extLst>
      <p:ext uri="{BB962C8B-B14F-4D97-AF65-F5344CB8AC3E}">
        <p14:creationId xmlns:p14="http://schemas.microsoft.com/office/powerpoint/2010/main" val="631961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9F5AE-80F8-225B-6B80-06365E7CC4E9}"/>
              </a:ext>
            </a:extLst>
          </p:cNvPr>
          <p:cNvSpPr>
            <a:spLocks noGrp="1"/>
          </p:cNvSpPr>
          <p:nvPr>
            <p:ph type="dt" sz="half" idx="10"/>
          </p:nvPr>
        </p:nvSpPr>
        <p:spPr/>
        <p:txBody>
          <a:bodyPr/>
          <a:lstStyle/>
          <a:p>
            <a:pPr>
              <a:defRPr/>
            </a:pPr>
            <a:fld id="{F2631506-0CA8-4986-A9E3-D4899B7B5870}" type="datetime2">
              <a:rPr lang="en-US" smtClean="0"/>
              <a:pPr>
                <a:defRPr/>
              </a:pPr>
              <a:t>Monday, March 17, 2025</a:t>
            </a:fld>
            <a:endParaRPr lang="en-IN"/>
          </a:p>
        </p:txBody>
      </p:sp>
      <p:sp>
        <p:nvSpPr>
          <p:cNvPr id="3" name="Footer Placeholder 2">
            <a:extLst>
              <a:ext uri="{FF2B5EF4-FFF2-40B4-BE49-F238E27FC236}">
                <a16:creationId xmlns:a16="http://schemas.microsoft.com/office/drawing/2014/main" id="{792DF986-1DFC-8D6D-B62F-512ECB79D10B}"/>
              </a:ext>
            </a:extLst>
          </p:cNvPr>
          <p:cNvSpPr>
            <a:spLocks noGrp="1"/>
          </p:cNvSpPr>
          <p:nvPr>
            <p:ph type="ftr" sz="quarter" idx="11"/>
          </p:nvPr>
        </p:nvSpPr>
        <p:spPr/>
        <p:txBody>
          <a:bodyPr/>
          <a:lstStyle/>
          <a:p>
            <a:pPr>
              <a:defRPr/>
            </a:pPr>
            <a:r>
              <a:rPr lang="en-IN"/>
              <a:t>National Institute of Technology, Jamshedpur</a:t>
            </a:r>
          </a:p>
        </p:txBody>
      </p:sp>
      <p:pic>
        <p:nvPicPr>
          <p:cNvPr id="5" name="Picture 4">
            <a:extLst>
              <a:ext uri="{FF2B5EF4-FFF2-40B4-BE49-F238E27FC236}">
                <a16:creationId xmlns:a16="http://schemas.microsoft.com/office/drawing/2014/main" id="{4ED36102-06E5-38F3-BF9B-FD4ADAE7F4AF}"/>
              </a:ext>
            </a:extLst>
          </p:cNvPr>
          <p:cNvPicPr>
            <a:picLocks noChangeAspect="1"/>
          </p:cNvPicPr>
          <p:nvPr/>
        </p:nvPicPr>
        <p:blipFill>
          <a:blip r:embed="rId2"/>
          <a:stretch>
            <a:fillRect/>
          </a:stretch>
        </p:blipFill>
        <p:spPr>
          <a:xfrm>
            <a:off x="1391264" y="1476923"/>
            <a:ext cx="9409472" cy="4173208"/>
          </a:xfrm>
          <a:prstGeom prst="rect">
            <a:avLst/>
          </a:prstGeom>
        </p:spPr>
      </p:pic>
      <p:sp>
        <p:nvSpPr>
          <p:cNvPr id="6" name="Line 13">
            <a:extLst>
              <a:ext uri="{FF2B5EF4-FFF2-40B4-BE49-F238E27FC236}">
                <a16:creationId xmlns:a16="http://schemas.microsoft.com/office/drawing/2014/main" id="{905BA6DE-C47E-3CAB-8FA0-8C9D3CC0E4C1}"/>
              </a:ext>
            </a:extLst>
          </p:cNvPr>
          <p:cNvSpPr>
            <a:spLocks noChangeShapeType="1"/>
          </p:cNvSpPr>
          <p:nvPr/>
        </p:nvSpPr>
        <p:spPr bwMode="auto">
          <a:xfrm>
            <a:off x="1774825" y="1125538"/>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TextBox 6">
            <a:extLst>
              <a:ext uri="{FF2B5EF4-FFF2-40B4-BE49-F238E27FC236}">
                <a16:creationId xmlns:a16="http://schemas.microsoft.com/office/drawing/2014/main" id="{6F3D1CD5-D097-F0C8-63C8-65A9239ED7E6}"/>
              </a:ext>
            </a:extLst>
          </p:cNvPr>
          <p:cNvSpPr txBox="1"/>
          <p:nvPr/>
        </p:nvSpPr>
        <p:spPr>
          <a:xfrm>
            <a:off x="1774825" y="480887"/>
            <a:ext cx="7084040" cy="523220"/>
          </a:xfrm>
          <a:prstGeom prst="rect">
            <a:avLst/>
          </a:prstGeom>
          <a:noFill/>
        </p:spPr>
        <p:txBody>
          <a:bodyPr wrap="square" rtlCol="0">
            <a:spAutoFit/>
          </a:bodyPr>
          <a:lstStyle/>
          <a:p>
            <a:r>
              <a:rPr lang="en-US" sz="2800" b="1" dirty="0">
                <a:solidFill>
                  <a:schemeClr val="tx2">
                    <a:lumMod val="75000"/>
                  </a:schemeClr>
                </a:solidFill>
                <a:latin typeface="Times New Roman" panose="02020603050405020304" pitchFamily="18" charset="0"/>
                <a:cs typeface="Times New Roman" panose="02020603050405020304" pitchFamily="18" charset="0"/>
              </a:rPr>
              <a:t>Training and Validation Loss and Accuracy</a:t>
            </a:r>
          </a:p>
        </p:txBody>
      </p:sp>
    </p:spTree>
    <p:extLst>
      <p:ext uri="{BB962C8B-B14F-4D97-AF65-F5344CB8AC3E}">
        <p14:creationId xmlns:p14="http://schemas.microsoft.com/office/powerpoint/2010/main" val="382088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2">
            <a:extLst>
              <a:ext uri="{FF2B5EF4-FFF2-40B4-BE49-F238E27FC236}">
                <a16:creationId xmlns:a16="http://schemas.microsoft.com/office/drawing/2014/main" id="{4621B79E-A873-F28F-77A7-E53AAC073934}"/>
              </a:ext>
            </a:extLst>
          </p:cNvPr>
          <p:cNvSpPr>
            <a:spLocks noGrp="1"/>
          </p:cNvSpPr>
          <p:nvPr>
            <p:ph type="title"/>
          </p:nvPr>
        </p:nvSpPr>
        <p:spPr>
          <a:xfrm>
            <a:off x="1774825" y="260350"/>
            <a:ext cx="8229600" cy="1143000"/>
          </a:xfrm>
        </p:spPr>
        <p:txBody>
          <a:bodyPr>
            <a:normAutofit fontScale="90000"/>
          </a:bodyPr>
          <a:lstStyle/>
          <a:p>
            <a:pPr>
              <a:defRPr/>
            </a:pPr>
            <a:r>
              <a:rPr lang="en-IN" sz="4900" b="1" dirty="0">
                <a:solidFill>
                  <a:srgbClr val="002060"/>
                </a:solidFill>
              </a:rPr>
              <a:t>CONTENTS</a:t>
            </a:r>
            <a:br>
              <a:rPr lang="en-IN" sz="3600" dirty="0">
                <a:latin typeface="Times New Roman" pitchFamily="18" charset="0"/>
                <a:cs typeface="Times New Roman" pitchFamily="18" charset="0"/>
              </a:rPr>
            </a:br>
            <a:endParaRPr lang="en-IN" sz="3600" dirty="0">
              <a:latin typeface="Times New Roman" pitchFamily="18" charset="0"/>
              <a:cs typeface="Times New Roman" pitchFamily="18" charset="0"/>
            </a:endParaRPr>
          </a:p>
        </p:txBody>
      </p:sp>
      <p:sp>
        <p:nvSpPr>
          <p:cNvPr id="3075" name="Content Placeholder 1">
            <a:extLst>
              <a:ext uri="{FF2B5EF4-FFF2-40B4-BE49-F238E27FC236}">
                <a16:creationId xmlns:a16="http://schemas.microsoft.com/office/drawing/2014/main" id="{91A698D1-CA74-9946-D331-C38BC622D4AF}"/>
              </a:ext>
            </a:extLst>
          </p:cNvPr>
          <p:cNvSpPr>
            <a:spLocks noGrp="1"/>
          </p:cNvSpPr>
          <p:nvPr>
            <p:ph idx="1"/>
          </p:nvPr>
        </p:nvSpPr>
        <p:spPr>
          <a:xfrm>
            <a:off x="1774825" y="1125539"/>
            <a:ext cx="8610600" cy="5445125"/>
          </a:xfrm>
        </p:spPr>
        <p:txBody>
          <a:bodyPr/>
          <a:lstStyle/>
          <a:p>
            <a:pPr>
              <a:spcAft>
                <a:spcPts val="300"/>
              </a:spcAft>
              <a:buBlip>
                <a:blip r:embed="rId2"/>
              </a:buBlip>
            </a:pPr>
            <a:r>
              <a:rPr lang="en-IN" altLang="en-US" sz="2500" dirty="0">
                <a:latin typeface="Times New Roman" panose="02020603050405020304" pitchFamily="18" charset="0"/>
                <a:cs typeface="Times New Roman" panose="02020603050405020304" pitchFamily="18" charset="0"/>
              </a:rPr>
              <a:t>INTRODUCTION</a:t>
            </a:r>
          </a:p>
          <a:p>
            <a:pPr>
              <a:spcAft>
                <a:spcPts val="300"/>
              </a:spcAft>
              <a:buBlip>
                <a:blip r:embed="rId2"/>
              </a:buBlip>
            </a:pPr>
            <a:r>
              <a:rPr lang="en-IN" altLang="en-US" sz="2500" dirty="0">
                <a:latin typeface="Times New Roman" panose="02020603050405020304" pitchFamily="18" charset="0"/>
                <a:cs typeface="Times New Roman" panose="02020603050405020304" pitchFamily="18" charset="0"/>
              </a:rPr>
              <a:t>LITERATURE SURVEY </a:t>
            </a:r>
          </a:p>
          <a:p>
            <a:pPr>
              <a:spcAft>
                <a:spcPts val="300"/>
              </a:spcAft>
              <a:buBlip>
                <a:blip r:embed="rId2"/>
              </a:buBlip>
            </a:pPr>
            <a:r>
              <a:rPr lang="en-IN" altLang="en-US" sz="2500" dirty="0">
                <a:latin typeface="Times New Roman" panose="02020603050405020304" pitchFamily="18" charset="0"/>
                <a:cs typeface="Times New Roman" panose="02020603050405020304" pitchFamily="18" charset="0"/>
              </a:rPr>
              <a:t>LITERATURE SURVEY OBSERVATION </a:t>
            </a:r>
          </a:p>
          <a:p>
            <a:pPr>
              <a:spcAft>
                <a:spcPts val="300"/>
              </a:spcAft>
              <a:buBlip>
                <a:blip r:embed="rId2"/>
              </a:buBlip>
            </a:pPr>
            <a:r>
              <a:rPr lang="en-US" altLang="en-US" sz="2500" dirty="0">
                <a:latin typeface="Times New Roman" panose="02020603050405020304" pitchFamily="18" charset="0"/>
                <a:cs typeface="Times New Roman" panose="02020603050405020304" pitchFamily="18" charset="0"/>
              </a:rPr>
              <a:t>OBJECTIVE </a:t>
            </a:r>
          </a:p>
          <a:p>
            <a:pPr>
              <a:spcAft>
                <a:spcPts val="300"/>
              </a:spcAft>
              <a:buBlip>
                <a:blip r:embed="rId2"/>
              </a:buBlip>
            </a:pPr>
            <a:r>
              <a:rPr lang="en-US" altLang="en-US" sz="2500" dirty="0">
                <a:latin typeface="Times New Roman" panose="02020603050405020304" pitchFamily="18" charset="0"/>
                <a:cs typeface="Times New Roman" panose="02020603050405020304" pitchFamily="18" charset="0"/>
              </a:rPr>
              <a:t>PROPOSED METHODOLOGY</a:t>
            </a:r>
          </a:p>
          <a:p>
            <a:pPr>
              <a:spcAft>
                <a:spcPts val="300"/>
              </a:spcAft>
              <a:buBlip>
                <a:blip r:embed="rId2"/>
              </a:buBlip>
            </a:pPr>
            <a:r>
              <a:rPr lang="en-US" altLang="en-US" sz="2500" dirty="0">
                <a:latin typeface="Times New Roman" panose="02020603050405020304" pitchFamily="18" charset="0"/>
                <a:cs typeface="Times New Roman" panose="02020603050405020304" pitchFamily="18" charset="0"/>
              </a:rPr>
              <a:t>RESULTS ANALYSIS</a:t>
            </a:r>
          </a:p>
          <a:p>
            <a:pPr>
              <a:spcAft>
                <a:spcPts val="300"/>
              </a:spcAft>
              <a:buBlip>
                <a:blip r:embed="rId2"/>
              </a:buBlip>
            </a:pPr>
            <a:r>
              <a:rPr lang="en-US" altLang="en-US" sz="2500" dirty="0">
                <a:latin typeface="Times New Roman" panose="02020603050405020304" pitchFamily="18" charset="0"/>
                <a:cs typeface="Times New Roman" panose="02020603050405020304" pitchFamily="18" charset="0"/>
              </a:rPr>
              <a:t>CONCLUSION</a:t>
            </a:r>
            <a:endParaRPr lang="en-IN" altLang="en-US" sz="2500" dirty="0">
              <a:latin typeface="Times New Roman" panose="02020603050405020304" pitchFamily="18" charset="0"/>
              <a:cs typeface="Times New Roman" panose="02020603050405020304" pitchFamily="18" charset="0"/>
            </a:endParaRPr>
          </a:p>
          <a:p>
            <a:pPr>
              <a:spcAft>
                <a:spcPts val="300"/>
              </a:spcAft>
              <a:buBlip>
                <a:blip r:embed="rId2"/>
              </a:buBlip>
            </a:pPr>
            <a:r>
              <a:rPr lang="en-US" altLang="en-US" sz="2500" dirty="0">
                <a:latin typeface="Times New Roman" panose="02020603050405020304" pitchFamily="18" charset="0"/>
                <a:cs typeface="Times New Roman" panose="02020603050405020304" pitchFamily="18" charset="0"/>
              </a:rPr>
              <a:t>REFERENCES</a:t>
            </a:r>
          </a:p>
        </p:txBody>
      </p:sp>
      <p:sp>
        <p:nvSpPr>
          <p:cNvPr id="3076" name="Line 13">
            <a:extLst>
              <a:ext uri="{FF2B5EF4-FFF2-40B4-BE49-F238E27FC236}">
                <a16:creationId xmlns:a16="http://schemas.microsoft.com/office/drawing/2014/main" id="{B81A8C63-55CF-0093-5EC3-95631ADEC735}"/>
              </a:ext>
            </a:extLst>
          </p:cNvPr>
          <p:cNvSpPr>
            <a:spLocks noChangeShapeType="1"/>
          </p:cNvSpPr>
          <p:nvPr/>
        </p:nvSpPr>
        <p:spPr bwMode="auto">
          <a:xfrm>
            <a:off x="1774825" y="1052513"/>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IN">
              <a:solidFill>
                <a:prstClr val="black"/>
              </a:solidFill>
              <a:latin typeface="Arial" panose="020B0604020202020204" pitchFamily="34" charset="0"/>
              <a:cs typeface="Arial" panose="020B0604020202020204"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5D9AF-ADF2-3470-99DC-16CD1BB6C585}"/>
              </a:ext>
            </a:extLst>
          </p:cNvPr>
          <p:cNvSpPr>
            <a:spLocks noGrp="1"/>
          </p:cNvSpPr>
          <p:nvPr>
            <p:ph type="dt" sz="half" idx="10"/>
          </p:nvPr>
        </p:nvSpPr>
        <p:spPr/>
        <p:txBody>
          <a:bodyPr/>
          <a:lstStyle/>
          <a:p>
            <a:pPr>
              <a:defRPr/>
            </a:pPr>
            <a:fld id="{F2631506-0CA8-4986-A9E3-D4899B7B5870}" type="datetime2">
              <a:rPr lang="en-US" smtClean="0"/>
              <a:pPr>
                <a:defRPr/>
              </a:pPr>
              <a:t>Monday, March 17, 2025</a:t>
            </a:fld>
            <a:endParaRPr lang="en-IN"/>
          </a:p>
        </p:txBody>
      </p:sp>
      <p:sp>
        <p:nvSpPr>
          <p:cNvPr id="3" name="Footer Placeholder 2">
            <a:extLst>
              <a:ext uri="{FF2B5EF4-FFF2-40B4-BE49-F238E27FC236}">
                <a16:creationId xmlns:a16="http://schemas.microsoft.com/office/drawing/2014/main" id="{CAF04732-A433-9DFB-368B-22E4CA9EFDCB}"/>
              </a:ext>
            </a:extLst>
          </p:cNvPr>
          <p:cNvSpPr>
            <a:spLocks noGrp="1"/>
          </p:cNvSpPr>
          <p:nvPr>
            <p:ph type="ftr" sz="quarter" idx="11"/>
          </p:nvPr>
        </p:nvSpPr>
        <p:spPr/>
        <p:txBody>
          <a:bodyPr/>
          <a:lstStyle/>
          <a:p>
            <a:pPr>
              <a:defRPr/>
            </a:pPr>
            <a:r>
              <a:rPr lang="en-IN"/>
              <a:t>National Institute of Technology, Jamshedpur</a:t>
            </a:r>
          </a:p>
        </p:txBody>
      </p:sp>
      <p:sp>
        <p:nvSpPr>
          <p:cNvPr id="6" name="Line 13">
            <a:extLst>
              <a:ext uri="{FF2B5EF4-FFF2-40B4-BE49-F238E27FC236}">
                <a16:creationId xmlns:a16="http://schemas.microsoft.com/office/drawing/2014/main" id="{2B2EB78D-94AB-6AE9-C830-9187751388ED}"/>
              </a:ext>
            </a:extLst>
          </p:cNvPr>
          <p:cNvSpPr>
            <a:spLocks noChangeShapeType="1"/>
          </p:cNvSpPr>
          <p:nvPr/>
        </p:nvSpPr>
        <p:spPr bwMode="auto">
          <a:xfrm>
            <a:off x="1774825" y="1125538"/>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 name="TextBox 7">
            <a:extLst>
              <a:ext uri="{FF2B5EF4-FFF2-40B4-BE49-F238E27FC236}">
                <a16:creationId xmlns:a16="http://schemas.microsoft.com/office/drawing/2014/main" id="{DA2C9191-FA9B-B96A-7846-0972532D13E5}"/>
              </a:ext>
            </a:extLst>
          </p:cNvPr>
          <p:cNvSpPr txBox="1"/>
          <p:nvPr/>
        </p:nvSpPr>
        <p:spPr>
          <a:xfrm>
            <a:off x="1914013" y="602318"/>
            <a:ext cx="6718710" cy="523220"/>
          </a:xfrm>
          <a:prstGeom prst="rect">
            <a:avLst/>
          </a:prstGeom>
          <a:noFill/>
        </p:spPr>
        <p:txBody>
          <a:bodyPr wrap="square">
            <a:spAutoFit/>
          </a:bodyPr>
          <a:lstStyle/>
          <a:p>
            <a:pPr>
              <a:spcAft>
                <a:spcPts val="300"/>
              </a:spcAft>
            </a:pPr>
            <a:r>
              <a:rPr lang="en-US" altLang="en-US" sz="2800" b="1" dirty="0">
                <a:solidFill>
                  <a:schemeClr val="tx2">
                    <a:lumMod val="75000"/>
                  </a:schemeClr>
                </a:solidFill>
                <a:latin typeface="Times New Roman" panose="02020603050405020304" pitchFamily="18" charset="0"/>
                <a:cs typeface="Times New Roman" panose="02020603050405020304" pitchFamily="18" charset="0"/>
              </a:rPr>
              <a:t>CONCLUSION </a:t>
            </a:r>
            <a:endParaRPr lang="en-IN" altLang="en-US" sz="28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6354283-65F2-620D-8925-E45CC98DE499}"/>
              </a:ext>
            </a:extLst>
          </p:cNvPr>
          <p:cNvSpPr txBox="1"/>
          <p:nvPr/>
        </p:nvSpPr>
        <p:spPr>
          <a:xfrm>
            <a:off x="1774825" y="1300511"/>
            <a:ext cx="8853846" cy="3785652"/>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proposed Bug Priority Prediction system utilizing a hybrid RNN-MLP deep learning model successfully automates and enhances the bug prioritization process. By integrating both textual and tabular features, the model effectively captures dependencies within bug reports, leading to improved classification accuracy. The feature extraction, preprocessing techniques, and hybrid fusion of sequential and structured data contribute to better generalization. The model's performance was evaluated using metrics such as accuracy, precision, recall, and F1-score, demonstrating its effectiveness in prioritizing software bugs for efficient debugging.</a:t>
            </a:r>
          </a:p>
        </p:txBody>
      </p:sp>
    </p:spTree>
    <p:extLst>
      <p:ext uri="{BB962C8B-B14F-4D97-AF65-F5344CB8AC3E}">
        <p14:creationId xmlns:p14="http://schemas.microsoft.com/office/powerpoint/2010/main" val="935338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1912FF-A147-330D-E722-60546D3E78F3}"/>
              </a:ext>
            </a:extLst>
          </p:cNvPr>
          <p:cNvSpPr>
            <a:spLocks noGrp="1"/>
          </p:cNvSpPr>
          <p:nvPr>
            <p:ph type="dt" sz="half" idx="10"/>
          </p:nvPr>
        </p:nvSpPr>
        <p:spPr/>
        <p:txBody>
          <a:bodyPr/>
          <a:lstStyle/>
          <a:p>
            <a:pPr>
              <a:defRPr/>
            </a:pPr>
            <a:fld id="{F2631506-0CA8-4986-A9E3-D4899B7B5870}" type="datetime2">
              <a:rPr lang="en-US" smtClean="0"/>
              <a:pPr>
                <a:defRPr/>
              </a:pPr>
              <a:t>Monday, March 17, 2025</a:t>
            </a:fld>
            <a:endParaRPr lang="en-IN"/>
          </a:p>
        </p:txBody>
      </p:sp>
      <p:sp>
        <p:nvSpPr>
          <p:cNvPr id="3" name="Footer Placeholder 2">
            <a:extLst>
              <a:ext uri="{FF2B5EF4-FFF2-40B4-BE49-F238E27FC236}">
                <a16:creationId xmlns:a16="http://schemas.microsoft.com/office/drawing/2014/main" id="{7A40DE93-7736-BC12-03CD-A7A4BCB7CFBD}"/>
              </a:ext>
            </a:extLst>
          </p:cNvPr>
          <p:cNvSpPr>
            <a:spLocks noGrp="1"/>
          </p:cNvSpPr>
          <p:nvPr>
            <p:ph type="ftr" sz="quarter" idx="11"/>
          </p:nvPr>
        </p:nvSpPr>
        <p:spPr/>
        <p:txBody>
          <a:bodyPr/>
          <a:lstStyle/>
          <a:p>
            <a:pPr>
              <a:defRPr/>
            </a:pPr>
            <a:r>
              <a:rPr lang="en-IN"/>
              <a:t>National Institute of Technology, Jamshedpur</a:t>
            </a:r>
          </a:p>
        </p:txBody>
      </p:sp>
      <p:sp>
        <p:nvSpPr>
          <p:cNvPr id="4" name="Line 13">
            <a:extLst>
              <a:ext uri="{FF2B5EF4-FFF2-40B4-BE49-F238E27FC236}">
                <a16:creationId xmlns:a16="http://schemas.microsoft.com/office/drawing/2014/main" id="{36F148A7-6834-DFBC-1F52-5B693303F264}"/>
              </a:ext>
            </a:extLst>
          </p:cNvPr>
          <p:cNvSpPr>
            <a:spLocks noChangeShapeType="1"/>
          </p:cNvSpPr>
          <p:nvPr/>
        </p:nvSpPr>
        <p:spPr bwMode="auto">
          <a:xfrm>
            <a:off x="1774825" y="1125538"/>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 name="TextBox 4">
            <a:extLst>
              <a:ext uri="{FF2B5EF4-FFF2-40B4-BE49-F238E27FC236}">
                <a16:creationId xmlns:a16="http://schemas.microsoft.com/office/drawing/2014/main" id="{B5EF9D59-2F48-A2A7-7DC4-70DC5D300159}"/>
              </a:ext>
            </a:extLst>
          </p:cNvPr>
          <p:cNvSpPr txBox="1"/>
          <p:nvPr/>
        </p:nvSpPr>
        <p:spPr>
          <a:xfrm>
            <a:off x="1901774" y="507637"/>
            <a:ext cx="4527652" cy="523220"/>
          </a:xfrm>
          <a:prstGeom prst="rect">
            <a:avLst/>
          </a:prstGeom>
          <a:noFill/>
        </p:spPr>
        <p:txBody>
          <a:bodyPr wrap="square" rtlCol="0">
            <a:spAutoFit/>
          </a:bodyPr>
          <a:lstStyle/>
          <a:p>
            <a:r>
              <a:rPr lang="en-US" sz="2800" b="1" dirty="0">
                <a:solidFill>
                  <a:schemeClr val="tx2">
                    <a:lumMod val="75000"/>
                  </a:schemeClr>
                </a:solidFill>
                <a:latin typeface="Times New Roman" panose="02020603050405020304" pitchFamily="18" charset="0"/>
                <a:cs typeface="Times New Roman" panose="02020603050405020304" pitchFamily="18" charset="0"/>
              </a:rPr>
              <a:t>References</a:t>
            </a:r>
          </a:p>
        </p:txBody>
      </p:sp>
      <p:sp>
        <p:nvSpPr>
          <p:cNvPr id="7" name="TextBox 6">
            <a:extLst>
              <a:ext uri="{FF2B5EF4-FFF2-40B4-BE49-F238E27FC236}">
                <a16:creationId xmlns:a16="http://schemas.microsoft.com/office/drawing/2014/main" id="{D0DBE05A-DAB9-FC53-117B-F012B45177CC}"/>
              </a:ext>
            </a:extLst>
          </p:cNvPr>
          <p:cNvSpPr txBox="1"/>
          <p:nvPr/>
        </p:nvSpPr>
        <p:spPr>
          <a:xfrm>
            <a:off x="1901773" y="1317523"/>
            <a:ext cx="8333607" cy="4247317"/>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H. Rocha, G. De Oliveira, H. Marques-Neto, and M.T. Valente, “</a:t>
            </a:r>
            <a:r>
              <a:rPr lang="en-US" dirty="0" err="1">
                <a:latin typeface="Times New Roman" panose="02020603050405020304" pitchFamily="18" charset="0"/>
                <a:cs typeface="Times New Roman" panose="02020603050405020304" pitchFamily="18" charset="0"/>
              </a:rPr>
              <a:t>NextBug</a:t>
            </a:r>
            <a:r>
              <a:rPr lang="en-US" dirty="0">
                <a:latin typeface="Times New Roman" panose="02020603050405020304" pitchFamily="18" charset="0"/>
                <a:cs typeface="Times New Roman" panose="02020603050405020304" pitchFamily="18" charset="0"/>
              </a:rPr>
              <a:t>: a Bugzilla </a:t>
            </a:r>
            <a:r>
              <a:rPr lang="en-US" dirty="0" err="1">
                <a:latin typeface="Times New Roman" panose="02020603050405020304" pitchFamily="18" charset="0"/>
                <a:cs typeface="Times New Roman" panose="02020603050405020304" pitchFamily="18" charset="0"/>
              </a:rPr>
              <a:t>exten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sion</a:t>
            </a:r>
            <a:r>
              <a:rPr lang="en-US" dirty="0">
                <a:latin typeface="Times New Roman" panose="02020603050405020304" pitchFamily="18" charset="0"/>
                <a:cs typeface="Times New Roman" panose="02020603050405020304" pitchFamily="18" charset="0"/>
              </a:rPr>
              <a:t> for recommending similar bugs,” Journal of Software Engineering Research and Development, Vol. 3, No. 1, 2015, p. 3.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 Y. Tian, D. Lo, X. Xia, and C. Sun, “Auto mated prediction of bug report priority using multi-factor analysis,” Empirical Software Engi </a:t>
            </a:r>
            <a:r>
              <a:rPr lang="en-US" dirty="0" err="1">
                <a:latin typeface="Times New Roman" panose="02020603050405020304" pitchFamily="18" charset="0"/>
                <a:cs typeface="Times New Roman" panose="02020603050405020304" pitchFamily="18" charset="0"/>
              </a:rPr>
              <a:t>neering</a:t>
            </a:r>
            <a:r>
              <a:rPr lang="en-US" dirty="0">
                <a:latin typeface="Times New Roman" panose="02020603050405020304" pitchFamily="18" charset="0"/>
                <a:cs typeface="Times New Roman" panose="02020603050405020304" pitchFamily="18" charset="0"/>
              </a:rPr>
              <a:t>, Vol. 20, No. 5, 2015, pp. 1354–1383.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J. Anvik, L. Hiew, and G.C. Murphy, “Who should fix this bug?” in Proceedings of the 28th international conference on Software engineering, 2006, pp. 361–370.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 Wang, W. Zhang, and Q. Wang, “</a:t>
            </a:r>
            <a:r>
              <a:rPr lang="en-US" dirty="0" err="1">
                <a:latin typeface="Times New Roman" panose="02020603050405020304" pitchFamily="18" charset="0"/>
                <a:cs typeface="Times New Roman" panose="02020603050405020304" pitchFamily="18" charset="0"/>
              </a:rPr>
              <a:t>FixerCache</a:t>
            </a:r>
            <a:r>
              <a:rPr lang="en-US" dirty="0">
                <a:latin typeface="Times New Roman" panose="02020603050405020304" pitchFamily="18" charset="0"/>
                <a:cs typeface="Times New Roman" panose="02020603050405020304" pitchFamily="18" charset="0"/>
              </a:rPr>
              <a:t>: Unsupervised caching active developers for di verse bug triage,” in Proceedings of the 8th ACM/IEEE International Symposium on Em </a:t>
            </a:r>
            <a:r>
              <a:rPr lang="en-US" dirty="0" err="1">
                <a:latin typeface="Times New Roman" panose="02020603050405020304" pitchFamily="18" charset="0"/>
                <a:cs typeface="Times New Roman" panose="02020603050405020304" pitchFamily="18" charset="0"/>
              </a:rPr>
              <a:t>pirical</a:t>
            </a:r>
            <a:r>
              <a:rPr lang="en-US" dirty="0">
                <a:latin typeface="Times New Roman" panose="02020603050405020304" pitchFamily="18" charset="0"/>
                <a:cs typeface="Times New Roman" panose="02020603050405020304" pitchFamily="18" charset="0"/>
              </a:rPr>
              <a:t> Software Engineering and Measurement, 2014, pp. 1–10.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 Mani, A. Sankaran, and R. </a:t>
            </a:r>
            <a:r>
              <a:rPr lang="en-US" dirty="0" err="1">
                <a:latin typeface="Times New Roman" panose="02020603050405020304" pitchFamily="18" charset="0"/>
                <a:cs typeface="Times New Roman" panose="02020603050405020304" pitchFamily="18" charset="0"/>
              </a:rPr>
              <a:t>Aralikatte</a:t>
            </a:r>
            <a:r>
              <a:rPr lang="en-US" dirty="0">
                <a:latin typeface="Times New Roman" panose="02020603050405020304" pitchFamily="18" charset="0"/>
                <a:cs typeface="Times New Roman" panose="02020603050405020304" pitchFamily="18" charset="0"/>
              </a:rPr>
              <a:t>, “Deep Triage: Exploring the Effectiveness of Deep Learning for Bug Triaging,” arXiv:1801.01275 [cs], Jan. 2018. [Online]. http://arxiv.org/abs/ 1801.01275</a:t>
            </a:r>
          </a:p>
        </p:txBody>
      </p:sp>
    </p:spTree>
    <p:extLst>
      <p:ext uri="{BB962C8B-B14F-4D97-AF65-F5344CB8AC3E}">
        <p14:creationId xmlns:p14="http://schemas.microsoft.com/office/powerpoint/2010/main" val="91540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C84C3279-2BF0-ECC7-8063-CC2EC9D67A82}"/>
              </a:ext>
            </a:extLst>
          </p:cNvPr>
          <p:cNvSpPr>
            <a:spLocks noGrp="1"/>
          </p:cNvSpPr>
          <p:nvPr>
            <p:ph type="title"/>
          </p:nvPr>
        </p:nvSpPr>
        <p:spPr>
          <a:xfrm>
            <a:off x="4367213" y="115888"/>
            <a:ext cx="3529012" cy="792162"/>
          </a:xfrm>
        </p:spPr>
        <p:txBody>
          <a:bodyPr/>
          <a:lstStyle/>
          <a:p>
            <a:r>
              <a:rPr lang="en-US" altLang="en-US" sz="3000" b="1" dirty="0">
                <a:solidFill>
                  <a:srgbClr val="002060"/>
                </a:solidFill>
                <a:latin typeface="Times New Roman" panose="02020603050405020304" pitchFamily="18" charset="0"/>
                <a:cs typeface="Times New Roman" panose="02020603050405020304" pitchFamily="18" charset="0"/>
              </a:rPr>
              <a:t>INTRODUCTION</a:t>
            </a:r>
            <a:endParaRPr lang="en-IN" altLang="en-US" sz="3000" b="1" dirty="0">
              <a:solidFill>
                <a:srgbClr val="002060"/>
              </a:solidFill>
              <a:latin typeface="Times New Roman" panose="02020603050405020304" pitchFamily="18" charset="0"/>
              <a:cs typeface="Times New Roman" panose="02020603050405020304" pitchFamily="18" charset="0"/>
            </a:endParaRPr>
          </a:p>
        </p:txBody>
      </p:sp>
      <p:sp>
        <p:nvSpPr>
          <p:cNvPr id="4100" name="Line 13">
            <a:extLst>
              <a:ext uri="{FF2B5EF4-FFF2-40B4-BE49-F238E27FC236}">
                <a16:creationId xmlns:a16="http://schemas.microsoft.com/office/drawing/2014/main" id="{219CE15D-3714-848B-FAAA-482FB3145F4B}"/>
              </a:ext>
            </a:extLst>
          </p:cNvPr>
          <p:cNvSpPr>
            <a:spLocks noChangeShapeType="1"/>
          </p:cNvSpPr>
          <p:nvPr/>
        </p:nvSpPr>
        <p:spPr bwMode="auto">
          <a:xfrm>
            <a:off x="1774825" y="90805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 name="Rectangle 1">
            <a:extLst>
              <a:ext uri="{FF2B5EF4-FFF2-40B4-BE49-F238E27FC236}">
                <a16:creationId xmlns:a16="http://schemas.microsoft.com/office/drawing/2014/main" id="{41A7FD03-2ADB-FA4D-5DFC-1D543D31AF82}"/>
              </a:ext>
            </a:extLst>
          </p:cNvPr>
          <p:cNvSpPr>
            <a:spLocks noChangeArrowheads="1"/>
          </p:cNvSpPr>
          <p:nvPr/>
        </p:nvSpPr>
        <p:spPr bwMode="auto">
          <a:xfrm rot="10800000" flipV="1">
            <a:off x="817383" y="1289953"/>
            <a:ext cx="10628671"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Bug detection and prioritization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assist in identifying areas of a software system that are prone to containing defects.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case prioritization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that the most important test cases are executed first, addressing critical issues early.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 software systems evolve,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bug detection and prioritization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become essential to maintaining software quality.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Frequent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code changes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require strategic test execution to catch and resolve bugs efficiently.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Large test suites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time-consuming and expensive to execute, making prioritization crucial.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5D05E6-E5BA-F1B7-2F47-02B2DB56EA52}"/>
              </a:ext>
            </a:extLst>
          </p:cNvPr>
          <p:cNvSpPr>
            <a:spLocks noGrp="1"/>
          </p:cNvSpPr>
          <p:nvPr>
            <p:ph type="dt" sz="half" idx="10"/>
          </p:nvPr>
        </p:nvSpPr>
        <p:spPr/>
        <p:txBody>
          <a:bodyPr/>
          <a:lstStyle/>
          <a:p>
            <a:pPr>
              <a:defRPr/>
            </a:pPr>
            <a:fld id="{F2631506-0CA8-4986-A9E3-D4899B7B5870}" type="datetime2">
              <a:rPr lang="en-US" smtClean="0"/>
              <a:pPr>
                <a:defRPr/>
              </a:pPr>
              <a:t>Monday, March 17, 2025</a:t>
            </a:fld>
            <a:endParaRPr lang="en-IN"/>
          </a:p>
        </p:txBody>
      </p:sp>
      <p:sp>
        <p:nvSpPr>
          <p:cNvPr id="3" name="Footer Placeholder 2">
            <a:extLst>
              <a:ext uri="{FF2B5EF4-FFF2-40B4-BE49-F238E27FC236}">
                <a16:creationId xmlns:a16="http://schemas.microsoft.com/office/drawing/2014/main" id="{C9AA435A-86C0-03B3-B903-2C6EAD510900}"/>
              </a:ext>
            </a:extLst>
          </p:cNvPr>
          <p:cNvSpPr>
            <a:spLocks noGrp="1"/>
          </p:cNvSpPr>
          <p:nvPr>
            <p:ph type="ftr" sz="quarter" idx="11"/>
          </p:nvPr>
        </p:nvSpPr>
        <p:spPr/>
        <p:txBody>
          <a:bodyPr/>
          <a:lstStyle/>
          <a:p>
            <a:pPr>
              <a:defRPr/>
            </a:pPr>
            <a:r>
              <a:rPr lang="en-IN"/>
              <a:t>National Institute of Technology, Jamshedpur</a:t>
            </a:r>
          </a:p>
        </p:txBody>
      </p:sp>
      <p:sp>
        <p:nvSpPr>
          <p:cNvPr id="4" name="Line 13">
            <a:extLst>
              <a:ext uri="{FF2B5EF4-FFF2-40B4-BE49-F238E27FC236}">
                <a16:creationId xmlns:a16="http://schemas.microsoft.com/office/drawing/2014/main" id="{911BB263-A5CA-503C-F8F2-7E47652BE299}"/>
              </a:ext>
            </a:extLst>
          </p:cNvPr>
          <p:cNvSpPr>
            <a:spLocks noChangeShapeType="1"/>
          </p:cNvSpPr>
          <p:nvPr/>
        </p:nvSpPr>
        <p:spPr bwMode="auto">
          <a:xfrm>
            <a:off x="1774825" y="90805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Rectangle 2">
            <a:extLst>
              <a:ext uri="{FF2B5EF4-FFF2-40B4-BE49-F238E27FC236}">
                <a16:creationId xmlns:a16="http://schemas.microsoft.com/office/drawing/2014/main" id="{1E95A394-F1D4-496A-6A44-A958180E4937}"/>
              </a:ext>
            </a:extLst>
          </p:cNvPr>
          <p:cNvSpPr>
            <a:spLocks noChangeArrowheads="1"/>
          </p:cNvSpPr>
          <p:nvPr/>
        </p:nvSpPr>
        <p:spPr bwMode="auto">
          <a:xfrm>
            <a:off x="1532705" y="1169988"/>
            <a:ext cx="9645445"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Defect Management</a:t>
            </a:r>
            <a:endParaRPr lang="en-US" altLang="en-US" sz="2400" b="1"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Bug priority prediction helps identify which issues need immediate attention.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ensures that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critical and major bugs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addressed before minor and trivial ones.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Optimized Resource Allocation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teams often have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time, budget, and computational resources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Automating bug prioritization allows testers to focus on high-impact issues first, reducing unnecessary delays.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E15DD0F4-808C-F0A4-062F-A5E5DA6075A8}"/>
              </a:ext>
            </a:extLst>
          </p:cNvPr>
          <p:cNvSpPr txBox="1"/>
          <p:nvPr/>
        </p:nvSpPr>
        <p:spPr>
          <a:xfrm>
            <a:off x="1902644" y="254189"/>
            <a:ext cx="6661252" cy="523220"/>
          </a:xfrm>
          <a:prstGeom prst="rect">
            <a:avLst/>
          </a:prstGeom>
          <a:noFill/>
        </p:spPr>
        <p:txBody>
          <a:bodyPr wrap="square" rtlCol="0">
            <a:spAutoFit/>
          </a:bodyPr>
          <a:lstStyle/>
          <a:p>
            <a:r>
              <a:rPr lang="en-US" sz="2800" b="1" dirty="0">
                <a:solidFill>
                  <a:schemeClr val="tx2">
                    <a:lumMod val="75000"/>
                  </a:schemeClr>
                </a:solidFill>
                <a:latin typeface="Times New Roman" panose="02020603050405020304" pitchFamily="18" charset="0"/>
                <a:cs typeface="Times New Roman" panose="02020603050405020304" pitchFamily="18" charset="0"/>
              </a:rPr>
              <a:t>Key Benefits Of Bug Priority Prediction</a:t>
            </a:r>
          </a:p>
        </p:txBody>
      </p:sp>
    </p:spTree>
    <p:extLst>
      <p:ext uri="{BB962C8B-B14F-4D97-AF65-F5344CB8AC3E}">
        <p14:creationId xmlns:p14="http://schemas.microsoft.com/office/powerpoint/2010/main" val="1283630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CB98F-9B8B-9BA4-0EE9-E180F2FA2B03}"/>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7FAAD0DE-7935-C765-7192-CD361BEE059F}"/>
              </a:ext>
            </a:extLst>
          </p:cNvPr>
          <p:cNvSpPr>
            <a:spLocks noGrp="1"/>
          </p:cNvSpPr>
          <p:nvPr>
            <p:ph type="dt" sz="half" idx="10"/>
          </p:nvPr>
        </p:nvSpPr>
        <p:spPr/>
        <p:txBody>
          <a:bodyPr/>
          <a:lstStyle/>
          <a:p>
            <a:pPr>
              <a:defRPr/>
            </a:pPr>
            <a:fld id="{F2631506-0CA8-4986-A9E3-D4899B7B5870}" type="datetime2">
              <a:rPr lang="en-US" smtClean="0"/>
              <a:pPr>
                <a:defRPr/>
              </a:pPr>
              <a:t>Monday, March 17, 2025</a:t>
            </a:fld>
            <a:endParaRPr lang="en-IN"/>
          </a:p>
        </p:txBody>
      </p:sp>
      <p:sp>
        <p:nvSpPr>
          <p:cNvPr id="3" name="Footer Placeholder 2">
            <a:extLst>
              <a:ext uri="{FF2B5EF4-FFF2-40B4-BE49-F238E27FC236}">
                <a16:creationId xmlns:a16="http://schemas.microsoft.com/office/drawing/2014/main" id="{507145CB-6BFF-7EBC-B2DF-3C3E065BFF0E}"/>
              </a:ext>
            </a:extLst>
          </p:cNvPr>
          <p:cNvSpPr>
            <a:spLocks noGrp="1"/>
          </p:cNvSpPr>
          <p:nvPr>
            <p:ph type="ftr" sz="quarter" idx="11"/>
          </p:nvPr>
        </p:nvSpPr>
        <p:spPr/>
        <p:txBody>
          <a:bodyPr/>
          <a:lstStyle/>
          <a:p>
            <a:pPr>
              <a:defRPr/>
            </a:pPr>
            <a:r>
              <a:rPr lang="en-IN"/>
              <a:t>National Institute of Technology, Jamshedpur</a:t>
            </a:r>
          </a:p>
        </p:txBody>
      </p:sp>
      <p:sp>
        <p:nvSpPr>
          <p:cNvPr id="4" name="Line 13">
            <a:extLst>
              <a:ext uri="{FF2B5EF4-FFF2-40B4-BE49-F238E27FC236}">
                <a16:creationId xmlns:a16="http://schemas.microsoft.com/office/drawing/2014/main" id="{39F0E2B9-4517-5949-3884-796AF0DA9A15}"/>
              </a:ext>
            </a:extLst>
          </p:cNvPr>
          <p:cNvSpPr>
            <a:spLocks noChangeShapeType="1"/>
          </p:cNvSpPr>
          <p:nvPr/>
        </p:nvSpPr>
        <p:spPr bwMode="auto">
          <a:xfrm>
            <a:off x="1774825" y="90805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 name="TextBox 6">
            <a:extLst>
              <a:ext uri="{FF2B5EF4-FFF2-40B4-BE49-F238E27FC236}">
                <a16:creationId xmlns:a16="http://schemas.microsoft.com/office/drawing/2014/main" id="{79865930-BDB5-DCD3-0CE3-42DAF27D709A}"/>
              </a:ext>
            </a:extLst>
          </p:cNvPr>
          <p:cNvSpPr txBox="1"/>
          <p:nvPr/>
        </p:nvSpPr>
        <p:spPr>
          <a:xfrm>
            <a:off x="1774825" y="1179875"/>
            <a:ext cx="8716194" cy="46474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Enhances Test Case Prioritization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large projects,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case execution is costly and time-consuming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Bug priority prediction aligns with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case prioritization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that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high-risk areas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tested first.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4.Reduces Manual Effort and Human Error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bug triaging is done manually, leading to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inconsistencies and subjectivity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AI-driven bug prioritization standardizes the process, ensuring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consistent and reliable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results.</a:t>
            </a:r>
          </a:p>
        </p:txBody>
      </p:sp>
    </p:spTree>
    <p:extLst>
      <p:ext uri="{BB962C8B-B14F-4D97-AF65-F5344CB8AC3E}">
        <p14:creationId xmlns:p14="http://schemas.microsoft.com/office/powerpoint/2010/main" val="306515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D0D1C-B13E-5B08-2761-E8E9989CEA07}"/>
              </a:ext>
            </a:extLst>
          </p:cNvPr>
          <p:cNvSpPr>
            <a:spLocks noGrp="1"/>
          </p:cNvSpPr>
          <p:nvPr>
            <p:ph type="title"/>
          </p:nvPr>
        </p:nvSpPr>
        <p:spPr>
          <a:xfrm>
            <a:off x="2057400" y="2590800"/>
            <a:ext cx="8229600" cy="1246188"/>
          </a:xfrm>
          <a:solidFill>
            <a:schemeClr val="accent2">
              <a:lumMod val="20000"/>
              <a:lumOff val="80000"/>
            </a:schemeClr>
          </a:solidFill>
        </p:spPr>
        <p:txBody>
          <a:bodyPr/>
          <a:lstStyle/>
          <a:p>
            <a:pPr>
              <a:defRPr/>
            </a:pPr>
            <a:r>
              <a:rPr lang="en-US" b="1" dirty="0">
                <a:effectLst>
                  <a:outerShdw blurRad="38100" dist="38100" dir="2700000" algn="tl">
                    <a:srgbClr val="000000">
                      <a:alpha val="43137"/>
                    </a:srgbClr>
                  </a:outerShdw>
                </a:effectLst>
                <a:latin typeface="Arial Rounded MT Bold" pitchFamily="34" charset="0"/>
              </a:rPr>
              <a:t>Literature Survey/Review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DB598739-1D3E-5917-3066-25C6FED6DCC7}"/>
              </a:ext>
            </a:extLst>
          </p:cNvPr>
          <p:cNvSpPr>
            <a:spLocks noGrp="1"/>
          </p:cNvSpPr>
          <p:nvPr>
            <p:ph type="title"/>
          </p:nvPr>
        </p:nvSpPr>
        <p:spPr>
          <a:xfrm>
            <a:off x="1916113" y="44450"/>
            <a:ext cx="8305800" cy="622300"/>
          </a:xfrm>
        </p:spPr>
        <p:txBody>
          <a:bodyPr/>
          <a:lstStyle/>
          <a:p>
            <a:r>
              <a:rPr lang="en-IN" altLang="en-US" sz="3000" b="1" dirty="0">
                <a:solidFill>
                  <a:srgbClr val="002060"/>
                </a:solidFill>
                <a:latin typeface="Times New Roman" panose="02020603050405020304" pitchFamily="18" charset="0"/>
                <a:cs typeface="Times New Roman" panose="02020603050405020304" pitchFamily="18" charset="0"/>
              </a:rPr>
              <a:t>Literature Review</a:t>
            </a:r>
          </a:p>
        </p:txBody>
      </p:sp>
      <p:sp>
        <p:nvSpPr>
          <p:cNvPr id="24601" name="Line 13">
            <a:extLst>
              <a:ext uri="{FF2B5EF4-FFF2-40B4-BE49-F238E27FC236}">
                <a16:creationId xmlns:a16="http://schemas.microsoft.com/office/drawing/2014/main" id="{A01EB011-8CE4-6578-C4B6-A3DAF180DDE3}"/>
              </a:ext>
            </a:extLst>
          </p:cNvPr>
          <p:cNvSpPr>
            <a:spLocks noChangeShapeType="1"/>
          </p:cNvSpPr>
          <p:nvPr/>
        </p:nvSpPr>
        <p:spPr bwMode="auto">
          <a:xfrm>
            <a:off x="1774825" y="692150"/>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3" name="Picture 2">
            <a:extLst>
              <a:ext uri="{FF2B5EF4-FFF2-40B4-BE49-F238E27FC236}">
                <a16:creationId xmlns:a16="http://schemas.microsoft.com/office/drawing/2014/main" id="{4D98C557-944D-100E-129B-5F01C7F62BA0}"/>
              </a:ext>
            </a:extLst>
          </p:cNvPr>
          <p:cNvPicPr>
            <a:picLocks noChangeAspect="1"/>
          </p:cNvPicPr>
          <p:nvPr/>
        </p:nvPicPr>
        <p:blipFill>
          <a:blip r:embed="rId2"/>
          <a:stretch>
            <a:fillRect/>
          </a:stretch>
        </p:blipFill>
        <p:spPr>
          <a:xfrm>
            <a:off x="1270000" y="823252"/>
            <a:ext cx="9236822" cy="5750267"/>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7CF66A-96CB-200F-9320-52479A830524}"/>
              </a:ext>
            </a:extLst>
          </p:cNvPr>
          <p:cNvPicPr>
            <a:picLocks noChangeAspect="1"/>
          </p:cNvPicPr>
          <p:nvPr/>
        </p:nvPicPr>
        <p:blipFill>
          <a:blip r:embed="rId2"/>
          <a:stretch>
            <a:fillRect/>
          </a:stretch>
        </p:blipFill>
        <p:spPr>
          <a:xfrm>
            <a:off x="660400" y="25133"/>
            <a:ext cx="10574773" cy="6787413"/>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77A6A4F2-C395-61ED-1CDF-DACAAB1C2EE3}"/>
              </a:ext>
            </a:extLst>
          </p:cNvPr>
          <p:cNvSpPr>
            <a:spLocks noGrp="1"/>
          </p:cNvSpPr>
          <p:nvPr>
            <p:ph type="title"/>
          </p:nvPr>
        </p:nvSpPr>
        <p:spPr>
          <a:xfrm>
            <a:off x="1919288" y="260351"/>
            <a:ext cx="8229600" cy="576263"/>
          </a:xfrm>
        </p:spPr>
        <p:txBody>
          <a:bodyPr/>
          <a:lstStyle/>
          <a:p>
            <a:r>
              <a:rPr lang="en-US" altLang="en-US" sz="3000" b="1" dirty="0">
                <a:solidFill>
                  <a:srgbClr val="002060"/>
                </a:solidFill>
                <a:latin typeface="Times New Roman" panose="02020603050405020304" pitchFamily="18" charset="0"/>
                <a:cs typeface="Times New Roman" panose="02020603050405020304" pitchFamily="18" charset="0"/>
              </a:rPr>
              <a:t>LITERATURE SURVEY OBSERVATION</a:t>
            </a:r>
          </a:p>
        </p:txBody>
      </p:sp>
      <p:sp>
        <p:nvSpPr>
          <p:cNvPr id="33795" name="Content Placeholder 2">
            <a:extLst>
              <a:ext uri="{FF2B5EF4-FFF2-40B4-BE49-F238E27FC236}">
                <a16:creationId xmlns:a16="http://schemas.microsoft.com/office/drawing/2014/main" id="{147FEC14-0D09-A66E-E912-1443A6C0B173}"/>
              </a:ext>
            </a:extLst>
          </p:cNvPr>
          <p:cNvSpPr>
            <a:spLocks noGrp="1"/>
          </p:cNvSpPr>
          <p:nvPr>
            <p:ph idx="1"/>
          </p:nvPr>
        </p:nvSpPr>
        <p:spPr>
          <a:xfrm>
            <a:off x="1327355" y="1268413"/>
            <a:ext cx="9910916" cy="4464039"/>
          </a:xfrm>
        </p:spPr>
        <p:txBody>
          <a:bodyPr/>
          <a:lstStyle/>
          <a:p>
            <a:pPr algn="just"/>
            <a:r>
              <a:rPr lang="en-US" sz="2400" dirty="0">
                <a:latin typeface="Times New Roman" panose="02020603050405020304" pitchFamily="18" charset="0"/>
                <a:cs typeface="Times New Roman" panose="02020603050405020304" pitchFamily="18" charset="0"/>
              </a:rPr>
              <a:t>Bug priority prediction has been explored using various machine learning techniques. Mahdi </a:t>
            </a:r>
            <a:r>
              <a:rPr lang="en-US" sz="2400" dirty="0" err="1">
                <a:latin typeface="Times New Roman" panose="02020603050405020304" pitchFamily="18" charset="0"/>
                <a:cs typeface="Times New Roman" panose="02020603050405020304" pitchFamily="18" charset="0"/>
              </a:rPr>
              <a:t>Noorian</a:t>
            </a:r>
            <a:r>
              <a:rPr lang="en-US" sz="2400" dirty="0">
                <a:latin typeface="Times New Roman" panose="02020603050405020304" pitchFamily="18" charset="0"/>
                <a:cs typeface="Times New Roman" panose="02020603050405020304" pitchFamily="18" charset="0"/>
              </a:rPr>
              <a:t> et al. (2010) used a </a:t>
            </a:r>
            <a:r>
              <a:rPr lang="en-US" sz="2400" b="1" dirty="0">
                <a:latin typeface="Times New Roman" panose="02020603050405020304" pitchFamily="18" charset="0"/>
                <a:cs typeface="Times New Roman" panose="02020603050405020304" pitchFamily="18" charset="0"/>
              </a:rPr>
              <a:t>classification framework </a:t>
            </a:r>
            <a:r>
              <a:rPr lang="en-US" sz="2400" dirty="0">
                <a:latin typeface="Times New Roman" panose="02020603050405020304" pitchFamily="18" charset="0"/>
                <a:cs typeface="Times New Roman" panose="02020603050405020304" pitchFamily="18" charset="0"/>
              </a:rPr>
              <a:t>to extract insights from prior research, aiding </a:t>
            </a:r>
            <a:r>
              <a:rPr lang="en-US" sz="2400" b="1" dirty="0">
                <a:latin typeface="Times New Roman" panose="02020603050405020304" pitchFamily="18" charset="0"/>
                <a:cs typeface="Times New Roman" panose="02020603050405020304" pitchFamily="18" charset="0"/>
              </a:rPr>
              <a:t>software issue categorization</a:t>
            </a:r>
            <a:r>
              <a:rPr lang="en-US" sz="2400" dirty="0">
                <a:latin typeface="Times New Roman" panose="02020603050405020304" pitchFamily="18" charset="0"/>
                <a:cs typeface="Times New Roman" panose="02020603050405020304" pitchFamily="18" charset="0"/>
              </a:rPr>
              <a:t>. Farn Wang et al. (2011) </a:t>
            </a:r>
            <a:r>
              <a:rPr lang="en-US" sz="2400" b="1" dirty="0">
                <a:latin typeface="Times New Roman" panose="02020603050405020304" pitchFamily="18" charset="0"/>
                <a:cs typeface="Times New Roman" panose="02020603050405020304" pitchFamily="18" charset="0"/>
              </a:rPr>
              <a:t>applied neural networks and program slicing </a:t>
            </a:r>
            <a:r>
              <a:rPr lang="en-US" sz="2400" dirty="0">
                <a:latin typeface="Times New Roman" panose="02020603050405020304" pitchFamily="18" charset="0"/>
                <a:cs typeface="Times New Roman" panose="02020603050405020304" pitchFamily="18" charset="0"/>
              </a:rPr>
              <a:t>to improve </a:t>
            </a:r>
            <a:r>
              <a:rPr lang="en-US" sz="2400" b="1" dirty="0">
                <a:latin typeface="Times New Roman" panose="02020603050405020304" pitchFamily="18" charset="0"/>
                <a:cs typeface="Times New Roman" panose="02020603050405020304" pitchFamily="18" charset="0"/>
              </a:rPr>
              <a:t>test case prioritization</a:t>
            </a:r>
            <a:r>
              <a:rPr lang="en-US" sz="2400" dirty="0">
                <a:latin typeface="Times New Roman" panose="02020603050405020304" pitchFamily="18" charset="0"/>
                <a:cs typeface="Times New Roman" panose="02020603050405020304" pitchFamily="18" charset="0"/>
              </a:rPr>
              <a:t>, which can be extended to </a:t>
            </a:r>
            <a:r>
              <a:rPr lang="en-US" sz="2400" b="1" dirty="0">
                <a:latin typeface="Times New Roman" panose="02020603050405020304" pitchFamily="18" charset="0"/>
                <a:cs typeface="Times New Roman" panose="02020603050405020304" pitchFamily="18" charset="0"/>
              </a:rPr>
              <a:t>bug ranking</a:t>
            </a:r>
            <a:r>
              <a:rPr lang="en-US" sz="2400" dirty="0">
                <a:latin typeface="Times New Roman" panose="02020603050405020304" pitchFamily="18" charset="0"/>
                <a:cs typeface="Times New Roman" panose="02020603050405020304" pitchFamily="18" charset="0"/>
              </a:rPr>
              <a:t>. These studies show ML’s potential in automating bug priority assignments</a:t>
            </a:r>
          </a:p>
          <a:p>
            <a:pPr marL="0" indent="0" algn="just">
              <a:buNone/>
            </a:pPr>
            <a:endParaRPr lang="en-US" sz="9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Several works highlight empirical validation using large-scale datasets. Benjamin </a:t>
            </a:r>
            <a:r>
              <a:rPr lang="en-US" sz="2400" dirty="0" err="1">
                <a:latin typeface="Times New Roman" panose="02020603050405020304" pitchFamily="18" charset="0"/>
                <a:cs typeface="Times New Roman" panose="02020603050405020304" pitchFamily="18" charset="0"/>
              </a:rPr>
              <a:t>Busjaeger</a:t>
            </a:r>
            <a:r>
              <a:rPr lang="en-US" sz="2400" dirty="0">
                <a:latin typeface="Times New Roman" panose="02020603050405020304" pitchFamily="18" charset="0"/>
                <a:cs typeface="Times New Roman" panose="02020603050405020304" pitchFamily="18" charset="0"/>
              </a:rPr>
              <a:t> et al. (2016) combined </a:t>
            </a:r>
            <a:r>
              <a:rPr lang="en-US" sz="2400" b="1" dirty="0">
                <a:latin typeface="Times New Roman" panose="02020603050405020304" pitchFamily="18" charset="0"/>
                <a:cs typeface="Times New Roman" panose="02020603050405020304" pitchFamily="18" charset="0"/>
              </a:rPr>
              <a:t>multiple prioritization </a:t>
            </a:r>
            <a:r>
              <a:rPr lang="en-US" sz="2400" dirty="0">
                <a:latin typeface="Times New Roman" panose="02020603050405020304" pitchFamily="18" charset="0"/>
                <a:cs typeface="Times New Roman" panose="02020603050405020304" pitchFamily="18" charset="0"/>
              </a:rPr>
              <a:t>techniques to improve </a:t>
            </a:r>
            <a:r>
              <a:rPr lang="en-US" sz="2400" b="1" dirty="0">
                <a:latin typeface="Times New Roman" panose="02020603050405020304" pitchFamily="18" charset="0"/>
                <a:cs typeface="Times New Roman" panose="02020603050405020304" pitchFamily="18" charset="0"/>
              </a:rPr>
              <a:t>defect ranking</a:t>
            </a:r>
            <a:r>
              <a:rPr lang="en-US" sz="2400" dirty="0">
                <a:latin typeface="Times New Roman" panose="02020603050405020304" pitchFamily="18" charset="0"/>
                <a:cs typeface="Times New Roman" panose="02020603050405020304" pitchFamily="18" charset="0"/>
              </a:rPr>
              <a:t>. Ramzi A. </a:t>
            </a:r>
            <a:r>
              <a:rPr lang="en-US" sz="2400" dirty="0" err="1">
                <a:latin typeface="Times New Roman" panose="02020603050405020304" pitchFamily="18" charset="0"/>
                <a:cs typeface="Times New Roman" panose="02020603050405020304" pitchFamily="18" charset="0"/>
              </a:rPr>
              <a:t>Haraty</a:t>
            </a:r>
            <a:r>
              <a:rPr lang="en-US" sz="2400" dirty="0">
                <a:latin typeface="Times New Roman" panose="02020603050405020304" pitchFamily="18" charset="0"/>
                <a:cs typeface="Times New Roman" panose="02020603050405020304" pitchFamily="18" charset="0"/>
              </a:rPr>
              <a:t> et al. (2016) used </a:t>
            </a:r>
            <a:r>
              <a:rPr lang="en-US" sz="2400" b="1" dirty="0">
                <a:latin typeface="Times New Roman" panose="02020603050405020304" pitchFamily="18" charset="0"/>
                <a:cs typeface="Times New Roman" panose="02020603050405020304" pitchFamily="18" charset="0"/>
              </a:rPr>
              <a:t>clustering</a:t>
            </a:r>
            <a:r>
              <a:rPr lang="en-US" sz="2400" dirty="0">
                <a:latin typeface="Times New Roman" panose="02020603050405020304" pitchFamily="18" charset="0"/>
                <a:cs typeface="Times New Roman" panose="02020603050405020304" pitchFamily="18" charset="0"/>
              </a:rPr>
              <a:t> to refine </a:t>
            </a:r>
            <a:r>
              <a:rPr lang="en-US" sz="2400" b="1" dirty="0">
                <a:latin typeface="Times New Roman" panose="02020603050405020304" pitchFamily="18" charset="0"/>
                <a:cs typeface="Times New Roman" panose="02020603050405020304" pitchFamily="18" charset="0"/>
              </a:rPr>
              <a:t>test case selection, ensuring critical defects</a:t>
            </a:r>
            <a:r>
              <a:rPr lang="en-US" sz="2400" dirty="0">
                <a:latin typeface="Times New Roman" panose="02020603050405020304" pitchFamily="18" charset="0"/>
                <a:cs typeface="Times New Roman" panose="02020603050405020304" pitchFamily="18" charset="0"/>
              </a:rPr>
              <a:t> are addressed first. Sujata et al. (2017) emphasized metadata-driven approaches, leveraging historical defect data for better prioritization.</a:t>
            </a:r>
          </a:p>
          <a:p>
            <a:pPr algn="just">
              <a:buFont typeface="Wingdings 2" panose="05020102010507070707" pitchFamily="18" charset="2"/>
              <a:buNone/>
            </a:pPr>
            <a:endParaRPr lang="en-US" altLang="en-US" sz="2400" dirty="0">
              <a:latin typeface="Times New Roman" panose="02020603050405020304" pitchFamily="18" charset="0"/>
              <a:cs typeface="Times New Roman" panose="02020603050405020304" pitchFamily="18" charset="0"/>
            </a:endParaRPr>
          </a:p>
        </p:txBody>
      </p:sp>
      <p:sp>
        <p:nvSpPr>
          <p:cNvPr id="33796" name="Line 13">
            <a:extLst>
              <a:ext uri="{FF2B5EF4-FFF2-40B4-BE49-F238E27FC236}">
                <a16:creationId xmlns:a16="http://schemas.microsoft.com/office/drawing/2014/main" id="{41F27592-CA94-241E-5336-D33C59191A62}"/>
              </a:ext>
            </a:extLst>
          </p:cNvPr>
          <p:cNvSpPr>
            <a:spLocks noChangeShapeType="1"/>
          </p:cNvSpPr>
          <p:nvPr/>
        </p:nvSpPr>
        <p:spPr bwMode="auto">
          <a:xfrm>
            <a:off x="1774825" y="1125538"/>
            <a:ext cx="8610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246</TotalTime>
  <Words>1368</Words>
  <Application>Microsoft Office PowerPoint</Application>
  <PresentationFormat>Widescreen</PresentationFormat>
  <Paragraphs>153</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Aptos</vt:lpstr>
      <vt:lpstr>Arial</vt:lpstr>
      <vt:lpstr>Arial Rounded MT Bold</vt:lpstr>
      <vt:lpstr>Calibri</vt:lpstr>
      <vt:lpstr>Tahoma</vt:lpstr>
      <vt:lpstr>Times New Roman</vt:lpstr>
      <vt:lpstr>Wingdings</vt:lpstr>
      <vt:lpstr>Wingdings 2</vt:lpstr>
      <vt:lpstr>1_Office Theme</vt:lpstr>
      <vt:lpstr>PowerPoint Presentation</vt:lpstr>
      <vt:lpstr>CONTENTS </vt:lpstr>
      <vt:lpstr>INTRODUCTION</vt:lpstr>
      <vt:lpstr>PowerPoint Presentation</vt:lpstr>
      <vt:lpstr>PowerPoint Presentation</vt:lpstr>
      <vt:lpstr>Literature Survey/Review </vt:lpstr>
      <vt:lpstr>Literature Review</vt:lpstr>
      <vt:lpstr>PowerPoint Presentation</vt:lpstr>
      <vt:lpstr>LITERATURE SURVEY OBSERVATION</vt:lpstr>
      <vt:lpstr>PowerPoint Presentation</vt:lpstr>
      <vt:lpstr>Objective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 Chandan Kumar - [CSE-ASC-Amaravati]</dc:creator>
  <cp:lastModifiedBy>Charith A</cp:lastModifiedBy>
  <cp:revision>3</cp:revision>
  <dcterms:created xsi:type="dcterms:W3CDTF">2025-01-27T04:48:02Z</dcterms:created>
  <dcterms:modified xsi:type="dcterms:W3CDTF">2025-03-17T09:27:54Z</dcterms:modified>
</cp:coreProperties>
</file>