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25"/>
  </p:notesMasterIdLst>
  <p:handoutMasterIdLst>
    <p:handoutMasterId r:id="rId26"/>
  </p:handoutMasterIdLst>
  <p:sldIdLst>
    <p:sldId id="283" r:id="rId3"/>
    <p:sldId id="546" r:id="rId4"/>
    <p:sldId id="547" r:id="rId5"/>
    <p:sldId id="548" r:id="rId6"/>
    <p:sldId id="549" r:id="rId7"/>
    <p:sldId id="550" r:id="rId8"/>
    <p:sldId id="551" r:id="rId9"/>
    <p:sldId id="553" r:id="rId10"/>
    <p:sldId id="552" r:id="rId11"/>
    <p:sldId id="557" r:id="rId12"/>
    <p:sldId id="554" r:id="rId13"/>
    <p:sldId id="555" r:id="rId14"/>
    <p:sldId id="559" r:id="rId15"/>
    <p:sldId id="556" r:id="rId16"/>
    <p:sldId id="558" r:id="rId17"/>
    <p:sldId id="561" r:id="rId18"/>
    <p:sldId id="560" r:id="rId19"/>
    <p:sldId id="562" r:id="rId20"/>
    <p:sldId id="563" r:id="rId21"/>
    <p:sldId id="564" r:id="rId22"/>
    <p:sldId id="565" r:id="rId23"/>
    <p:sldId id="566" r:id="rId24"/>
  </p:sldIdLst>
  <p:sldSz cx="9144000" cy="6858000" type="screen4x3"/>
  <p:notesSz cx="9874250" cy="67976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>
          <p15:clr>
            <a:srgbClr val="A4A3A4"/>
          </p15:clr>
        </p15:guide>
        <p15:guide id="2" orient="horz" pos="663">
          <p15:clr>
            <a:srgbClr val="A4A3A4"/>
          </p15:clr>
        </p15:guide>
        <p15:guide id="3" orient="horz" pos="1797">
          <p15:clr>
            <a:srgbClr val="A4A3A4"/>
          </p15:clr>
        </p15:guide>
        <p15:guide id="4" orient="horz" pos="3793">
          <p15:clr>
            <a:srgbClr val="A4A3A4"/>
          </p15:clr>
        </p15:guide>
        <p15:guide id="5" orient="horz" pos="1933">
          <p15:clr>
            <a:srgbClr val="A4A3A4"/>
          </p15:clr>
        </p15:guide>
        <p15:guide id="6" pos="2880">
          <p15:clr>
            <a:srgbClr val="A4A3A4"/>
          </p15:clr>
        </p15:guide>
        <p15:guide id="7" pos="5284">
          <p15:clr>
            <a:srgbClr val="A4A3A4"/>
          </p15:clr>
        </p15:guide>
        <p15:guide id="8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7E8"/>
    <a:srgbClr val="E95B58"/>
    <a:srgbClr val="D175A3"/>
    <a:srgbClr val="660066"/>
    <a:srgbClr val="99FF33"/>
    <a:srgbClr val="FF6600"/>
    <a:srgbClr val="CC99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83411" autoAdjust="0"/>
  </p:normalViewPr>
  <p:slideViewPr>
    <p:cSldViewPr>
      <p:cViewPr varScale="1">
        <p:scale>
          <a:sx n="71" d="100"/>
          <a:sy n="71" d="100"/>
        </p:scale>
        <p:origin x="1680" y="58"/>
      </p:cViewPr>
      <p:guideLst>
        <p:guide orient="horz" pos="1480"/>
        <p:guide orient="horz" pos="663"/>
        <p:guide orient="horz" pos="1797"/>
        <p:guide orient="horz" pos="3793"/>
        <p:guide orient="horz" pos="1933"/>
        <p:guide pos="2880"/>
        <p:guide pos="5284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4677FF5-D314-4EE7-A999-3949FECCFB5B}" type="datetimeFigureOut">
              <a:rPr lang="zh-TW" altLang="en-US"/>
              <a:t>2021/8/13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6893DC6-D215-4F57-B30C-329AE64050A3}" type="slidenum">
              <a:rPr lang="zh-TW" altLang="en-US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5525B53-3FF3-44CE-9D34-F570DCD823EF}" type="datetimeFigureOut">
              <a:rPr lang="zh-CN" altLang="en-US"/>
              <a:t>2021/8/13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38500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28975"/>
            <a:ext cx="7899400" cy="3059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457B3AF-F881-4B9B-BA77-7A7D741F364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57B3AF-F881-4B9B-BA77-7A7D741F36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830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7B3AF-F881-4B9B-BA77-7A7D741F364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175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7B3AF-F881-4B9B-BA77-7A7D741F364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944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57B3AF-F881-4B9B-BA77-7A7D741F364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263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7B3AF-F881-4B9B-BA77-7A7D741F364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6166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7B3AF-F881-4B9B-BA77-7A7D741F364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023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7B3AF-F881-4B9B-BA77-7A7D741F364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1052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7B3AF-F881-4B9B-BA77-7A7D741F364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841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7B3AF-F881-4B9B-BA77-7A7D741F364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241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7B3AF-F881-4B9B-BA77-7A7D741F364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1200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7B3AF-F881-4B9B-BA77-7A7D741F364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52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 bwMode="auto">
          <a:xfrm>
            <a:off x="819150" y="4005263"/>
            <a:ext cx="7477125" cy="177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Char char="n"/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41275"/>
            <a:ext cx="22669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25425"/>
            <a:ext cx="26860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6353992" cy="55832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2223" y="1096214"/>
            <a:ext cx="8630257" cy="51523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ts val="600"/>
              </a:spcBef>
              <a:defRPr sz="2600"/>
            </a:lvl1pPr>
            <a:lvl2pPr>
              <a:lnSpc>
                <a:spcPct val="100000"/>
              </a:lnSpc>
              <a:spcBef>
                <a:spcPts val="600"/>
              </a:spcBef>
              <a:defRPr sz="2300"/>
            </a:lvl2pPr>
            <a:lvl3pPr>
              <a:lnSpc>
                <a:spcPct val="100000"/>
              </a:lnSpc>
              <a:spcBef>
                <a:spcPts val="600"/>
              </a:spcBef>
              <a:defRPr sz="20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007490"/>
            <a:ext cx="6353992" cy="558324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减号 6"/>
          <p:cNvSpPr/>
          <p:nvPr userDrawn="1"/>
        </p:nvSpPr>
        <p:spPr bwMode="auto">
          <a:xfrm>
            <a:off x="-1666875" y="6248400"/>
            <a:ext cx="12468225" cy="104775"/>
          </a:xfrm>
          <a:prstGeom prst="mathMinus">
            <a:avLst/>
          </a:prstGeom>
          <a:solidFill>
            <a:srgbClr val="66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27" name="副标题 2"/>
          <p:cNvSpPr txBox="1"/>
          <p:nvPr userDrawn="1"/>
        </p:nvSpPr>
        <p:spPr bwMode="auto">
          <a:xfrm>
            <a:off x="819150" y="4005263"/>
            <a:ext cx="7477125" cy="177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Char char="n"/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8" name="Oval 6"/>
          <p:cNvSpPr>
            <a:spLocks noChangeArrowheads="1"/>
          </p:cNvSpPr>
          <p:nvPr userDrawn="1"/>
        </p:nvSpPr>
        <p:spPr bwMode="auto">
          <a:xfrm>
            <a:off x="228600" y="1668463"/>
            <a:ext cx="2514600" cy="2514600"/>
          </a:xfrm>
          <a:prstGeom prst="ellipse">
            <a:avLst/>
          </a:prstGeom>
          <a:solidFill>
            <a:schemeClr val="bg2"/>
          </a:solidFill>
          <a:ln w="28575">
            <a:solidFill>
              <a:srgbClr val="800000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kumimoji="1" lang="zh-CN" altLang="zh-CN" sz="2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hidden">
          <a:xfrm>
            <a:off x="0" y="2276475"/>
            <a:ext cx="9144000" cy="1471613"/>
          </a:xfrm>
          <a:prstGeom prst="rect">
            <a:avLst/>
          </a:prstGeom>
          <a:gradFill rotWithShape="1">
            <a:gsLst>
              <a:gs pos="0">
                <a:srgbClr val="410042"/>
              </a:gs>
              <a:gs pos="50000">
                <a:srgbClr val="610562"/>
              </a:gs>
              <a:gs pos="100000">
                <a:srgbClr val="7508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kumimoji="1" lang="zh-CN" altLang="zh-CN" sz="2400">
              <a:ea typeface="宋体" panose="02010600030101010101" pitchFamily="2" charset="-122"/>
            </a:endParaRPr>
          </a:p>
        </p:txBody>
      </p:sp>
      <p:pic>
        <p:nvPicPr>
          <p:cNvPr id="1030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41275"/>
            <a:ext cx="22669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/>
          <p:cNvSpPr txBox="1">
            <a:spLocks noChangeArrowheads="1"/>
          </p:cNvSpPr>
          <p:nvPr userDrawn="1"/>
        </p:nvSpPr>
        <p:spPr>
          <a:xfrm>
            <a:off x="176213" y="6403975"/>
            <a:ext cx="1430337" cy="358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C2D507AA-4797-4781-9CFA-9DD418F88F21}" type="datetime1">
              <a:rPr lang="zh-CN" altLang="en-US" sz="1600" smtClean="0">
                <a:ea typeface="宋体" panose="02010600030101010101" pitchFamily="2" charset="-122"/>
              </a:rPr>
              <a:t>2021/8/13</a:t>
            </a:fld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8054975" y="6413500"/>
            <a:ext cx="933450" cy="312738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A435C209-B112-47CB-979E-34813783DF4E}" type="slidenum">
              <a:rPr kumimoji="1" lang="zh-CN" altLang="en-US" sz="1600" smtClean="0">
                <a:ea typeface="宋体" panose="02010600030101010101" pitchFamily="2" charset="-122"/>
              </a:rPr>
              <a:t>‹#›</a:t>
            </a:fld>
            <a:endParaRPr kumimoji="1" lang="zh-CN" altLang="en-US" sz="1600">
              <a:ea typeface="宋体" panose="02010600030101010101" pitchFamily="2" charset="-122"/>
            </a:endParaRPr>
          </a:p>
        </p:txBody>
      </p:sp>
      <p:pic>
        <p:nvPicPr>
          <p:cNvPr id="1033" name="图片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25425"/>
            <a:ext cx="26860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减号 19"/>
          <p:cNvSpPr/>
          <p:nvPr userDrawn="1"/>
        </p:nvSpPr>
        <p:spPr bwMode="auto">
          <a:xfrm>
            <a:off x="-1666875" y="1225550"/>
            <a:ext cx="12468225" cy="104775"/>
          </a:xfrm>
          <a:prstGeom prst="mathMinus">
            <a:avLst/>
          </a:prstGeom>
          <a:solidFill>
            <a:srgbClr val="66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889000" indent="-44005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2pPr>
      <a:lvl3pPr marL="1294130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681480" indent="-3860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减号 6"/>
          <p:cNvSpPr/>
          <p:nvPr userDrawn="1"/>
        </p:nvSpPr>
        <p:spPr bwMode="auto">
          <a:xfrm>
            <a:off x="-1666875" y="6248400"/>
            <a:ext cx="12468225" cy="104775"/>
          </a:xfrm>
          <a:prstGeom prst="mathMinus">
            <a:avLst/>
          </a:prstGeom>
          <a:solidFill>
            <a:srgbClr val="66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" name="减号 8"/>
          <p:cNvSpPr/>
          <p:nvPr userDrawn="1"/>
        </p:nvSpPr>
        <p:spPr bwMode="auto">
          <a:xfrm>
            <a:off x="-1666875" y="860425"/>
            <a:ext cx="12468225" cy="106363"/>
          </a:xfrm>
          <a:prstGeom prst="mathMinus">
            <a:avLst/>
          </a:prstGeom>
          <a:solidFill>
            <a:srgbClr val="66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2052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214313"/>
            <a:ext cx="4127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-3175"/>
            <a:ext cx="1692275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7"/>
          <p:cNvSpPr txBox="1">
            <a:spLocks noChangeArrowheads="1"/>
          </p:cNvSpPr>
          <p:nvPr userDrawn="1"/>
        </p:nvSpPr>
        <p:spPr>
          <a:xfrm>
            <a:off x="180975" y="6402388"/>
            <a:ext cx="1430338" cy="358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4766960-0990-4982-8D84-50E9A37CB061}" type="datetime1">
              <a:rPr lang="zh-CN" altLang="en-US" sz="1600" smtClean="0">
                <a:ea typeface="宋体" panose="02010600030101010101" pitchFamily="2" charset="-122"/>
              </a:rPr>
              <a:t>2021/8/13</a:t>
            </a:fld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9" name="Rectangle 5"/>
          <p:cNvSpPr txBox="1">
            <a:spLocks noChangeArrowheads="1"/>
          </p:cNvSpPr>
          <p:nvPr userDrawn="1"/>
        </p:nvSpPr>
        <p:spPr bwMode="auto">
          <a:xfrm>
            <a:off x="8054975" y="6410325"/>
            <a:ext cx="933450" cy="31432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EE6A544D-E5E1-41ED-91DC-0BDD4364A5B8}" type="slidenum">
              <a:rPr lang="zh-CN" altLang="en-US" sz="1600" smtClean="0">
                <a:ea typeface="宋体" panose="02010600030101010101" pitchFamily="2" charset="-122"/>
              </a:rPr>
              <a:t>‹#›</a:t>
            </a:fld>
            <a:endParaRPr lang="zh-CN" altLang="en-US" sz="160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889000" indent="-440055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2pPr>
      <a:lvl3pPr marL="1294130" indent="-403225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70000"/>
        <a:buFont typeface="Wingdings" panose="05000000000000000000" pitchFamily="2" charset="2"/>
        <a:buChar char="ü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681480" indent="-3860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lt.qcri.org/semeval2014/task4/index.php?id=data-and-too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hyperlink" Target="https://nlp.stanford.edu/projects/glove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nlp.stanford.edu/projects/glove/" TargetMode="External"/><Relationship Id="rId4" Type="http://schemas.openxmlformats.org/officeDocument/2006/relationships/hyperlink" Target="https://www.cs.cornell.edu/people/pabo/movie-review-data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lt.qcri.org/semeval2014/task4/index.php?id=data-and-too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s://nlp.stanford.edu/projects/glov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 idx="4294967295"/>
          </p:nvPr>
        </p:nvSpPr>
        <p:spPr bwMode="auto">
          <a:xfrm>
            <a:off x="-9016" y="2348880"/>
            <a:ext cx="9144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多模态情感分析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结题报告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E2EDC8-C5A8-4CEF-B648-A682EDF2372B}"/>
              </a:ext>
            </a:extLst>
          </p:cNvPr>
          <p:cNvSpPr txBox="1"/>
          <p:nvPr/>
        </p:nvSpPr>
        <p:spPr>
          <a:xfrm>
            <a:off x="6228184" y="324433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报告人：沈禹辰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859D5-D371-43FC-A27D-0D7175ED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6353992" cy="558324"/>
          </a:xfrm>
        </p:spPr>
        <p:txBody>
          <a:bodyPr/>
          <a:lstStyle/>
          <a:p>
            <a:r>
              <a:rPr lang="en-US" altLang="zh-CN" dirty="0"/>
              <a:t>     2. </a:t>
            </a:r>
            <a:r>
              <a:rPr lang="zh-CN" altLang="en-US" dirty="0"/>
              <a:t>方面级情感分析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B9A695-CC36-4FBB-8FCD-3201FCFE9446}"/>
              </a:ext>
            </a:extLst>
          </p:cNvPr>
          <p:cNvSpPr txBox="1"/>
          <p:nvPr/>
        </p:nvSpPr>
        <p:spPr>
          <a:xfrm>
            <a:off x="179512" y="94007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292929"/>
                </a:solidFill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模型对比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9784937-AE46-4D63-87DF-01934C26E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226937"/>
              </p:ext>
            </p:extLst>
          </p:nvPr>
        </p:nvGraphicFramePr>
        <p:xfrm>
          <a:off x="201708" y="1502524"/>
          <a:ext cx="8964490" cy="2221155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37516632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1672189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17600320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89359055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79906431"/>
                    </a:ext>
                  </a:extLst>
                </a:gridCol>
                <a:gridCol w="3275858">
                  <a:extLst>
                    <a:ext uri="{9D8B030D-6E8A-4147-A177-3AD203B41FA5}">
                      <a16:colId xmlns:a16="http://schemas.microsoft.com/office/drawing/2014/main" val="3938440418"/>
                    </a:ext>
                  </a:extLst>
                </a:gridCol>
              </a:tblGrid>
              <a:tr h="585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model</a:t>
                      </a:r>
                    </a:p>
                  </a:txBody>
                  <a:tcPr marL="6818" marR="6818" marT="68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laptop-acc</a:t>
                      </a:r>
                    </a:p>
                  </a:txBody>
                  <a:tcPr marL="6818" marR="6818" marT="68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improvement</a:t>
                      </a:r>
                    </a:p>
                  </a:txBody>
                  <a:tcPr marL="6818" marR="6818" marT="68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restaurant-acc</a:t>
                      </a:r>
                    </a:p>
                  </a:txBody>
                  <a:tcPr marL="6818" marR="6818" marT="68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improvement</a:t>
                      </a:r>
                    </a:p>
                  </a:txBody>
                  <a:tcPr marL="6818" marR="6818" marT="68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description</a:t>
                      </a:r>
                    </a:p>
                  </a:txBody>
                  <a:tcPr marL="6818" marR="6818" marT="68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658129"/>
                  </a:ext>
                </a:extLst>
              </a:tr>
              <a:tr h="465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IAN</a:t>
                      </a:r>
                    </a:p>
                  </a:txBody>
                  <a:tcPr marL="6818" marR="6818" marT="68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0.6729</a:t>
                      </a:r>
                    </a:p>
                  </a:txBody>
                  <a:tcPr marL="6818" marR="6818" marT="68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6818" marR="6818" marT="68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0.7663</a:t>
                      </a:r>
                    </a:p>
                  </a:txBody>
                  <a:tcPr marL="6818" marR="6818" marT="68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6818" marR="6818" marT="68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the origin structure of IAN</a:t>
                      </a:r>
                    </a:p>
                  </a:txBody>
                  <a:tcPr marL="6818" marR="6818" marT="68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380625"/>
                  </a:ext>
                </a:extLst>
              </a:tr>
              <a:tr h="585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IAN-BERT</a:t>
                      </a:r>
                    </a:p>
                  </a:txBody>
                  <a:tcPr marL="6818" marR="6818" marT="68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0.7729</a:t>
                      </a:r>
                    </a:p>
                  </a:txBody>
                  <a:tcPr marL="6818" marR="6818" marT="68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14.861%</a:t>
                      </a:r>
                    </a:p>
                  </a:txBody>
                  <a:tcPr marL="6818" marR="6818" marT="68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0.8228</a:t>
                      </a:r>
                    </a:p>
                  </a:txBody>
                  <a:tcPr marL="6818" marR="6818" marT="68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7.373%</a:t>
                      </a:r>
                    </a:p>
                  </a:txBody>
                  <a:tcPr marL="6818" marR="6818" marT="68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replacing the LSTM structure of IAN with BERT encoder</a:t>
                      </a:r>
                    </a:p>
                  </a:txBody>
                  <a:tcPr marL="6818" marR="6818" marT="68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231129"/>
                  </a:ext>
                </a:extLst>
              </a:tr>
              <a:tr h="585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BERT</a:t>
                      </a:r>
                      <a:r>
                        <a:rPr lang="en-US" sz="1400" b="0" i="0" u="none" strike="noStrike" baseline="30000">
                          <a:solidFill>
                            <a:srgbClr val="C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18" marR="6818" marT="68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0.7561</a:t>
                      </a:r>
                    </a:p>
                  </a:txBody>
                  <a:tcPr marL="6818" marR="6818" marT="68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12.364%</a:t>
                      </a:r>
                    </a:p>
                  </a:txBody>
                  <a:tcPr marL="6818" marR="6818" marT="68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0.8224</a:t>
                      </a:r>
                    </a:p>
                  </a:txBody>
                  <a:tcPr marL="6818" marR="6818" marT="68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7.321%</a:t>
                      </a:r>
                    </a:p>
                  </a:txBody>
                  <a:tcPr marL="6818" marR="6818" marT="68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origin BERT structure, use [CLS]s for classification </a:t>
                      </a:r>
                    </a:p>
                  </a:txBody>
                  <a:tcPr marL="6818" marR="6818" marT="68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253058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A370CCA-49B2-43FF-B011-6A957ED40D50}"/>
              </a:ext>
            </a:extLst>
          </p:cNvPr>
          <p:cNvSpPr txBox="1"/>
          <p:nvPr/>
        </p:nvSpPr>
        <p:spPr>
          <a:xfrm>
            <a:off x="6372200" y="6453336"/>
            <a:ext cx="5184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</a:rPr>
              <a:t>*</a:t>
            </a:r>
            <a:r>
              <a:rPr lang="en-US" altLang="zh-CN" sz="1400" dirty="0"/>
              <a:t>:</a:t>
            </a:r>
            <a:r>
              <a:rPr lang="zh-CN" altLang="en-US" sz="1400" dirty="0"/>
              <a:t> 结果来自石佳一</a:t>
            </a:r>
          </a:p>
        </p:txBody>
      </p:sp>
    </p:spTree>
    <p:extLst>
      <p:ext uri="{BB962C8B-B14F-4D97-AF65-F5344CB8AC3E}">
        <p14:creationId xmlns:p14="http://schemas.microsoft.com/office/powerpoint/2010/main" val="209712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A438E-DC41-4799-8CC0-29B71EAB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640"/>
            <a:ext cx="6353992" cy="558324"/>
          </a:xfrm>
        </p:spPr>
        <p:txBody>
          <a:bodyPr/>
          <a:lstStyle/>
          <a:p>
            <a:r>
              <a:rPr lang="en-US" altLang="zh-CN" dirty="0"/>
              <a:t>      2. </a:t>
            </a:r>
            <a:r>
              <a:rPr lang="zh-CN" altLang="en-US" dirty="0"/>
              <a:t>方面级情感分析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828F41-A6A7-454D-A4FD-29EDAE7E975B}"/>
              </a:ext>
            </a:extLst>
          </p:cNvPr>
          <p:cNvSpPr txBox="1"/>
          <p:nvPr/>
        </p:nvSpPr>
        <p:spPr>
          <a:xfrm>
            <a:off x="179512" y="112474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实验思考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&amp;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猜想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0BFFE9-127B-46E4-9EC7-0ADD0EF782D0}"/>
              </a:ext>
            </a:extLst>
          </p:cNvPr>
          <p:cNvSpPr txBox="1"/>
          <p:nvPr/>
        </p:nvSpPr>
        <p:spPr>
          <a:xfrm>
            <a:off x="323528" y="1772816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>
                <a:solidFill>
                  <a:srgbClr val="292929"/>
                </a:solidFill>
              </a:rPr>
              <a:t>分别考虑上下文和目标词可以提高模型的分析能力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>
                <a:solidFill>
                  <a:srgbClr val="292929"/>
                </a:solidFill>
              </a:rPr>
              <a:t>注意力机制能提升</a:t>
            </a:r>
            <a:r>
              <a:rPr lang="en-US" altLang="zh-CN" dirty="0">
                <a:solidFill>
                  <a:srgbClr val="292929"/>
                </a:solidFill>
              </a:rPr>
              <a:t>IAN</a:t>
            </a:r>
            <a:r>
              <a:rPr lang="zh-CN" altLang="en-US" dirty="0">
                <a:solidFill>
                  <a:srgbClr val="292929"/>
                </a:solidFill>
              </a:rPr>
              <a:t>模型对于情感词的关注度，然而其效果取决于词向量的质量</a:t>
            </a:r>
            <a:r>
              <a:rPr lang="en-US" altLang="zh-CN" dirty="0">
                <a:solidFill>
                  <a:srgbClr val="292929"/>
                </a:solidFill>
              </a:rPr>
              <a:t>——</a:t>
            </a:r>
            <a:r>
              <a:rPr lang="zh-CN" altLang="en-US" dirty="0">
                <a:solidFill>
                  <a:srgbClr val="292929"/>
                </a:solidFill>
              </a:rPr>
              <a:t>将静态</a:t>
            </a:r>
            <a:r>
              <a:rPr lang="en-US" altLang="zh-CN" dirty="0">
                <a:solidFill>
                  <a:srgbClr val="292929"/>
                </a:solidFill>
              </a:rPr>
              <a:t>GloVe</a:t>
            </a:r>
            <a:r>
              <a:rPr lang="zh-CN" altLang="en-US" dirty="0">
                <a:solidFill>
                  <a:srgbClr val="292929"/>
                </a:solidFill>
              </a:rPr>
              <a:t>词向量替换为动态词向量（如用</a:t>
            </a:r>
            <a:r>
              <a:rPr lang="en-US" altLang="zh-CN" dirty="0">
                <a:solidFill>
                  <a:srgbClr val="292929"/>
                </a:solidFill>
              </a:rPr>
              <a:t>BERT</a:t>
            </a:r>
            <a:r>
              <a:rPr lang="zh-CN" altLang="en-US" dirty="0">
                <a:solidFill>
                  <a:srgbClr val="292929"/>
                </a:solidFill>
              </a:rPr>
              <a:t>编码）后，模型的准确率则进一步提升</a:t>
            </a:r>
            <a:endParaRPr lang="en-US" altLang="zh-CN" dirty="0">
              <a:solidFill>
                <a:srgbClr val="292929"/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>
                <a:solidFill>
                  <a:srgbClr val="292929"/>
                </a:solidFill>
              </a:rPr>
              <a:t>由于</a:t>
            </a:r>
            <a:r>
              <a:rPr lang="en-US" altLang="zh-CN" dirty="0">
                <a:solidFill>
                  <a:srgbClr val="292929"/>
                </a:solidFill>
              </a:rPr>
              <a:t>BERT</a:t>
            </a:r>
            <a:r>
              <a:rPr lang="zh-CN" altLang="en-US" dirty="0">
                <a:solidFill>
                  <a:srgbClr val="292929"/>
                </a:solidFill>
              </a:rPr>
              <a:t>已经实现了注意力机制，再次对</a:t>
            </a:r>
            <a:r>
              <a:rPr lang="en-US" altLang="zh-CN" dirty="0">
                <a:solidFill>
                  <a:srgbClr val="292929"/>
                </a:solidFill>
              </a:rPr>
              <a:t>BERT</a:t>
            </a:r>
            <a:r>
              <a:rPr lang="zh-CN" altLang="en-US" dirty="0">
                <a:solidFill>
                  <a:srgbClr val="292929"/>
                </a:solidFill>
              </a:rPr>
              <a:t>的输出进行</a:t>
            </a:r>
            <a:r>
              <a:rPr lang="en-US" altLang="zh-CN" dirty="0">
                <a:solidFill>
                  <a:srgbClr val="292929"/>
                </a:solidFill>
              </a:rPr>
              <a:t>interactive attention</a:t>
            </a:r>
            <a:r>
              <a:rPr lang="zh-CN" altLang="en-US" dirty="0">
                <a:solidFill>
                  <a:srgbClr val="292929"/>
                </a:solidFill>
              </a:rPr>
              <a:t>的效果并不明显，从对比实验的结果也可以看出，</a:t>
            </a:r>
            <a:r>
              <a:rPr lang="en-US" altLang="zh-CN" dirty="0">
                <a:solidFill>
                  <a:srgbClr val="292929"/>
                </a:solidFill>
              </a:rPr>
              <a:t>IAN-BERT</a:t>
            </a:r>
            <a:r>
              <a:rPr lang="zh-CN" altLang="en-US" dirty="0">
                <a:solidFill>
                  <a:srgbClr val="292929"/>
                </a:solidFill>
              </a:rPr>
              <a:t>和</a:t>
            </a:r>
            <a:r>
              <a:rPr lang="en-US" altLang="zh-CN" dirty="0">
                <a:solidFill>
                  <a:srgbClr val="292929"/>
                </a:solidFill>
              </a:rPr>
              <a:t>BERT</a:t>
            </a:r>
            <a:r>
              <a:rPr lang="zh-CN" altLang="en-US" dirty="0">
                <a:solidFill>
                  <a:srgbClr val="292929"/>
                </a:solidFill>
              </a:rPr>
              <a:t>在两个数据集上的差距并不显著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069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4FD52-7DAA-4B52-9306-EA5403A7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6353992" cy="558324"/>
          </a:xfrm>
        </p:spPr>
        <p:txBody>
          <a:bodyPr/>
          <a:lstStyle/>
          <a:p>
            <a:r>
              <a:rPr lang="en-US" altLang="zh-CN" dirty="0"/>
              <a:t>     2. </a:t>
            </a:r>
            <a:r>
              <a:rPr lang="zh-CN" altLang="en-US" dirty="0"/>
              <a:t>方面级情感分析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DD6BC1-FEFD-4285-9705-658EC38404A0}"/>
              </a:ext>
            </a:extLst>
          </p:cNvPr>
          <p:cNvSpPr txBox="1"/>
          <p:nvPr/>
        </p:nvSpPr>
        <p:spPr>
          <a:xfrm>
            <a:off x="202842" y="935211"/>
            <a:ext cx="9686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论文：</a:t>
            </a:r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Sentiment Classification with Aspect-specific Graph Convolutional Networks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作者：</a:t>
            </a:r>
            <a:r>
              <a:rPr lang="en-US" altLang="zh-CN" dirty="0">
                <a:solidFill>
                  <a:srgbClr val="292929"/>
                </a:solidFill>
              </a:rPr>
              <a:t>Chen Zhang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etc.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8C62CB-7C04-4114-8664-9855D24F82D2}"/>
              </a:ext>
            </a:extLst>
          </p:cNvPr>
          <p:cNvSpPr txBox="1"/>
          <p:nvPr/>
        </p:nvSpPr>
        <p:spPr>
          <a:xfrm>
            <a:off x="4305578" y="6381328"/>
            <a:ext cx="445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来源：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https://arxiv.org/abs/1909.03477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982387-4AD4-473E-B66E-03B90AEB0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77" y="1588150"/>
            <a:ext cx="6912768" cy="46783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496E431-390B-4235-A2F3-C27102B872F8}"/>
              </a:ext>
            </a:extLst>
          </p:cNvPr>
          <p:cNvSpPr txBox="1"/>
          <p:nvPr/>
        </p:nvSpPr>
        <p:spPr>
          <a:xfrm>
            <a:off x="251520" y="1581542"/>
            <a:ext cx="177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模型概述</a:t>
            </a:r>
          </a:p>
        </p:txBody>
      </p:sp>
    </p:spTree>
    <p:extLst>
      <p:ext uri="{BB962C8B-B14F-4D97-AF65-F5344CB8AC3E}">
        <p14:creationId xmlns:p14="http://schemas.microsoft.com/office/powerpoint/2010/main" val="2144415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4FD52-7DAA-4B52-9306-EA5403A7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6353992" cy="558324"/>
          </a:xfrm>
        </p:spPr>
        <p:txBody>
          <a:bodyPr/>
          <a:lstStyle/>
          <a:p>
            <a:r>
              <a:rPr lang="en-US" altLang="zh-CN" dirty="0"/>
              <a:t>     2. </a:t>
            </a:r>
            <a:r>
              <a:rPr lang="zh-CN" altLang="en-US" dirty="0"/>
              <a:t>方面级情感分析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96E431-390B-4235-A2F3-C27102B872F8}"/>
              </a:ext>
            </a:extLst>
          </p:cNvPr>
          <p:cNvSpPr txBox="1"/>
          <p:nvPr/>
        </p:nvSpPr>
        <p:spPr>
          <a:xfrm>
            <a:off x="251520" y="980728"/>
            <a:ext cx="177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模型概述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7EB8887-355D-46F2-ADA0-5E03AB853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72181"/>
            <a:ext cx="8677275" cy="295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07248F1-4FC9-4A08-A3B9-34FEFA4B4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425" y="3028950"/>
            <a:ext cx="4219575" cy="800100"/>
          </a:xfrm>
          <a:prstGeom prst="rect">
            <a:avLst/>
          </a:prstGeom>
        </p:spPr>
      </p:pic>
      <p:pic>
        <p:nvPicPr>
          <p:cNvPr id="22" name="图片 21" descr="文本, 信件&#10;&#10;描述已自动生成">
            <a:extLst>
              <a:ext uri="{FF2B5EF4-FFF2-40B4-BE49-F238E27FC236}">
                <a16:creationId xmlns:a16="http://schemas.microsoft.com/office/drawing/2014/main" id="{FAA20E55-831E-4015-BCA3-5BE6A38FC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4869160"/>
            <a:ext cx="2657475" cy="101917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EEEA8BE-0FB0-42E8-944E-E37E76D3D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27" y="2436887"/>
            <a:ext cx="4324350" cy="3514725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A9BFB37-55AE-421B-A256-425A1AD70CF2}"/>
              </a:ext>
            </a:extLst>
          </p:cNvPr>
          <p:cNvCxnSpPr/>
          <p:nvPr/>
        </p:nvCxnSpPr>
        <p:spPr bwMode="auto">
          <a:xfrm flipH="1">
            <a:off x="1835696" y="1740319"/>
            <a:ext cx="4320480" cy="68636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2125CEA-B3AE-4BA2-8FAC-0BC8741C542F}"/>
              </a:ext>
            </a:extLst>
          </p:cNvPr>
          <p:cNvCxnSpPr/>
          <p:nvPr/>
        </p:nvCxnSpPr>
        <p:spPr bwMode="auto">
          <a:xfrm>
            <a:off x="6533504" y="1740319"/>
            <a:ext cx="0" cy="11951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4166730-EF37-43FB-9755-1199A1B16294}"/>
              </a:ext>
            </a:extLst>
          </p:cNvPr>
          <p:cNvCxnSpPr>
            <a:cxnSpLocks/>
          </p:cNvCxnSpPr>
          <p:nvPr/>
        </p:nvCxnSpPr>
        <p:spPr bwMode="auto">
          <a:xfrm>
            <a:off x="2699792" y="3573016"/>
            <a:ext cx="2034381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23F0A68-9C81-4074-A9F8-77A6FA8A0FDD}"/>
              </a:ext>
            </a:extLst>
          </p:cNvPr>
          <p:cNvCxnSpPr/>
          <p:nvPr/>
        </p:nvCxnSpPr>
        <p:spPr bwMode="auto">
          <a:xfrm>
            <a:off x="6533504" y="3829050"/>
            <a:ext cx="0" cy="90926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95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859D5-D371-43FC-A27D-0D7175ED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6353992" cy="558324"/>
          </a:xfrm>
        </p:spPr>
        <p:txBody>
          <a:bodyPr/>
          <a:lstStyle/>
          <a:p>
            <a:r>
              <a:rPr lang="en-US" altLang="zh-CN" dirty="0"/>
              <a:t>     2. </a:t>
            </a:r>
            <a:r>
              <a:rPr lang="zh-CN" altLang="en-US" dirty="0"/>
              <a:t>方面级情感分析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05FE93-3F5A-4B16-8A62-57145CDE6F1D}"/>
              </a:ext>
            </a:extLst>
          </p:cNvPr>
          <p:cNvSpPr txBox="1"/>
          <p:nvPr/>
        </p:nvSpPr>
        <p:spPr>
          <a:xfrm>
            <a:off x="1475656" y="6318604"/>
            <a:ext cx="7956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数据集：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3"/>
              </a:rPr>
              <a:t>https://alt.qcri.org/semeval2014/task4/index.php?id=data-and-tools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词向量：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-apple-system"/>
                <a:ea typeface="+mn-ea"/>
                <a:cs typeface="+mn-cs"/>
                <a:hlinkClick r:id="rId4"/>
              </a:rPr>
              <a:t>https://nlp.stanford.edu/projects/glove/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B9A695-CC36-4FBB-8FCD-3201FCFE9446}"/>
              </a:ext>
            </a:extLst>
          </p:cNvPr>
          <p:cNvSpPr txBox="1"/>
          <p:nvPr/>
        </p:nvSpPr>
        <p:spPr>
          <a:xfrm>
            <a:off x="179512" y="94007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实验结果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735919-D897-4748-A64A-24CBF096DD94}"/>
              </a:ext>
            </a:extLst>
          </p:cNvPr>
          <p:cNvSpPr txBox="1"/>
          <p:nvPr/>
        </p:nvSpPr>
        <p:spPr>
          <a:xfrm>
            <a:off x="287528" y="1309410"/>
            <a:ext cx="8028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数据集：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semEval 2014 restaurant and laptops datasets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词向量：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Glove---6B 300d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7B9BE264-A2C8-49D8-8336-4D1272D047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30" y="1867612"/>
            <a:ext cx="7846201" cy="414139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56CF9D8-A244-49F1-A08B-130CA4912CCB}"/>
              </a:ext>
            </a:extLst>
          </p:cNvPr>
          <p:cNvSpPr txBox="1"/>
          <p:nvPr/>
        </p:nvSpPr>
        <p:spPr>
          <a:xfrm>
            <a:off x="3923928" y="191900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laptops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E66D95-9D59-4A49-BD83-C1997F107037}"/>
              </a:ext>
            </a:extLst>
          </p:cNvPr>
          <p:cNvSpPr txBox="1"/>
          <p:nvPr/>
        </p:nvSpPr>
        <p:spPr>
          <a:xfrm>
            <a:off x="7596336" y="3163585"/>
            <a:ext cx="2016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Test-Acc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0.69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Test-Loss: 0.82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273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859D5-D371-43FC-A27D-0D7175ED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6353992" cy="558324"/>
          </a:xfrm>
        </p:spPr>
        <p:txBody>
          <a:bodyPr/>
          <a:lstStyle/>
          <a:p>
            <a:r>
              <a:rPr lang="en-US" altLang="zh-CN" dirty="0"/>
              <a:t>     2. </a:t>
            </a:r>
            <a:r>
              <a:rPr lang="zh-CN" altLang="en-US" dirty="0"/>
              <a:t>方面级情感分析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B9A695-CC36-4FBB-8FCD-3201FCFE9446}"/>
              </a:ext>
            </a:extLst>
          </p:cNvPr>
          <p:cNvSpPr txBox="1"/>
          <p:nvPr/>
        </p:nvSpPr>
        <p:spPr>
          <a:xfrm>
            <a:off x="179512" y="94007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292929"/>
                </a:solidFill>
              </a:rPr>
              <a:t>c. </a:t>
            </a:r>
            <a:r>
              <a:rPr lang="zh-CN" altLang="en-US" dirty="0">
                <a:solidFill>
                  <a:srgbClr val="292929"/>
                </a:solidFill>
              </a:rPr>
              <a:t>模型对比</a:t>
            </a:r>
            <a:r>
              <a:rPr lang="en-US" altLang="zh-CN" dirty="0">
                <a:solidFill>
                  <a:srgbClr val="292929"/>
                </a:solidFill>
              </a:rPr>
              <a:t>-1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C7DB987-B852-4C45-8914-4F1858E15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962413"/>
              </p:ext>
            </p:extLst>
          </p:nvPr>
        </p:nvGraphicFramePr>
        <p:xfrm>
          <a:off x="179512" y="1523100"/>
          <a:ext cx="9148151" cy="1905900"/>
        </p:xfrm>
        <a:graphic>
          <a:graphicData uri="http://schemas.openxmlformats.org/drawingml/2006/table">
            <a:tbl>
              <a:tblPr/>
              <a:tblGrid>
                <a:gridCol w="1492796">
                  <a:extLst>
                    <a:ext uri="{9D8B030D-6E8A-4147-A177-3AD203B41FA5}">
                      <a16:colId xmlns:a16="http://schemas.microsoft.com/office/drawing/2014/main" val="788791733"/>
                    </a:ext>
                  </a:extLst>
                </a:gridCol>
                <a:gridCol w="1135545">
                  <a:extLst>
                    <a:ext uri="{9D8B030D-6E8A-4147-A177-3AD203B41FA5}">
                      <a16:colId xmlns:a16="http://schemas.microsoft.com/office/drawing/2014/main" val="723922511"/>
                    </a:ext>
                  </a:extLst>
                </a:gridCol>
                <a:gridCol w="1260091">
                  <a:extLst>
                    <a:ext uri="{9D8B030D-6E8A-4147-A177-3AD203B41FA5}">
                      <a16:colId xmlns:a16="http://schemas.microsoft.com/office/drawing/2014/main" val="3101473578"/>
                    </a:ext>
                  </a:extLst>
                </a:gridCol>
                <a:gridCol w="5259719">
                  <a:extLst>
                    <a:ext uri="{9D8B030D-6E8A-4147-A177-3AD203B41FA5}">
                      <a16:colId xmlns:a16="http://schemas.microsoft.com/office/drawing/2014/main" val="1817786954"/>
                    </a:ext>
                  </a:extLst>
                </a:gridCol>
              </a:tblGrid>
              <a:tr h="381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model</a:t>
                      </a:r>
                    </a:p>
                  </a:txBody>
                  <a:tcPr marL="6600" marR="6600" marT="66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laptop-acc</a:t>
                      </a:r>
                    </a:p>
                  </a:txBody>
                  <a:tcPr marL="6600" marR="6600" marT="66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improvement</a:t>
                      </a:r>
                    </a:p>
                  </a:txBody>
                  <a:tcPr marL="6600" marR="6600" marT="66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description</a:t>
                      </a:r>
                    </a:p>
                  </a:txBody>
                  <a:tcPr marL="6600" marR="6600" marT="66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776446"/>
                  </a:ext>
                </a:extLst>
              </a:tr>
              <a:tr h="381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ASGCN-DT-</a:t>
                      </a: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origin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00" marR="6600" marT="66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0.6916</a:t>
                      </a:r>
                    </a:p>
                  </a:txBody>
                  <a:tcPr marL="6600" marR="6600" marT="66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2.779%</a:t>
                      </a:r>
                    </a:p>
                  </a:txBody>
                  <a:tcPr marL="6600" marR="6600" marT="66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use function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</a:rPr>
                        <a:t>Ϝ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(·)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from the origin paper, mask target vectors</a:t>
                      </a:r>
                    </a:p>
                  </a:txBody>
                  <a:tcPr marL="6600" marR="6600" marT="66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825056"/>
                  </a:ext>
                </a:extLst>
              </a:tr>
              <a:tr h="381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ASGCN-DT-</a:t>
                      </a: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keep-t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00" marR="6600" marT="66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0.6791</a:t>
                      </a:r>
                    </a:p>
                  </a:txBody>
                  <a:tcPr marL="6600" marR="6600" marT="66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0.921%</a:t>
                      </a:r>
                    </a:p>
                  </a:txBody>
                  <a:tcPr marL="6600" marR="6600" marT="66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use function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等线" panose="02010600030101010101" pitchFamily="2" charset="-122"/>
                        </a:rPr>
                        <a:t>Ϝ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(·)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but keep target vectors</a:t>
                      </a:r>
                    </a:p>
                  </a:txBody>
                  <a:tcPr marL="6600" marR="6600" marT="66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354987"/>
                  </a:ext>
                </a:extLst>
              </a:tr>
              <a:tr h="381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ASGCN-DT-</a:t>
                      </a: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no-mask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00" marR="6600" marT="66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0.6885</a:t>
                      </a:r>
                    </a:p>
                  </a:txBody>
                  <a:tcPr marL="6600" marR="6600" marT="66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2.318%</a:t>
                      </a:r>
                    </a:p>
                  </a:txBody>
                  <a:tcPr marL="6600" marR="6600" marT="66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keep all vectors from the previous GCN layer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00" marR="6600" marT="66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444298"/>
                  </a:ext>
                </a:extLst>
              </a:tr>
              <a:tr h="381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IAN</a:t>
                      </a:r>
                    </a:p>
                  </a:txBody>
                  <a:tcPr marL="6600" marR="6600" marT="66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0.6729</a:t>
                      </a:r>
                    </a:p>
                  </a:txBody>
                  <a:tcPr marL="6600" marR="6600" marT="66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6600" marR="6600" marT="66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6600" marR="6600" marT="66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911220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3C33DF94-466C-4970-8D64-F71BDE287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09" y="3883502"/>
            <a:ext cx="3867150" cy="1047750"/>
          </a:xfrm>
          <a:prstGeom prst="rect">
            <a:avLst/>
          </a:prstGeom>
        </p:spPr>
      </p:pic>
      <p:pic>
        <p:nvPicPr>
          <p:cNvPr id="9" name="图片 8" descr="电脑屏幕的照片&#10;&#10;中度可信度描述已自动生成">
            <a:extLst>
              <a:ext uri="{FF2B5EF4-FFF2-40B4-BE49-F238E27FC236}">
                <a16:creationId xmlns:a16="http://schemas.microsoft.com/office/drawing/2014/main" id="{AEE41F29-0F41-4350-8A2C-A607CB412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3883502"/>
            <a:ext cx="3829050" cy="10477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1E785C1-303A-42C2-BC7C-E66C501A03E7}"/>
              </a:ext>
            </a:extLst>
          </p:cNvPr>
          <p:cNvSpPr txBox="1"/>
          <p:nvPr/>
        </p:nvSpPr>
        <p:spPr>
          <a:xfrm>
            <a:off x="148909" y="352118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origin:</a:t>
            </a:r>
            <a:endParaRPr lang="zh-CN" altLang="en-US" sz="1400" i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D5F653-BBE3-41B3-8453-89FCE457BC4C}"/>
              </a:ext>
            </a:extLst>
          </p:cNvPr>
          <p:cNvSpPr txBox="1"/>
          <p:nvPr/>
        </p:nvSpPr>
        <p:spPr>
          <a:xfrm>
            <a:off x="4283968" y="3488801"/>
            <a:ext cx="1258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keep-t:</a:t>
            </a:r>
            <a:endParaRPr lang="zh-CN" altLang="en-US" sz="1400" i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A052815-0AD2-4474-8B77-AF6CE488A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5806692"/>
            <a:ext cx="1209675" cy="21907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69DF317-0C78-401F-B0D5-6A3E62F9FE11}"/>
              </a:ext>
            </a:extLst>
          </p:cNvPr>
          <p:cNvSpPr txBox="1"/>
          <p:nvPr/>
        </p:nvSpPr>
        <p:spPr>
          <a:xfrm>
            <a:off x="180427" y="5390189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no-mask:</a:t>
            </a:r>
            <a:endParaRPr lang="zh-CN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157455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859D5-D371-43FC-A27D-0D7175ED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6353992" cy="558324"/>
          </a:xfrm>
        </p:spPr>
        <p:txBody>
          <a:bodyPr/>
          <a:lstStyle/>
          <a:p>
            <a:r>
              <a:rPr lang="en-US" altLang="zh-CN" dirty="0"/>
              <a:t>     2. </a:t>
            </a:r>
            <a:r>
              <a:rPr lang="zh-CN" altLang="en-US" dirty="0"/>
              <a:t>方面级情感分析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B9A695-CC36-4FBB-8FCD-3201FCFE9446}"/>
              </a:ext>
            </a:extLst>
          </p:cNvPr>
          <p:cNvSpPr txBox="1"/>
          <p:nvPr/>
        </p:nvSpPr>
        <p:spPr>
          <a:xfrm>
            <a:off x="179512" y="94007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292929"/>
                </a:solidFill>
              </a:rPr>
              <a:t>c. </a:t>
            </a:r>
            <a:r>
              <a:rPr lang="zh-CN" altLang="en-US" dirty="0">
                <a:solidFill>
                  <a:srgbClr val="292929"/>
                </a:solidFill>
              </a:rPr>
              <a:t>模型对比</a:t>
            </a:r>
            <a:r>
              <a:rPr lang="en-US" altLang="zh-CN" dirty="0">
                <a:solidFill>
                  <a:srgbClr val="292929"/>
                </a:solidFill>
              </a:rPr>
              <a:t>-2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160F6C0-104D-47B5-9AE3-6458983C8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77986"/>
              </p:ext>
            </p:extLst>
          </p:nvPr>
        </p:nvGraphicFramePr>
        <p:xfrm>
          <a:off x="215516" y="1530177"/>
          <a:ext cx="8712968" cy="1512168"/>
        </p:xfrm>
        <a:graphic>
          <a:graphicData uri="http://schemas.openxmlformats.org/drawingml/2006/table">
            <a:tbl>
              <a:tblPr/>
              <a:tblGrid>
                <a:gridCol w="2158965">
                  <a:extLst>
                    <a:ext uri="{9D8B030D-6E8A-4147-A177-3AD203B41FA5}">
                      <a16:colId xmlns:a16="http://schemas.microsoft.com/office/drawing/2014/main" val="2356981986"/>
                    </a:ext>
                  </a:extLst>
                </a:gridCol>
                <a:gridCol w="1233695">
                  <a:extLst>
                    <a:ext uri="{9D8B030D-6E8A-4147-A177-3AD203B41FA5}">
                      <a16:colId xmlns:a16="http://schemas.microsoft.com/office/drawing/2014/main" val="1624371631"/>
                    </a:ext>
                  </a:extLst>
                </a:gridCol>
                <a:gridCol w="1575892">
                  <a:extLst>
                    <a:ext uri="{9D8B030D-6E8A-4147-A177-3AD203B41FA5}">
                      <a16:colId xmlns:a16="http://schemas.microsoft.com/office/drawing/2014/main" val="1232240513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910915266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model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laptop-acc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improvement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description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041518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ASGCN-DT-</a:t>
                      </a:r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origin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2.779%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or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ginal structure of ASGCN-DT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001083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ASGCN-DT-</a:t>
                      </a:r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no-att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-0.461%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removed att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ention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 only use GCN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780484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IAN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0.6729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or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nal structure of IAN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05535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3B36628-C631-45A1-A05D-90CB866F59A8}"/>
              </a:ext>
            </a:extLst>
          </p:cNvPr>
          <p:cNvSpPr txBox="1"/>
          <p:nvPr/>
        </p:nvSpPr>
        <p:spPr>
          <a:xfrm>
            <a:off x="179512" y="3815656"/>
            <a:ext cx="921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ASGCN-DT-</a:t>
            </a:r>
            <a:r>
              <a:rPr lang="en-US" altLang="zh-CN" i="1" dirty="0"/>
              <a:t>no-att</a:t>
            </a:r>
            <a:r>
              <a:rPr lang="zh-CN" altLang="en-US" dirty="0"/>
              <a:t>，计算</a:t>
            </a:r>
            <a:r>
              <a:rPr lang="en-US" altLang="zh-CN" dirty="0"/>
              <a:t>GCN</a:t>
            </a:r>
            <a:r>
              <a:rPr lang="zh-CN" altLang="en-US" dirty="0"/>
              <a:t>最后一层</a:t>
            </a:r>
            <a:r>
              <a:rPr lang="en-US" altLang="zh-CN" i="1" dirty="0"/>
              <a:t>L</a:t>
            </a:r>
            <a:r>
              <a:rPr lang="zh-CN" altLang="en-US" dirty="0"/>
              <a:t>的输出词向量的平均值作为分类器的输入</a:t>
            </a:r>
            <a:endParaRPr lang="en-US" altLang="zh-CN" dirty="0"/>
          </a:p>
          <a:p>
            <a:r>
              <a:rPr lang="zh-CN" altLang="en-US" dirty="0"/>
              <a:t>即：</a:t>
            </a:r>
          </a:p>
        </p:txBody>
      </p: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F1E4336A-A64C-48F8-B889-4648224EA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286" y="4725710"/>
            <a:ext cx="26574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87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A438E-DC41-4799-8CC0-29B71EAB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640"/>
            <a:ext cx="6353992" cy="558324"/>
          </a:xfrm>
        </p:spPr>
        <p:txBody>
          <a:bodyPr/>
          <a:lstStyle/>
          <a:p>
            <a:r>
              <a:rPr lang="en-US" altLang="zh-CN" dirty="0"/>
              <a:t>      2. </a:t>
            </a:r>
            <a:r>
              <a:rPr lang="zh-CN" altLang="en-US" dirty="0"/>
              <a:t>方面级情感分析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828F41-A6A7-454D-A4FD-29EDAE7E975B}"/>
              </a:ext>
            </a:extLst>
          </p:cNvPr>
          <p:cNvSpPr txBox="1"/>
          <p:nvPr/>
        </p:nvSpPr>
        <p:spPr>
          <a:xfrm>
            <a:off x="179512" y="112474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292929"/>
                </a:solidFill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实验思考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&amp;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猜想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0BFFE9-127B-46E4-9EC7-0ADD0EF782D0}"/>
              </a:ext>
            </a:extLst>
          </p:cNvPr>
          <p:cNvSpPr txBox="1"/>
          <p:nvPr/>
        </p:nvSpPr>
        <p:spPr>
          <a:xfrm>
            <a:off x="323528" y="1772816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考虑了句子的语法结构后，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GCN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相较于一般的注意力机制</a:t>
            </a:r>
            <a:r>
              <a:rPr lang="zh-CN" altLang="en-US" dirty="0">
                <a:solidFill>
                  <a:srgbClr val="292929"/>
                </a:solidFill>
              </a:rPr>
              <a:t>也有能力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获取上下文和目标之间的信息，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ASGCN-DT-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no-att</a:t>
            </a:r>
            <a:r>
              <a:rPr lang="zh-CN" altLang="en-US" dirty="0">
                <a:solidFill>
                  <a:srgbClr val="292929"/>
                </a:solidFill>
              </a:rPr>
              <a:t>（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仅用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GCN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的信息做分类）的效果和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大致接近</a:t>
            </a:r>
            <a:endParaRPr lang="en-US" altLang="zh-CN" dirty="0">
              <a:solidFill>
                <a:srgbClr val="292929"/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GCN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和注意力机制的结合能进一步提升模型的分类能力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>
              <a:solidFill>
                <a:srgbClr val="292929"/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ASGCN-DT-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origin</a:t>
            </a:r>
            <a:r>
              <a:rPr lang="zh-CN" altLang="en-US" dirty="0">
                <a:solidFill>
                  <a:srgbClr val="292929"/>
                </a:solidFill>
              </a:rPr>
              <a:t>的</a:t>
            </a:r>
            <a:r>
              <a:rPr lang="en-US" altLang="zh-CN" dirty="0">
                <a:solidFill>
                  <a:srgbClr val="292929"/>
                </a:solidFill>
              </a:rPr>
              <a:t>GCN</a:t>
            </a:r>
            <a:r>
              <a:rPr lang="zh-CN" altLang="en-US" dirty="0">
                <a:solidFill>
                  <a:srgbClr val="292929"/>
                </a:solidFill>
              </a:rPr>
              <a:t>层中，每次都</a:t>
            </a:r>
            <a:r>
              <a:rPr lang="en-US" altLang="zh-CN" dirty="0">
                <a:solidFill>
                  <a:srgbClr val="292929"/>
                </a:solidFill>
              </a:rPr>
              <a:t>mask</a:t>
            </a:r>
            <a:r>
              <a:rPr lang="zh-CN" altLang="en-US" dirty="0">
                <a:solidFill>
                  <a:srgbClr val="292929"/>
                </a:solidFill>
              </a:rPr>
              <a:t>了上一层目标词对应的词向量，并对非目标词（上下文）做了对应的权重衰减，这样的做法强制让模型通过上下文建模目标词，取得的分类效果也好于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ASGCN-DT-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keep-t</a:t>
            </a:r>
            <a:r>
              <a:rPr kumimoji="0" lang="en-US" altLang="zh-CN" sz="1800" b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</a:t>
            </a:r>
            <a:r>
              <a:rPr kumimoji="0" lang="zh-CN" altLang="en-US" sz="1800" b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保留上一层目标词的词向量</a:t>
            </a:r>
            <a:r>
              <a:rPr kumimoji="0" lang="en-US" altLang="zh-CN" sz="1800" b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  <a:r>
              <a:rPr kumimoji="0" lang="zh-CN" altLang="en-US" sz="1800" b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ASGCN-DT-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no-mask</a:t>
            </a:r>
            <a:r>
              <a:rPr kumimoji="0" lang="en-US" altLang="zh-CN" sz="1800" b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</a:t>
            </a:r>
            <a:r>
              <a:rPr lang="zh-CN" altLang="en-US" dirty="0">
                <a:solidFill>
                  <a:srgbClr val="292929"/>
                </a:solidFill>
              </a:rPr>
              <a:t>不对上一层的输出做任何处理</a:t>
            </a:r>
            <a:r>
              <a:rPr kumimoji="0" lang="en-US" altLang="zh-CN" sz="1800" b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528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4FD52-7DAA-4B52-9306-EA5403A7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6353992" cy="558324"/>
          </a:xfrm>
        </p:spPr>
        <p:txBody>
          <a:bodyPr/>
          <a:lstStyle/>
          <a:p>
            <a:r>
              <a:rPr lang="en-US" altLang="zh-CN" dirty="0"/>
              <a:t>     3. </a:t>
            </a:r>
            <a:r>
              <a:rPr lang="zh-CN" altLang="en-US" dirty="0"/>
              <a:t>多模态情感分析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DD6BC1-FEFD-4285-9705-658EC38404A0}"/>
              </a:ext>
            </a:extLst>
          </p:cNvPr>
          <p:cNvSpPr txBox="1"/>
          <p:nvPr/>
        </p:nvSpPr>
        <p:spPr>
          <a:xfrm>
            <a:off x="202842" y="935211"/>
            <a:ext cx="9686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论文：</a:t>
            </a:r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Adapting BERT for Target-Oriented Multimodal Sentiment Classification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作者：</a:t>
            </a:r>
            <a:r>
              <a:rPr lang="en-US" altLang="zh-CN" dirty="0">
                <a:solidFill>
                  <a:srgbClr val="292929"/>
                </a:solidFill>
              </a:rPr>
              <a:t>Jianfei Yu and Jing Jiang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8C62CB-7C04-4114-8664-9855D24F82D2}"/>
              </a:ext>
            </a:extLst>
          </p:cNvPr>
          <p:cNvSpPr txBox="1"/>
          <p:nvPr/>
        </p:nvSpPr>
        <p:spPr>
          <a:xfrm>
            <a:off x="2915816" y="6381328"/>
            <a:ext cx="606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来源：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https://www.ijcai.org/proceedings/2019/0751.pdf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9FA301-3CBB-49E4-B211-38F202C14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1689677"/>
            <a:ext cx="6984776" cy="459480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BC33A77-4B17-47AA-9945-CE98169C3B7D}"/>
              </a:ext>
            </a:extLst>
          </p:cNvPr>
          <p:cNvSpPr txBox="1"/>
          <p:nvPr/>
        </p:nvSpPr>
        <p:spPr>
          <a:xfrm>
            <a:off x="251520" y="1581542"/>
            <a:ext cx="177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模型概述</a:t>
            </a:r>
          </a:p>
        </p:txBody>
      </p:sp>
    </p:spTree>
    <p:extLst>
      <p:ext uri="{BB962C8B-B14F-4D97-AF65-F5344CB8AC3E}">
        <p14:creationId xmlns:p14="http://schemas.microsoft.com/office/powerpoint/2010/main" val="3161315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859D5-D371-43FC-A27D-0D7175ED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6353992" cy="558324"/>
          </a:xfrm>
        </p:spPr>
        <p:txBody>
          <a:bodyPr/>
          <a:lstStyle/>
          <a:p>
            <a:r>
              <a:rPr lang="en-US" altLang="zh-CN" dirty="0"/>
              <a:t>     3. </a:t>
            </a:r>
            <a:r>
              <a:rPr lang="zh-CN" altLang="en-US" dirty="0"/>
              <a:t>多模态情感分析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B9A695-CC36-4FBB-8FCD-3201FCFE9446}"/>
              </a:ext>
            </a:extLst>
          </p:cNvPr>
          <p:cNvSpPr txBox="1"/>
          <p:nvPr/>
        </p:nvSpPr>
        <p:spPr>
          <a:xfrm>
            <a:off x="179512" y="94007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zh-CN" altLang="en-US" dirty="0">
                <a:solidFill>
                  <a:srgbClr val="292929"/>
                </a:solidFill>
              </a:rPr>
              <a:t>代码分析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CB03886C-6719-4B92-9929-53C032F2E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40078"/>
            <a:ext cx="5524141" cy="531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5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08A0BD1-DA93-460B-B923-4F3669ADF4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1938" y="1096963"/>
            <a:ext cx="8631237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句子级情感分析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方面级情感分析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多模态情感分析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859D5-D371-43FC-A27D-0D7175ED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6353992" cy="558324"/>
          </a:xfrm>
        </p:spPr>
        <p:txBody>
          <a:bodyPr/>
          <a:lstStyle/>
          <a:p>
            <a:r>
              <a:rPr lang="en-US" altLang="zh-CN" dirty="0"/>
              <a:t>     3. </a:t>
            </a:r>
            <a:r>
              <a:rPr lang="zh-CN" altLang="en-US" dirty="0"/>
              <a:t>多模态情感分析</a:t>
            </a:r>
          </a:p>
        </p:txBody>
      </p:sp>
      <p:pic>
        <p:nvPicPr>
          <p:cNvPr id="6" name="图片 5" descr="图片包含 日程表&#10;&#10;描述已自动生成">
            <a:extLst>
              <a:ext uri="{FF2B5EF4-FFF2-40B4-BE49-F238E27FC236}">
                <a16:creationId xmlns:a16="http://schemas.microsoft.com/office/drawing/2014/main" id="{77193D91-FEF9-492C-BD34-842B05DEB3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940078"/>
            <a:ext cx="7560840" cy="53440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DBEF187-B0A3-4AC8-BFE5-2F336B204BB4}"/>
              </a:ext>
            </a:extLst>
          </p:cNvPr>
          <p:cNvSpPr txBox="1"/>
          <p:nvPr/>
        </p:nvSpPr>
        <p:spPr>
          <a:xfrm>
            <a:off x="179512" y="94007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代码分析</a:t>
            </a:r>
          </a:p>
        </p:txBody>
      </p:sp>
    </p:spTree>
    <p:extLst>
      <p:ext uri="{BB962C8B-B14F-4D97-AF65-F5344CB8AC3E}">
        <p14:creationId xmlns:p14="http://schemas.microsoft.com/office/powerpoint/2010/main" val="3407088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859D5-D371-43FC-A27D-0D7175ED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6353992" cy="558324"/>
          </a:xfrm>
        </p:spPr>
        <p:txBody>
          <a:bodyPr/>
          <a:lstStyle/>
          <a:p>
            <a:r>
              <a:rPr lang="en-US" altLang="zh-CN" dirty="0"/>
              <a:t>     </a:t>
            </a:r>
            <a:r>
              <a:rPr lang="zh-CN" altLang="en-US" dirty="0"/>
              <a:t>结语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BEF187-B0A3-4AC8-BFE5-2F336B204BB4}"/>
              </a:ext>
            </a:extLst>
          </p:cNvPr>
          <p:cNvSpPr txBox="1"/>
          <p:nvPr/>
        </p:nvSpPr>
        <p:spPr>
          <a:xfrm>
            <a:off x="395536" y="1196752"/>
            <a:ext cx="856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通过一个半月的夏令营学习，在组长赵飞师兄的指导下，我不仅从零学会了用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TensorFlow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实现一些简单的情感分析模型，也通过阅读相关的论文</a:t>
            </a:r>
            <a:r>
              <a:rPr lang="en-US" altLang="zh-CN" dirty="0">
                <a:solidFill>
                  <a:srgbClr val="292929"/>
                </a:solidFill>
              </a:rPr>
              <a:t>——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从句子级情感分析，到方面级情感分析，最后到多模态情感分析，对于情感分析的发展</a:t>
            </a:r>
            <a:r>
              <a:rPr lang="zh-CN" altLang="en-US" dirty="0">
                <a:solidFill>
                  <a:srgbClr val="292929"/>
                </a:solidFill>
              </a:rPr>
              <a:t>脉络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有了初步的了解，对自然语言处理也</a:t>
            </a:r>
            <a:r>
              <a:rPr lang="zh-CN" altLang="en-US" dirty="0">
                <a:solidFill>
                  <a:srgbClr val="292929"/>
                </a:solidFill>
              </a:rPr>
              <a:t>产生了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新的理解和认识。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292929"/>
                </a:solidFill>
              </a:rPr>
              <a:t> 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感谢赵飞师兄对于我代码和论文方面的耐心帮助，也祝南大</a:t>
            </a:r>
            <a:r>
              <a:rPr lang="en-US" altLang="zh-CN" dirty="0">
                <a:solidFill>
                  <a:srgbClr val="292929"/>
                </a:solidFill>
              </a:rPr>
              <a:t>NLP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组越来越好！</a:t>
            </a:r>
            <a:endParaRPr lang="en-US" altLang="zh-CN" dirty="0">
              <a:solidFill>
                <a:srgbClr val="292929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928826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859D5-D371-43FC-A27D-0D7175ED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6353992" cy="558324"/>
          </a:xfrm>
        </p:spPr>
        <p:txBody>
          <a:bodyPr/>
          <a:lstStyle/>
          <a:p>
            <a:r>
              <a:rPr lang="en-US" altLang="zh-CN" dirty="0"/>
              <a:t>    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BEF187-B0A3-4AC8-BFE5-2F336B204BB4}"/>
              </a:ext>
            </a:extLst>
          </p:cNvPr>
          <p:cNvSpPr txBox="1"/>
          <p:nvPr/>
        </p:nvSpPr>
        <p:spPr>
          <a:xfrm>
            <a:off x="1511660" y="2828835"/>
            <a:ext cx="61206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谢谢观看！</a:t>
            </a:r>
            <a:endParaRPr lang="en-US" altLang="zh-CN" sz="4000" dirty="0">
              <a:solidFill>
                <a:srgbClr val="292929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74226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E8A8D-5C15-42C4-BBCF-426C6242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88640"/>
            <a:ext cx="6353992" cy="558324"/>
          </a:xfrm>
        </p:spPr>
        <p:txBody>
          <a:bodyPr/>
          <a:lstStyle/>
          <a:p>
            <a:r>
              <a:rPr lang="zh-CN" altLang="en-US" dirty="0"/>
              <a:t>     </a:t>
            </a:r>
            <a:r>
              <a:rPr lang="en-US" altLang="zh-CN" dirty="0"/>
              <a:t>1. </a:t>
            </a:r>
            <a:r>
              <a:rPr lang="zh-CN" altLang="en-US" dirty="0"/>
              <a:t>句子级情感分析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47E323-615A-459C-94F0-4547643A5588}"/>
              </a:ext>
            </a:extLst>
          </p:cNvPr>
          <p:cNvSpPr txBox="1"/>
          <p:nvPr/>
        </p:nvSpPr>
        <p:spPr>
          <a:xfrm>
            <a:off x="107504" y="1124744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0" dirty="0">
                <a:solidFill>
                  <a:srgbClr val="000000"/>
                </a:solidFill>
                <a:effectLst/>
                <a:latin typeface="Lucida Grande"/>
              </a:rPr>
              <a:t>论文：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Lucida Grande"/>
              </a:rPr>
              <a:t>Convolutional Neural Networks for Sentence Classification</a:t>
            </a:r>
          </a:p>
          <a:p>
            <a:r>
              <a:rPr lang="zh-CN" altLang="en-US" i="0" dirty="0">
                <a:solidFill>
                  <a:srgbClr val="000000"/>
                </a:solidFill>
                <a:effectLst/>
                <a:latin typeface="Lucida Grande"/>
              </a:rPr>
              <a:t>作者：</a:t>
            </a:r>
            <a:r>
              <a:rPr lang="en-US" altLang="zh-CN" b="0" i="0" u="none" strike="noStrike" dirty="0">
                <a:effectLst/>
                <a:latin typeface="Lucida Grande"/>
              </a:rPr>
              <a:t>Yoon Kim</a:t>
            </a:r>
            <a:endParaRPr lang="en-US" altLang="zh-CN" i="0" dirty="0">
              <a:solidFill>
                <a:srgbClr val="000000"/>
              </a:solidFill>
              <a:effectLst/>
              <a:latin typeface="Lucida Grande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F662DB-3ED1-4B8D-9B63-236C51191B1D}"/>
              </a:ext>
            </a:extLst>
          </p:cNvPr>
          <p:cNvSpPr txBox="1"/>
          <p:nvPr/>
        </p:nvSpPr>
        <p:spPr>
          <a:xfrm>
            <a:off x="4572000" y="6335027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来源：</a:t>
            </a:r>
            <a:r>
              <a:rPr lang="en-US" altLang="zh-CN" dirty="0"/>
              <a:t>https://arxiv.org/abs/1408.5882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F530A3-0A7A-4C0F-AE84-56FAD5748CCE}"/>
              </a:ext>
            </a:extLst>
          </p:cNvPr>
          <p:cNvSpPr txBox="1"/>
          <p:nvPr/>
        </p:nvSpPr>
        <p:spPr>
          <a:xfrm>
            <a:off x="107504" y="198193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a. </a:t>
            </a:r>
            <a:r>
              <a:rPr lang="zh-CN" altLang="en-US" dirty="0"/>
              <a:t>模型概述：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075DA2-70AF-46BD-8064-3CBCA23D4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00" y="2337883"/>
            <a:ext cx="7400000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0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DB019-60DA-4EAE-A024-5CAB06BA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640"/>
            <a:ext cx="6353992" cy="558324"/>
          </a:xfrm>
        </p:spPr>
        <p:txBody>
          <a:bodyPr/>
          <a:lstStyle/>
          <a:p>
            <a:r>
              <a:rPr lang="en-US" altLang="zh-CN" dirty="0"/>
              <a:t>      1. </a:t>
            </a:r>
            <a:r>
              <a:rPr lang="zh-CN" altLang="en-US" dirty="0"/>
              <a:t>句子级情感分析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BD3C2E-1EDB-4700-836B-19087BC76720}"/>
              </a:ext>
            </a:extLst>
          </p:cNvPr>
          <p:cNvSpPr txBox="1"/>
          <p:nvPr/>
        </p:nvSpPr>
        <p:spPr>
          <a:xfrm>
            <a:off x="107504" y="10527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b.</a:t>
            </a:r>
            <a:r>
              <a:rPr lang="zh-CN" altLang="en-US" dirty="0"/>
              <a:t> 实验结果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A71ADB-C315-4798-973F-9D1C1B147BE4}"/>
              </a:ext>
            </a:extLst>
          </p:cNvPr>
          <p:cNvSpPr txBox="1"/>
          <p:nvPr/>
        </p:nvSpPr>
        <p:spPr>
          <a:xfrm>
            <a:off x="407775" y="1439442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数据集：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Cornell Movie Review dataset---sentence polarity dataset v1.0 </a:t>
            </a:r>
          </a:p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 词向量：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Glove---6B 200d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DAC1D3-6E67-4417-AE2E-F950B01B6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2374169"/>
            <a:ext cx="7380820" cy="37419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0C684D8-6224-406F-ACB1-53EA84F8987E}"/>
              </a:ext>
            </a:extLst>
          </p:cNvPr>
          <p:cNvSpPr txBox="1"/>
          <p:nvPr/>
        </p:nvSpPr>
        <p:spPr>
          <a:xfrm>
            <a:off x="7151600" y="370873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Test-Acc: 0.77</a:t>
            </a:r>
          </a:p>
          <a:p>
            <a:r>
              <a:rPr lang="en-US" altLang="zh-CN" dirty="0"/>
              <a:t>Test-Loss: 0.49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B4120F-3E8F-41A0-9124-FE31D80E7C77}"/>
              </a:ext>
            </a:extLst>
          </p:cNvPr>
          <p:cNvSpPr txBox="1"/>
          <p:nvPr/>
        </p:nvSpPr>
        <p:spPr>
          <a:xfrm>
            <a:off x="1331640" y="6334780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数据集：</a:t>
            </a:r>
            <a:r>
              <a:rPr lang="en-US" altLang="zh-CN" sz="1400" b="0" i="0" u="sng" dirty="0">
                <a:effectLst/>
                <a:latin typeface="-apple-system"/>
                <a:hlinkClick r:id="rId4"/>
              </a:rPr>
              <a:t>https://www.cs.cornell.edu/people/pabo/movie-review-data/</a:t>
            </a:r>
            <a:endParaRPr lang="en-US" altLang="zh-CN" sz="1400" b="0" i="0" u="sng" dirty="0">
              <a:effectLst/>
              <a:latin typeface="-apple-system"/>
            </a:endParaRPr>
          </a:p>
          <a:p>
            <a:r>
              <a:rPr lang="zh-CN" altLang="en-US" sz="1400" dirty="0">
                <a:latin typeface="-apple-system"/>
              </a:rPr>
              <a:t>词向量：</a:t>
            </a:r>
            <a:r>
              <a:rPr lang="en-US" altLang="zh-CN" sz="1400" b="0" i="0" u="none" strike="noStrike" dirty="0">
                <a:effectLst/>
                <a:latin typeface="-apple-system"/>
                <a:hlinkClick r:id="rId5"/>
              </a:rPr>
              <a:t>https://nlp.stanford.edu/projects/glove/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177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A438E-DC41-4799-8CC0-29B71EAB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640"/>
            <a:ext cx="6353992" cy="558324"/>
          </a:xfrm>
        </p:spPr>
        <p:txBody>
          <a:bodyPr/>
          <a:lstStyle/>
          <a:p>
            <a:r>
              <a:rPr lang="en-US" altLang="zh-CN" dirty="0"/>
              <a:t>      1. </a:t>
            </a:r>
            <a:r>
              <a:rPr lang="zh-CN" altLang="en-US" dirty="0"/>
              <a:t>句子级情感分析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828F41-A6A7-454D-A4FD-29EDAE7E975B}"/>
              </a:ext>
            </a:extLst>
          </p:cNvPr>
          <p:cNvSpPr txBox="1"/>
          <p:nvPr/>
        </p:nvSpPr>
        <p:spPr>
          <a:xfrm>
            <a:off x="179512" y="112474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</a:t>
            </a:r>
            <a:r>
              <a:rPr lang="zh-CN" altLang="en-US" dirty="0"/>
              <a:t> 实验思考</a:t>
            </a:r>
            <a:r>
              <a:rPr lang="en-US" altLang="zh-CN" dirty="0"/>
              <a:t>&amp;</a:t>
            </a:r>
            <a:r>
              <a:rPr lang="zh-CN" altLang="en-US" dirty="0"/>
              <a:t>猜想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0BFFE9-127B-46E4-9EC7-0ADD0EF782D0}"/>
              </a:ext>
            </a:extLst>
          </p:cNvPr>
          <p:cNvSpPr txBox="1"/>
          <p:nvPr/>
        </p:nvSpPr>
        <p:spPr>
          <a:xfrm>
            <a:off x="323528" y="1772816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CNN</a:t>
            </a:r>
            <a:r>
              <a:rPr lang="zh-CN" altLang="en-US" dirty="0"/>
              <a:t>作为特征提取器，对句子的词向量矩阵有一定的特征提取能力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如果能对句子的词向量矩阵做一个变换（如</a:t>
            </a:r>
            <a:r>
              <a:rPr lang="en-US" altLang="zh-CN" dirty="0"/>
              <a:t>attention</a:t>
            </a:r>
            <a:r>
              <a:rPr lang="zh-CN" altLang="en-US" dirty="0"/>
              <a:t>），使得情感关键词的对应向量更大，那么通过</a:t>
            </a:r>
            <a:r>
              <a:rPr lang="en-US" altLang="zh-CN" dirty="0"/>
              <a:t>max pooling</a:t>
            </a:r>
            <a:r>
              <a:rPr lang="zh-CN" altLang="en-US" dirty="0"/>
              <a:t>层提取的特征可能会更加显著，从而提升模型的判别能力</a:t>
            </a:r>
          </a:p>
        </p:txBody>
      </p:sp>
    </p:spTree>
    <p:extLst>
      <p:ext uri="{BB962C8B-B14F-4D97-AF65-F5344CB8AC3E}">
        <p14:creationId xmlns:p14="http://schemas.microsoft.com/office/powerpoint/2010/main" val="69223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4FD52-7DAA-4B52-9306-EA5403A7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6353992" cy="558324"/>
          </a:xfrm>
        </p:spPr>
        <p:txBody>
          <a:bodyPr/>
          <a:lstStyle/>
          <a:p>
            <a:r>
              <a:rPr lang="en-US" altLang="zh-CN" dirty="0"/>
              <a:t>     2. </a:t>
            </a:r>
            <a:r>
              <a:rPr lang="zh-CN" altLang="en-US" dirty="0"/>
              <a:t>方面级情感分析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DD6BC1-FEFD-4285-9705-658EC38404A0}"/>
              </a:ext>
            </a:extLst>
          </p:cNvPr>
          <p:cNvSpPr txBox="1"/>
          <p:nvPr/>
        </p:nvSpPr>
        <p:spPr>
          <a:xfrm>
            <a:off x="202842" y="908720"/>
            <a:ext cx="9686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论文：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Lucida Grande"/>
              </a:rPr>
              <a:t>Interactive Attention Networks for Aspect-Level Sentiment Classification</a:t>
            </a:r>
            <a:endParaRPr lang="en-US" altLang="zh-CN" dirty="0"/>
          </a:p>
          <a:p>
            <a:r>
              <a:rPr lang="zh-CN" altLang="en-US" dirty="0"/>
              <a:t>作者：</a:t>
            </a:r>
            <a:r>
              <a:rPr lang="en-US" altLang="zh-CN" dirty="0"/>
              <a:t>Dehong Ma etc.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733EE4-D923-43C9-8C60-8B8B816E710C}"/>
              </a:ext>
            </a:extLst>
          </p:cNvPr>
          <p:cNvSpPr txBox="1"/>
          <p:nvPr/>
        </p:nvSpPr>
        <p:spPr>
          <a:xfrm>
            <a:off x="202842" y="1588150"/>
            <a:ext cx="177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a. </a:t>
            </a:r>
            <a:r>
              <a:rPr lang="zh-CN" altLang="en-US" dirty="0"/>
              <a:t>模型概述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8C62CB-7C04-4114-8664-9855D24F82D2}"/>
              </a:ext>
            </a:extLst>
          </p:cNvPr>
          <p:cNvSpPr txBox="1"/>
          <p:nvPr/>
        </p:nvSpPr>
        <p:spPr>
          <a:xfrm>
            <a:off x="4305578" y="6381328"/>
            <a:ext cx="445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来源：</a:t>
            </a:r>
            <a:r>
              <a:rPr lang="en-US" altLang="zh-CN" dirty="0"/>
              <a:t>https://arxiv.org/abs/1709.00893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87B8F0-A182-4055-B2BF-872E86D37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772816"/>
            <a:ext cx="4896544" cy="447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2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859D5-D371-43FC-A27D-0D7175ED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6353992" cy="558324"/>
          </a:xfrm>
        </p:spPr>
        <p:txBody>
          <a:bodyPr/>
          <a:lstStyle/>
          <a:p>
            <a:r>
              <a:rPr lang="en-US" altLang="zh-CN" dirty="0"/>
              <a:t>     2. </a:t>
            </a:r>
            <a:r>
              <a:rPr lang="zh-CN" altLang="en-US" dirty="0"/>
              <a:t>方面级情感分析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05FE93-3F5A-4B16-8A62-57145CDE6F1D}"/>
              </a:ext>
            </a:extLst>
          </p:cNvPr>
          <p:cNvSpPr txBox="1"/>
          <p:nvPr/>
        </p:nvSpPr>
        <p:spPr>
          <a:xfrm>
            <a:off x="1475656" y="6318604"/>
            <a:ext cx="7956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数据集：</a:t>
            </a:r>
            <a:r>
              <a:rPr lang="en-US" altLang="zh-CN" sz="1400" dirty="0">
                <a:hlinkClick r:id="rId3"/>
              </a:rPr>
              <a:t>https://alt.qcri.org/semeval2014/task4/index.php?id=data-and-tools</a:t>
            </a:r>
            <a:endParaRPr lang="en-US" altLang="zh-CN" sz="1400" dirty="0"/>
          </a:p>
          <a:p>
            <a:r>
              <a:rPr lang="zh-CN" altLang="en-US" sz="1400" dirty="0">
                <a:latin typeface="-apple-system"/>
              </a:rPr>
              <a:t>词向量：</a:t>
            </a:r>
            <a:r>
              <a:rPr lang="en-US" altLang="zh-CN" sz="1400" b="0" i="0" u="none" strike="noStrike" dirty="0">
                <a:effectLst/>
                <a:latin typeface="-apple-system"/>
                <a:hlinkClick r:id="rId4"/>
              </a:rPr>
              <a:t>https://nlp.stanford.edu/projects/glove/</a:t>
            </a:r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B9A695-CC36-4FBB-8FCD-3201FCFE9446}"/>
              </a:ext>
            </a:extLst>
          </p:cNvPr>
          <p:cNvSpPr txBox="1"/>
          <p:nvPr/>
        </p:nvSpPr>
        <p:spPr>
          <a:xfrm>
            <a:off x="179512" y="94007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b.</a:t>
            </a:r>
            <a:r>
              <a:rPr lang="zh-CN" altLang="en-US" dirty="0"/>
              <a:t> 实验结果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735919-D897-4748-A64A-24CBF096DD94}"/>
              </a:ext>
            </a:extLst>
          </p:cNvPr>
          <p:cNvSpPr txBox="1"/>
          <p:nvPr/>
        </p:nvSpPr>
        <p:spPr>
          <a:xfrm>
            <a:off x="287528" y="1309410"/>
            <a:ext cx="8028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数据集：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semEval 2014 restaur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ant and laptops datasets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词向量：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Glove---6B 300d</a:t>
            </a:r>
          </a:p>
          <a:p>
            <a:endParaRPr lang="zh-CN" altLang="en-US" dirty="0">
              <a:latin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E1E2B1-0596-4A7A-89CB-7A40A629A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69" y="1871856"/>
            <a:ext cx="8292603" cy="43770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61AB1D0-46DF-4D9C-A3F8-DD96A2CE75BA}"/>
              </a:ext>
            </a:extLst>
          </p:cNvPr>
          <p:cNvSpPr txBox="1"/>
          <p:nvPr/>
        </p:nvSpPr>
        <p:spPr>
          <a:xfrm>
            <a:off x="7596336" y="3163585"/>
            <a:ext cx="2016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  </a:t>
            </a:r>
          </a:p>
          <a:p>
            <a:r>
              <a:rPr lang="en-US" altLang="zh-CN" sz="1600" dirty="0"/>
              <a:t>Test-Acc</a:t>
            </a:r>
            <a:r>
              <a:rPr lang="zh-CN" altLang="en-US" sz="1600" dirty="0"/>
              <a:t>：</a:t>
            </a:r>
            <a:r>
              <a:rPr lang="en-US" altLang="zh-CN" sz="1600" dirty="0"/>
              <a:t>0.67</a:t>
            </a:r>
          </a:p>
          <a:p>
            <a:r>
              <a:rPr lang="en-US" altLang="zh-CN" sz="1600" dirty="0"/>
              <a:t>Test-Loss: 0.82</a:t>
            </a:r>
          </a:p>
          <a:p>
            <a:endParaRPr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5AC975-71D3-4738-B0DA-C19B34858E4E}"/>
              </a:ext>
            </a:extLst>
          </p:cNvPr>
          <p:cNvSpPr txBox="1"/>
          <p:nvPr/>
        </p:nvSpPr>
        <p:spPr>
          <a:xfrm>
            <a:off x="3887923" y="193314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laptops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1157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859D5-D371-43FC-A27D-0D7175ED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6353992" cy="558324"/>
          </a:xfrm>
        </p:spPr>
        <p:txBody>
          <a:bodyPr/>
          <a:lstStyle/>
          <a:p>
            <a:r>
              <a:rPr lang="en-US" altLang="zh-CN" dirty="0"/>
              <a:t>     2. </a:t>
            </a:r>
            <a:r>
              <a:rPr lang="zh-CN" altLang="en-US" dirty="0"/>
              <a:t>方面级情感分析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B9A695-CC36-4FBB-8FCD-3201FCFE9446}"/>
              </a:ext>
            </a:extLst>
          </p:cNvPr>
          <p:cNvSpPr txBox="1"/>
          <p:nvPr/>
        </p:nvSpPr>
        <p:spPr>
          <a:xfrm>
            <a:off x="179512" y="94007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实验结果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9495B3-2157-4C8B-AD8B-12E17794C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3" y="1424138"/>
            <a:ext cx="8207364" cy="433202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E23C592-D627-4031-A38E-F893AE22B7AE}"/>
              </a:ext>
            </a:extLst>
          </p:cNvPr>
          <p:cNvSpPr txBox="1"/>
          <p:nvPr/>
        </p:nvSpPr>
        <p:spPr>
          <a:xfrm>
            <a:off x="7596336" y="2890391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Test-Acc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0.77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Test-Loss: 0.68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EFEFF7-13F2-40E2-A3B5-07E0B4C7D86B}"/>
              </a:ext>
            </a:extLst>
          </p:cNvPr>
          <p:cNvSpPr txBox="1"/>
          <p:nvPr/>
        </p:nvSpPr>
        <p:spPr>
          <a:xfrm>
            <a:off x="3707904" y="140675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restaurant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4385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718A2-F045-4C9A-B8B0-DDA7166A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88640"/>
            <a:ext cx="6353992" cy="558324"/>
          </a:xfrm>
        </p:spPr>
        <p:txBody>
          <a:bodyPr/>
          <a:lstStyle/>
          <a:p>
            <a:r>
              <a:rPr lang="en-US" altLang="zh-CN" dirty="0"/>
              <a:t>     2. </a:t>
            </a:r>
            <a:r>
              <a:rPr lang="zh-CN" altLang="en-US" dirty="0"/>
              <a:t>方面级情感分析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70E2D3-3F28-48A4-AC35-CCF1B6A0B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28800"/>
            <a:ext cx="3314700" cy="4572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C354E66-9920-4C53-8865-3867C1C91324}"/>
              </a:ext>
            </a:extLst>
          </p:cNvPr>
          <p:cNvSpPr txBox="1"/>
          <p:nvPr/>
        </p:nvSpPr>
        <p:spPr>
          <a:xfrm>
            <a:off x="251520" y="1052736"/>
            <a:ext cx="246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</a:t>
            </a:r>
            <a:r>
              <a:rPr lang="zh-CN" altLang="en-US" dirty="0"/>
              <a:t> 注意力可视化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0A76BA-CFA8-4000-8A3F-24D47632D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628800"/>
            <a:ext cx="3362325" cy="4572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D8E134E-1104-42BB-A479-B6BEABBB62B5}"/>
              </a:ext>
            </a:extLst>
          </p:cNvPr>
          <p:cNvSpPr txBox="1"/>
          <p:nvPr/>
        </p:nvSpPr>
        <p:spPr>
          <a:xfrm>
            <a:off x="5390955" y="1543174"/>
            <a:ext cx="3314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Rest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：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label = 2, prediction = 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198015-66F3-4830-A74B-2AC37D84D794}"/>
              </a:ext>
            </a:extLst>
          </p:cNvPr>
          <p:cNvSpPr txBox="1"/>
          <p:nvPr/>
        </p:nvSpPr>
        <p:spPr>
          <a:xfrm>
            <a:off x="539552" y="154317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Lap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：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label = 2, prediction =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916756"/>
      </p:ext>
    </p:extLst>
  </p:cSld>
  <p:clrMapOvr>
    <a:masterClrMapping/>
  </p:clrMapOvr>
</p:sld>
</file>

<file path=ppt/theme/theme1.xml><?xml version="1.0" encoding="utf-8"?>
<a:theme xmlns:a="http://schemas.openxmlformats.org/drawingml/2006/main" name="1_主题1">
  <a:themeElements>
    <a:clrScheme name="自定义 2">
      <a:dk1>
        <a:srgbClr val="292929"/>
      </a:dk1>
      <a:lt1>
        <a:srgbClr val="FFFFFF"/>
      </a:lt1>
      <a:dk2>
        <a:srgbClr val="000000"/>
      </a:dk2>
      <a:lt2>
        <a:srgbClr val="FFFFFF"/>
      </a:lt2>
      <a:accent1>
        <a:srgbClr val="A50021"/>
      </a:accent1>
      <a:accent2>
        <a:srgbClr val="993366"/>
      </a:accent2>
      <a:accent3>
        <a:srgbClr val="92D050"/>
      </a:accent3>
      <a:accent4>
        <a:srgbClr val="FFFFFF"/>
      </a:accent4>
      <a:accent5>
        <a:srgbClr val="FFFFFF"/>
      </a:accent5>
      <a:accent6>
        <a:srgbClr val="FFFFFF"/>
      </a:accent6>
      <a:hlink>
        <a:srgbClr val="0033CC"/>
      </a:hlink>
      <a:folHlink>
        <a:srgbClr val="B2B2B2"/>
      </a:folHlink>
    </a:clrScheme>
    <a:fontScheme name="3_Axis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7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自定义 2">
      <a:dk1>
        <a:srgbClr val="292929"/>
      </a:dk1>
      <a:lt1>
        <a:srgbClr val="FFFFFF"/>
      </a:lt1>
      <a:dk2>
        <a:srgbClr val="000000"/>
      </a:dk2>
      <a:lt2>
        <a:srgbClr val="FFFFFF"/>
      </a:lt2>
      <a:accent1>
        <a:srgbClr val="A50021"/>
      </a:accent1>
      <a:accent2>
        <a:srgbClr val="993366"/>
      </a:accent2>
      <a:accent3>
        <a:srgbClr val="92D050"/>
      </a:accent3>
      <a:accent4>
        <a:srgbClr val="FFFFFF"/>
      </a:accent4>
      <a:accent5>
        <a:srgbClr val="FFFFFF"/>
      </a:accent5>
      <a:accent6>
        <a:srgbClr val="FFFFFF"/>
      </a:accent6>
      <a:hlink>
        <a:srgbClr val="0033CC"/>
      </a:hlink>
      <a:folHlink>
        <a:srgbClr val="B2B2B2"/>
      </a:folHlink>
    </a:clrScheme>
    <a:fontScheme name="3_Axis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7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324</TotalTime>
  <Words>1127</Words>
  <Application>Microsoft Office PowerPoint</Application>
  <PresentationFormat>全屏显示(4:3)</PresentationFormat>
  <Paragraphs>183</Paragraphs>
  <Slides>22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-apple-system</vt:lpstr>
      <vt:lpstr>Lucida Grande</vt:lpstr>
      <vt:lpstr>等线</vt:lpstr>
      <vt:lpstr>微软雅黑</vt:lpstr>
      <vt:lpstr>Arial</vt:lpstr>
      <vt:lpstr>Calibri</vt:lpstr>
      <vt:lpstr>Cambria</vt:lpstr>
      <vt:lpstr>Times New Roman</vt:lpstr>
      <vt:lpstr>Wingdings</vt:lpstr>
      <vt:lpstr>1_主题1</vt:lpstr>
      <vt:lpstr>主题1</vt:lpstr>
      <vt:lpstr>多模态情感分析——结题报告</vt:lpstr>
      <vt:lpstr>概述</vt:lpstr>
      <vt:lpstr>     1. 句子级情感分析</vt:lpstr>
      <vt:lpstr>      1. 句子级情感分析</vt:lpstr>
      <vt:lpstr>      1. 句子级情感分析</vt:lpstr>
      <vt:lpstr>     2. 方面级情感分析</vt:lpstr>
      <vt:lpstr>     2. 方面级情感分析</vt:lpstr>
      <vt:lpstr>     2. 方面级情感分析</vt:lpstr>
      <vt:lpstr>     2. 方面级情感分析</vt:lpstr>
      <vt:lpstr>     2. 方面级情感分析</vt:lpstr>
      <vt:lpstr>      2. 方面级情感分析</vt:lpstr>
      <vt:lpstr>     2. 方面级情感分析</vt:lpstr>
      <vt:lpstr>     2. 方面级情感分析</vt:lpstr>
      <vt:lpstr>     2. 方面级情感分析</vt:lpstr>
      <vt:lpstr>     2. 方面级情感分析</vt:lpstr>
      <vt:lpstr>     2. 方面级情感分析</vt:lpstr>
      <vt:lpstr>      2. 方面级情感分析</vt:lpstr>
      <vt:lpstr>     3. 多模态情感分析</vt:lpstr>
      <vt:lpstr>     3. 多模态情感分析</vt:lpstr>
      <vt:lpstr>     3. 多模态情感分析</vt:lpstr>
      <vt:lpstr>     结语</vt:lpstr>
      <vt:lpstr>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to steer symbolic testing to less traveled path</dc:title>
  <dc:creator>Minyi She</dc:creator>
  <cp:lastModifiedBy>Alex Shen</cp:lastModifiedBy>
  <cp:revision>3046</cp:revision>
  <cp:lastPrinted>2015-06-08T13:31:00Z</cp:lastPrinted>
  <dcterms:created xsi:type="dcterms:W3CDTF">2012-05-28T21:06:00Z</dcterms:created>
  <dcterms:modified xsi:type="dcterms:W3CDTF">2021-08-13T09:41:50Z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