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7"/>
  </p:notesMasterIdLst>
  <p:handoutMasterIdLst>
    <p:handoutMasterId r:id="rId8"/>
  </p:handoutMasterIdLst>
  <p:sldIdLst>
    <p:sldId id="314" r:id="rId3"/>
    <p:sldId id="410" r:id="rId4"/>
    <p:sldId id="411" r:id="rId5"/>
    <p:sldId id="412" r:id="rId6"/>
  </p:sldIdLst>
  <p:sldSz cx="9144000" cy="6858000" type="screen4x3"/>
  <p:notesSz cx="6858000" cy="9144000"/>
  <p:custDataLst>
    <p:tags r:id="rId9"/>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guide id="3" orient="horz" pos="1185" userDrawn="1">
          <p15:clr>
            <a:srgbClr val="A4A3A4"/>
          </p15:clr>
        </p15:guide>
        <p15:guide id="4" pos="1859" userDrawn="1">
          <p15:clr>
            <a:srgbClr val="A4A3A4"/>
          </p15:clr>
        </p15:guide>
        <p15:guide id="5" orient="horz" pos="243">
          <p15:clr>
            <a:srgbClr val="A4A3A4"/>
          </p15:clr>
        </p15:guide>
        <p15:guide id="6" pos="239">
          <p15:clr>
            <a:srgbClr val="A4A3A4"/>
          </p15:clr>
        </p15:guide>
        <p15:guide id="7" pos="555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33" autoAdjust="0"/>
    <p:restoredTop sz="82909" autoAdjust="0"/>
  </p:normalViewPr>
  <p:slideViewPr>
    <p:cSldViewPr snapToGrid="0" snapToObjects="1">
      <p:cViewPr varScale="1">
        <p:scale>
          <a:sx n="90" d="100"/>
          <a:sy n="90" d="100"/>
        </p:scale>
        <p:origin x="798" y="84"/>
      </p:cViewPr>
      <p:guideLst>
        <p:guide orient="horz" pos="2160"/>
        <p:guide pos="2880"/>
        <p:guide orient="horz" pos="1185"/>
        <p:guide pos="1859"/>
        <p:guide orient="horz" pos="243"/>
        <p:guide pos="239"/>
        <p:guide pos="55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notesMaster" Target="notesMasters/notesMaster1.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tags" Target="tags/tag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pPr/>
              <a:t>31-Jan-18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pPr/>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spcBef>
                  <a:spcPts val="0"/>
                </a:spcBef>
                <a:buSzPct val="25000"/>
                <a:buNone/>
              </a:p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999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1">
            <a:alphaModFix/>
          </a:blip>
          <a:srcRect/>
          <a:stretch/>
        </p:blipFill>
        <p:spPr>
          <a:xfrm>
            <a:off x="443972" y="6429709"/>
            <a:ext cx="917999" cy="279914"/>
          </a:xfrm>
          <a:prstGeom prst="rect">
            <a:avLst/>
          </a:prstGeom>
          <a:noFill/>
          <a:ln>
            <a:noFill/>
          </a:ln>
        </p:spPr>
      </p:pic>
      <p:sp>
        <p:nvSpPr>
          <p:cNvPr id="16"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2019, 2016, 2013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8" r:id="rId3"/>
    <p:sldLayoutId id="2147483669" r:id="rId4"/>
    <p:sldLayoutId id="2147483651" r:id="rId5"/>
    <p:sldLayoutId id="2147483654" r:id="rId6"/>
    <p:sldLayoutId id="2147483655" r:id="rId7"/>
    <p:sldLayoutId id="2147483667"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4">
            <a:alphaModFix/>
          </a:blip>
          <a:srcRect/>
          <a:stretch/>
        </p:blipFill>
        <p:spPr>
          <a:xfrm>
            <a:off x="443972" y="6429709"/>
            <a:ext cx="917999" cy="279914"/>
          </a:xfrm>
          <a:prstGeom prst="rect">
            <a:avLst/>
          </a:prstGeom>
          <a:noFill/>
          <a:ln>
            <a:noFill/>
          </a:ln>
        </p:spPr>
      </p:pic>
      <p:sp>
        <p:nvSpPr>
          <p:cNvPr id="8"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2019, 2016, 2013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7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349620" y="107792"/>
            <a:ext cx="8464180" cy="656002"/>
          </a:xfrm>
          <a:prstGeom prst="rect">
            <a:avLst/>
          </a:prstGeom>
          <a:noFill/>
          <a:ln>
            <a:noFill/>
          </a:ln>
        </p:spPr>
        <p:txBody>
          <a:bodyPr lIns="0" tIns="0" rIns="0" bIns="0" anchor="t" anchorCtr="0">
            <a:noAutofit/>
          </a:bodyPr>
          <a:lstStyle/>
          <a:p>
            <a:pPr lvl="0">
              <a:buSzPct val="25000"/>
            </a:pPr>
            <a:r>
              <a:rPr lang="en-IN" dirty="0" smtClean="0"/>
              <a:t>CONCEPTS OF PROGRAMMING LANGUAGES</a:t>
            </a:r>
            <a:endParaRPr lang="en-US" sz="3400" b="1" i="0" u="none" strike="noStrike" cap="none" dirty="0">
              <a:solidFill>
                <a:srgbClr val="007FA3"/>
              </a:solidFill>
              <a:latin typeface="Times New Roman"/>
              <a:ea typeface="Times New Roman"/>
              <a:cs typeface="Times New Roman"/>
              <a:sym typeface="Times New Roman"/>
            </a:endParaRPr>
          </a:p>
        </p:txBody>
      </p:sp>
      <p:sp>
        <p:nvSpPr>
          <p:cNvPr id="196" name="Shape 196"/>
          <p:cNvSpPr txBox="1">
            <a:spLocks noGrp="1"/>
          </p:cNvSpPr>
          <p:nvPr>
            <p:ph type="body" idx="1"/>
          </p:nvPr>
        </p:nvSpPr>
        <p:spPr>
          <a:xfrm>
            <a:off x="349620" y="1186440"/>
            <a:ext cx="4222380" cy="338454"/>
          </a:xfrm>
          <a:prstGeom prst="rect">
            <a:avLst/>
          </a:prstGeom>
          <a:noFill/>
          <a:ln>
            <a:noFill/>
          </a:ln>
        </p:spPr>
        <p:txBody>
          <a:bodyPr lIns="0" tIns="0" rIns="0" bIns="0" anchor="t" anchorCtr="0">
            <a:noAutofit/>
          </a:bodyPr>
          <a:lstStyle/>
          <a:p>
            <a:pPr marL="0" marR="0" lvl="0" indent="0" algn="l" rtl="0">
              <a:spcBef>
                <a:spcPts val="0"/>
              </a:spcBef>
              <a:buClr>
                <a:srgbClr val="007FA3"/>
              </a:buClr>
              <a:buSzPct val="25000"/>
              <a:buFont typeface="Arial"/>
              <a:buNone/>
            </a:pPr>
            <a:r>
              <a:rPr lang="en-US" sz="2000" dirty="0" smtClean="0">
                <a:solidFill>
                  <a:srgbClr val="007FA3"/>
                </a:solidFill>
              </a:rPr>
              <a:t>12</a:t>
            </a:r>
            <a:r>
              <a:rPr lang="en-US" sz="2000" baseline="30000" dirty="0" smtClean="0">
                <a:solidFill>
                  <a:srgbClr val="007FA3"/>
                </a:solidFill>
              </a:rPr>
              <a:t>th</a:t>
            </a:r>
            <a:r>
              <a:rPr lang="en-US" sz="2000" b="0" i="0" u="none" strike="noStrike" cap="none" dirty="0" smtClean="0">
                <a:solidFill>
                  <a:srgbClr val="007FA3"/>
                </a:solidFill>
                <a:latin typeface="Arial"/>
                <a:ea typeface="Arial"/>
                <a:cs typeface="Arial"/>
                <a:sym typeface="Arial"/>
              </a:rPr>
              <a:t> Edition</a:t>
            </a:r>
            <a:endParaRPr lang="en-US" sz="2000" b="0" i="0" u="none" strike="noStrike" cap="none" dirty="0">
              <a:solidFill>
                <a:srgbClr val="007FA3"/>
              </a:solidFill>
              <a:latin typeface="Arial"/>
              <a:ea typeface="Arial"/>
              <a:cs typeface="Arial"/>
              <a:sym typeface="Arial"/>
            </a:endParaRPr>
          </a:p>
        </p:txBody>
      </p:sp>
      <p:sp>
        <p:nvSpPr>
          <p:cNvPr id="198" name="Shape 198"/>
          <p:cNvSpPr txBox="1">
            <a:spLocks noGrp="1"/>
          </p:cNvSpPr>
          <p:nvPr>
            <p:ph type="body" idx="4294967295"/>
          </p:nvPr>
        </p:nvSpPr>
        <p:spPr>
          <a:xfrm>
            <a:off x="5034564" y="2839918"/>
            <a:ext cx="3657600" cy="564785"/>
          </a:xfrm>
          <a:prstGeom prst="rect">
            <a:avLst/>
          </a:prstGeom>
          <a:noFill/>
          <a:ln>
            <a:noFill/>
          </a:ln>
        </p:spPr>
        <p:txBody>
          <a:bodyPr lIns="0" tIns="0" rIns="0" bIns="0" anchor="b" anchorCtr="0">
            <a:noAutofit/>
          </a:bodyPr>
          <a:lstStyle/>
          <a:p>
            <a:pPr marL="0" marR="0" lvl="0" indent="0" rtl="0">
              <a:spcBef>
                <a:spcPts val="0"/>
              </a:spcBef>
              <a:buClr>
                <a:srgbClr val="007FA3"/>
              </a:buClr>
              <a:buSzPct val="25000"/>
              <a:buFont typeface="Arial"/>
              <a:buNone/>
            </a:pPr>
            <a:r>
              <a:rPr lang="en-US" sz="3000" b="0" i="0" u="none" strike="noStrike" cap="none" dirty="0">
                <a:solidFill>
                  <a:schemeClr val="dk1"/>
                </a:solidFill>
                <a:latin typeface="Arial"/>
                <a:ea typeface="Arial"/>
                <a:cs typeface="Arial"/>
                <a:sym typeface="Arial"/>
              </a:rPr>
              <a:t>Chapter </a:t>
            </a:r>
            <a:r>
              <a:rPr lang="en-US" sz="3000" b="0" i="0" u="none" strike="noStrike" cap="none" dirty="0" smtClean="0">
                <a:solidFill>
                  <a:schemeClr val="dk1"/>
                </a:solidFill>
                <a:latin typeface="Arial"/>
                <a:ea typeface="Arial"/>
                <a:cs typeface="Arial"/>
                <a:sym typeface="Arial"/>
              </a:rPr>
              <a:t>2</a:t>
            </a:r>
            <a:endParaRPr lang="en-US" sz="3000" b="0" i="0" u="none" strike="noStrike" cap="none" dirty="0">
              <a:solidFill>
                <a:schemeClr val="dk1"/>
              </a:solidFill>
              <a:latin typeface="Arial"/>
              <a:ea typeface="Arial"/>
              <a:cs typeface="Arial"/>
              <a:sym typeface="Arial"/>
            </a:endParaRPr>
          </a:p>
        </p:txBody>
      </p:sp>
      <p:sp>
        <p:nvSpPr>
          <p:cNvPr id="199" name="Shape 199"/>
          <p:cNvSpPr txBox="1">
            <a:spLocks noGrp="1"/>
          </p:cNvSpPr>
          <p:nvPr>
            <p:ph type="body" idx="4294967295"/>
          </p:nvPr>
        </p:nvSpPr>
        <p:spPr>
          <a:xfrm>
            <a:off x="5034564" y="3542721"/>
            <a:ext cx="3657600" cy="917136"/>
          </a:xfrm>
          <a:prstGeom prst="rect">
            <a:avLst/>
          </a:prstGeom>
          <a:noFill/>
          <a:ln>
            <a:noFill/>
          </a:ln>
        </p:spPr>
        <p:txBody>
          <a:bodyPr lIns="0" tIns="0" rIns="0" bIns="0" anchor="t" anchorCtr="0">
            <a:noAutofit/>
          </a:bodyPr>
          <a:lstStyle/>
          <a:p>
            <a:pPr marL="0" indent="0">
              <a:spcBef>
                <a:spcPts val="0"/>
              </a:spcBef>
              <a:buSzPct val="25000"/>
              <a:buNone/>
            </a:pPr>
            <a:r>
              <a:rPr lang="en-US" sz="2200" dirty="0"/>
              <a:t>Evolution of the Major</a:t>
            </a:r>
          </a:p>
          <a:p>
            <a:pPr marL="0" indent="0">
              <a:spcBef>
                <a:spcPts val="0"/>
              </a:spcBef>
              <a:buSzPct val="25000"/>
              <a:buNone/>
            </a:pPr>
            <a:r>
              <a:rPr lang="en-US" sz="2200" dirty="0"/>
              <a:t>Programming Languages</a:t>
            </a:r>
            <a:endParaRPr lang="en-US" sz="2200" i="0" u="none" strike="noStrike" cap="none" dirty="0">
              <a:solidFill>
                <a:schemeClr val="dk1"/>
              </a:solidFill>
              <a:latin typeface="Arial"/>
              <a:ea typeface="Arial"/>
              <a:cs typeface="Arial"/>
              <a:sym typeface="Arial"/>
            </a:endParaRPr>
          </a:p>
        </p:txBody>
      </p:sp>
      <p:pic>
        <p:nvPicPr>
          <p:cNvPr id="9" name="Picture 2" descr="M:\08VOL4\Graphics\Powerpoint\PEARSON\PE031-SEBESTA\Incoming\sebesta_cpl12e_hepm.jpg"/>
          <p:cNvPicPr>
            <a:picLocks noChangeAspect="1" noChangeArrowheads="1"/>
          </p:cNvPicPr>
          <p:nvPr/>
        </p:nvPicPr>
        <p:blipFill>
          <a:blip r:embed="rId3"/>
          <a:srcRect/>
          <a:stretch>
            <a:fillRect/>
          </a:stretch>
        </p:blipFill>
        <p:spPr bwMode="auto">
          <a:xfrm>
            <a:off x="531829" y="1600200"/>
            <a:ext cx="3763046" cy="4653815"/>
          </a:xfrm>
          <a:prstGeom prst="rect">
            <a:avLst/>
          </a:prstGeom>
          <a:noFill/>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657" y="217841"/>
            <a:ext cx="8527143" cy="1112195"/>
          </a:xfrm>
        </p:spPr>
        <p:txBody>
          <a:bodyPr anchor="t"/>
          <a:lstStyle/>
          <a:p>
            <a:r>
              <a:rPr lang="en-US" sz="2800" dirty="0" smtClean="0"/>
              <a:t>Figure </a:t>
            </a:r>
            <a:r>
              <a:rPr lang="en-US" sz="2800" dirty="0"/>
              <a:t>2-1 Genealogy of common </a:t>
            </a:r>
            <a:r>
              <a:rPr lang="en-US" sz="2800" dirty="0" smtClean="0"/>
              <a:t>high-level programming </a:t>
            </a:r>
            <a:r>
              <a:rPr lang="en-US" sz="2800" dirty="0"/>
              <a:t>languages</a:t>
            </a:r>
          </a:p>
        </p:txBody>
      </p:sp>
      <p:pic>
        <p:nvPicPr>
          <p:cNvPr id="4" name="Picture 3" descr="In 1957, Fortran 1 was created which lead to the frotran continuations as well as inspiring the ALGOL programing. In 19 58, Fortran 2 was created which lead to FORTRAN 4 in 1962. In1978, Fortran 77. In 19 90 Fortran 90. In 19 95 Fortran 95. In 2003 Fortran 2003. In 2008 Fortran 2008. In 20 15 Fortran 2015.In 19 58, ALGOL 58 was inspired by Fortran 1. And continued in it’s series in 1960 with ALGOL 60. In1966, ALGOL W which developed into pascal in 19 71, pascal in turn inspired 3 products, MODULA 2, M L, and Ada 83. On a different branch in 1968: ALGOL 68 was developed from ALGOL 60. C was partially inspired by ALGOL 68 in 19 71. ALGOL 60 inspired Basic in 19 64 which lead to quick basic in 19 88 then visual basic in 19 90 and finally visual basic dot NET in 2001. From Pascal in 19 71there are 3 product lines, MODULA 2, M L, and Ada 83. MODULA 2 lead to oberon in 19 88. Modula 2 lead to Modula 3 in 19 88, Modela 3 partially inspired python in 19 92. In 1963, SIMULA 1 was created,inspired by ALGOL 60. In1967, SIMULA 67. In 19 80 small talk 80. Small talk partially inspired both objective c in 19 84,which lead to swift in 20 14, and ruby in 19 94. Simula 67 along with Ada 83 both inspried Eiffel in 19 90. In 19 57 Flow matic was created which lead to COBOL in 19 60 then P L slash I in 19 64.In 19 62 C P L was created andlead to B C P L in 1969. In 19 70 B was created which lead to C in 19 71. The line then splits into two branches. The first branch starts with A N S I, C or C 89 in 19 89 and goes on to Python in 19 91 then python 2 point 0 in 2000 and Python 3 point 0 in 2007. A N S I, C also leads to C 99 in 19 99. The second branch from C goes to C + + and Java in 19 94. Java lead to Java 5 point 0 2004, Java 6 point 0 in 2006, Java 7 point 0 in 2009, andJava 8 point 0 in 20 14. C + + also leads to C hash 2000 then to C hash 2 point 0 in 2006, C hash 3 point 0 in 2007, C hash 4 point 0 in 2009,C hash 5 point 0 in 20 12.In 19 59L I S P was created. L I SP then inpired two product lines Scheme and M L. Scheme was made in 1975 and lead to commmon l i s p. M L was created in 19 78 an dlead to Miranda in 19 83 then Haskell 19 88. In 19 63 SNOBOL was created which lead to Icon in 19 82. Snowbol also lead to a w k in 19 78 with lead to Perl in 19 86. Pearl lead to P H P in 19 94 and Javascript in 19 96. Pearl also lead to Ruby in 19 94. Ruby lead to Ruby 1.8 in 2004 which lead to Ruby 1.9 in 2009.      " title="A figure illustrates the evolution timeline of major programming languages. "/>
          <p:cNvPicPr>
            <a:picLocks noChangeAspect="1"/>
          </p:cNvPicPr>
          <p:nvPr/>
        </p:nvPicPr>
        <p:blipFill>
          <a:blip r:embed="rId2"/>
          <a:stretch>
            <a:fillRect/>
          </a:stretch>
        </p:blipFill>
        <p:spPr>
          <a:xfrm>
            <a:off x="2667367" y="1330037"/>
            <a:ext cx="3809266" cy="4878762"/>
          </a:xfrm>
          <a:prstGeom prst="rect">
            <a:avLst/>
          </a:prstGeom>
        </p:spPr>
      </p:pic>
    </p:spTree>
    <p:extLst>
      <p:ext uri="{BB962C8B-B14F-4D97-AF65-F5344CB8AC3E}">
        <p14:creationId xmlns:p14="http://schemas.microsoft.com/office/powerpoint/2010/main" val="24366747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657" y="217841"/>
            <a:ext cx="8570686" cy="650377"/>
          </a:xfrm>
        </p:spPr>
        <p:txBody>
          <a:bodyPr anchor="t"/>
          <a:lstStyle/>
          <a:p>
            <a:r>
              <a:rPr lang="en-US" sz="2800" dirty="0"/>
              <a:t>Figure </a:t>
            </a:r>
            <a:r>
              <a:rPr lang="en-US" sz="2800" dirty="0" smtClean="0"/>
              <a:t>2-2 </a:t>
            </a:r>
            <a:r>
              <a:rPr lang="en-US" sz="2800" dirty="0"/>
              <a:t>Internal </a:t>
            </a:r>
            <a:r>
              <a:rPr lang="en-US" sz="2800" dirty="0" smtClean="0"/>
              <a:t>representation of </a:t>
            </a:r>
            <a:r>
              <a:rPr lang="en-US" sz="2800" dirty="0"/>
              <a:t>two Lisp lists</a:t>
            </a:r>
          </a:p>
        </p:txBody>
      </p:sp>
      <p:pic>
        <p:nvPicPr>
          <p:cNvPr id="4" name="Picture 3" descr="The internal representation of the list A, B, C, D:A pointer points to the head node in the list. Four nodes with data parts A, B, C, and D and the next pointer linked to its successor. The node D does not have a successor and the pointer value is null. The internal representation of the list A, B, C, D, E, F, G: A pointer points to the head node A in the list.Node A is linked to Node B. Node B is linked to node D and Node C. The node C does not have a successor and the pointer value is null. Node D points to a dummy node for E with a null value. This node points to the node E which similarly points to a null node and points to Node F. This node F points to node G. The node G does not have a successor and the pointer value is null." title="The internal representation of two lisp lists: A, B, C, D, and A, B, C, D, E, F, G."/>
          <p:cNvPicPr>
            <a:picLocks noChangeAspect="1"/>
          </p:cNvPicPr>
          <p:nvPr/>
        </p:nvPicPr>
        <p:blipFill>
          <a:blip r:embed="rId2"/>
          <a:stretch>
            <a:fillRect/>
          </a:stretch>
        </p:blipFill>
        <p:spPr>
          <a:xfrm>
            <a:off x="1010133" y="1167565"/>
            <a:ext cx="7123735" cy="4681906"/>
          </a:xfrm>
          <a:prstGeom prst="rect">
            <a:avLst/>
          </a:prstGeom>
        </p:spPr>
      </p:pic>
    </p:spTree>
    <p:extLst>
      <p:ext uri="{BB962C8B-B14F-4D97-AF65-F5344CB8AC3E}">
        <p14:creationId xmlns:p14="http://schemas.microsoft.com/office/powerpoint/2010/main" val="24366747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657" y="217842"/>
            <a:ext cx="8570686" cy="614366"/>
          </a:xfrm>
        </p:spPr>
        <p:txBody>
          <a:bodyPr anchor="t"/>
          <a:lstStyle/>
          <a:p>
            <a:r>
              <a:rPr lang="en-US" sz="2800" dirty="0"/>
              <a:t>User Design and Language Design</a:t>
            </a:r>
          </a:p>
        </p:txBody>
      </p:sp>
      <p:pic>
        <p:nvPicPr>
          <p:cNvPr id="4" name="Picture 3" descr="Three pie charts comparing the genetic and environmental components of three diseases. The title of the pie charts: Virtually All Diseases (Except Maybe Trauma) Have a Genetic Component. The cystic fibrosis chart shows the genetic component is almost the entire pie chart, while the environmental component is about one-twelfth of the chart. The adult onset diabetes chart shows the genetic and environmental components are each roughly one half of the entire pie chart. The AIDS chart shows the environmental component is almost the entire pie chart, while the genetic components is roughly one-twelfth of the chart."/>
          <p:cNvPicPr>
            <a:picLocks noChangeAspect="1"/>
          </p:cNvPicPr>
          <p:nvPr/>
        </p:nvPicPr>
        <p:blipFill>
          <a:blip r:embed="rId2"/>
          <a:stretch>
            <a:fillRect/>
          </a:stretch>
        </p:blipFill>
        <p:spPr>
          <a:xfrm>
            <a:off x="2290466" y="1092544"/>
            <a:ext cx="4563068" cy="5137130"/>
          </a:xfrm>
          <a:prstGeom prst="rect">
            <a:avLst/>
          </a:prstGeom>
        </p:spPr>
      </p:pic>
    </p:spTree>
    <p:extLst>
      <p:ext uri="{BB962C8B-B14F-4D97-AF65-F5344CB8AC3E}">
        <p14:creationId xmlns:p14="http://schemas.microsoft.com/office/powerpoint/2010/main" val="243667474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6.0&quot;&gt;&lt;object type=&quot;1&quot; unique_id=&quot;10001&quot;&gt;&lt;object type=&quot;8&quot; unique_id=&quot;10002&quot;&gt;&lt;/object&gt;&lt;object type=&quot;2&quot; unique_id=&quot;10003&quot;&gt;&lt;object type=&quot;3&quot; unique_id=&quot;10277&quot;&gt;&lt;property id=&quot;20148&quot; value=&quot;5&quot;/&gt;&lt;property id=&quot;20300&quot; value=&quot;Slide 1 - &amp;quot;CONCEPTS OF PROGRAMMING LANGUAGES&amp;quot;&quot;/&gt;&lt;property id=&quot;20307&quot; value=&quot;314&quot;/&gt;&lt;/object&gt;&lt;object type=&quot;3&quot; unique_id=&quot;524656&quot;&gt;&lt;property id=&quot;20148&quot; value=&quot;5&quot;/&gt;&lt;property id=&quot;20300&quot; value=&quot;Slide 2 - &amp;quot;Figure 2-1 Genealogy of common high-level programming languages&amp;quot;&quot;/&gt;&lt;property id=&quot;20307&quot; value=&quot;410&quot;/&gt;&lt;/object&gt;&lt;object type=&quot;3&quot; unique_id=&quot;525065&quot;&gt;&lt;property id=&quot;20148&quot; value=&quot;5&quot;/&gt;&lt;property id=&quot;20300&quot; value=&quot;Slide 3 - &amp;quot;Figure 2-2 Internal representation of two Lisp lists&amp;quot;&quot;/&gt;&lt;property id=&quot;20307&quot; value=&quot;411&quot;/&gt;&lt;/object&gt;&lt;object type=&quot;3&quot; unique_id=&quot;525066&quot;&gt;&lt;property id=&quot;20148&quot; value=&quot;5&quot;/&gt;&lt;property id=&quot;20300&quot; value=&quot;Slide 4 - &amp;quot;User Design and Language Design&amp;quot;&quot;/&gt;&lt;property id=&quot;20307&quot; value=&quot;412&quot;/&gt;&lt;/object&gt;&lt;/object&gt;&lt;/object&gt;&lt;/database&gt;"/>
</p:tagLst>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8193</TotalTime>
  <Words>35</Words>
  <Application>Microsoft Office PowerPoint</Application>
  <PresentationFormat>On-screen Show (4:3)</PresentationFormat>
  <Paragraphs>8</Paragraphs>
  <Slides>4</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vt:i4>
      </vt:variant>
    </vt:vector>
  </HeadingPairs>
  <TitlesOfParts>
    <vt:vector size="10" baseType="lpstr">
      <vt:lpstr>Arial</vt:lpstr>
      <vt:lpstr>Noto Sans Symbols</vt:lpstr>
      <vt:lpstr>Times New Roman</vt:lpstr>
      <vt:lpstr>Verdana</vt:lpstr>
      <vt:lpstr>508 Lecture</vt:lpstr>
      <vt:lpstr>1_508 Lecture</vt:lpstr>
      <vt:lpstr>CONCEPTS OF PROGRAMMING LANGUAGES</vt:lpstr>
      <vt:lpstr>Figure 2-1 Genealogy of common high-level programming languages</vt:lpstr>
      <vt:lpstr>Figure 2-2 Internal representation of two Lisp lists</vt:lpstr>
      <vt:lpstr>User Design and Language Design</vt:lpstr>
    </vt:vector>
  </TitlesOfParts>
  <Company>SPi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Pediatric Nursing: Caring for Children, 7e</dc:title>
  <dc:subject>Health Science</dc:subject>
  <dc:creator>Ball/Bindler/Cowen/Shaw</dc:creator>
  <cp:keywords>Principles of Pediatric Nursing</cp:keywords>
  <cp:lastModifiedBy>lw-dlf</cp:lastModifiedBy>
  <cp:revision>701</cp:revision>
  <dcterms:modified xsi:type="dcterms:W3CDTF">2018-01-31T09:06:47Z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