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314" r:id="rId3"/>
    <p:sldId id="410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</p:sldIdLst>
  <p:sldSz cx="9144000" cy="6858000" type="screen4x3"/>
  <p:notesSz cx="6858000" cy="9144000"/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85" userDrawn="1">
          <p15:clr>
            <a:srgbClr val="A4A3A4"/>
          </p15:clr>
        </p15:guide>
        <p15:guide id="4" pos="1859" userDrawn="1">
          <p15:clr>
            <a:srgbClr val="A4A3A4"/>
          </p15:clr>
        </p15:guide>
        <p15:guide id="5" orient="horz" pos="243">
          <p15:clr>
            <a:srgbClr val="A4A3A4"/>
          </p15:clr>
        </p15:guide>
        <p15:guide id="6" pos="239">
          <p15:clr>
            <a:srgbClr val="A4A3A4"/>
          </p15:clr>
        </p15:guide>
        <p15:guide id="7" pos="55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3" autoAdjust="0"/>
    <p:restoredTop sz="82909" autoAdjust="0"/>
  </p:normalViewPr>
  <p:slideViewPr>
    <p:cSldViewPr snapToGrid="0" snapToObjects="1">
      <p:cViewPr varScale="1">
        <p:scale>
          <a:sx n="90" d="100"/>
          <a:sy n="90" d="100"/>
        </p:scale>
        <p:origin x="798" y="84"/>
      </p:cViewPr>
      <p:guideLst>
        <p:guide orient="horz" pos="2160"/>
        <p:guide pos="2880"/>
        <p:guide orient="horz" pos="1185"/>
        <p:guide pos="1859"/>
        <p:guide orient="horz" pos="243"/>
        <p:guide pos="239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pPr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51" r:id="rId5"/>
    <p:sldLayoutId id="2147483654" r:id="rId6"/>
    <p:sldLayoutId id="2147483655" r:id="rId7"/>
    <p:sldLayoutId id="2147483667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49620" y="107792"/>
            <a:ext cx="8464180" cy="656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IN" dirty="0" smtClean="0"/>
              <a:t>CONCEPTS OF PROGRAMMING LANGUAGES</a:t>
            </a:r>
            <a:endParaRPr lang="en-US" sz="3400" b="1" i="0" u="none" strike="noStrike" cap="none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49620" y="1186440"/>
            <a:ext cx="4222380" cy="338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rgbClr val="007FA3"/>
                </a:solidFill>
              </a:rPr>
              <a:t>12</a:t>
            </a:r>
            <a:r>
              <a:rPr lang="en-US" sz="2000" baseline="30000" dirty="0" smtClean="0">
                <a:solidFill>
                  <a:srgbClr val="007FA3"/>
                </a:solidFill>
              </a:rPr>
              <a:t>th</a:t>
            </a:r>
            <a:r>
              <a:rPr lang="en-US" sz="2000" b="0" i="0" u="none" strike="noStrike" cap="none" dirty="0" smtClean="0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lang="en-US" sz="2000" b="0" i="0" u="none" strike="noStrike" cap="none" dirty="0">
              <a:solidFill>
                <a:srgbClr val="007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5034564" y="2839918"/>
            <a:ext cx="3657600" cy="564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3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5034564" y="3542721"/>
            <a:ext cx="3657600" cy="917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 smtClean="0"/>
              <a:t>Describing Syntax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 smtClean="0"/>
              <a:t>and Semantics</a:t>
            </a:r>
            <a:endParaRPr lang="en-US" sz="2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M:\08VOL4\Graphics\Powerpoint\PEARSON\PE031-SEBESTA\Incoming\sebesta_cpl12e_hep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29" y="1600200"/>
            <a:ext cx="3763046" cy="465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2"/>
            <a:ext cx="8570686" cy="636174"/>
          </a:xfrm>
        </p:spPr>
        <p:txBody>
          <a:bodyPr anchor="t"/>
          <a:lstStyle/>
          <a:p>
            <a:r>
              <a:rPr lang="en-US" sz="2800" dirty="0"/>
              <a:t>Figure 3-9 A parse tree of </a:t>
            </a:r>
            <a:r>
              <a:rPr lang="en-US" sz="2800" dirty="0" smtClean="0"/>
              <a:t>the binary </a:t>
            </a:r>
            <a:r>
              <a:rPr lang="en-US" sz="2800" dirty="0"/>
              <a:t>number 110</a:t>
            </a:r>
          </a:p>
        </p:txBody>
      </p:sp>
      <p:pic>
        <p:nvPicPr>
          <p:cNvPr id="4" name="Picture 3" descr="The first level binary underscore number has two branches to the second level, bit 0 and binary number. Binary number has two branches to the third level, bit 1 and binary number.Binary number has a branch bit 1 in the fourth level." title="A 3 level parse tree for the binary number 1 1 0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64" y="854016"/>
            <a:ext cx="6256873" cy="52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2"/>
            <a:ext cx="8570686" cy="636174"/>
          </a:xfrm>
        </p:spPr>
        <p:txBody>
          <a:bodyPr anchor="t"/>
          <a:lstStyle/>
          <a:p>
            <a:r>
              <a:rPr lang="en-US" sz="2800" dirty="0"/>
              <a:t>Figure 3-10 A parse tree </a:t>
            </a:r>
            <a:r>
              <a:rPr lang="en-US" sz="2800" dirty="0" smtClean="0"/>
              <a:t>with denoted </a:t>
            </a:r>
            <a:r>
              <a:rPr lang="en-US" sz="2800" dirty="0"/>
              <a:t>objects for 110</a:t>
            </a:r>
          </a:p>
        </p:txBody>
      </p:sp>
      <p:pic>
        <p:nvPicPr>
          <p:cNvPr id="4" name="Picture 3" descr="The first level binary underscore number has two branches to the second level, bit 0 and binary number. The object 6 is attached to the first level. Binary number has two branches to the third level, bit 1 and binary number. The object 3 is attached to the second level. Binary number has a branch bit 1 in the fourth level.The object 1 is attached to the third level." title="A 3 level parse tree for the binary number 1 1 0 with directed semantic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996074"/>
            <a:ext cx="6003849" cy="52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27143" cy="1112195"/>
          </a:xfrm>
        </p:spPr>
        <p:txBody>
          <a:bodyPr anchor="t"/>
          <a:lstStyle/>
          <a:p>
            <a:r>
              <a:rPr lang="en-US" sz="2800" dirty="0"/>
              <a:t>Figure 3</a:t>
            </a:r>
            <a:r>
              <a:rPr lang="en-US" sz="2800" dirty="0" smtClean="0"/>
              <a:t>-1 </a:t>
            </a:r>
            <a:r>
              <a:rPr lang="en-US" sz="2800" dirty="0"/>
              <a:t>A parse tree for </a:t>
            </a:r>
            <a:r>
              <a:rPr lang="en-US" sz="2800" dirty="0" smtClean="0"/>
              <a:t>the simple statement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/>
              <a:t>= B * (A + C)</a:t>
            </a:r>
          </a:p>
        </p:txBody>
      </p:sp>
      <p:pic>
        <p:nvPicPr>
          <p:cNvPr id="4" name="Picture 3" descr="The first level, assign,has 3 branches from left to right, i d which represents A, equals, expression. The second level,expression,has 3 branches from left to right,i d which represents B, asterisk, expression. The third level,expression,has 3 branches from left to right, left parenthesis, expression, right parenthesis. The fourth level, i d, which represents A, plus, expression. This expression denotes the i d which represents C." title="A 4 level parse tree for statement A = B timesleft parenthesis A + C right parenthesi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00" y="1182119"/>
            <a:ext cx="4525801" cy="526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3-2 </a:t>
            </a:r>
            <a:r>
              <a:rPr lang="en-US" sz="2800" dirty="0"/>
              <a:t>Two distinct parse </a:t>
            </a:r>
            <a:r>
              <a:rPr lang="en-US" sz="2800" dirty="0" smtClean="0"/>
              <a:t>trees for </a:t>
            </a:r>
            <a:r>
              <a:rPr lang="en-US" sz="2800" dirty="0"/>
              <a:t>the same </a:t>
            </a:r>
            <a:r>
              <a:rPr lang="en-US" sz="2800" dirty="0" smtClean="0"/>
              <a:t>sentence, A </a:t>
            </a:r>
            <a:r>
              <a:rPr lang="en-US" sz="2800" dirty="0"/>
              <a:t>= B + C * A</a:t>
            </a:r>
          </a:p>
        </p:txBody>
      </p:sp>
      <p:pic>
        <p:nvPicPr>
          <p:cNvPr id="4" name="Picture 3" descr="The first tree has 3 levels.The first level, assign, has 3 branches from left to right, i d which represents A, equals, expression. The second level,expression, has 3 branches from left to right, expression which represents the i d with attribute B, asterisk, and expression. The third level,expression, has 3 branches from left to right, expression, which represents the i d with attribute C, asterisk, expression, which represents the i d with attribute A. Similarly the second tree has 3 levels. The first level, assign, has 3 branches from left to right, i d which represents A, equals, expression. The second level,expression, has 3 branches from left to right, expression, asterisk, expression which represents the i d with attribute A. The third level,expression, has 3 branches from left to right, expression, which represents the i d with attribute B,+, expression, which represents the i d with attribute C." title="Two parse trees for the same statement A = B + C times A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1673208"/>
            <a:ext cx="7853084" cy="4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3-3 </a:t>
            </a:r>
            <a:r>
              <a:rPr lang="en-US" sz="2800" dirty="0"/>
              <a:t>The unique parse </a:t>
            </a:r>
            <a:r>
              <a:rPr lang="en-US" sz="2800" dirty="0" smtClean="0"/>
              <a:t>tree for </a:t>
            </a:r>
            <a:r>
              <a:rPr lang="en-US" sz="2800" dirty="0"/>
              <a:t>A = B + C * A</a:t>
            </a:r>
            <a:br>
              <a:rPr lang="en-US" sz="2800" dirty="0"/>
            </a:br>
            <a:r>
              <a:rPr lang="en-US" sz="2800" dirty="0"/>
              <a:t>using an </a:t>
            </a:r>
            <a:r>
              <a:rPr lang="en-US" sz="2800" dirty="0" smtClean="0"/>
              <a:t>unambiguous grammar</a:t>
            </a:r>
            <a:endParaRPr lang="en-US" sz="2800" dirty="0"/>
          </a:p>
        </p:txBody>
      </p:sp>
      <p:pic>
        <p:nvPicPr>
          <p:cNvPr id="4" name="Picture 3" descr="The first level, assign, has 3 branches from left to right, i d which represents A, equals, expression. The second level,expression, has 3 branches from left to right, expression which which leads to the term and factor of i d with attribute B; plus; term. The third level,term, has 3 branches from left to right, term, which leads to the factor of i d with attribute C.the i d with attribute C; asterisk; factor of i d with attribute A." title="A 3 level parse tree for the statement A = B + C times A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84" y="1382356"/>
            <a:ext cx="4286631" cy="48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3-4 A parse tree </a:t>
            </a:r>
            <a:r>
              <a:rPr lang="en-US" sz="2800" dirty="0" smtClean="0"/>
              <a:t>for A </a:t>
            </a:r>
            <a:r>
              <a:rPr lang="en-US" sz="2800" dirty="0"/>
              <a:t>= B + C + </a:t>
            </a:r>
            <a:r>
              <a:rPr lang="en-US" sz="2800" dirty="0" smtClean="0"/>
              <a:t>A illustrating the associativity </a:t>
            </a:r>
            <a:r>
              <a:rPr lang="en-US" sz="2800" dirty="0"/>
              <a:t>of addition</a:t>
            </a:r>
          </a:p>
        </p:txBody>
      </p:sp>
      <p:pic>
        <p:nvPicPr>
          <p:cNvPr id="4" name="Picture 3" descr="The first level, assign, has 3 branches from left to right, i d which represents A, equals, expression. The second level,expression, has 3 branches from left to right; plus; term which leads to the factor of i d with attribute A. The third level,expression, has 3 branches from left to right,expression which which leads to the term and factor of i d with attribute B; plus; term, which leads to the factor of i d with attribute C." title="A 3 level parse tree for the statement A = B + C + A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65" y="1368909"/>
            <a:ext cx="2979669" cy="48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3-5 </a:t>
            </a:r>
            <a:r>
              <a:rPr lang="en-US" sz="2800" dirty="0"/>
              <a:t>Two distinct parse </a:t>
            </a:r>
            <a:r>
              <a:rPr lang="en-US" sz="2800" dirty="0" smtClean="0"/>
              <a:t>trees for </a:t>
            </a:r>
            <a:r>
              <a:rPr lang="en-US" sz="2800" dirty="0"/>
              <a:t>the same </a:t>
            </a:r>
            <a:r>
              <a:rPr lang="en-US" sz="2800" dirty="0" smtClean="0"/>
              <a:t>sentential form</a:t>
            </a:r>
            <a:endParaRPr lang="en-US" sz="2800" dirty="0"/>
          </a:p>
        </p:txBody>
      </p:sp>
      <p:pic>
        <p:nvPicPr>
          <p:cNvPr id="4" name="Picture 3" descr="First parse tree. The if statement in the first level can be expressed using 5 branches in the second level such as if, logic expression, statement, else, statement. The if statement has another if statement branch in level three which has 3 branches in the fourth level such as if, logic expression, statement. Second parse tree. The if statement in the first level can be expressed using 3 branches in the second level such as if, logic expression, statement. The statement has another if statement branch in level three and has 5 branches in the fourth level such as if, logic expression, statement, else, statement." title="Two different parse trees for the same if statemen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23" y="1247886"/>
            <a:ext cx="4606954" cy="5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3-6 </a:t>
            </a:r>
            <a:r>
              <a:rPr lang="en-US" sz="2800" dirty="0"/>
              <a:t>A parse tree </a:t>
            </a:r>
            <a:r>
              <a:rPr lang="en-US" sz="2800" dirty="0" smtClean="0"/>
              <a:t>for A </a:t>
            </a:r>
            <a:r>
              <a:rPr lang="en-US" sz="2800" dirty="0"/>
              <a:t>= A + B</a:t>
            </a:r>
          </a:p>
        </p:txBody>
      </p:sp>
      <p:pic>
        <p:nvPicPr>
          <p:cNvPr id="4" name="Picture 3" descr="The first level, assign, has 3 branches to the second level, from left to right, variable with attribute A; equals;expression.This Expression has 3 branches to the third level, from left to right, variable 2 with attribute A, +, variable 3 with attribute B." title="A three level parse tree for the statement A = A + B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82" y="1151620"/>
            <a:ext cx="6696636" cy="50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70686" cy="946725"/>
          </a:xfrm>
        </p:spPr>
        <p:txBody>
          <a:bodyPr anchor="t"/>
          <a:lstStyle/>
          <a:p>
            <a:r>
              <a:rPr lang="en-US" sz="2800" dirty="0"/>
              <a:t>Figure 3-7 The flow of </a:t>
            </a:r>
            <a:r>
              <a:rPr lang="en-US" sz="2800" dirty="0" smtClean="0"/>
              <a:t>attributes in </a:t>
            </a:r>
            <a:r>
              <a:rPr lang="en-US" sz="2800" dirty="0"/>
              <a:t>the tree</a:t>
            </a:r>
          </a:p>
        </p:txBody>
      </p:sp>
      <p:pic>
        <p:nvPicPr>
          <p:cNvPr id="4" name="Picture 3" descr="The first level, assign, has 3 branches to the second level, from left to right, variable with attribute A; equals;expression. This Expression has 3 branches to the third level, from left to right, variable 2 with attribute A, +, variable 3 with attribute B. The attribute A flows from the actual type to the expected type. The attributes A and B flow from the actual type towards the expression." title="A three level parse tree with the flow of attributes, for the statement A = A + B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1061845"/>
            <a:ext cx="7073153" cy="49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2"/>
            <a:ext cx="8570686" cy="636174"/>
          </a:xfrm>
        </p:spPr>
        <p:txBody>
          <a:bodyPr anchor="t"/>
          <a:lstStyle/>
          <a:p>
            <a:r>
              <a:rPr lang="en-US" sz="2800" dirty="0"/>
              <a:t>Figure 3-8 A fully attributed </a:t>
            </a:r>
            <a:r>
              <a:rPr lang="en-US" sz="2800" dirty="0" smtClean="0"/>
              <a:t>parse tree</a:t>
            </a:r>
            <a:endParaRPr lang="en-US" sz="2800" dirty="0"/>
          </a:p>
        </p:txBody>
      </p:sp>
      <p:pic>
        <p:nvPicPr>
          <p:cNvPr id="4" name="Picture 3" descr="The first level, assign, has 3 branches to the second level, from left to right, variable with attribute A; equals;expression. A note beside variable reads actual type = real type. This Expression has 3 branches to the third level, from left to right, variable 2 with attribute A, +, variable 3 with attribute B. A note beside expression reads expected type = real type, actual type = real type. Notes beside variable 2 and variable 3 reads, actual type = real type and actual type = integer type." title="A three level parse tree with the flow of attributes, for the statement A = A + B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8" y="1532965"/>
            <a:ext cx="7438505" cy="34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7&quot;&gt;&lt;property id=&quot;20148&quot; value=&quot;5&quot;/&gt;&lt;property id=&quot;20300&quot; value=&quot;Slide 1 - &amp;quot;CONCEPTS OF PROGRAMMING LANGUAGES&amp;quot;&quot;/&gt;&lt;property id=&quot;20307&quot; value=&quot;314&quot;/&gt;&lt;/object&gt;&lt;object type=&quot;3&quot; unique_id=&quot;524656&quot;&gt;&lt;property id=&quot;20148&quot; value=&quot;5&quot;/&gt;&lt;property id=&quot;20300&quot; value=&quot;Slide 2 - &amp;quot;Figure 3-1 A parse tree for the simple statement&amp;#x0D;&amp;#x0A;A = B * (A + C)&amp;quot;&quot;/&gt;&lt;property id=&quot;20307&quot; value=&quot;410&quot;/&gt;&lt;/object&gt;&lt;object type=&quot;3&quot; unique_id=&quot;525065&quot;&gt;&lt;property id=&quot;20148&quot; value=&quot;5&quot;/&gt;&lt;property id=&quot;20300&quot; value=&quot;Slide 3 - &amp;quot;Figure 3-2 Two distinct parse trees for the same sentence, A = B + C * A&amp;quot;&quot;/&gt;&lt;property id=&quot;20307&quot; value=&quot;411&quot;/&gt;&lt;/object&gt;&lt;object type=&quot;3&quot; unique_id=&quot;525067&quot;&gt;&lt;property id=&quot;20148&quot; value=&quot;5&quot;/&gt;&lt;property id=&quot;20300&quot; value=&quot;Slide 4 - &amp;quot;Figure 3-3 The unique parse tree for A = B + C * A&amp;#x0D;&amp;#x0A;using an unambiguous grammar&amp;quot;&quot;/&gt;&lt;property id=&quot;20307&quot; value=&quot;413&quot;/&gt;&lt;/object&gt;&lt;object type=&quot;3&quot; unique_id=&quot;525068&quot;&gt;&lt;property id=&quot;20148&quot; value=&quot;5&quot;/&gt;&lt;property id=&quot;20300&quot; value=&quot;Slide 5 - &amp;quot;Figure 3-4 A parse tree for A = B + C + A illustrating the associativity of addition&amp;quot;&quot;/&gt;&lt;property id=&quot;20307&quot; value=&quot;414&quot;/&gt;&lt;/object&gt;&lt;object type=&quot;3&quot; unique_id=&quot;525069&quot;&gt;&lt;property id=&quot;20148&quot; value=&quot;5&quot;/&gt;&lt;property id=&quot;20300&quot; value=&quot;Slide 6 - &amp;quot;Figure 3-5 Two distinct parse trees for the same sentential form&amp;quot;&quot;/&gt;&lt;property id=&quot;20307&quot; value=&quot;415&quot;/&gt;&lt;/object&gt;&lt;object type=&quot;3&quot; unique_id=&quot;525070&quot;&gt;&lt;property id=&quot;20148&quot; value=&quot;5&quot;/&gt;&lt;property id=&quot;20300&quot; value=&quot;Slide 7 - &amp;quot;Figure 3-6 A parse tree for A = A + B&amp;quot;&quot;/&gt;&lt;property id=&quot;20307&quot; value=&quot;416&quot;/&gt;&lt;/object&gt;&lt;object type=&quot;3&quot; unique_id=&quot;525071&quot;&gt;&lt;property id=&quot;20148&quot; value=&quot;5&quot;/&gt;&lt;property id=&quot;20300&quot; value=&quot;Slide 8 - &amp;quot;Figure 3-7 The flow of attributes in the tree&amp;quot;&quot;/&gt;&lt;property id=&quot;20307&quot; value=&quot;417&quot;/&gt;&lt;/object&gt;&lt;object type=&quot;3&quot; unique_id=&quot;525072&quot;&gt;&lt;property id=&quot;20148&quot; value=&quot;5&quot;/&gt;&lt;property id=&quot;20300&quot; value=&quot;Slide 9 - &amp;quot;Figure 3-8 A fully attributed parse tree&amp;quot;&quot;/&gt;&lt;property id=&quot;20307&quot; value=&quot;418&quot;/&gt;&lt;/object&gt;&lt;object type=&quot;3&quot; unique_id=&quot;525073&quot;&gt;&lt;property id=&quot;20148&quot; value=&quot;5&quot;/&gt;&lt;property id=&quot;20300&quot; value=&quot;Slide 10 - &amp;quot;Figure 3-9 A parse tree of the binary number 110&amp;quot;&quot;/&gt;&lt;property id=&quot;20307&quot; value=&quot;419&quot;/&gt;&lt;/object&gt;&lt;object type=&quot;3&quot; unique_id=&quot;525074&quot;&gt;&lt;property id=&quot;20148&quot; value=&quot;5&quot;/&gt;&lt;property id=&quot;20300&quot; value=&quot;Slide 11 - &amp;quot;Figure 3-10 A parse tree with denoted objects for 110&amp;quot;&quot;/&gt;&lt;property id=&quot;20307&quot; value=&quot;420&quot;/&gt;&lt;/object&gt;&lt;/object&gt;&lt;/object&gt;&lt;/database&gt;"/>
</p:tagLst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8214</TotalTime>
  <Words>129</Words>
  <Application>Microsoft Office PowerPoint</Application>
  <PresentationFormat>On-screen Show (4:3)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Noto Sans Symbols</vt:lpstr>
      <vt:lpstr>Times New Roman</vt:lpstr>
      <vt:lpstr>Verdana</vt:lpstr>
      <vt:lpstr>508 Lecture</vt:lpstr>
      <vt:lpstr>1_508 Lecture</vt:lpstr>
      <vt:lpstr>CONCEPTS OF PROGRAMMING LANGUAGES</vt:lpstr>
      <vt:lpstr>Figure 3-1 A parse tree for the simple statement A = B * (A + C)</vt:lpstr>
      <vt:lpstr>Figure 3-2 Two distinct parse trees for the same sentence, A = B + C * A</vt:lpstr>
      <vt:lpstr>Figure 3-3 The unique parse tree for A = B + C * A using an unambiguous grammar</vt:lpstr>
      <vt:lpstr>Figure 3-4 A parse tree for A = B + C + A illustrating the associativity of addition</vt:lpstr>
      <vt:lpstr>Figure 3-5 Two distinct parse trees for the same sentential form</vt:lpstr>
      <vt:lpstr>Figure 3-6 A parse tree for A = A + B</vt:lpstr>
      <vt:lpstr>Figure 3-7 The flow of attributes in the tree</vt:lpstr>
      <vt:lpstr>Figure 3-8 A fully attributed parse tree</vt:lpstr>
      <vt:lpstr>Figure 3-9 A parse tree of the binary number 110</vt:lpstr>
      <vt:lpstr>Figure 3-10 A parse tree with denoted objects for 110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Pediatric Nursing: Caring for Children, 7e</dc:title>
  <dc:subject>Health Science</dc:subject>
  <dc:creator>Ball/Bindler/Cowen/Shaw</dc:creator>
  <cp:keywords>Principles of Pediatric Nursing</cp:keywords>
  <cp:lastModifiedBy>lw-dlf</cp:lastModifiedBy>
  <cp:revision>702</cp:revision>
  <dcterms:modified xsi:type="dcterms:W3CDTF">2018-01-31T09:11:03Z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