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9"/>
  </p:notesMasterIdLst>
  <p:handoutMasterIdLst>
    <p:handoutMasterId r:id="rId10"/>
  </p:handoutMasterIdLst>
  <p:sldIdLst>
    <p:sldId id="314" r:id="rId3"/>
    <p:sldId id="410" r:id="rId4"/>
    <p:sldId id="411" r:id="rId5"/>
    <p:sldId id="413" r:id="rId6"/>
    <p:sldId id="414" r:id="rId7"/>
    <p:sldId id="415" r:id="rId8"/>
  </p:sldIdLst>
  <p:sldSz cx="9144000" cy="6858000" type="screen4x3"/>
  <p:notesSz cx="6858000" cy="9144000"/>
  <p:custDataLst>
    <p:tags r:id="rId1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185" userDrawn="1">
          <p15:clr>
            <a:srgbClr val="A4A3A4"/>
          </p15:clr>
        </p15:guide>
        <p15:guide id="4" pos="1859" userDrawn="1">
          <p15:clr>
            <a:srgbClr val="A4A3A4"/>
          </p15:clr>
        </p15:guide>
        <p15:guide id="5" orient="horz" pos="243">
          <p15:clr>
            <a:srgbClr val="A4A3A4"/>
          </p15:clr>
        </p15:guide>
        <p15:guide id="6" pos="2885">
          <p15:clr>
            <a:srgbClr val="A4A3A4"/>
          </p15:clr>
        </p15:guide>
        <p15:guide id="7" pos="239">
          <p15:clr>
            <a:srgbClr val="A4A3A4"/>
          </p15:clr>
        </p15:guide>
        <p15:guide id="8" pos="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3" autoAdjust="0"/>
    <p:restoredTop sz="82909" autoAdjust="0"/>
  </p:normalViewPr>
  <p:slideViewPr>
    <p:cSldViewPr snapToGrid="0" snapToObjects="1">
      <p:cViewPr varScale="1">
        <p:scale>
          <a:sx n="54" d="100"/>
          <a:sy n="54" d="100"/>
        </p:scale>
        <p:origin x="66" y="858"/>
      </p:cViewPr>
      <p:guideLst>
        <p:guide orient="horz" pos="2160"/>
        <p:guide pos="2880"/>
        <p:guide orient="horz" pos="1185"/>
        <p:guide pos="1859"/>
        <p:guide orient="horz" pos="243"/>
        <p:guide pos="2885"/>
        <p:guide pos="239"/>
        <p:guide pos="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9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51" r:id="rId5"/>
    <p:sldLayoutId id="2147483654" r:id="rId6"/>
    <p:sldLayoutId id="2147483655" r:id="rId7"/>
    <p:sldLayoutId id="2147483667"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49620" y="107792"/>
            <a:ext cx="8464180" cy="656002"/>
          </a:xfrm>
          <a:prstGeom prst="rect">
            <a:avLst/>
          </a:prstGeom>
          <a:noFill/>
          <a:ln>
            <a:noFill/>
          </a:ln>
        </p:spPr>
        <p:txBody>
          <a:bodyPr lIns="0" tIns="0" rIns="0" bIns="0" anchor="t" anchorCtr="0">
            <a:noAutofit/>
          </a:bodyPr>
          <a:lstStyle/>
          <a:p>
            <a:pPr lvl="0">
              <a:buSzPct val="25000"/>
            </a:pPr>
            <a:r>
              <a:rPr lang="en-IN"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349620" y="1186440"/>
            <a:ext cx="4222380" cy="338454"/>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dirty="0" smtClean="0">
                <a:solidFill>
                  <a:srgbClr val="007FA3"/>
                </a:solidFill>
              </a:rPr>
              <a:t>12</a:t>
            </a:r>
            <a:r>
              <a:rPr lang="en-US" sz="2000" baseline="30000" dirty="0" smtClean="0">
                <a:solidFill>
                  <a:srgbClr val="007FA3"/>
                </a:solidFill>
              </a:rPr>
              <a:t>th</a:t>
            </a:r>
            <a:r>
              <a:rPr lang="en-US" sz="2000" b="0" i="0" u="none" strike="noStrike" cap="none" dirty="0" smtClean="0">
                <a:solidFill>
                  <a:srgbClr val="007FA3"/>
                </a:solidFill>
                <a:latin typeface="Arial"/>
                <a:ea typeface="Arial"/>
                <a:cs typeface="Arial"/>
                <a:sym typeface="Arial"/>
              </a:rPr>
              <a:t> Edition</a:t>
            </a:r>
            <a:endParaRPr lang="en-US" sz="2000" b="0" i="0" u="none" strike="noStrike" cap="none" dirty="0">
              <a:solidFill>
                <a:srgbClr val="007FA3"/>
              </a:solidFill>
              <a:latin typeface="Arial"/>
              <a:ea typeface="Arial"/>
              <a:cs typeface="Arial"/>
              <a:sym typeface="Arial"/>
            </a:endParaRPr>
          </a:p>
        </p:txBody>
      </p:sp>
      <p:sp>
        <p:nvSpPr>
          <p:cNvPr id="198" name="Shape 198"/>
          <p:cNvSpPr txBox="1">
            <a:spLocks noGrp="1"/>
          </p:cNvSpPr>
          <p:nvPr>
            <p:ph type="body" idx="4294967295"/>
          </p:nvPr>
        </p:nvSpPr>
        <p:spPr>
          <a:xfrm>
            <a:off x="5034564" y="2839918"/>
            <a:ext cx="3657600" cy="564785"/>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a:t>4</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034564" y="3542721"/>
            <a:ext cx="3657600" cy="917136"/>
          </a:xfrm>
          <a:prstGeom prst="rect">
            <a:avLst/>
          </a:prstGeom>
          <a:noFill/>
          <a:ln>
            <a:noFill/>
          </a:ln>
        </p:spPr>
        <p:txBody>
          <a:bodyPr lIns="0" tIns="0" rIns="0" bIns="0" anchor="t" anchorCtr="0">
            <a:noAutofit/>
          </a:bodyPr>
          <a:lstStyle/>
          <a:p>
            <a:pPr marL="0" indent="0">
              <a:spcBef>
                <a:spcPts val="0"/>
              </a:spcBef>
              <a:buSzPct val="25000"/>
              <a:buNone/>
            </a:pPr>
            <a:r>
              <a:rPr lang="en-US" sz="2200" dirty="0"/>
              <a:t>Lexical and Syntax</a:t>
            </a:r>
          </a:p>
          <a:p>
            <a:pPr marL="0" indent="0">
              <a:spcBef>
                <a:spcPts val="0"/>
              </a:spcBef>
              <a:buSzPct val="25000"/>
              <a:buNone/>
            </a:pPr>
            <a:r>
              <a:rPr lang="en-US" sz="2200" dirty="0"/>
              <a:t>Analysis</a:t>
            </a:r>
            <a:endParaRPr lang="en-US" sz="2200" i="0" u="none" strike="noStrike" cap="none" dirty="0">
              <a:solidFill>
                <a:schemeClr val="dk1"/>
              </a:solidFill>
              <a:latin typeface="Arial"/>
              <a:ea typeface="Arial"/>
              <a:cs typeface="Arial"/>
              <a:sym typeface="Arial"/>
            </a:endParaRPr>
          </a:p>
        </p:txBody>
      </p:sp>
      <p:pic>
        <p:nvPicPr>
          <p:cNvPr id="9" name="Picture 2" descr="M:\08VOL4\Graphics\Powerpoint\PEARSON\PE031-SEBESTA\Incoming\sebesta_cpl12e_hepm.jpg"/>
          <p:cNvPicPr>
            <a:picLocks noChangeAspect="1" noChangeArrowheads="1"/>
          </p:cNvPicPr>
          <p:nvPr/>
        </p:nvPicPr>
        <p:blipFill>
          <a:blip r:embed="rId3"/>
          <a:srcRect/>
          <a:stretch>
            <a:fillRect/>
          </a:stretch>
        </p:blipFill>
        <p:spPr bwMode="auto">
          <a:xfrm>
            <a:off x="531829" y="1600200"/>
            <a:ext cx="3763046" cy="465381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27143" cy="1112195"/>
          </a:xfrm>
        </p:spPr>
        <p:txBody>
          <a:bodyPr anchor="t"/>
          <a:lstStyle/>
          <a:p>
            <a:r>
              <a:rPr lang="en-US" sz="2800" dirty="0"/>
              <a:t>Figure </a:t>
            </a:r>
            <a:r>
              <a:rPr lang="en-US" sz="2800" dirty="0" smtClean="0"/>
              <a:t>4-1 </a:t>
            </a:r>
            <a:r>
              <a:rPr lang="en-US" sz="2800" dirty="0"/>
              <a:t>A state diagram </a:t>
            </a:r>
            <a:r>
              <a:rPr lang="en-US" sz="2800" dirty="0" smtClean="0"/>
              <a:t>to recognize names,</a:t>
            </a:r>
            <a:br>
              <a:rPr lang="en-US" sz="2800" dirty="0" smtClean="0"/>
            </a:br>
            <a:r>
              <a:rPr lang="en-US" sz="2800" dirty="0" smtClean="0"/>
              <a:t>parentheses, and arithmetic operators</a:t>
            </a:r>
            <a:endParaRPr lang="en-US" sz="2800" dirty="0"/>
          </a:p>
        </p:txBody>
      </p:sp>
      <p:pic>
        <p:nvPicPr>
          <p:cNvPr id="4" name="Picture 3" descr="The transitions and their transitional behavior are as follows: Start to id, Letter, add c h a r, get c h a r; Start to i n t, Digit, add c h a r, get c h a r; unknown to done, t points to look up next c h a r, get c h a r. The state i d has a selftransition and its behavior reads, letter or digit, add c h a r, get c h a r. The state i n t has a selftransition and its behavior reads, digit, add c h a r, get c h a r. A transition from id reads return lookup left parenthesis lexeme right parenthesis. A transition from i n t reads, return i n t underscore l i t. Similarly a transition from done state reads, return t." title="A state diagram with 5 states start, i d, i n t, unknown and done, describing the pattern for the tokens."/>
          <p:cNvPicPr>
            <a:picLocks noChangeAspect="1"/>
          </p:cNvPicPr>
          <p:nvPr/>
        </p:nvPicPr>
        <p:blipFill>
          <a:blip r:embed="rId2"/>
          <a:stretch>
            <a:fillRect/>
          </a:stretch>
        </p:blipFill>
        <p:spPr>
          <a:xfrm>
            <a:off x="1503565" y="1478431"/>
            <a:ext cx="6136870" cy="4590667"/>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584415"/>
          </a:xfrm>
        </p:spPr>
        <p:txBody>
          <a:bodyPr anchor="t"/>
          <a:lstStyle/>
          <a:p>
            <a:r>
              <a:rPr lang="en-US" sz="2800" dirty="0" smtClean="0"/>
              <a:t>Figure 4</a:t>
            </a:r>
            <a:r>
              <a:rPr lang="en-US" sz="2800" dirty="0"/>
              <a:t>-2 Parse tree </a:t>
            </a:r>
            <a:r>
              <a:rPr lang="en-US" sz="2800" dirty="0" smtClean="0"/>
              <a:t>for (sum </a:t>
            </a:r>
            <a:r>
              <a:rPr lang="en-US" sz="2800" dirty="0"/>
              <a:t>+ 47)/ total</a:t>
            </a:r>
          </a:p>
        </p:txBody>
      </p:sp>
      <p:pic>
        <p:nvPicPr>
          <p:cNvPr id="4" name="Picture 3" descr="The first level,expression leads to the second level, term. Term has 3 branches to the third level, from left to right, factor, slash, factor which leads to total. The first Factor has 3 branches to the fourth level, from left to right, left parenthesis, expression and right parenthesis. Expression has three branches from left to right, term to factor to sum, +, term to factor to 47.&#10;" title="A four level parse tree for the statement A = A + B."/>
          <p:cNvPicPr>
            <a:picLocks noChangeAspect="1"/>
          </p:cNvPicPr>
          <p:nvPr/>
        </p:nvPicPr>
        <p:blipFill>
          <a:blip r:embed="rId2"/>
          <a:stretch>
            <a:fillRect/>
          </a:stretch>
        </p:blipFill>
        <p:spPr>
          <a:xfrm>
            <a:off x="1575357" y="1039750"/>
            <a:ext cx="5993287" cy="4989529"/>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a:t>
            </a:r>
            <a:r>
              <a:rPr lang="en-US" sz="2800" dirty="0" smtClean="0"/>
              <a:t>4-3 </a:t>
            </a:r>
            <a:r>
              <a:rPr lang="en-US" sz="2800" dirty="0"/>
              <a:t>A parse tree </a:t>
            </a:r>
            <a:r>
              <a:rPr lang="en-US" sz="2800" dirty="0" smtClean="0"/>
              <a:t>for E </a:t>
            </a:r>
            <a:r>
              <a:rPr lang="en-US" sz="2800" dirty="0"/>
              <a:t>+ T * id</a:t>
            </a:r>
          </a:p>
        </p:txBody>
      </p:sp>
      <p:pic>
        <p:nvPicPr>
          <p:cNvPr id="4" name="Picture 3" title="A 4 level parse tree for statement E + T times i d. The first level,E, has 3 branches from left to right, E, + and T. The second level, T, has 3 branches from left to right, T, asterisk and F which represents i d. "/>
          <p:cNvPicPr>
            <a:picLocks noChangeAspect="1"/>
          </p:cNvPicPr>
          <p:nvPr/>
        </p:nvPicPr>
        <p:blipFill>
          <a:blip r:embed="rId2"/>
          <a:stretch>
            <a:fillRect/>
          </a:stretch>
        </p:blipFill>
        <p:spPr>
          <a:xfrm>
            <a:off x="1031418" y="1366604"/>
            <a:ext cx="7081164" cy="4411896"/>
          </a:xfrm>
          <a:prstGeom prst="rect">
            <a:avLst/>
          </a:prstGeom>
        </p:spPr>
      </p:pic>
    </p:spTree>
    <p:extLst>
      <p:ext uri="{BB962C8B-B14F-4D97-AF65-F5344CB8AC3E}">
        <p14:creationId xmlns:p14="http://schemas.microsoft.com/office/powerpoint/2010/main" val="1046282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a:t>
            </a:r>
            <a:r>
              <a:rPr lang="en-US" sz="2800" dirty="0" smtClean="0"/>
              <a:t>4-4 </a:t>
            </a:r>
            <a:r>
              <a:rPr lang="en-US" sz="2800" dirty="0"/>
              <a:t>The structure of </a:t>
            </a:r>
            <a:r>
              <a:rPr lang="en-US" sz="2800" dirty="0" smtClean="0"/>
              <a:t>an LR </a:t>
            </a:r>
            <a:r>
              <a:rPr lang="en-US" sz="2800" dirty="0"/>
              <a:t>parser</a:t>
            </a:r>
          </a:p>
        </p:txBody>
      </p:sp>
      <p:pic>
        <p:nvPicPr>
          <p:cNvPr id="4" name="Picture 3" descr="L R parser has two components Parser code and parser table. The parser code is connected to the parser stack and the parsing table is connected to the input. The parse stack contains the following elements: S sub 0, X sub 1, S sub 1, incomplete list, X sub m, S sub m. A pointer labeled top points towards S sub m. The input coming from parsing table consists of the following elements a sub i, a sub i + 1, blank, incomplete list, a sub n and dollar sign." title="A block diagram displays the structure of a L R parser."/>
          <p:cNvPicPr>
            <a:picLocks noChangeAspect="1"/>
          </p:cNvPicPr>
          <p:nvPr/>
        </p:nvPicPr>
        <p:blipFill>
          <a:blip r:embed="rId2"/>
          <a:stretch>
            <a:fillRect/>
          </a:stretch>
        </p:blipFill>
        <p:spPr>
          <a:xfrm>
            <a:off x="330200" y="1729051"/>
            <a:ext cx="8483600" cy="3914550"/>
          </a:xfrm>
          <a:prstGeom prst="rect">
            <a:avLst/>
          </a:prstGeom>
        </p:spPr>
      </p:pic>
    </p:spTree>
    <p:extLst>
      <p:ext uri="{BB962C8B-B14F-4D97-AF65-F5344CB8AC3E}">
        <p14:creationId xmlns:p14="http://schemas.microsoft.com/office/powerpoint/2010/main" val="1920242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a:t>
            </a:r>
            <a:r>
              <a:rPr lang="en-US" sz="2800" dirty="0" smtClean="0"/>
              <a:t>4-5 </a:t>
            </a:r>
            <a:r>
              <a:rPr lang="en-US" sz="2800" dirty="0"/>
              <a:t>The LR parsing </a:t>
            </a:r>
            <a:r>
              <a:rPr lang="en-US" sz="2800" dirty="0" smtClean="0"/>
              <a:t>table for </a:t>
            </a:r>
            <a:r>
              <a:rPr lang="en-US" sz="2800" dirty="0"/>
              <a:t>an arithmetic</a:t>
            </a:r>
            <a:br>
              <a:rPr lang="en-US" sz="2800" dirty="0"/>
            </a:br>
            <a:r>
              <a:rPr lang="en-US" sz="2800" dirty="0"/>
              <a:t>expression grammar</a:t>
            </a:r>
          </a:p>
        </p:txBody>
      </p:sp>
      <p:pic>
        <p:nvPicPr>
          <p:cNvPr id="4" name="Picture 3" descr="state action, i d action, + action, asterisk action, left parenthesis action, right parenthesis action, dollar sign go to, E go to, T go to, F&#10;0 S 5 blank blank S 4 blank blank 1 2 3&#10;1 blank S 6 blank blank blank accept blank blank blank&#10;2 blank R 2 S 7 blank R 2 R 2 blank blank blank&#10;3 blank R 4 R 4 blank R 4 R 4 blank blank blank&#10;4 S 5 blank blank S 4 blank blank 8 2 3&#10;5 blank R 6 R 6 blank R 6 R 6 blank blank blank&#10;6 S 5 blank blank S 4 blank blank blank 9 3&#10;7 S 5 blank blank S 4 blank blank blank blank 10&#10;8 blank S 6 blank blank S 11 blank blank blank blank&#10;9 blank R 1 blank S 7 R 1 R 1 blank blank blank&#10;10 blank R 3 blank R 3 R 3 R 3 blank blank blank&#10;11 blank R 5 blank R 5 R 5 R 5 blank blank blank&#10;" title="A L R Parsing table with state in the row, and two columns, action and go to."/>
          <p:cNvPicPr>
            <a:picLocks noChangeAspect="1"/>
          </p:cNvPicPr>
          <p:nvPr/>
        </p:nvPicPr>
        <p:blipFill>
          <a:blip r:embed="rId2"/>
          <a:stretch>
            <a:fillRect/>
          </a:stretch>
        </p:blipFill>
        <p:spPr>
          <a:xfrm>
            <a:off x="1368567" y="1269742"/>
            <a:ext cx="6406867" cy="5092958"/>
          </a:xfrm>
          <a:prstGeom prst="rect">
            <a:avLst/>
          </a:prstGeom>
        </p:spPr>
      </p:pic>
    </p:spTree>
    <p:extLst>
      <p:ext uri="{BB962C8B-B14F-4D97-AF65-F5344CB8AC3E}">
        <p14:creationId xmlns:p14="http://schemas.microsoft.com/office/powerpoint/2010/main" val="41338704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277&quot;&gt;&lt;property id=&quot;20148&quot; value=&quot;5&quot;/&gt;&lt;property id=&quot;20300&quot; value=&quot;Slide 1 - &amp;quot;CONCEPTS OF PROGRAMMING LANGUAGES&amp;quot;&quot;/&gt;&lt;property id=&quot;20307&quot; value=&quot;314&quot;/&gt;&lt;/object&gt;&lt;object type=&quot;3&quot; unique_id=&quot;524656&quot;&gt;&lt;property id=&quot;20148&quot; value=&quot;5&quot;/&gt;&lt;property id=&quot;20300&quot; value=&quot;Slide 2 - &amp;quot;Figure 4-1 A state diagram to recognize names,&amp;#x0D;&amp;#x0A;parentheses, and arithmetic operators&amp;quot;&quot;/&gt;&lt;property id=&quot;20307&quot; value=&quot;410&quot;/&gt;&lt;/object&gt;&lt;object type=&quot;3&quot; unique_id=&quot;525065&quot;&gt;&lt;property id=&quot;20148&quot; value=&quot;5&quot;/&gt;&lt;property id=&quot;20300&quot; value=&quot;Slide 3 - &amp;quot;Figure 4-2 Parse tree for (sum + 47)/ total&amp;quot;&quot;/&gt;&lt;property id=&quot;20307&quot; value=&quot;411&quot;/&gt;&lt;/object&gt;&lt;object type=&quot;3&quot; unique_id=&quot;525067&quot;&gt;&lt;property id=&quot;20148&quot; value=&quot;5&quot;/&gt;&lt;property id=&quot;20300&quot; value=&quot;Slide 4 - &amp;quot;Figure 4-3 A parse tree for E + T * id&amp;quot;&quot;/&gt;&lt;property id=&quot;20307&quot; value=&quot;413&quot;/&gt;&lt;/object&gt;&lt;object type=&quot;3&quot; unique_id=&quot;525068&quot;&gt;&lt;property id=&quot;20148&quot; value=&quot;5&quot;/&gt;&lt;property id=&quot;20300&quot; value=&quot;Slide 5 - &amp;quot;Figure 4-4 The structure of an LR parser&amp;quot;&quot;/&gt;&lt;property id=&quot;20307&quot; value=&quot;414&quot;/&gt;&lt;/object&gt;&lt;object type=&quot;3&quot; unique_id=&quot;525069&quot;&gt;&lt;property id=&quot;20148&quot; value=&quot;5&quot;/&gt;&lt;property id=&quot;20300&quot; value=&quot;Slide 6 - &amp;quot;Figure 4-5 The LR parsing table for an arithmetic&amp;#x0D;&amp;#x0A;expression grammar&amp;quot;&quot;/&gt;&lt;property id=&quot;20307&quot; value=&quot;415&quot;/&gt;&lt;/object&gt;&lt;/object&gt;&lt;/object&gt;&lt;/database&gt;"/>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8238</TotalTime>
  <Words>60</Words>
  <Application>Microsoft Office PowerPoint</Application>
  <PresentationFormat>On-screen Show (4:3)</PresentationFormat>
  <Paragraphs>10</Paragraphs>
  <Slides>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Noto Sans Symbols</vt:lpstr>
      <vt:lpstr>Times New Roman</vt:lpstr>
      <vt:lpstr>Verdana</vt:lpstr>
      <vt:lpstr>508 Lecture</vt:lpstr>
      <vt:lpstr>1_508 Lecture</vt:lpstr>
      <vt:lpstr>CONCEPTS OF PROGRAMMING LANGUAGES</vt:lpstr>
      <vt:lpstr>Figure 4-1 A state diagram to recognize names, parentheses, and arithmetic operators</vt:lpstr>
      <vt:lpstr>Figure 4-2 Parse tree for (sum + 47)/ total</vt:lpstr>
      <vt:lpstr>Figure 4-3 A parse tree for E + T * id</vt:lpstr>
      <vt:lpstr>Figure 4-4 The structure of an LR parser</vt:lpstr>
      <vt:lpstr>Figure 4-5 The LR parsing table for an arithmetic expression grammar</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Pediatric Nursing: Caring for Children, 7e</dc:title>
  <dc:subject>Health Science</dc:subject>
  <dc:creator>Ball/Bindler/Cowen/Shaw</dc:creator>
  <cp:keywords>Principles of Pediatric Nursing</cp:keywords>
  <cp:lastModifiedBy>lw_dlf</cp:lastModifiedBy>
  <cp:revision>707</cp:revision>
  <dcterms:modified xsi:type="dcterms:W3CDTF">2018-02-08T07:12:12Z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