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14" r:id="rId3"/>
    <p:sldId id="410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</p:sldIdLst>
  <p:sldSz cx="9144000" cy="6858000" type="screen4x3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76" userDrawn="1">
          <p15:clr>
            <a:srgbClr val="A4A3A4"/>
          </p15:clr>
        </p15:guide>
        <p15:guide id="4" pos="1859" userDrawn="1">
          <p15:clr>
            <a:srgbClr val="A4A3A4"/>
          </p15:clr>
        </p15:guide>
        <p15:guide id="5" orient="horz" pos="243">
          <p15:clr>
            <a:srgbClr val="A4A3A4"/>
          </p15:clr>
        </p15:guide>
        <p15:guide id="6" pos="2885">
          <p15:clr>
            <a:srgbClr val="A4A3A4"/>
          </p15:clr>
        </p15:guide>
        <p15:guide id="7" pos="239">
          <p15:clr>
            <a:srgbClr val="A4A3A4"/>
          </p15:clr>
        </p15:guide>
        <p15:guide id="8" pos="55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3" autoAdjust="0"/>
    <p:restoredTop sz="82909" autoAdjust="0"/>
  </p:normalViewPr>
  <p:slideViewPr>
    <p:cSldViewPr snapToGrid="0" snapToObjects="1">
      <p:cViewPr varScale="1">
        <p:scale>
          <a:sx n="49" d="100"/>
          <a:sy n="49" d="100"/>
        </p:scale>
        <p:origin x="42" y="948"/>
      </p:cViewPr>
      <p:guideLst>
        <p:guide orient="horz" pos="2184"/>
        <p:guide pos="2880"/>
        <p:guide orient="horz" pos="1176"/>
        <p:guide pos="1859"/>
        <p:guide orient="horz" pos="243"/>
        <p:guide pos="2885"/>
        <p:guide pos="239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6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1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51" r:id="rId5"/>
    <p:sldLayoutId id="2147483654" r:id="rId6"/>
    <p:sldLayoutId id="2147483655" r:id="rId7"/>
    <p:sldLayoutId id="2147483667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49620" y="107792"/>
            <a:ext cx="8464180" cy="656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IN" dirty="0" smtClean="0"/>
              <a:t>CONCEPTS OF PROGRAMMING LANGUAGES</a:t>
            </a:r>
            <a:endParaRPr lang="en-US" sz="3400" b="1" i="0" u="none" strike="noStrike" cap="none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49620" y="1186440"/>
            <a:ext cx="4222380" cy="338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rgbClr val="007FA3"/>
                </a:solidFill>
              </a:rPr>
              <a:t>12</a:t>
            </a:r>
            <a:r>
              <a:rPr lang="en-US" sz="2000" baseline="30000" dirty="0" smtClean="0">
                <a:solidFill>
                  <a:srgbClr val="007FA3"/>
                </a:solidFill>
              </a:rPr>
              <a:t>th</a:t>
            </a:r>
            <a:r>
              <a:rPr lang="en-US" sz="2000" b="0" i="0" u="none" strike="noStrike" cap="none" dirty="0" smtClean="0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lang="en-US" sz="2000" b="0" i="0" u="none" strike="noStrike" cap="none" dirty="0">
              <a:solidFill>
                <a:srgbClr val="007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5034564" y="2839918"/>
            <a:ext cx="3657600" cy="564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3000" dirty="0"/>
              <a:t>6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5034564" y="3542721"/>
            <a:ext cx="3657600" cy="917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/>
              <a:t>Data Types</a:t>
            </a:r>
            <a:endParaRPr lang="en-US" sz="2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M:\08VOL4\Graphics\Powerpoint\PEARSON\PE031-SEBESTA\Incoming\sebesta_cpl12e_hep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29" y="1600200"/>
            <a:ext cx="3763046" cy="465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38099"/>
          </a:xfrm>
        </p:spPr>
        <p:txBody>
          <a:bodyPr anchor="t"/>
          <a:lstStyle/>
          <a:p>
            <a:r>
              <a:rPr lang="en-US" sz="2800" dirty="0"/>
              <a:t>Figure 6-9 An example of </a:t>
            </a:r>
            <a:r>
              <a:rPr lang="en-US" sz="2800" dirty="0" smtClean="0"/>
              <a:t>the actions </a:t>
            </a:r>
            <a:r>
              <a:rPr lang="en-US" sz="2800" dirty="0"/>
              <a:t>of the marking</a:t>
            </a:r>
            <a:br>
              <a:rPr lang="en-US" sz="2800" dirty="0"/>
            </a:br>
            <a:r>
              <a:rPr lang="en-US" sz="2800" dirty="0"/>
              <a:t>algorithm</a:t>
            </a:r>
          </a:p>
        </p:txBody>
      </p:sp>
      <p:pic>
        <p:nvPicPr>
          <p:cNvPr id="4" name="Picture 3" descr="A pointer from block r points towards action 1. Action 1 leads to action 2 and 7. Action 2 leads to action 3 and 6. Action 3 leads to action 4 and 5. Action 7 leads to action 8 and 10. Action 8 leads to action 9 and action 10 lead to actions 11 and 12.The order of the node marking is represented by creating an outline around the actions using dashed lines with an x at each step.&#10;&#10;" title="The demonstration of an action marking algorithm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53" y="1206290"/>
            <a:ext cx="7022094" cy="50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27143" cy="1112195"/>
          </a:xfrm>
        </p:spPr>
        <p:txBody>
          <a:bodyPr anchor="t"/>
          <a:lstStyle/>
          <a:p>
            <a:r>
              <a:rPr lang="en-US" sz="2800" dirty="0" smtClean="0"/>
              <a:t>Figure 6</a:t>
            </a:r>
            <a:r>
              <a:rPr lang="en-US" sz="2800" dirty="0"/>
              <a:t>-1 IEEE </a:t>
            </a:r>
            <a:r>
              <a:rPr lang="en-US" sz="2800" dirty="0" smtClean="0"/>
              <a:t>floating-point formats</a:t>
            </a:r>
            <a:r>
              <a:rPr lang="en-US" sz="2800" dirty="0"/>
              <a:t>: (a) single</a:t>
            </a:r>
            <a:br>
              <a:rPr lang="en-US" sz="2800" dirty="0"/>
            </a:br>
            <a:r>
              <a:rPr lang="en-US" sz="2800" dirty="0"/>
              <a:t>precision, (b) </a:t>
            </a:r>
            <a:r>
              <a:rPr lang="en-US" sz="2800" dirty="0" smtClean="0"/>
              <a:t>double precision</a:t>
            </a:r>
            <a:endParaRPr lang="en-US" sz="2800" dirty="0"/>
          </a:p>
        </p:txBody>
      </p:sp>
      <p:pic>
        <p:nvPicPr>
          <p:cNvPr id="4" name="Picture 3" descr="The single precision format is represented using a 1 by 3 grid where the grids represent the following: sign bit, exponent in8 bits and fraction in23 bits. The double precision format is represented using a 1 by 3 where the grids represent the following: sign bit, exponent in11 bits and fraction in52 bits." title="A demonstration of the floating point formats for single and double precision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6" y="1519518"/>
            <a:ext cx="8102309" cy="42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2"/>
            <a:ext cx="8570686" cy="58441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6-2 </a:t>
            </a:r>
            <a:r>
              <a:rPr lang="en-US" sz="2800" dirty="0"/>
              <a:t>Compile-time </a:t>
            </a:r>
            <a:r>
              <a:rPr lang="en-US" sz="2800" dirty="0" smtClean="0"/>
              <a:t>descriptor for </a:t>
            </a:r>
            <a:r>
              <a:rPr lang="en-US" sz="2800" dirty="0"/>
              <a:t>static strings</a:t>
            </a:r>
          </a:p>
        </p:txBody>
      </p:sp>
      <p:pic>
        <p:nvPicPr>
          <p:cNvPr id="4" name="Picture 3" title="A compile time descriptor with three fields, static string, length, and address.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3" y="1694329"/>
            <a:ext cx="7157210" cy="39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6-3 </a:t>
            </a:r>
            <a:r>
              <a:rPr lang="en-US" sz="2800" dirty="0"/>
              <a:t>Run-time descriptor </a:t>
            </a:r>
            <a:r>
              <a:rPr lang="en-US" sz="2800" dirty="0" smtClean="0"/>
              <a:t>for limited </a:t>
            </a:r>
            <a:r>
              <a:rPr lang="en-US" sz="2800" dirty="0"/>
              <a:t>dynamic strings</a:t>
            </a:r>
          </a:p>
        </p:txBody>
      </p:sp>
      <p:pic>
        <p:nvPicPr>
          <p:cNvPr id="4" name="Picture 3" title="A run time descriptor with four fields, limited dynamic string, maximum length, current length, address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1505776"/>
            <a:ext cx="6615951" cy="43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6-4 Compile-time </a:t>
            </a:r>
            <a:r>
              <a:rPr lang="en-US" sz="2800" dirty="0" smtClean="0"/>
              <a:t>descriptor for single-dimensioned arrays</a:t>
            </a:r>
            <a:endParaRPr lang="en-US" sz="2800" dirty="0"/>
          </a:p>
        </p:txBody>
      </p:sp>
      <p:pic>
        <p:nvPicPr>
          <p:cNvPr id="4" name="Picture 3" title="A compile time descriptor for a single dimensional array with six fields, array, element type, index type, index lower bound, index upper bound and address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75" y="1342015"/>
            <a:ext cx="3220848" cy="4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6-5 </a:t>
            </a:r>
            <a:r>
              <a:rPr lang="en-US" sz="2800" dirty="0"/>
              <a:t>The location of </a:t>
            </a:r>
            <a:r>
              <a:rPr lang="en-US" sz="2800" dirty="0" smtClean="0"/>
              <a:t>the [i, j</a:t>
            </a:r>
            <a:r>
              <a:rPr lang="en-US" sz="2800" dirty="0"/>
              <a:t>] element in a</a:t>
            </a:r>
            <a:br>
              <a:rPr lang="en-US" sz="2800" dirty="0"/>
            </a:br>
            <a:r>
              <a:rPr lang="en-US" sz="2800" dirty="0"/>
              <a:t>matrix</a:t>
            </a:r>
          </a:p>
        </p:txBody>
      </p:sp>
      <p:pic>
        <p:nvPicPr>
          <p:cNvPr id="4" name="Picture 3" descr="The column values of the matrix table are: 0, 1, incomplete,  j minus 1, j, incomplete, n minus 1. The row values of the matrix table are: 0, 1, incomplete, i minus 1, i, incomplete, m minus 1. The location of i,j is the cell where the column j and row i meet and is marked using a circle with a x in it.&#10;&#10;" title="A matrix table representing the location of the i, j element in a matrix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80" y="989928"/>
            <a:ext cx="5576240" cy="52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6-6 A </a:t>
            </a:r>
            <a:r>
              <a:rPr lang="en-US" sz="2800" dirty="0" smtClean="0"/>
              <a:t>compile-time descriptor for a multidimensional array</a:t>
            </a:r>
            <a:endParaRPr lang="en-US" sz="2800" dirty="0"/>
          </a:p>
        </p:txBody>
      </p:sp>
      <p:pic>
        <p:nvPicPr>
          <p:cNvPr id="4" name="Picture 3" title="A compile time descriptor for a multi dimensional array with the following fields, multi dimensional array, element type, index type, number of dimensions, index range 0, incomplete, index range n minus 1 and address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67" y="1395803"/>
            <a:ext cx="4818065" cy="4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575789"/>
          </a:xfrm>
        </p:spPr>
        <p:txBody>
          <a:bodyPr anchor="t"/>
          <a:lstStyle/>
          <a:p>
            <a:r>
              <a:rPr lang="en-US" sz="2800" dirty="0"/>
              <a:t>Figure 6-7 A </a:t>
            </a:r>
            <a:r>
              <a:rPr lang="en-US" sz="2800" dirty="0" smtClean="0"/>
              <a:t>compile-time descriptor for </a:t>
            </a:r>
            <a:r>
              <a:rPr lang="en-US" sz="2800" dirty="0"/>
              <a:t>a record</a:t>
            </a:r>
          </a:p>
        </p:txBody>
      </p:sp>
      <p:pic>
        <p:nvPicPr>
          <p:cNvPr id="4" name="Picture 3" descr="The fields read: record, name, type, incomplete, , name, type, offset and address. There are two sets called field one and field n. Field 1 includes name, type, and offset. Field n includes name, type, and offset. " title="A single array to compile a time descriptor for a record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09" y="1066156"/>
            <a:ext cx="3297583" cy="51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575789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6-8 </a:t>
            </a:r>
            <a:r>
              <a:rPr lang="en-US" sz="2800" dirty="0"/>
              <a:t>The </a:t>
            </a:r>
            <a:r>
              <a:rPr lang="en-US" sz="2800" dirty="0" smtClean="0"/>
              <a:t>assignment operation j </a:t>
            </a:r>
            <a:r>
              <a:rPr lang="en-US" sz="2800" dirty="0"/>
              <a:t>= *ptr</a:t>
            </a:r>
          </a:p>
        </p:txBody>
      </p:sp>
      <p:pic>
        <p:nvPicPr>
          <p:cNvPr id="4" name="Picture 3" descr="The p t r pointer with value 7080 points to the block with reference address 7080. This address block holds the value 206. A note beside this block reads an anonymous dynamic variable. This block points towards the j block and the value 206 is assigned to j." title="A demonstration of the assignment operation for j = asterisk p t r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4" y="1042148"/>
            <a:ext cx="8000448" cy="47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7&quot;&gt;&lt;property id=&quot;20148&quot; value=&quot;5&quot;/&gt;&lt;property id=&quot;20300&quot; value=&quot;Slide 1 - &amp;quot;CONCEPTS OF PROGRAMMING LANGUAGES&amp;quot;&quot;/&gt;&lt;property id=&quot;20307&quot; value=&quot;314&quot;/&gt;&lt;/object&gt;&lt;object type=&quot;3&quot; unique_id=&quot;524656&quot;&gt;&lt;property id=&quot;20148&quot; value=&quot;5&quot;/&gt;&lt;property id=&quot;20300&quot; value=&quot;Slide 2 - &amp;quot;Figure 6-1 IEEE floating-point formats: (a) single&amp;#x0D;&amp;#x0A;precision, (b) double precision&amp;quot;&quot;/&gt;&lt;property id=&quot;20307&quot; value=&quot;410&quot;/&gt;&lt;/object&gt;&lt;object type=&quot;3&quot; unique_id=&quot;525065&quot;&gt;&lt;property id=&quot;20148&quot; value=&quot;5&quot;/&gt;&lt;property id=&quot;20300&quot; value=&quot;Slide 3 - &amp;quot;Figure 6-2 Compile-time descriptor for static strings&amp;quot;&quot;/&gt;&lt;property id=&quot;20307&quot; value=&quot;411&quot;/&gt;&lt;/object&gt;&lt;object type=&quot;3&quot; unique_id=&quot;525067&quot;&gt;&lt;property id=&quot;20148&quot; value=&quot;5&quot;/&gt;&lt;property id=&quot;20300&quot; value=&quot;Slide 4 - &amp;quot;Figure 6-3 Run-time descriptor for limited dynamic strings&amp;quot;&quot;/&gt;&lt;property id=&quot;20307&quot; value=&quot;413&quot;/&gt;&lt;/object&gt;&lt;object type=&quot;3&quot; unique_id=&quot;525068&quot;&gt;&lt;property id=&quot;20148&quot; value=&quot;5&quot;/&gt;&lt;property id=&quot;20300&quot; value=&quot;Slide 5 - &amp;quot;Figure 6-4 Compile-time descriptor for single-dimensioned arrays&amp;quot;&quot;/&gt;&lt;property id=&quot;20307&quot; value=&quot;414&quot;/&gt;&lt;/object&gt;&lt;object type=&quot;3&quot; unique_id=&quot;525069&quot;&gt;&lt;property id=&quot;20148&quot; value=&quot;5&quot;/&gt;&lt;property id=&quot;20300&quot; value=&quot;Slide 6 - &amp;quot;Figure 6-5 The location of the [i, j] element in a&amp;#x0D;&amp;#x0A;matrix&amp;quot;&quot;/&gt;&lt;property id=&quot;20307&quot; value=&quot;415&quot;/&gt;&lt;/object&gt;&lt;object type=&quot;3&quot; unique_id=&quot;525070&quot;&gt;&lt;property id=&quot;20148&quot; value=&quot;5&quot;/&gt;&lt;property id=&quot;20300&quot; value=&quot;Slide 7 - &amp;quot;Figure 6-6 A compile-time descriptor for a multidimensional array&amp;quot;&quot;/&gt;&lt;property id=&quot;20307&quot; value=&quot;416&quot;/&gt;&lt;/object&gt;&lt;object type=&quot;3&quot; unique_id=&quot;525071&quot;&gt;&lt;property id=&quot;20148&quot; value=&quot;5&quot;/&gt;&lt;property id=&quot;20300&quot; value=&quot;Slide 8 - &amp;quot;Figure 6-7 A compile-time descriptor for a record&amp;quot;&quot;/&gt;&lt;property id=&quot;20307&quot; value=&quot;417&quot;/&gt;&lt;/object&gt;&lt;object type=&quot;3&quot; unique_id=&quot;525072&quot;&gt;&lt;property id=&quot;20148&quot; value=&quot;5&quot;/&gt;&lt;property id=&quot;20300&quot; value=&quot;Slide 9 - &amp;quot;Figure 6-8 The assignment operation j = *ptr&amp;quot;&quot;/&gt;&lt;property id=&quot;20307&quot; value=&quot;418&quot;/&gt;&lt;/object&gt;&lt;object type=&quot;3&quot; unique_id=&quot;525073&quot;&gt;&lt;property id=&quot;20148&quot; value=&quot;5&quot;/&gt;&lt;property id=&quot;20300&quot; value=&quot;Slide 10 - &amp;quot;Figure 6-9 An example of the actions of the marking&amp;#x0D;&amp;#x0A;algorithm&amp;quot;&quot;/&gt;&lt;property id=&quot;20307&quot; value=&quot;419&quot;/&gt;&lt;/object&gt;&lt;/object&gt;&lt;/object&gt;&lt;/database&gt;"/>
</p:tagLst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94</Words>
  <Application>Microsoft Office PowerPoint</Application>
  <PresentationFormat>On-screen Show (4:3)</PresentationFormat>
  <Paragraphs>15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Times New Roman</vt:lpstr>
      <vt:lpstr>Verdana</vt:lpstr>
      <vt:lpstr>508 Lecture</vt:lpstr>
      <vt:lpstr>1_508 Lecture</vt:lpstr>
      <vt:lpstr>CONCEPTS OF PROGRAMMING LANGUAGES</vt:lpstr>
      <vt:lpstr>Figure 6-1 IEEE floating-point formats: (a) single precision, (b) double precision</vt:lpstr>
      <vt:lpstr>Figure 6-2 Compile-time descriptor for static strings</vt:lpstr>
      <vt:lpstr>Figure 6-3 Run-time descriptor for limited dynamic strings</vt:lpstr>
      <vt:lpstr>Figure 6-4 Compile-time descriptor for single-dimensioned arrays</vt:lpstr>
      <vt:lpstr>Figure 6-5 The location of the [i, j] element in a matrix</vt:lpstr>
      <vt:lpstr>Figure 6-6 A compile-time descriptor for a multidimensional array</vt:lpstr>
      <vt:lpstr>Figure 6-7 A compile-time descriptor for a record</vt:lpstr>
      <vt:lpstr>Figure 6-8 The assignment operation j = *ptr</vt:lpstr>
      <vt:lpstr>Figure 6-9 An example of the actions of the marking algorithm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Pediatric Nursing: Caring for Children, 7e</dc:title>
  <dc:subject>Health Science</dc:subject>
  <dc:creator>Ball/Bindler/Cowen/Shaw</dc:creator>
  <cp:keywords>Principles of Pediatric Nursing</cp:keywords>
  <cp:lastModifiedBy>lw_dlf</cp:lastModifiedBy>
  <cp:revision>719</cp:revision>
  <dcterms:modified xsi:type="dcterms:W3CDTF">2018-02-08T07:10:11Z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