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8"/>
  </p:notesMasterIdLst>
  <p:handoutMasterIdLst>
    <p:handoutMasterId r:id="rId9"/>
  </p:handoutMasterIdLst>
  <p:sldIdLst>
    <p:sldId id="314" r:id="rId3"/>
    <p:sldId id="410" r:id="rId4"/>
    <p:sldId id="411" r:id="rId5"/>
    <p:sldId id="413" r:id="rId6"/>
    <p:sldId id="414" r:id="rId7"/>
  </p:sldIdLst>
  <p:sldSz cx="9144000" cy="6858000" type="screen4x3"/>
  <p:notesSz cx="6858000" cy="9144000"/>
  <p:custDataLst>
    <p:tags r:id="rId1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82909" autoAdjust="0"/>
  </p:normalViewPr>
  <p:slideViewPr>
    <p:cSldViewPr snapToGrid="0" snapToObjects="1">
      <p:cViewPr varScale="1">
        <p:scale>
          <a:sx n="49" d="100"/>
          <a:sy n="49" d="100"/>
        </p:scale>
        <p:origin x="42" y="948"/>
      </p:cViewPr>
      <p:guideLst>
        <p:guide orient="horz" pos="2160"/>
        <p:guide pos="2856"/>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9</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Subprograms</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9-1 </a:t>
            </a:r>
            <a:r>
              <a:rPr lang="en-US" sz="2800" dirty="0"/>
              <a:t>The three </a:t>
            </a:r>
            <a:r>
              <a:rPr lang="en-US" sz="2800" dirty="0" smtClean="0"/>
              <a:t>semantics models </a:t>
            </a:r>
            <a:r>
              <a:rPr lang="en-US" sz="2800" dirty="0"/>
              <a:t>of </a:t>
            </a:r>
            <a:r>
              <a:rPr lang="en-US" sz="2800" dirty="0" smtClean="0"/>
              <a:t>parameter</a:t>
            </a:r>
            <a:br>
              <a:rPr lang="en-US" sz="2800" dirty="0" smtClean="0"/>
            </a:br>
            <a:r>
              <a:rPr lang="en-US" sz="2800" dirty="0" smtClean="0"/>
              <a:t>passing </a:t>
            </a:r>
            <a:r>
              <a:rPr lang="en-US" sz="2800" dirty="0"/>
              <a:t>when </a:t>
            </a:r>
            <a:r>
              <a:rPr lang="en-US" sz="2800" dirty="0" smtClean="0"/>
              <a:t>physical moves </a:t>
            </a:r>
            <a:r>
              <a:rPr lang="en-US" sz="2800" dirty="0"/>
              <a:t>are used</a:t>
            </a:r>
          </a:p>
        </p:txBody>
      </p:sp>
      <p:pic>
        <p:nvPicPr>
          <p:cNvPr id="4" name="Picture 3" descr="The value of the caller is sub left parenthesis a, b, c right parenthesis and the value of callee is void sub left parenthesis i n t, x, i n t, y, i n t z right parenthesis. The first semantic model displays the caller parameter a, being passed to the callee parameter x, the arrow is labeled call. This is an in mode transmission. The second semantic model displays the callee parameter y being returned to the caller parameter b, the arrow is labeled return. This is an out mode transmission. The third semantic model displays the caller parameter c being passed to the callee parameter z, the arrow is labeled call and thecallee parameter z passed back to the caller parameter c, the arrow is labeled return. This is an in out mode transmission." title="An illustration demonstrates the parameter passing using semantic models."/>
          <p:cNvPicPr>
            <a:picLocks noChangeAspect="1"/>
          </p:cNvPicPr>
          <p:nvPr/>
        </p:nvPicPr>
        <p:blipFill>
          <a:blip r:embed="rId2"/>
          <a:stretch>
            <a:fillRect/>
          </a:stretch>
        </p:blipFill>
        <p:spPr>
          <a:xfrm>
            <a:off x="666753" y="1330037"/>
            <a:ext cx="7810495" cy="4698500"/>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989856"/>
          </a:xfrm>
        </p:spPr>
        <p:txBody>
          <a:bodyPr anchor="t"/>
          <a:lstStyle/>
          <a:p>
            <a:r>
              <a:rPr lang="en-US" sz="2800" dirty="0"/>
              <a:t>Figure </a:t>
            </a:r>
            <a:r>
              <a:rPr lang="en-US" sz="2800" dirty="0" smtClean="0"/>
              <a:t>9-2 </a:t>
            </a:r>
            <a:r>
              <a:rPr lang="en-US" sz="2800" dirty="0"/>
              <a:t>One possible </a:t>
            </a:r>
            <a:r>
              <a:rPr lang="en-US" sz="2800" dirty="0" smtClean="0"/>
              <a:t>stack implementation of </a:t>
            </a:r>
            <a:r>
              <a:rPr lang="en-US" sz="2800" dirty="0"/>
              <a:t>the </a:t>
            </a:r>
            <a:r>
              <a:rPr lang="en-US" sz="2800" dirty="0" smtClean="0"/>
              <a:t>common parameter-passing methods</a:t>
            </a:r>
            <a:endParaRPr lang="en-US" sz="2800" dirty="0"/>
          </a:p>
        </p:txBody>
      </p:sp>
      <p:pic>
        <p:nvPicPr>
          <p:cNvPr id="4" name="Picture 3" descr="Three stacks main, stack and function sub with the following stack values: main, w, x, y, z and code; stack, value of a, value of b, value of c and address d; function sub, r e f to a, assign to b, r e f to c, assign to c and r e f to d; This is together grouped as code. The stack operations for the parameter passing methods are as follows: The main stack values w and y are passed to the stack value of a, and value of c. The address of at start is passed to the address d which is returned back to the main stack. The value of b and value of c are returned back to the main stack values x and y. The function sub parameters r e f to a, assign to b, r e f to c, assign to c and r e f to d are passed on to the stack values value of a, value of b, value of c, value of c and address of d respectively." title="An illustrating demonstrates the stack implementation of the commonly used parameter passing methods."/>
          <p:cNvPicPr>
            <a:picLocks noChangeAspect="1"/>
          </p:cNvPicPr>
          <p:nvPr/>
        </p:nvPicPr>
        <p:blipFill>
          <a:blip r:embed="rId2"/>
          <a:stretch>
            <a:fillRect/>
          </a:stretch>
        </p:blipFill>
        <p:spPr>
          <a:xfrm>
            <a:off x="702348" y="1385047"/>
            <a:ext cx="7739305" cy="4719918"/>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a:t>
            </a:r>
            <a:r>
              <a:rPr lang="en-US" sz="2800" dirty="0" smtClean="0"/>
              <a:t>9-3 </a:t>
            </a:r>
            <a:r>
              <a:rPr lang="en-US" sz="2800" dirty="0"/>
              <a:t>Two possible </a:t>
            </a:r>
            <a:r>
              <a:rPr lang="en-US" sz="2800" dirty="0" smtClean="0"/>
              <a:t>execution control </a:t>
            </a:r>
            <a:r>
              <a:rPr lang="en-US" sz="2800" dirty="0"/>
              <a:t>sequences </a:t>
            </a:r>
            <a:r>
              <a:rPr lang="en-US" sz="2800" dirty="0" smtClean="0"/>
              <a:t>for two </a:t>
            </a:r>
            <a:r>
              <a:rPr lang="en-US" sz="2800" dirty="0"/>
              <a:t>coroutines </a:t>
            </a:r>
            <a:r>
              <a:rPr lang="en-US" sz="2800" dirty="0" smtClean="0"/>
              <a:t>without loops</a:t>
            </a:r>
            <a:endParaRPr lang="en-US" sz="2800" dirty="0"/>
          </a:p>
        </p:txBody>
      </p:sp>
      <p:pic>
        <p:nvPicPr>
          <p:cNvPr id="4" name="Picture 3" descr="Illustration a. Two routines A and B where A receives the input, resume, from master. The routine A consists of sequences, resume B and routine B consists of sequences, resume A. The control transfers from resume B to resume A and back from resume A to resume B. The sequence continues.Illustration b. Two routines A and B where B receives the input, resume, from master. The routine A consists of sequences, resume B and routine B consists of sequences, resume A. The control transfers from resume B to resume A and back from resume A to resume B. The sequence continues." title="The control sequence between two co routines."/>
          <p:cNvPicPr>
            <a:picLocks noChangeAspect="1"/>
          </p:cNvPicPr>
          <p:nvPr/>
        </p:nvPicPr>
        <p:blipFill>
          <a:blip r:embed="rId2"/>
          <a:stretch>
            <a:fillRect/>
          </a:stretch>
        </p:blipFill>
        <p:spPr>
          <a:xfrm>
            <a:off x="2829527" y="1247886"/>
            <a:ext cx="3484944" cy="4876880"/>
          </a:xfrm>
          <a:prstGeom prst="rect">
            <a:avLst/>
          </a:prstGeom>
        </p:spPr>
      </p:pic>
    </p:spTree>
    <p:extLst>
      <p:ext uri="{BB962C8B-B14F-4D97-AF65-F5344CB8AC3E}">
        <p14:creationId xmlns:p14="http://schemas.microsoft.com/office/powerpoint/2010/main" val="1046282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70686" cy="946725"/>
          </a:xfrm>
        </p:spPr>
        <p:txBody>
          <a:bodyPr anchor="t"/>
          <a:lstStyle/>
          <a:p>
            <a:r>
              <a:rPr lang="en-US" sz="2800" dirty="0"/>
              <a:t>Figure 9-4 Coroutine </a:t>
            </a:r>
            <a:r>
              <a:rPr lang="en-US" sz="2800" dirty="0" smtClean="0"/>
              <a:t>execution sequence </a:t>
            </a:r>
            <a:r>
              <a:rPr lang="en-US" sz="2800" dirty="0"/>
              <a:t>with loops</a:t>
            </a:r>
          </a:p>
        </p:txBody>
      </p:sp>
      <p:pic>
        <p:nvPicPr>
          <p:cNvPr id="4" name="Picture 3" descr="Two routines A and B where A receives the input, resume, from master. The routine A consists of sequences, resume B and routine B consists of sequences, resume A. The control transfers from resume B to resume A and back from resume A to resume B. The sequencesloop back to the first sequence when it gets completed. The control from resume B to resume A is the first resume and the subsequent resume is the control from resume A to resume B." title="The control sequence between two co routines with loops."/>
          <p:cNvPicPr>
            <a:picLocks noChangeAspect="1"/>
          </p:cNvPicPr>
          <p:nvPr/>
        </p:nvPicPr>
        <p:blipFill>
          <a:blip r:embed="rId2"/>
          <a:stretch>
            <a:fillRect/>
          </a:stretch>
        </p:blipFill>
        <p:spPr>
          <a:xfrm>
            <a:off x="670785" y="1499347"/>
            <a:ext cx="7802431" cy="3859306"/>
          </a:xfrm>
          <a:prstGeom prst="rect">
            <a:avLst/>
          </a:prstGeom>
        </p:spPr>
      </p:pic>
    </p:spTree>
    <p:extLst>
      <p:ext uri="{BB962C8B-B14F-4D97-AF65-F5344CB8AC3E}">
        <p14:creationId xmlns:p14="http://schemas.microsoft.com/office/powerpoint/2010/main" val="19202428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9-1 The three semantics models of parameter&amp;#x0D;&amp;#x0A;passing when physical moves are used&amp;quot;&quot;/&gt;&lt;property id=&quot;20307&quot; value=&quot;410&quot;/&gt;&lt;/object&gt;&lt;object type=&quot;3&quot; unique_id=&quot;525065&quot;&gt;&lt;property id=&quot;20148&quot; value=&quot;5&quot;/&gt;&lt;property id=&quot;20300&quot; value=&quot;Slide 3 - &amp;quot;Figure 9-2 One possible stack implementation of the common parameter-passing methods&amp;quot;&quot;/&gt;&lt;property id=&quot;20307&quot; value=&quot;411&quot;/&gt;&lt;/object&gt;&lt;object type=&quot;3&quot; unique_id=&quot;525067&quot;&gt;&lt;property id=&quot;20148&quot; value=&quot;5&quot;/&gt;&lt;property id=&quot;20300&quot; value=&quot;Slide 4 - &amp;quot;Figure 9-3 Two possible execution control sequences for two coroutines without loops&amp;quot;&quot;/&gt;&lt;property id=&quot;20307&quot; value=&quot;413&quot;/&gt;&lt;/object&gt;&lt;object type=&quot;3&quot; unique_id=&quot;525068&quot;&gt;&lt;property id=&quot;20148&quot; value=&quot;5&quot;/&gt;&lt;property id=&quot;20300&quot; value=&quot;Slide 5 - &amp;quot;Figure 9-4 Coroutine execution sequence with loops&amp;quot;&quot;/&gt;&lt;property id=&quot;20307&quot; value=&quot;414&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8236</TotalTime>
  <Words>47</Words>
  <Application>Microsoft Office PowerPoint</Application>
  <PresentationFormat>On-screen Show (4:3)</PresentationFormat>
  <Paragraphs>8</Paragraphs>
  <Slides>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Noto Sans Symbols</vt:lpstr>
      <vt:lpstr>Times New Roman</vt:lpstr>
      <vt:lpstr>Verdana</vt:lpstr>
      <vt:lpstr>508 Lecture</vt:lpstr>
      <vt:lpstr>1_508 Lecture</vt:lpstr>
      <vt:lpstr>CONCEPTS OF PROGRAMMING LANGUAGES</vt:lpstr>
      <vt:lpstr>Figure 9-1 The three semantics models of parameter passing when physical moves are used</vt:lpstr>
      <vt:lpstr>Figure 9-2 One possible stack implementation of the common parameter-passing methods</vt:lpstr>
      <vt:lpstr>Figure 9-3 Two possible execution control sequences for two coroutines without loops</vt:lpstr>
      <vt:lpstr>Figure 9-4 Coroutine execution sequence with loops</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lw_dlf</cp:lastModifiedBy>
  <cp:revision>713</cp:revision>
  <dcterms:modified xsi:type="dcterms:W3CDTF">2018-02-01T11:24:23Z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