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3"/>
  </p:notesMasterIdLst>
  <p:handoutMasterIdLst>
    <p:handoutMasterId r:id="rId14"/>
  </p:handoutMasterIdLst>
  <p:sldIdLst>
    <p:sldId id="314" r:id="rId3"/>
    <p:sldId id="410" r:id="rId4"/>
    <p:sldId id="411" r:id="rId5"/>
    <p:sldId id="413" r:id="rId6"/>
    <p:sldId id="414" r:id="rId7"/>
    <p:sldId id="415" r:id="rId8"/>
    <p:sldId id="416" r:id="rId9"/>
    <p:sldId id="417" r:id="rId10"/>
    <p:sldId id="419" r:id="rId11"/>
    <p:sldId id="420" r:id="rId12"/>
  </p:sldIdLst>
  <p:sldSz cx="9144000" cy="6858000" type="screen4x3"/>
  <p:notesSz cx="6858000" cy="9144000"/>
  <p:custDataLst>
    <p:tags r:id="rId1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82909" autoAdjust="0"/>
  </p:normalViewPr>
  <p:slideViewPr>
    <p:cSldViewPr snapToGrid="0" snapToObjects="1">
      <p:cViewPr varScale="1">
        <p:scale>
          <a:sx n="49" d="100"/>
          <a:sy n="49" d="100"/>
        </p:scale>
        <p:origin x="42" y="948"/>
      </p:cViewPr>
      <p:guideLst>
        <p:guide orient="horz" pos="2160"/>
        <p:guide pos="2880"/>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smtClean="0"/>
              <a:t>12</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Support for Object-Oriented</a:t>
            </a:r>
          </a:p>
          <a:p>
            <a:pPr marL="0" indent="0">
              <a:spcBef>
                <a:spcPts val="0"/>
              </a:spcBef>
              <a:buSzPct val="25000"/>
              <a:buNone/>
            </a:pPr>
            <a:r>
              <a:rPr lang="en-US" sz="2200" dirty="0"/>
              <a:t>Programming</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12-8 </a:t>
            </a:r>
            <a:r>
              <a:rPr lang="en-US" sz="2800" dirty="0"/>
              <a:t>An example of a subclass CIR with multiple parents</a:t>
            </a:r>
          </a:p>
        </p:txBody>
      </p:sp>
      <p:pic>
        <p:nvPicPr>
          <p:cNvPr id="4" name="Picture 3" descr="The class instance record for Cis represented using a virtual method table with 5 fields, v table pointer, a, v table pointer, b and c. The first v table pointer points to C’s v table for C and A part with 3 fields. The three fields have pointers towards, code for C’s in it, code for C’s funand code for C’s dud. The second v table pointer points to C’s v table for B part with one field that points towards code for B’s sum." title="The class instance record with multiple for class C."/>
          <p:cNvPicPr>
            <a:picLocks noChangeAspect="1"/>
          </p:cNvPicPr>
          <p:nvPr/>
        </p:nvPicPr>
        <p:blipFill>
          <a:blip r:embed="rId2"/>
          <a:stretch>
            <a:fillRect/>
          </a:stretch>
        </p:blipFill>
        <p:spPr>
          <a:xfrm>
            <a:off x="467865" y="2525210"/>
            <a:ext cx="8208270" cy="1807581"/>
          </a:xfrm>
          <a:prstGeom prst="rect">
            <a:avLst/>
          </a:prstGeom>
        </p:spPr>
      </p:pic>
    </p:spTree>
    <p:extLst>
      <p:ext uri="{BB962C8B-B14F-4D97-AF65-F5344CB8AC3E}">
        <p14:creationId xmlns:p14="http://schemas.microsoft.com/office/powerpoint/2010/main" val="212247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12-1 </a:t>
            </a:r>
            <a:r>
              <a:rPr lang="en-US" sz="2800" dirty="0"/>
              <a:t>A simple example </a:t>
            </a:r>
            <a:r>
              <a:rPr lang="en-US" sz="2800" dirty="0" smtClean="0"/>
              <a:t>of inheritance</a:t>
            </a:r>
            <a:endParaRPr lang="en-US" sz="2800" dirty="0"/>
          </a:p>
        </p:txBody>
      </p:sp>
      <p:pic>
        <p:nvPicPr>
          <p:cNvPr id="4" name="Picture 3" title="Two classes vehicle and truck. The truck class is inherited from its parent vehicle cla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771" y="1286587"/>
            <a:ext cx="2768458" cy="4567954"/>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989856"/>
          </a:xfrm>
        </p:spPr>
        <p:txBody>
          <a:bodyPr anchor="t"/>
          <a:lstStyle/>
          <a:p>
            <a:r>
              <a:rPr lang="en-US" sz="2800" dirty="0"/>
              <a:t>Figure 12-2 Dynamic binding</a:t>
            </a:r>
          </a:p>
        </p:txBody>
      </p:sp>
      <p:pic>
        <p:nvPicPr>
          <p:cNvPr id="4" name="Picture 3" descr="The first block is the Public class A consists of a method draw and an incomplete line of code. The second block is the Public class B extends A consists of a draw method and an incomplete line of code. This block has an upward arrow pointing towards the first block. The client block consists of the following code. Line 1. A my A = new A (); Line 2. my A period draw (); Line 3. Incomplete line of code.&#10;&#10;" title="Dynamic binding procedure between two classes."/>
          <p:cNvPicPr>
            <a:picLocks noChangeAspect="1"/>
          </p:cNvPicPr>
          <p:nvPr/>
        </p:nvPicPr>
        <p:blipFill>
          <a:blip r:embed="rId2"/>
          <a:stretch>
            <a:fillRect/>
          </a:stretch>
        </p:blipFill>
        <p:spPr>
          <a:xfrm>
            <a:off x="933750" y="2197100"/>
            <a:ext cx="7276500" cy="2984500"/>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12-3 An example of </a:t>
            </a:r>
            <a:r>
              <a:rPr lang="en-US" sz="2800" dirty="0" smtClean="0"/>
              <a:t>diamond inheritance</a:t>
            </a:r>
            <a:endParaRPr lang="en-US" sz="2800" dirty="0"/>
          </a:p>
        </p:txBody>
      </p:sp>
      <p:pic>
        <p:nvPicPr>
          <p:cNvPr id="4" name="Picture 3" title="Four classes A, Z, B and C arranged in the form of a diamond."/>
          <p:cNvPicPr>
            <a:picLocks noChangeAspect="1"/>
          </p:cNvPicPr>
          <p:nvPr/>
        </p:nvPicPr>
        <p:blipFill>
          <a:blip r:embed="rId2"/>
          <a:stretch>
            <a:fillRect/>
          </a:stretch>
        </p:blipFill>
        <p:spPr>
          <a:xfrm>
            <a:off x="1104899" y="1590492"/>
            <a:ext cx="6934202" cy="4191668"/>
          </a:xfrm>
          <a:prstGeom prst="rect">
            <a:avLst/>
          </a:prstGeom>
        </p:spPr>
      </p:pic>
    </p:spTree>
    <p:extLst>
      <p:ext uri="{BB962C8B-B14F-4D97-AF65-F5344CB8AC3E}">
        <p14:creationId xmlns:p14="http://schemas.microsoft.com/office/powerpoint/2010/main" val="1046282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12-4 </a:t>
            </a:r>
            <a:r>
              <a:rPr lang="en-US" sz="2800" dirty="0"/>
              <a:t>An example of </a:t>
            </a:r>
            <a:r>
              <a:rPr lang="en-US" sz="2800" dirty="0" smtClean="0"/>
              <a:t>object slicing</a:t>
            </a:r>
            <a:endParaRPr lang="en-US" sz="2800" dirty="0"/>
          </a:p>
        </p:txBody>
      </p:sp>
      <p:pic>
        <p:nvPicPr>
          <p:cNvPr id="4" name="Picture 3" descr="A stack with value variables b 1 and a 1 pointing towards its corresponding objects. variable b 1 points towards its objects X and Y. This is labeled data area. Variable a 1 points towards its object X. This is labeled data area." title="A demonstration of slicing object process. "/>
          <p:cNvPicPr>
            <a:picLocks noChangeAspect="1"/>
          </p:cNvPicPr>
          <p:nvPr/>
        </p:nvPicPr>
        <p:blipFill>
          <a:blip r:embed="rId2"/>
          <a:stretch>
            <a:fillRect/>
          </a:stretch>
        </p:blipFill>
        <p:spPr>
          <a:xfrm>
            <a:off x="2214150" y="1247886"/>
            <a:ext cx="4715699" cy="4876880"/>
          </a:xfrm>
          <a:prstGeom prst="rect">
            <a:avLst/>
          </a:prstGeom>
        </p:spPr>
      </p:pic>
    </p:spTree>
    <p:extLst>
      <p:ext uri="{BB962C8B-B14F-4D97-AF65-F5344CB8AC3E}">
        <p14:creationId xmlns:p14="http://schemas.microsoft.com/office/powerpoint/2010/main" val="1920242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On Paradigms and Better Programming</a:t>
            </a:r>
            <a:br>
              <a:rPr lang="en-US" sz="2800" dirty="0"/>
            </a:br>
            <a:r>
              <a:rPr lang="en-US" sz="2800" dirty="0"/>
              <a:t>B J A R N E S T R O U S T R U P</a:t>
            </a:r>
          </a:p>
        </p:txBody>
      </p:sp>
      <p:pic>
        <p:nvPicPr>
          <p:cNvPr id="4" name="Picture 3" descr="Three pie charts comparing the genetic and environmental components of three diseases. The title of the pie charts: Virtually All Diseases (Except Maybe Trauma) Have a Genetic Component. The cystic fibrosis chart shows the genetic component is almost the entire pie chart, while the environmental component is about one-twelfth of the chart. The adult onset diabetes chart shows the genetic and environmental components are each roughly one half of the entire pie chart. The AIDS chart shows the environmental component is almost the entire pie chart, while the genetic components is roughly one-twelfth of the chart."/>
          <p:cNvPicPr>
            <a:picLocks noChangeAspect="1"/>
          </p:cNvPicPr>
          <p:nvPr/>
        </p:nvPicPr>
        <p:blipFill>
          <a:blip r:embed="rId2"/>
          <a:stretch>
            <a:fillRect/>
          </a:stretch>
        </p:blipFill>
        <p:spPr>
          <a:xfrm>
            <a:off x="2415319" y="1324086"/>
            <a:ext cx="4313360" cy="4876880"/>
          </a:xfrm>
          <a:prstGeom prst="rect">
            <a:avLst/>
          </a:prstGeom>
        </p:spPr>
      </p:pic>
    </p:spTree>
    <p:extLst>
      <p:ext uri="{BB962C8B-B14F-4D97-AF65-F5344CB8AC3E}">
        <p14:creationId xmlns:p14="http://schemas.microsoft.com/office/powerpoint/2010/main" val="1923014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601309"/>
          </a:xfrm>
        </p:spPr>
        <p:txBody>
          <a:bodyPr anchor="t"/>
          <a:lstStyle/>
          <a:p>
            <a:r>
              <a:rPr lang="en-US" sz="2800" dirty="0"/>
              <a:t>Figure 12-5 Multiple inheritance</a:t>
            </a:r>
          </a:p>
        </p:txBody>
      </p:sp>
      <p:pic>
        <p:nvPicPr>
          <p:cNvPr id="4" name="Picture 3" title="Class draw thread has two arrows pointing towards class thread and class drawing. The properties of classes thread and drawing are inherited by the class draw thread."/>
          <p:cNvPicPr>
            <a:picLocks noChangeAspect="1"/>
          </p:cNvPicPr>
          <p:nvPr/>
        </p:nvPicPr>
        <p:blipFill>
          <a:blip r:embed="rId2"/>
          <a:stretch>
            <a:fillRect/>
          </a:stretch>
        </p:blipFill>
        <p:spPr>
          <a:xfrm>
            <a:off x="1117600" y="1717927"/>
            <a:ext cx="6908800" cy="3936798"/>
          </a:xfrm>
          <a:prstGeom prst="rect">
            <a:avLst/>
          </a:prstGeom>
        </p:spPr>
      </p:pic>
    </p:spTree>
    <p:extLst>
      <p:ext uri="{BB962C8B-B14F-4D97-AF65-F5344CB8AC3E}">
        <p14:creationId xmlns:p14="http://schemas.microsoft.com/office/powerpoint/2010/main" val="47052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12-6 Dynamic binding</a:t>
            </a:r>
          </a:p>
        </p:txBody>
      </p:sp>
      <p:pic>
        <p:nvPicPr>
          <p:cNvPr id="4" name="Picture 3" descr="The first illustration has three classes Shape, circle and rectangle with values virtual void draw left parenthesis right parenthesis =0, void draw left parenthesis right parenthesis and void draw left parenthesis right parenthesis. The classes circle and shape are inherited from the class shape. Similarly class square can also be inherited. The second illustration displays the type of the pointers and it’s binding to objects. The shape asterisk pointer is represented as a rectangular block with reference p t r underscore shape binded towards its object square with value void draw left parenthesis right parenthesis. Similarly, The rectangle asterisk pointer is represented as a rectangular block with reference r e c t binded towards its object rectangle with value void draw left parenthesis right parenthesis.The binding is represented using a continuous arrow pointing towards the block. The square asterisk pointer is represented using a dot." title="Illustrations representing the class hierarchy and dynamic bindings."/>
          <p:cNvPicPr>
            <a:picLocks noChangeAspect="1"/>
          </p:cNvPicPr>
          <p:nvPr/>
        </p:nvPicPr>
        <p:blipFill>
          <a:blip r:embed="rId2"/>
          <a:stretch>
            <a:fillRect/>
          </a:stretch>
        </p:blipFill>
        <p:spPr>
          <a:xfrm>
            <a:off x="1511299" y="881952"/>
            <a:ext cx="6121402" cy="5430948"/>
          </a:xfrm>
          <a:prstGeom prst="rect">
            <a:avLst/>
          </a:prstGeom>
        </p:spPr>
      </p:pic>
    </p:spTree>
    <p:extLst>
      <p:ext uri="{BB962C8B-B14F-4D97-AF65-F5344CB8AC3E}">
        <p14:creationId xmlns:p14="http://schemas.microsoft.com/office/powerpoint/2010/main" val="304296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12-7 An </a:t>
            </a:r>
            <a:r>
              <a:rPr lang="en-US" sz="2800" dirty="0"/>
              <a:t>example of the CIRs with single inheritance</a:t>
            </a:r>
          </a:p>
        </p:txBody>
      </p:sp>
      <p:pic>
        <p:nvPicPr>
          <p:cNvPr id="4" name="Picture 3" descr="The class instance record for A is represented using a virtual method table with 3 fields, v table pointer, a and b pointing towards a v table for A with two fields. The two fields have pointers towards, code for A’s draw and code for A’s area. Similarly, the class instance record for B is represented using a virtual method table with 5 fields, v table pointer, a, b, c and d pointing towards a v table for B with three fields. The three fields have pointers towards, code for A’s area, code for B’s draw and code for B’sift. &#10;&#10;" title="The class instance record with single inheritance for classes A and B."/>
          <p:cNvPicPr>
            <a:picLocks noChangeAspect="1"/>
          </p:cNvPicPr>
          <p:nvPr/>
        </p:nvPicPr>
        <p:blipFill>
          <a:blip r:embed="rId2"/>
          <a:stretch>
            <a:fillRect/>
          </a:stretch>
        </p:blipFill>
        <p:spPr>
          <a:xfrm>
            <a:off x="734201" y="1448262"/>
            <a:ext cx="7675598" cy="3961477"/>
          </a:xfrm>
          <a:prstGeom prst="rect">
            <a:avLst/>
          </a:prstGeom>
        </p:spPr>
      </p:pic>
    </p:spTree>
    <p:extLst>
      <p:ext uri="{BB962C8B-B14F-4D97-AF65-F5344CB8AC3E}">
        <p14:creationId xmlns:p14="http://schemas.microsoft.com/office/powerpoint/2010/main" val="19710310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2-1 A simple example of inheritance&amp;quot;&quot;/&gt;&lt;property id=&quot;20307&quot; value=&quot;410&quot;/&gt;&lt;/object&gt;&lt;object type=&quot;3&quot; unique_id=&quot;525065&quot;&gt;&lt;property id=&quot;20148&quot; value=&quot;5&quot;/&gt;&lt;property id=&quot;20300&quot; value=&quot;Slide 3 - &amp;quot;Figure 12-2 Dynamic binding&amp;quot;&quot;/&gt;&lt;property id=&quot;20307&quot; value=&quot;411&quot;/&gt;&lt;/object&gt;&lt;object type=&quot;3&quot; unique_id=&quot;525067&quot;&gt;&lt;property id=&quot;20148&quot; value=&quot;5&quot;/&gt;&lt;property id=&quot;20300&quot; value=&quot;Slide 4 - &amp;quot;Figure 12-3 An example of diamond inheritance&amp;quot;&quot;/&gt;&lt;property id=&quot;20307&quot; value=&quot;413&quot;/&gt;&lt;/object&gt;&lt;object type=&quot;3&quot; unique_id=&quot;525068&quot;&gt;&lt;property id=&quot;20148&quot; value=&quot;5&quot;/&gt;&lt;property id=&quot;20300&quot; value=&quot;Slide 5 - &amp;quot;Figure 12-4 An example of object slicing&amp;quot;&quot;/&gt;&lt;property id=&quot;20307&quot; value=&quot;414&quot;/&gt;&lt;/object&gt;&lt;object type=&quot;3&quot; unique_id=&quot;525377&quot;&gt;&lt;property id=&quot;20148&quot; value=&quot;5&quot;/&gt;&lt;property id=&quot;20300&quot; value=&quot;Slide 6 - &amp;quot;On Paradigms and Better Programming&amp;#x0D;&amp;#x0A;B J A R N E S T R O U S T R U P&amp;quot;&quot;/&gt;&lt;property id=&quot;20307&quot; value=&quot;415&quot;/&gt;&lt;/object&gt;&lt;object type=&quot;3&quot; unique_id=&quot;525378&quot;&gt;&lt;property id=&quot;20148&quot; value=&quot;5&quot;/&gt;&lt;property id=&quot;20300&quot; value=&quot;Slide 7 - &amp;quot;Figure 12-5 Multiple inheritance&amp;quot;&quot;/&gt;&lt;property id=&quot;20307&quot; value=&quot;416&quot;/&gt;&lt;/object&gt;&lt;object type=&quot;3&quot; unique_id=&quot;525379&quot;&gt;&lt;property id=&quot;20148&quot; value=&quot;5&quot;/&gt;&lt;property id=&quot;20300&quot; value=&quot;Slide 8 - &amp;quot;Figure 12-6 Dynamic binding&amp;quot;&quot;/&gt;&lt;property id=&quot;20307&quot; value=&quot;417&quot;/&gt;&lt;/object&gt;&lt;object type=&quot;3&quot; unique_id=&quot;525380&quot;&gt;&lt;property id=&quot;20148&quot; value=&quot;5&quot;/&gt;&lt;property id=&quot;20300&quot; value=&quot;Slide 9 - &amp;quot;Figure 12-7 An example of the CIRs with single inheritance&amp;quot;&quot;/&gt;&lt;property id=&quot;20307&quot; value=&quot;419&quot;/&gt;&lt;/object&gt;&lt;object type=&quot;3&quot; unique_id=&quot;525381&quot;&gt;&lt;property id=&quot;20148&quot; value=&quot;5&quot;/&gt;&lt;property id=&quot;20300&quot; value=&quot;Slide 10 - &amp;quot;Figure 12-8 An example of a subclass CIR with multiple parents&amp;quot;&quot;/&gt;&lt;property id=&quot;20307&quot; value=&quot;420&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8259</TotalTime>
  <Words>71</Words>
  <Application>Microsoft Office PowerPoint</Application>
  <PresentationFormat>On-screen Show (4:3)</PresentationFormat>
  <Paragraphs>14</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Noto Sans Symbols</vt:lpstr>
      <vt:lpstr>Times New Roman</vt:lpstr>
      <vt:lpstr>Verdana</vt:lpstr>
      <vt:lpstr>508 Lecture</vt:lpstr>
      <vt:lpstr>1_508 Lecture</vt:lpstr>
      <vt:lpstr>CONCEPTS OF PROGRAMMING LANGUAGES</vt:lpstr>
      <vt:lpstr>Figure 12-1 A simple example of inheritance</vt:lpstr>
      <vt:lpstr>Figure 12-2 Dynamic binding</vt:lpstr>
      <vt:lpstr>Figure 12-3 An example of diamond inheritance</vt:lpstr>
      <vt:lpstr>Figure 12-4 An example of object slicing</vt:lpstr>
      <vt:lpstr>On Paradigms and Better Programming B J A R N E S T R O U S T R U P</vt:lpstr>
      <vt:lpstr>Figure 12-5 Multiple inheritance</vt:lpstr>
      <vt:lpstr>Figure 12-6 Dynamic binding</vt:lpstr>
      <vt:lpstr>Figure 12-7 An example of the CIRs with single inheritance</vt:lpstr>
      <vt:lpstr>Figure 12-8 An example of a subclass CIR with multiple parents</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lw_dlf</cp:lastModifiedBy>
  <cp:revision>731</cp:revision>
  <dcterms:modified xsi:type="dcterms:W3CDTF">2018-02-01T11:40:06Z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