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
  </p:notesMasterIdLst>
  <p:handoutMasterIdLst>
    <p:handoutMasterId r:id="rId10"/>
  </p:handoutMasterIdLst>
  <p:sldIdLst>
    <p:sldId id="314" r:id="rId3"/>
    <p:sldId id="410" r:id="rId4"/>
    <p:sldId id="411" r:id="rId5"/>
    <p:sldId id="413" r:id="rId6"/>
    <p:sldId id="414" r:id="rId7"/>
    <p:sldId id="416" r:id="rId8"/>
  </p:sldIdLst>
  <p:sldSz cx="9144000" cy="6858000" type="screen4x3"/>
  <p:notesSz cx="6858000" cy="9144000"/>
  <p:custDataLst>
    <p:tags r:id="rId1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885">
          <p15:clr>
            <a:srgbClr val="A4A3A4"/>
          </p15:clr>
        </p15:guide>
        <p15:guide id="7" pos="239">
          <p15:clr>
            <a:srgbClr val="A4A3A4"/>
          </p15:clr>
        </p15:guide>
        <p15:guide id="8"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82909" autoAdjust="0"/>
  </p:normalViewPr>
  <p:slideViewPr>
    <p:cSldViewPr snapToGrid="0" snapToObjects="1">
      <p:cViewPr varScale="1">
        <p:scale>
          <a:sx n="49" d="100"/>
          <a:sy n="49" d="100"/>
        </p:scale>
        <p:origin x="42" y="948"/>
      </p:cViewPr>
      <p:guideLst>
        <p:guide orient="horz" pos="2160"/>
        <p:guide pos="2880"/>
        <p:guide orient="horz" pos="1185"/>
        <p:guide pos="1859"/>
        <p:guide orient="horz" pos="243"/>
        <p:guide pos="2885"/>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smtClean="0"/>
              <a:t>13</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Concurrency</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112195"/>
          </a:xfrm>
        </p:spPr>
        <p:txBody>
          <a:bodyPr anchor="t"/>
          <a:lstStyle/>
          <a:p>
            <a:r>
              <a:rPr lang="en-US" sz="2800" dirty="0"/>
              <a:t>Figure </a:t>
            </a:r>
            <a:r>
              <a:rPr lang="en-US" sz="2800" dirty="0" smtClean="0"/>
              <a:t>13-1 </a:t>
            </a:r>
            <a:r>
              <a:rPr lang="en-US" sz="2800" dirty="0"/>
              <a:t>The need </a:t>
            </a:r>
            <a:r>
              <a:rPr lang="en-US" sz="2800" dirty="0" smtClean="0"/>
              <a:t>for competition synchronization</a:t>
            </a:r>
            <a:endParaRPr lang="en-US" sz="2800" dirty="0"/>
          </a:p>
        </p:txBody>
      </p:sp>
      <p:pic>
        <p:nvPicPr>
          <p:cNvPr id="4" name="Picture 3" descr="The value of total 3 is represented by a continuous line. Values 4 and 6 are written on the line. Task A is presented by a continuous line with markings Fetch TOTAL, Add 1 and Store TOTAL. Similarly, Task B is represented by a continuous line with markings Fetch TOTAL, Multiply by 2 and Store TOTAL. Time is represented by a continuous arrow pointing towards the right." title="The competition synchronization for four different values."/>
          <p:cNvPicPr>
            <a:picLocks noChangeAspect="1"/>
          </p:cNvPicPr>
          <p:nvPr/>
        </p:nvPicPr>
        <p:blipFill>
          <a:blip r:embed="rId2"/>
          <a:stretch>
            <a:fillRect/>
          </a:stretch>
        </p:blipFill>
        <p:spPr>
          <a:xfrm>
            <a:off x="295369" y="2205318"/>
            <a:ext cx="8553262" cy="3416292"/>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989856"/>
          </a:xfrm>
        </p:spPr>
        <p:txBody>
          <a:bodyPr anchor="t"/>
          <a:lstStyle/>
          <a:p>
            <a:r>
              <a:rPr lang="en-US" sz="2800" dirty="0"/>
              <a:t>Figure </a:t>
            </a:r>
            <a:r>
              <a:rPr lang="en-US" sz="2800" dirty="0" smtClean="0"/>
              <a:t>13-2 </a:t>
            </a:r>
            <a:r>
              <a:rPr lang="en-US" sz="2800" dirty="0"/>
              <a:t>Flow diagram of </a:t>
            </a:r>
            <a:r>
              <a:rPr lang="en-US" sz="2800" dirty="0" smtClean="0"/>
              <a:t>task states</a:t>
            </a:r>
            <a:endParaRPr lang="en-US" sz="2800" dirty="0"/>
          </a:p>
        </p:txBody>
      </p:sp>
      <p:pic>
        <p:nvPicPr>
          <p:cNvPr id="4" name="Picture 3" descr="The flow of the states is as follows: A new state is created; The state then becomes ready with a task;The scheduled task begins running The task with time slice expiration returns back to the ready state; The completed task is sent to the dead state; The input or output from the running state is sent to the blocked state which, when completed goes back to the ready state. " title="A flow diagram of different task states."/>
          <p:cNvPicPr>
            <a:picLocks noChangeAspect="1"/>
          </p:cNvPicPr>
          <p:nvPr/>
        </p:nvPicPr>
        <p:blipFill>
          <a:blip r:embed="rId2"/>
          <a:stretch>
            <a:fillRect/>
          </a:stretch>
        </p:blipFill>
        <p:spPr>
          <a:xfrm>
            <a:off x="2084293" y="828221"/>
            <a:ext cx="4975414" cy="5551182"/>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13-3 A program using </a:t>
            </a:r>
            <a:r>
              <a:rPr lang="en-US" sz="2800" dirty="0" smtClean="0"/>
              <a:t>a monitor to control access </a:t>
            </a:r>
            <a:r>
              <a:rPr lang="en-US" sz="2800" dirty="0"/>
              <a:t>to a </a:t>
            </a:r>
            <a:r>
              <a:rPr lang="en-US" sz="2800" dirty="0" smtClean="0"/>
              <a:t>shared buffer</a:t>
            </a:r>
            <a:endParaRPr lang="en-US" sz="2800" dirty="0"/>
          </a:p>
        </p:txBody>
      </p:sp>
      <p:pic>
        <p:nvPicPr>
          <p:cNvPr id="4" name="Picture 3" descr="The processes SUB 1 and SUB 3 are given to the insertion block for inserting data and the removed data is fed back to the processes. Insert sends information to buffer and remove received information from buffer" title="An illustration represents a program consisting of four processes SUB 1, 2, 3 and 4 and a monitor interfaced with insert, remove and BUFFER."/>
          <p:cNvPicPr>
            <a:picLocks noChangeAspect="1"/>
          </p:cNvPicPr>
          <p:nvPr/>
        </p:nvPicPr>
        <p:blipFill>
          <a:blip r:embed="rId2"/>
          <a:stretch>
            <a:fillRect/>
          </a:stretch>
        </p:blipFill>
        <p:spPr>
          <a:xfrm>
            <a:off x="981636" y="1330150"/>
            <a:ext cx="7180727" cy="4712352"/>
          </a:xfrm>
          <a:prstGeom prst="rect">
            <a:avLst/>
          </a:prstGeom>
        </p:spPr>
      </p:pic>
    </p:spTree>
    <p:extLst>
      <p:ext uri="{BB962C8B-B14F-4D97-AF65-F5344CB8AC3E}">
        <p14:creationId xmlns:p14="http://schemas.microsoft.com/office/powerpoint/2010/main" val="1046282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13-4 Two ways a </a:t>
            </a:r>
            <a:r>
              <a:rPr lang="en-US" sz="2800" dirty="0" smtClean="0"/>
              <a:t>rendezvous with Task_Example can </a:t>
            </a:r>
            <a:r>
              <a:rPr lang="en-US" sz="2800" dirty="0"/>
              <a:t>occur</a:t>
            </a:r>
          </a:p>
        </p:txBody>
      </p:sp>
      <p:pic>
        <p:nvPicPr>
          <p:cNvPr id="4" name="Picture 3" descr="The first timeline diagram depicts the occurrence, task example waits for sender. The timeline is represented using a continuous arrow pointing towards the right. The task example consists of the following steps in the time line: Wait at accept, Accept and wait at accept. Wait at accept is represented by dashed lines. The sender consists of the following steps, sends message, rendezvous and continue execution. The rendezvous section is represented in dashed lines.The second timeline diagram depicts the occurrence,sender waits for task example. The timeline is represented using a continuous arrow pointing towards the right. The task example consists of the following steps in the time line: Busy, Accept and wait at accept. Wait at accept is represented by dashed lines. The sender consists of the following steps, sends message and is suspended, rendezvous and continue execution. The rendezvous section is represented in dashed lines." title="Timeline diagram for twooccurrences: task underscore example waits for sender and sender waits for task underscore example."/>
          <p:cNvPicPr>
            <a:picLocks noChangeAspect="1"/>
          </p:cNvPicPr>
          <p:nvPr/>
        </p:nvPicPr>
        <p:blipFill>
          <a:blip r:embed="rId2"/>
          <a:stretch>
            <a:fillRect/>
          </a:stretch>
        </p:blipFill>
        <p:spPr>
          <a:xfrm>
            <a:off x="1833428" y="1473827"/>
            <a:ext cx="5477145" cy="4792501"/>
          </a:xfrm>
          <a:prstGeom prst="rect">
            <a:avLst/>
          </a:prstGeom>
        </p:spPr>
      </p:pic>
    </p:spTree>
    <p:extLst>
      <p:ext uri="{BB962C8B-B14F-4D97-AF65-F5344CB8AC3E}">
        <p14:creationId xmlns:p14="http://schemas.microsoft.com/office/powerpoint/2010/main" val="1920242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601309"/>
          </a:xfrm>
        </p:spPr>
        <p:txBody>
          <a:bodyPr anchor="t"/>
          <a:lstStyle/>
          <a:p>
            <a:r>
              <a:rPr lang="en-US" sz="2800" dirty="0"/>
              <a:t>Figure 13-5 </a:t>
            </a:r>
            <a:r>
              <a:rPr lang="en-US" sz="2800" dirty="0" smtClean="0"/>
              <a:t>Graphical representation of a rendezvous </a:t>
            </a:r>
            <a:r>
              <a:rPr lang="en-US" sz="2800" dirty="0"/>
              <a:t>caused by </a:t>
            </a:r>
            <a:r>
              <a:rPr lang="en-US" sz="2800" dirty="0" smtClean="0"/>
              <a:t>a message </a:t>
            </a:r>
            <a:r>
              <a:rPr lang="en-US" sz="2800" dirty="0"/>
              <a:t>sent from </a:t>
            </a:r>
            <a:r>
              <a:rPr lang="en-US" sz="2800" dirty="0" smtClean="0"/>
              <a:t>task A </a:t>
            </a:r>
            <a:r>
              <a:rPr lang="en-US" sz="2800" dirty="0"/>
              <a:t>to task B</a:t>
            </a:r>
          </a:p>
        </p:txBody>
      </p:sp>
      <p:pic>
        <p:nvPicPr>
          <p:cNvPr id="4" name="Picture 3" descr="Task A has two jobs 1 and 2 and task B has two jobs 3 and 4, labeled, accept clauses. Both tasks consist of a task body connected to each other by a bidirectional arrow. A note beside reads, B period Job 3 value. " title="Illustration depicting the rendezvous caused by a message sent from task A to B."/>
          <p:cNvPicPr>
            <a:picLocks noChangeAspect="1"/>
          </p:cNvPicPr>
          <p:nvPr/>
        </p:nvPicPr>
        <p:blipFill>
          <a:blip r:embed="rId2"/>
          <a:stretch>
            <a:fillRect/>
          </a:stretch>
        </p:blipFill>
        <p:spPr>
          <a:xfrm>
            <a:off x="1090401" y="1388709"/>
            <a:ext cx="6963198" cy="4756598"/>
          </a:xfrm>
          <a:prstGeom prst="rect">
            <a:avLst/>
          </a:prstGeom>
        </p:spPr>
      </p:pic>
    </p:spTree>
    <p:extLst>
      <p:ext uri="{BB962C8B-B14F-4D97-AF65-F5344CB8AC3E}">
        <p14:creationId xmlns:p14="http://schemas.microsoft.com/office/powerpoint/2010/main" val="4705216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13-1 The need for competition synchronization&amp;quot;&quot;/&gt;&lt;property id=&quot;20307&quot; value=&quot;410&quot;/&gt;&lt;/object&gt;&lt;object type=&quot;3&quot; unique_id=&quot;525065&quot;&gt;&lt;property id=&quot;20148&quot; value=&quot;5&quot;/&gt;&lt;property id=&quot;20300&quot; value=&quot;Slide 3 - &amp;quot;Figure 13-2 Flow diagram of task states&amp;quot;&quot;/&gt;&lt;property id=&quot;20307&quot; value=&quot;411&quot;/&gt;&lt;/object&gt;&lt;object type=&quot;3&quot; unique_id=&quot;525067&quot;&gt;&lt;property id=&quot;20148&quot; value=&quot;5&quot;/&gt;&lt;property id=&quot;20300&quot; value=&quot;Slide 4 - &amp;quot;Figure 13-3 A program using a monitor to control access to a shared buffer&amp;quot;&quot;/&gt;&lt;property id=&quot;20307&quot; value=&quot;413&quot;/&gt;&lt;/object&gt;&lt;object type=&quot;3&quot; unique_id=&quot;525068&quot;&gt;&lt;property id=&quot;20148&quot; value=&quot;5&quot;/&gt;&lt;property id=&quot;20300&quot; value=&quot;Slide 5 - &amp;quot;Figure 13-4 Two ways a rendezvous with Task_Example can occur&amp;quot;&quot;/&gt;&lt;property id=&quot;20307&quot; value=&quot;414&quot;/&gt;&lt;/object&gt;&lt;object type=&quot;3&quot; unique_id=&quot;525751&quot;&gt;&lt;property id=&quot;20148&quot; value=&quot;5&quot;/&gt;&lt;property id=&quot;20300&quot; value=&quot;Slide 6 - &amp;quot;Figure 13-5 Graphical representation of a rendezvous caused by a message sent from task A to task B&amp;quot;&quot;/&gt;&lt;property id=&quot;20307&quot; value=&quot;416&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8261</TotalTime>
  <Words>65</Words>
  <Application>Microsoft Office PowerPoint</Application>
  <PresentationFormat>On-screen Show (4:3)</PresentationFormat>
  <Paragraphs>9</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Noto Sans Symbols</vt:lpstr>
      <vt:lpstr>Times New Roman</vt:lpstr>
      <vt:lpstr>Verdana</vt:lpstr>
      <vt:lpstr>508 Lecture</vt:lpstr>
      <vt:lpstr>1_508 Lecture</vt:lpstr>
      <vt:lpstr>CONCEPTS OF PROGRAMMING LANGUAGES</vt:lpstr>
      <vt:lpstr>Figure 13-1 The need for competition synchronization</vt:lpstr>
      <vt:lpstr>Figure 13-2 Flow diagram of task states</vt:lpstr>
      <vt:lpstr>Figure 13-3 A program using a monitor to control access to a shared buffer</vt:lpstr>
      <vt:lpstr>Figure 13-4 Two ways a rendezvous with Task_Example can occur</vt:lpstr>
      <vt:lpstr>Figure 13-5 Graphical representation of a rendezvous caused by a message sent from task A to task B</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lw_dlf</cp:lastModifiedBy>
  <cp:revision>720</cp:revision>
  <dcterms:modified xsi:type="dcterms:W3CDTF">2018-02-01T11:44:15Z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