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
  </p:notesMasterIdLst>
  <p:handoutMasterIdLst>
    <p:handoutMasterId r:id="rId7"/>
  </p:handoutMasterIdLst>
  <p:sldIdLst>
    <p:sldId id="314" r:id="rId3"/>
    <p:sldId id="410" r:id="rId4"/>
    <p:sldId id="411" r:id="rId5"/>
  </p:sldIdLst>
  <p:sldSz cx="9144000" cy="6858000" type="screen4x3"/>
  <p:notesSz cx="6858000" cy="9144000"/>
  <p:custDataLst>
    <p:tags r:id="rId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185" userDrawn="1">
          <p15:clr>
            <a:srgbClr val="A4A3A4"/>
          </p15:clr>
        </p15:guide>
        <p15:guide id="4" pos="1859" userDrawn="1">
          <p15:clr>
            <a:srgbClr val="A4A3A4"/>
          </p15:clr>
        </p15:guide>
        <p15:guide id="5" orient="horz" pos="243">
          <p15:clr>
            <a:srgbClr val="A4A3A4"/>
          </p15:clr>
        </p15:guide>
        <p15:guide id="6" pos="2885">
          <p15:clr>
            <a:srgbClr val="A4A3A4"/>
          </p15:clr>
        </p15:guide>
        <p15:guide id="7" pos="239">
          <p15:clr>
            <a:srgbClr val="A4A3A4"/>
          </p15:clr>
        </p15:guide>
        <p15:guide id="8" pos="55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3" autoAdjust="0"/>
    <p:restoredTop sz="82909" autoAdjust="0"/>
  </p:normalViewPr>
  <p:slideViewPr>
    <p:cSldViewPr snapToGrid="0" snapToObjects="1">
      <p:cViewPr varScale="1">
        <p:scale>
          <a:sx n="90" d="100"/>
          <a:sy n="90" d="100"/>
        </p:scale>
        <p:origin x="798" y="84"/>
      </p:cViewPr>
      <p:guideLst>
        <p:guide orient="horz" pos="2160"/>
        <p:guide pos="2880"/>
        <p:guide orient="horz" pos="1185"/>
        <p:guide pos="1859"/>
        <p:guide orient="horz" pos="243"/>
        <p:guide pos="2885"/>
        <p:guide pos="239"/>
        <p:guide pos="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31-Jan-18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999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8" r:id="rId3"/>
    <p:sldLayoutId id="2147483669" r:id="rId4"/>
    <p:sldLayoutId id="2147483651" r:id="rId5"/>
    <p:sldLayoutId id="2147483654" r:id="rId6"/>
    <p:sldLayoutId id="2147483655" r:id="rId7"/>
    <p:sldLayoutId id="2147483667"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49620" y="107792"/>
            <a:ext cx="8464180" cy="656002"/>
          </a:xfrm>
          <a:prstGeom prst="rect">
            <a:avLst/>
          </a:prstGeom>
          <a:noFill/>
          <a:ln>
            <a:noFill/>
          </a:ln>
        </p:spPr>
        <p:txBody>
          <a:bodyPr lIns="0" tIns="0" rIns="0" bIns="0" anchor="t" anchorCtr="0">
            <a:noAutofit/>
          </a:bodyPr>
          <a:lstStyle/>
          <a:p>
            <a:pPr lvl="0">
              <a:buSzPct val="25000"/>
            </a:pPr>
            <a:r>
              <a:rPr lang="en-IN" dirty="0" smtClean="0"/>
              <a:t>CONCEPTS OF PROGRAMMING LANGUAGES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Shape 196"/>
          <p:cNvSpPr txBox="1">
            <a:spLocks noGrp="1"/>
          </p:cNvSpPr>
          <p:nvPr>
            <p:ph type="body" idx="1"/>
          </p:nvPr>
        </p:nvSpPr>
        <p:spPr>
          <a:xfrm>
            <a:off x="349620" y="1186440"/>
            <a:ext cx="4222380" cy="338454"/>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sz="2000" dirty="0" smtClean="0">
                <a:solidFill>
                  <a:srgbClr val="007FA3"/>
                </a:solidFill>
              </a:rPr>
              <a:t>12</a:t>
            </a:r>
            <a:r>
              <a:rPr lang="en-US" sz="2000" baseline="30000" dirty="0" smtClean="0">
                <a:solidFill>
                  <a:srgbClr val="007FA3"/>
                </a:solidFill>
              </a:rPr>
              <a:t>th</a:t>
            </a:r>
            <a:r>
              <a:rPr lang="en-US" sz="2000" b="0" i="0" u="none" strike="noStrike" cap="none" dirty="0" smtClean="0">
                <a:solidFill>
                  <a:srgbClr val="007FA3"/>
                </a:solidFill>
                <a:latin typeface="Arial"/>
                <a:ea typeface="Arial"/>
                <a:cs typeface="Arial"/>
                <a:sym typeface="Arial"/>
              </a:rPr>
              <a:t> Edition</a:t>
            </a:r>
            <a:endParaRPr lang="en-US" sz="2000" b="0" i="0" u="none" strike="noStrike" cap="none" dirty="0">
              <a:solidFill>
                <a:srgbClr val="007FA3"/>
              </a:solidFill>
              <a:latin typeface="Arial"/>
              <a:ea typeface="Arial"/>
              <a:cs typeface="Arial"/>
              <a:sym typeface="Arial"/>
            </a:endParaRPr>
          </a:p>
        </p:txBody>
      </p:sp>
      <p:sp>
        <p:nvSpPr>
          <p:cNvPr id="198" name="Shape 198"/>
          <p:cNvSpPr txBox="1">
            <a:spLocks noGrp="1"/>
          </p:cNvSpPr>
          <p:nvPr>
            <p:ph type="body" idx="4294967295"/>
          </p:nvPr>
        </p:nvSpPr>
        <p:spPr>
          <a:xfrm>
            <a:off x="5034564" y="2839918"/>
            <a:ext cx="3657600" cy="564785"/>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smtClean="0"/>
              <a:t>14</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034564" y="3542721"/>
            <a:ext cx="3657600" cy="917136"/>
          </a:xfrm>
          <a:prstGeom prst="rect">
            <a:avLst/>
          </a:prstGeom>
          <a:noFill/>
          <a:ln>
            <a:noFill/>
          </a:ln>
        </p:spPr>
        <p:txBody>
          <a:bodyPr lIns="0" tIns="0" rIns="0" bIns="0" anchor="t" anchorCtr="0">
            <a:noAutofit/>
          </a:bodyPr>
          <a:lstStyle/>
          <a:p>
            <a:pPr marL="0" indent="0">
              <a:spcBef>
                <a:spcPts val="0"/>
              </a:spcBef>
              <a:buSzPct val="25000"/>
              <a:buNone/>
            </a:pPr>
            <a:r>
              <a:rPr lang="en-US" sz="2200" dirty="0"/>
              <a:t>Exception Handling</a:t>
            </a:r>
          </a:p>
          <a:p>
            <a:pPr marL="0" indent="0">
              <a:spcBef>
                <a:spcPts val="0"/>
              </a:spcBef>
              <a:buSzPct val="25000"/>
              <a:buNone/>
            </a:pPr>
            <a:r>
              <a:rPr lang="en-US" sz="2200" dirty="0"/>
              <a:t>and Event Handling</a:t>
            </a:r>
            <a:endParaRPr lang="en-US" sz="2200" i="0" u="none" strike="noStrike" cap="none" dirty="0">
              <a:solidFill>
                <a:schemeClr val="dk1"/>
              </a:solidFill>
              <a:latin typeface="Arial"/>
              <a:ea typeface="Arial"/>
              <a:cs typeface="Arial"/>
              <a:sym typeface="Arial"/>
            </a:endParaRPr>
          </a:p>
        </p:txBody>
      </p:sp>
      <p:pic>
        <p:nvPicPr>
          <p:cNvPr id="9" name="Picture 2" descr="M:\08VOL4\Graphics\Powerpoint\PEARSON\PE031-SEBESTA\Incoming\sebesta_cpl12e_hepm.jpg"/>
          <p:cNvPicPr>
            <a:picLocks noChangeAspect="1" noChangeArrowheads="1"/>
          </p:cNvPicPr>
          <p:nvPr/>
        </p:nvPicPr>
        <p:blipFill>
          <a:blip r:embed="rId3"/>
          <a:srcRect/>
          <a:stretch>
            <a:fillRect/>
          </a:stretch>
        </p:blipFill>
        <p:spPr bwMode="auto">
          <a:xfrm>
            <a:off x="531829" y="1600200"/>
            <a:ext cx="3763046" cy="4653815"/>
          </a:xfrm>
          <a:prstGeom prst="rect">
            <a:avLst/>
          </a:prstGeom>
          <a:noFill/>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1"/>
            <a:ext cx="8527143" cy="1112195"/>
          </a:xfrm>
        </p:spPr>
        <p:txBody>
          <a:bodyPr anchor="t"/>
          <a:lstStyle/>
          <a:p>
            <a:r>
              <a:rPr lang="en-US" sz="2800" dirty="0"/>
              <a:t>Figure </a:t>
            </a:r>
            <a:r>
              <a:rPr lang="en-US" sz="2800" dirty="0" smtClean="0"/>
              <a:t>14-1 </a:t>
            </a:r>
            <a:r>
              <a:rPr lang="en-US" sz="2800" dirty="0"/>
              <a:t>Exception-handling control flow</a:t>
            </a:r>
          </a:p>
        </p:txBody>
      </p:sp>
      <p:pic>
        <p:nvPicPr>
          <p:cNvPr id="4" name="Picture 3" descr="The flow transfers from the executing code to the exception handlers. The executing code consists of the following: Line 1, incomplete. Line 2,begin. Line 3, incomplete. Line 4, some statement. Line 5, incomplete. Line 6, end semicolon. Line 7, incomplete. The exception handlers consist of the following: Line 1, when incomplete line of code. Line 2. begin. Line 3.incomplete. Line 4, end semicolon. The exception is raised in, some statement. The control exception to handler binding, flows from some statement to the when statements. The when then continues back to the some statement in the executing code, the end,two incomplete sections, and a termination on the side. " title="An illustration demonstrates the control flow of the exception handling process."/>
          <p:cNvPicPr>
            <a:picLocks noChangeAspect="1"/>
          </p:cNvPicPr>
          <p:nvPr/>
        </p:nvPicPr>
        <p:blipFill>
          <a:blip r:embed="rId2"/>
          <a:stretch>
            <a:fillRect/>
          </a:stretch>
        </p:blipFill>
        <p:spPr>
          <a:xfrm>
            <a:off x="773241" y="1721224"/>
            <a:ext cx="7597518" cy="4080697"/>
          </a:xfrm>
          <a:prstGeom prst="rect">
            <a:avLst/>
          </a:prstGeom>
        </p:spPr>
      </p:pic>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657" y="217842"/>
            <a:ext cx="8570686" cy="989856"/>
          </a:xfrm>
        </p:spPr>
        <p:txBody>
          <a:bodyPr anchor="t"/>
          <a:lstStyle/>
          <a:p>
            <a:r>
              <a:rPr lang="en-US" sz="2800" dirty="0"/>
              <a:t>Figure </a:t>
            </a:r>
            <a:r>
              <a:rPr lang="en-US" sz="2800" dirty="0" smtClean="0"/>
              <a:t>14-2 </a:t>
            </a:r>
            <a:r>
              <a:rPr lang="en-US" sz="2800" dirty="0"/>
              <a:t>Output </a:t>
            </a:r>
            <a:r>
              <a:rPr lang="en-US" sz="2800" dirty="0" smtClean="0"/>
              <a:t>of RadioB.java</a:t>
            </a:r>
            <a:endParaRPr lang="en-US" sz="2800" dirty="0"/>
          </a:p>
        </p:txBody>
      </p:sp>
      <p:pic>
        <p:nvPicPr>
          <p:cNvPr id="4" name="Picture 3" title="A screenshot of a panel with a text box that displays, in what font style should I appear? and four radio buttons plain, bold, italic and bold italic. Bold italic is selected. "/>
          <p:cNvPicPr>
            <a:picLocks noChangeAspect="1"/>
          </p:cNvPicPr>
          <p:nvPr/>
        </p:nvPicPr>
        <p:blipFill>
          <a:blip r:embed="rId2"/>
          <a:stretch>
            <a:fillRect/>
          </a:stretch>
        </p:blipFill>
        <p:spPr>
          <a:xfrm>
            <a:off x="295603" y="2773343"/>
            <a:ext cx="8552792" cy="1311314"/>
          </a:xfrm>
          <a:prstGeom prst="rect">
            <a:avLst/>
          </a:prstGeom>
        </p:spPr>
      </p:pic>
      <p:sp>
        <p:nvSpPr>
          <p:cNvPr id="5" name="TextBox 4"/>
          <p:cNvSpPr txBox="1"/>
          <p:nvPr/>
        </p:nvSpPr>
        <p:spPr>
          <a:xfrm>
            <a:off x="379413" y="6024428"/>
            <a:ext cx="2346046" cy="215444"/>
          </a:xfrm>
          <a:prstGeom prst="rect">
            <a:avLst/>
          </a:prstGeom>
          <a:noFill/>
        </p:spPr>
        <p:txBody>
          <a:bodyPr wrap="square" rtlCol="0">
            <a:spAutoFit/>
          </a:bodyPr>
          <a:lstStyle/>
          <a:p>
            <a:r>
              <a:rPr lang="en-US" sz="800" i="1" dirty="0" smtClean="0">
                <a:latin typeface="Times New Roman" pitchFamily="18" charset="0"/>
                <a:cs typeface="Times New Roman" pitchFamily="18" charset="0"/>
              </a:rPr>
              <a:t>Source:</a:t>
            </a:r>
            <a:r>
              <a:rPr lang="en-US" sz="800" dirty="0" smtClean="0">
                <a:latin typeface="Times New Roman" pitchFamily="18" charset="0"/>
                <a:cs typeface="Times New Roman" pitchFamily="18" charset="0"/>
              </a:rPr>
              <a:t> Java radio applet screenshot.</a:t>
            </a:r>
            <a:endParaRPr lang="en-US" sz="800" dirty="0">
              <a:latin typeface="Times New Roman" pitchFamily="18" charset="0"/>
              <a:cs typeface="Times New Roman" pitchFamily="18" charset="0"/>
            </a:endParaRPr>
          </a:p>
        </p:txBody>
      </p:sp>
    </p:spTree>
    <p:extLst>
      <p:ext uri="{BB962C8B-B14F-4D97-AF65-F5344CB8AC3E}">
        <p14:creationId xmlns:p14="http://schemas.microsoft.com/office/powerpoint/2010/main" val="243667474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277&quot;&gt;&lt;property id=&quot;20148&quot; value=&quot;5&quot;/&gt;&lt;property id=&quot;20300&quot; value=&quot;Slide 1 - &amp;quot;CONCEPTS OF PROGRAMMING LANGUAGES&amp;quot;&quot;/&gt;&lt;property id=&quot;20307&quot; value=&quot;314&quot;/&gt;&lt;/object&gt;&lt;object type=&quot;3&quot; unique_id=&quot;524656&quot;&gt;&lt;property id=&quot;20148&quot; value=&quot;5&quot;/&gt;&lt;property id=&quot;20300&quot; value=&quot;Slide 2 - &amp;quot;Figure 14-1 Exception-handling control flow&amp;quot;&quot;/&gt;&lt;property id=&quot;20307&quot; value=&quot;410&quot;/&gt;&lt;/object&gt;&lt;object type=&quot;3&quot; unique_id=&quot;525065&quot;&gt;&lt;property id=&quot;20148&quot; value=&quot;5&quot;/&gt;&lt;property id=&quot;20300&quot; value=&quot;Slide 3 - &amp;quot;Figure 14-2 Output of RadioB.java&amp;quot;&quot;/&gt;&lt;property id=&quot;20307&quot; value=&quot;411&quot;/&gt;&lt;/object&gt;&lt;/object&gt;&lt;/object&gt;&lt;/database&gt;"/>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8256</TotalTime>
  <Words>30</Words>
  <Application>Microsoft Office PowerPoint</Application>
  <PresentationFormat>On-screen Show (4:3)</PresentationFormat>
  <Paragraphs>8</Paragraphs>
  <Slides>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Arial</vt:lpstr>
      <vt:lpstr>Noto Sans Symbols</vt:lpstr>
      <vt:lpstr>Times New Roman</vt:lpstr>
      <vt:lpstr>Verdana</vt:lpstr>
      <vt:lpstr>508 Lecture</vt:lpstr>
      <vt:lpstr>1_508 Lecture</vt:lpstr>
      <vt:lpstr>CONCEPTS OF PROGRAMMING LANGUAGES</vt:lpstr>
      <vt:lpstr>Figure 14-1 Exception-handling control flow</vt:lpstr>
      <vt:lpstr>Figure 14-2 Output of RadioB.java</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Pediatric Nursing: Caring for Children, 7e</dc:title>
  <dc:subject>Health Science</dc:subject>
  <dc:creator>Ball/Bindler/Cowen/Shaw</dc:creator>
  <cp:keywords>Principles of Pediatric Nursing</cp:keywords>
  <cp:lastModifiedBy>lw-dlf</cp:lastModifiedBy>
  <cp:revision>724</cp:revision>
  <dcterms:modified xsi:type="dcterms:W3CDTF">2018-01-31T09:35:08Z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