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314" r:id="rId3"/>
    <p:sldId id="410" r:id="rId4"/>
    <p:sldId id="411" r:id="rId5"/>
  </p:sldIdLst>
  <p:sldSz cx="9144000" cy="6858000" type="screen4x3"/>
  <p:notesSz cx="6858000" cy="9144000"/>
  <p:custDataLst>
    <p:tags r:id="rId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185" userDrawn="1">
          <p15:clr>
            <a:srgbClr val="A4A3A4"/>
          </p15:clr>
        </p15:guide>
        <p15:guide id="4" pos="1859" userDrawn="1">
          <p15:clr>
            <a:srgbClr val="A4A3A4"/>
          </p15:clr>
        </p15:guide>
        <p15:guide id="5" orient="horz" pos="243">
          <p15:clr>
            <a:srgbClr val="A4A3A4"/>
          </p15:clr>
        </p15:guide>
        <p15:guide id="6" pos="2885">
          <p15:clr>
            <a:srgbClr val="A4A3A4"/>
          </p15:clr>
        </p15:guide>
        <p15:guide id="7" pos="239">
          <p15:clr>
            <a:srgbClr val="A4A3A4"/>
          </p15:clr>
        </p15:guide>
        <p15:guide id="8" pos="555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Holcomb" initials="" lastIdx="3" clrIdx="0"/>
  <p:cmAuthor id="1" name="Ruchi Sachdev" initials="" lastIdx="8" clrIdx="1"/>
  <p:cmAuthor id="2" name="Sarah Reusché" initials="" lastIdx="13" clrIdx="2"/>
  <p:cmAuthor id="3" name="Nitin Shankar" initials="" lastIdx="6" clrIdx="3"/>
  <p:cmAuthor id="4" name="Kristen Flathman" initials="" lastIdx="1" clrIdx="4"/>
  <p:cmAuthor id="5" name="Ben Schroeter" initials="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9630F-82C1-40B7-BC3A-925EFCFF5E92}">
  <a:tblStyle styleId="{40F9630F-82C1-40B7-BC3A-925EFCFF5E9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33" autoAdjust="0"/>
    <p:restoredTop sz="82909" autoAdjust="0"/>
  </p:normalViewPr>
  <p:slideViewPr>
    <p:cSldViewPr snapToGrid="0" snapToObjects="1">
      <p:cViewPr varScale="1">
        <p:scale>
          <a:sx n="90" d="100"/>
          <a:sy n="90" d="100"/>
        </p:scale>
        <p:origin x="798" y="84"/>
      </p:cViewPr>
      <p:guideLst>
        <p:guide orient="horz" pos="2160"/>
        <p:guide pos="2880"/>
        <p:guide orient="horz" pos="1185"/>
        <p:guide pos="1859"/>
        <p:guide orient="horz" pos="243"/>
        <p:guide pos="2885"/>
        <p:guide pos="239"/>
        <p:guide pos="55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5CB01-6679-D646-ACB3-8B04B786C15F}" type="datetimeFigureOut">
              <a:rPr lang="en-US" smtClean="0"/>
              <a:pPr/>
              <a:t>31-Jan-18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C0F4D-8A6F-1C4A-B6BF-1558431E4F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630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10270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99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573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47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885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57200" y="5368160"/>
            <a:ext cx="8229600" cy="91685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6302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98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5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6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5600" marR="0" lvl="0" indent="-255600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2278063"/>
            <a:ext cx="8229600" cy="5588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2954338"/>
            <a:ext cx="8232775" cy="609600"/>
          </a:xfrm>
        </p:spPr>
        <p:txBody>
          <a:bodyPr/>
          <a:lstStyle>
            <a:lvl1pPr indent="-255600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457200" y="3733800"/>
            <a:ext cx="8229600" cy="5508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57200" y="4427538"/>
            <a:ext cx="8229600" cy="652462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57200" y="5181600"/>
            <a:ext cx="8229600" cy="500063"/>
          </a:xfrm>
        </p:spPr>
        <p:txBody>
          <a:bodyPr/>
          <a:lstStyle>
            <a:lvl1pPr marL="255588" indent="-255588">
              <a:defRPr/>
            </a:lvl1pPr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457200" y="5811838"/>
            <a:ext cx="8229600" cy="457200"/>
          </a:xfrm>
        </p:spPr>
        <p:txBody>
          <a:bodyPr/>
          <a:lstStyle>
            <a:lvl2pPr indent="-283464"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>
          <a:xfrm>
            <a:off x="3657601" y="6418263"/>
            <a:ext cx="479834" cy="298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0"/>
          </p:nvPr>
        </p:nvSpPr>
        <p:spPr>
          <a:xfrm>
            <a:off x="5503863" y="6418263"/>
            <a:ext cx="45331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21"/>
          </p:nvPr>
        </p:nvSpPr>
        <p:spPr>
          <a:xfrm>
            <a:off x="7200900" y="6418263"/>
            <a:ext cx="576027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2"/>
          </p:nvPr>
        </p:nvSpPr>
        <p:spPr>
          <a:xfrm flipH="1">
            <a:off x="7976101" y="6418263"/>
            <a:ext cx="778599" cy="29845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94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0"/>
            <a:ext cx="3657600" cy="16001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0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69" y="6165337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Learning Objectives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027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57200" y="3962400"/>
            <a:ext cx="8229600" cy="2163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2560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3464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397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176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8" r:id="rId3"/>
    <p:sldLayoutId id="2147483669" r:id="rId4"/>
    <p:sldLayoutId id="2147483651" r:id="rId5"/>
    <p:sldLayoutId id="2147483654" r:id="rId6"/>
    <p:sldLayoutId id="2147483655" r:id="rId7"/>
    <p:sldLayoutId id="2147483667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558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93969" y="6172200"/>
            <a:ext cx="8595359" cy="2354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Shape 15" descr="Pearson Log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6"/>
          <p:cNvSpPr txBox="1"/>
          <p:nvPr userDrawn="1"/>
        </p:nvSpPr>
        <p:spPr>
          <a:xfrm>
            <a:off x="1600200" y="6429344"/>
            <a:ext cx="71627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 smtClean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2019, 2016, 2013 Pearson Education, Inc. All Rights Reserved</a:t>
            </a:r>
            <a:endParaRPr lang="en-US" altLang="en-US" sz="1200" b="0" dirty="0">
              <a:latin typeface="Verdana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839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7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55588" marR="0" lvl="0" indent="-25603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49620" y="107792"/>
            <a:ext cx="8464180" cy="6560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buSzPct val="25000"/>
            </a:pPr>
            <a:r>
              <a:rPr lang="en-IN" dirty="0" smtClean="0"/>
              <a:t>CONCEPTS OF PROGRAMMING LANGUAGES</a:t>
            </a:r>
            <a:endParaRPr lang="en-US" sz="3400" b="1" i="0" u="none" strike="noStrike" cap="none" dirty="0">
              <a:solidFill>
                <a:srgbClr val="007FA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49620" y="1186440"/>
            <a:ext cx="4222380" cy="33845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2000" dirty="0" smtClean="0">
                <a:solidFill>
                  <a:srgbClr val="007FA3"/>
                </a:solidFill>
              </a:rPr>
              <a:t>12</a:t>
            </a:r>
            <a:r>
              <a:rPr lang="en-US" sz="2000" baseline="30000" dirty="0" smtClean="0">
                <a:solidFill>
                  <a:srgbClr val="007FA3"/>
                </a:solidFill>
              </a:rPr>
              <a:t>th</a:t>
            </a:r>
            <a:r>
              <a:rPr lang="en-US" sz="2000" b="0" i="0" u="none" strike="noStrike" cap="none" dirty="0" smtClean="0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lang="en-US" sz="2000" b="0" i="0" u="none" strike="noStrike" cap="none" dirty="0">
              <a:solidFill>
                <a:srgbClr val="007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 txBox="1">
            <a:spLocks noGrp="1"/>
          </p:cNvSpPr>
          <p:nvPr>
            <p:ph type="body" idx="4294967295"/>
          </p:nvPr>
        </p:nvSpPr>
        <p:spPr>
          <a:xfrm>
            <a:off x="5034564" y="2839918"/>
            <a:ext cx="3657600" cy="56478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buClr>
                <a:srgbClr val="007FA3"/>
              </a:buClr>
              <a:buSzPct val="25000"/>
              <a:buFont typeface="Arial"/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</a:t>
            </a:r>
            <a:r>
              <a:rPr lang="en-US" sz="3000" dirty="0" smtClean="0"/>
              <a:t>15</a:t>
            </a:r>
            <a:endParaRPr lang="en-US"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4294967295"/>
          </p:nvPr>
        </p:nvSpPr>
        <p:spPr>
          <a:xfrm>
            <a:off x="5034564" y="3542721"/>
            <a:ext cx="3657600" cy="91713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/>
              <a:t>Functional Programming</a:t>
            </a:r>
          </a:p>
          <a:p>
            <a:pPr marL="0" indent="0">
              <a:spcBef>
                <a:spcPts val="0"/>
              </a:spcBef>
              <a:buSzPct val="25000"/>
              <a:buNone/>
            </a:pPr>
            <a:r>
              <a:rPr lang="en-US" sz="2200" dirty="0"/>
              <a:t>Languages</a:t>
            </a:r>
            <a:endParaRPr lang="en-US" sz="22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2" descr="M:\08VOL4\Graphics\Powerpoint\PEARSON\PE031-SEBESTA\Incoming\sebesta_cpl12e_hep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829" y="1600200"/>
            <a:ext cx="3763046" cy="4653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1"/>
            <a:ext cx="8527143" cy="1112195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15-1 </a:t>
            </a:r>
            <a:r>
              <a:rPr lang="en-US" sz="2800" dirty="0"/>
              <a:t>Internal </a:t>
            </a:r>
            <a:r>
              <a:rPr lang="en-US" sz="2800" dirty="0" smtClean="0"/>
              <a:t>representation of </a:t>
            </a:r>
            <a:r>
              <a:rPr lang="en-US" sz="2800" dirty="0"/>
              <a:t>two Lisp lists</a:t>
            </a:r>
          </a:p>
        </p:txBody>
      </p:sp>
      <p:pic>
        <p:nvPicPr>
          <p:cNvPr id="4" name="Picture 3" descr="The internal representation of the list A, B, C, D: A pointer points to the head node in the list. Four nodes with data parts A, B C and D and the next pointer linked to its successor. The node D does not have a successor and the pointer value is null. The internal representation of the list A left parenthesis B C right parenthesis D left parenthesis E left parenthesis F G right parenthesis right parenthesis: A pointer points to the head node A in the list.Node A is linked to Node B. Node B is linked to node D and Node C. The node C does not have a successor and the pointer value is null. Node D points to a dummy node for E with a null value. This node points to the node E which similarly points to a null node and points to Node F. This node F points to node G. The node G does not have a successor and the pointer value is null.&#10;&#10;" title="The internal representation of two lisp lists: A, B, C, D and A left parenthesis B C right parenthesis D left parenthesis E left parenthesis F G right parenthesis right parenthesi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227" y="1012644"/>
            <a:ext cx="6971547" cy="52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57" y="217842"/>
            <a:ext cx="8570686" cy="989856"/>
          </a:xfrm>
        </p:spPr>
        <p:txBody>
          <a:bodyPr anchor="t"/>
          <a:lstStyle/>
          <a:p>
            <a:r>
              <a:rPr lang="en-US" sz="2800" dirty="0"/>
              <a:t>Figure </a:t>
            </a:r>
            <a:r>
              <a:rPr lang="en-US" sz="2800" dirty="0" smtClean="0"/>
              <a:t>15-2 </a:t>
            </a:r>
            <a:r>
              <a:rPr lang="en-US" sz="2800" dirty="0"/>
              <a:t>The result of </a:t>
            </a:r>
            <a:r>
              <a:rPr lang="en-US" sz="2800" dirty="0" smtClean="0"/>
              <a:t>several CONS </a:t>
            </a:r>
            <a:r>
              <a:rPr lang="en-US" sz="2800" dirty="0"/>
              <a:t>operations</a:t>
            </a:r>
          </a:p>
        </p:txBody>
      </p:sp>
      <p:pic>
        <p:nvPicPr>
          <p:cNvPr id="4" name="Picture 3" descr="The internal representation of lisp list C O N S single quote A single quote left parenthesis right parenthesis which after construct operation becomes A. A head node with data part value A and null pointer value.The internal representation of lisp list C O N S single quote A single quote left parenthesis B C right parenthesis which after construct operation becomes A B C. Three nodes with data parts A, B and C and the next pointer linked to its successor.The node C does not have a successor and the pointer value is null.The internal representation of lisp list C O N S single quote left parenthesis right parenthesis single quote left parenthesis ABright parenthesiswhich after construct operation becomes left parenthesis right parenthesis A B. A head node with data part value pointing towards another node with data part NIL.The head node points to a node with data part A and this node points to a node with data part B with a null pointer. The internal representation of lisp list C O N S single quote A B single quote left parenthesis C D right parenthesis which after construct operation becomesleft parenthesis A B right parenthesis C D.The head node points to two nodes with data parts A and C. Node C points to a node with data part D and with a null pointer value. Node A points to a node with data part B and with a null pointer value. " title="The internal representation of five lisp lists with construct operation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151" y="795723"/>
            <a:ext cx="4141696" cy="55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277&quot;&gt;&lt;property id=&quot;20148&quot; value=&quot;5&quot;/&gt;&lt;property id=&quot;20300&quot; value=&quot;Slide 1 - &amp;quot;CONCEPTS OF PROGRAMMING LANGUAGES&amp;quot;&quot;/&gt;&lt;property id=&quot;20307&quot; value=&quot;314&quot;/&gt;&lt;/object&gt;&lt;object type=&quot;3&quot; unique_id=&quot;524656&quot;&gt;&lt;property id=&quot;20148&quot; value=&quot;5&quot;/&gt;&lt;property id=&quot;20300&quot; value=&quot;Slide 2 - &amp;quot;Figure 15-1 Internal representation of two Lisp lists&amp;quot;&quot;/&gt;&lt;property id=&quot;20307&quot; value=&quot;410&quot;/&gt;&lt;/object&gt;&lt;object type=&quot;3&quot; unique_id=&quot;525065&quot;&gt;&lt;property id=&quot;20148&quot; value=&quot;5&quot;/&gt;&lt;property id=&quot;20300&quot; value=&quot;Slide 3 - &amp;quot;Figure 15-2 The result of several CONS operations&amp;quot;&quot;/&gt;&lt;property id=&quot;20307&quot; value=&quot;411&quot;/&gt;&lt;/object&gt;&lt;/object&gt;&lt;/object&gt;&lt;/database&gt;"/>
</p:tagLst>
</file>

<file path=ppt/theme/theme1.xml><?xml version="1.0" encoding="utf-8"?>
<a:theme xmlns:a="http://schemas.openxmlformats.org/drawingml/2006/main" name="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508 Lectur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8284</TotalTime>
  <Words>27</Words>
  <Application>Microsoft Office PowerPoint</Application>
  <PresentationFormat>On-screen Show (4:3)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Noto Sans Symbols</vt:lpstr>
      <vt:lpstr>Times New Roman</vt:lpstr>
      <vt:lpstr>Verdana</vt:lpstr>
      <vt:lpstr>508 Lecture</vt:lpstr>
      <vt:lpstr>1_508 Lecture</vt:lpstr>
      <vt:lpstr>CONCEPTS OF PROGRAMMING LANGUAGES</vt:lpstr>
      <vt:lpstr>Figure 15-1 Internal representation of two Lisp lists</vt:lpstr>
      <vt:lpstr>Figure 15-2 The result of several CONS operations</vt:lpstr>
    </vt:vector>
  </TitlesOfParts>
  <Company>SPi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Pediatric Nursing: Caring for Children, 7e</dc:title>
  <dc:subject>Health Science</dc:subject>
  <dc:creator>Ball/Bindler/Cowen/Shaw</dc:creator>
  <cp:keywords>Principles of Pediatric Nursing</cp:keywords>
  <cp:lastModifiedBy>lw-dlf</cp:lastModifiedBy>
  <cp:revision>721</cp:revision>
  <dcterms:modified xsi:type="dcterms:W3CDTF">2018-01-31T09:36:16Z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682739</vt:lpwstr>
  </property>
  <property fmtid="{D5CDD505-2E9C-101B-9397-08002B2CF9AE}" pid="3" name="Offisync_ServerID">
    <vt:lpwstr>7e960520-0e88-4f05-9fa0-24079b61e486</vt:lpwstr>
  </property>
  <property fmtid="{D5CDD505-2E9C-101B-9397-08002B2CF9AE}" pid="4" name="Offisync_UpdateToken">
    <vt:lpwstr>2</vt:lpwstr>
  </property>
  <property fmtid="{D5CDD505-2E9C-101B-9397-08002B2CF9AE}" pid="5" name="Jive_VersionGuid">
    <vt:lpwstr>2e874262-9747-49d3-bf1e-677aeb587663</vt:lpwstr>
  </property>
  <property fmtid="{D5CDD505-2E9C-101B-9397-08002B2CF9AE}" pid="6" name="Offisync_ProviderInitializationData">
    <vt:lpwstr>https://neo.pearson.com</vt:lpwstr>
  </property>
  <property fmtid="{D5CDD505-2E9C-101B-9397-08002B2CF9AE}" pid="7" name="Jive_LatestUserAccountName">
    <vt:lpwstr>joel</vt:lpwstr>
  </property>
</Properties>
</file>