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
  </p:notesMasterIdLst>
  <p:handoutMasterIdLst>
    <p:handoutMasterId r:id="rId6"/>
  </p:handoutMasterIdLst>
  <p:sldIdLst>
    <p:sldId id="314" r:id="rId3"/>
    <p:sldId id="410" r:id="rId4"/>
  </p:sldIdLst>
  <p:sldSz cx="9144000" cy="6858000" type="screen4x3"/>
  <p:notesSz cx="6858000" cy="9144000"/>
  <p:custDataLst>
    <p:tags r:id="rId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185" userDrawn="1">
          <p15:clr>
            <a:srgbClr val="A4A3A4"/>
          </p15:clr>
        </p15:guide>
        <p15:guide id="4" pos="1859" userDrawn="1">
          <p15:clr>
            <a:srgbClr val="A4A3A4"/>
          </p15:clr>
        </p15:guide>
        <p15:guide id="5" orient="horz" pos="243">
          <p15:clr>
            <a:srgbClr val="A4A3A4"/>
          </p15:clr>
        </p15:guide>
        <p15:guide id="6" pos="2885">
          <p15:clr>
            <a:srgbClr val="A4A3A4"/>
          </p15:clr>
        </p15:guide>
        <p15:guide id="7" pos="239">
          <p15:clr>
            <a:srgbClr val="A4A3A4"/>
          </p15:clr>
        </p15:guide>
        <p15:guide id="8" pos="55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3" autoAdjust="0"/>
    <p:restoredTop sz="82909" autoAdjust="0"/>
  </p:normalViewPr>
  <p:slideViewPr>
    <p:cSldViewPr snapToGrid="0" snapToObjects="1">
      <p:cViewPr varScale="1">
        <p:scale>
          <a:sx n="49" d="100"/>
          <a:sy n="49" d="100"/>
        </p:scale>
        <p:origin x="42" y="948"/>
      </p:cViewPr>
      <p:guideLst>
        <p:guide orient="horz" pos="2160"/>
        <p:guide pos="2880"/>
        <p:guide orient="horz" pos="1185"/>
        <p:guide pos="1859"/>
        <p:guide orient="horz" pos="243"/>
        <p:guide pos="2885"/>
        <p:guide pos="239"/>
        <p:guide pos="55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999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1">
            <a:alphaModFix/>
          </a:blip>
          <a:srcRect/>
          <a:stretch/>
        </p:blipFill>
        <p:spPr>
          <a:xfrm>
            <a:off x="443972" y="6429709"/>
            <a:ext cx="917999" cy="279914"/>
          </a:xfrm>
          <a:prstGeom prst="rect">
            <a:avLst/>
          </a:prstGeom>
          <a:noFill/>
          <a:ln>
            <a:noFill/>
          </a:ln>
        </p:spPr>
      </p:pic>
      <p:sp>
        <p:nvSpPr>
          <p:cNvPr id="1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8" r:id="rId3"/>
    <p:sldLayoutId id="2147483669" r:id="rId4"/>
    <p:sldLayoutId id="2147483651" r:id="rId5"/>
    <p:sldLayoutId id="2147483654" r:id="rId6"/>
    <p:sldLayoutId id="2147483655" r:id="rId7"/>
    <p:sldLayoutId id="2147483667"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49620" y="107792"/>
            <a:ext cx="8464180" cy="656002"/>
          </a:xfrm>
          <a:prstGeom prst="rect">
            <a:avLst/>
          </a:prstGeom>
          <a:noFill/>
          <a:ln>
            <a:noFill/>
          </a:ln>
        </p:spPr>
        <p:txBody>
          <a:bodyPr lIns="0" tIns="0" rIns="0" bIns="0" anchor="t" anchorCtr="0">
            <a:noAutofit/>
          </a:bodyPr>
          <a:lstStyle/>
          <a:p>
            <a:pPr lvl="0">
              <a:buSzPct val="25000"/>
            </a:pPr>
            <a:r>
              <a:rPr lang="en-IN"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Shape 196"/>
          <p:cNvSpPr txBox="1">
            <a:spLocks noGrp="1"/>
          </p:cNvSpPr>
          <p:nvPr>
            <p:ph type="body" idx="1"/>
          </p:nvPr>
        </p:nvSpPr>
        <p:spPr>
          <a:xfrm>
            <a:off x="349620" y="1186440"/>
            <a:ext cx="4222380" cy="338454"/>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dirty="0" smtClean="0">
                <a:solidFill>
                  <a:srgbClr val="007FA3"/>
                </a:solidFill>
              </a:rPr>
              <a:t>12</a:t>
            </a:r>
            <a:r>
              <a:rPr lang="en-US" sz="2000" baseline="30000" dirty="0" smtClean="0">
                <a:solidFill>
                  <a:srgbClr val="007FA3"/>
                </a:solidFill>
              </a:rPr>
              <a:t>th</a:t>
            </a:r>
            <a:r>
              <a:rPr lang="en-US" sz="2000" b="0" i="0" u="none" strike="noStrike" cap="none" dirty="0" smtClean="0">
                <a:solidFill>
                  <a:srgbClr val="007FA3"/>
                </a:solidFill>
                <a:latin typeface="Arial"/>
                <a:ea typeface="Arial"/>
                <a:cs typeface="Arial"/>
                <a:sym typeface="Arial"/>
              </a:rPr>
              <a:t> Edition</a:t>
            </a:r>
            <a:endParaRPr lang="en-US" sz="2000" b="0" i="0" u="none" strike="noStrike" cap="none" dirty="0">
              <a:solidFill>
                <a:srgbClr val="007FA3"/>
              </a:solidFill>
              <a:latin typeface="Arial"/>
              <a:ea typeface="Arial"/>
              <a:cs typeface="Arial"/>
              <a:sym typeface="Arial"/>
            </a:endParaRPr>
          </a:p>
        </p:txBody>
      </p:sp>
      <p:sp>
        <p:nvSpPr>
          <p:cNvPr id="198" name="Shape 198"/>
          <p:cNvSpPr txBox="1">
            <a:spLocks noGrp="1"/>
          </p:cNvSpPr>
          <p:nvPr>
            <p:ph type="body" idx="4294967295"/>
          </p:nvPr>
        </p:nvSpPr>
        <p:spPr>
          <a:xfrm>
            <a:off x="5034564" y="2839918"/>
            <a:ext cx="3657600" cy="564785"/>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a:t>
            </a:r>
            <a:r>
              <a:rPr lang="en-US" sz="3000" dirty="0" smtClean="0"/>
              <a:t>16</a:t>
            </a:r>
            <a:endParaRPr lang="en-US" sz="3000" b="0" i="0" u="none" strike="noStrike" cap="none" dirty="0">
              <a:solidFill>
                <a:schemeClr val="dk1"/>
              </a:solidFill>
              <a:latin typeface="Arial"/>
              <a:ea typeface="Arial"/>
              <a:cs typeface="Arial"/>
              <a:sym typeface="Arial"/>
            </a:endParaRPr>
          </a:p>
        </p:txBody>
      </p:sp>
      <p:sp>
        <p:nvSpPr>
          <p:cNvPr id="199" name="Shape 199"/>
          <p:cNvSpPr txBox="1">
            <a:spLocks noGrp="1"/>
          </p:cNvSpPr>
          <p:nvPr>
            <p:ph type="body" idx="4294967295"/>
          </p:nvPr>
        </p:nvSpPr>
        <p:spPr>
          <a:xfrm>
            <a:off x="5034564" y="3542721"/>
            <a:ext cx="3657600" cy="917136"/>
          </a:xfrm>
          <a:prstGeom prst="rect">
            <a:avLst/>
          </a:prstGeom>
          <a:noFill/>
          <a:ln>
            <a:noFill/>
          </a:ln>
        </p:spPr>
        <p:txBody>
          <a:bodyPr lIns="0" tIns="0" rIns="0" bIns="0" anchor="t" anchorCtr="0">
            <a:noAutofit/>
          </a:bodyPr>
          <a:lstStyle/>
          <a:p>
            <a:pPr marL="0" indent="0">
              <a:spcBef>
                <a:spcPts val="0"/>
              </a:spcBef>
              <a:buSzPct val="25000"/>
              <a:buNone/>
            </a:pPr>
            <a:r>
              <a:rPr lang="en-US" sz="2200" dirty="0"/>
              <a:t>Logic Programming</a:t>
            </a:r>
          </a:p>
          <a:p>
            <a:pPr marL="0" indent="0">
              <a:spcBef>
                <a:spcPts val="0"/>
              </a:spcBef>
              <a:buSzPct val="25000"/>
              <a:buNone/>
            </a:pPr>
            <a:r>
              <a:rPr lang="en-US" sz="2200" dirty="0"/>
              <a:t>Languages</a:t>
            </a:r>
            <a:endParaRPr lang="en-US" sz="2200" i="0" u="none" strike="noStrike" cap="none" dirty="0">
              <a:solidFill>
                <a:schemeClr val="dk1"/>
              </a:solidFill>
              <a:latin typeface="Arial"/>
              <a:ea typeface="Arial"/>
              <a:cs typeface="Arial"/>
              <a:sym typeface="Arial"/>
            </a:endParaRPr>
          </a:p>
        </p:txBody>
      </p:sp>
      <p:pic>
        <p:nvPicPr>
          <p:cNvPr id="9" name="Picture 2" descr="M:\08VOL4\Graphics\Powerpoint\PEARSON\PE031-SEBESTA\Incoming\sebesta_cpl12e_hepm.jpg"/>
          <p:cNvPicPr>
            <a:picLocks noChangeAspect="1" noChangeArrowheads="1"/>
          </p:cNvPicPr>
          <p:nvPr/>
        </p:nvPicPr>
        <p:blipFill>
          <a:blip r:embed="rId3"/>
          <a:srcRect/>
          <a:stretch>
            <a:fillRect/>
          </a:stretch>
        </p:blipFill>
        <p:spPr bwMode="auto">
          <a:xfrm>
            <a:off x="531829" y="1600200"/>
            <a:ext cx="3763046" cy="4653815"/>
          </a:xfrm>
          <a:prstGeom prst="rect">
            <a:avLst/>
          </a:prstGeom>
          <a:noFill/>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27143" cy="1112195"/>
          </a:xfrm>
        </p:spPr>
        <p:txBody>
          <a:bodyPr anchor="t"/>
          <a:lstStyle/>
          <a:p>
            <a:r>
              <a:rPr lang="en-US" sz="2800" dirty="0"/>
              <a:t>Figure </a:t>
            </a:r>
            <a:r>
              <a:rPr lang="en-US" sz="2800" dirty="0" smtClean="0"/>
              <a:t>16-1 </a:t>
            </a:r>
            <a:r>
              <a:rPr lang="en-US" sz="2800" dirty="0"/>
              <a:t>Control flow </a:t>
            </a:r>
            <a:r>
              <a:rPr lang="en-US" sz="2800" dirty="0" smtClean="0"/>
              <a:t>model for </a:t>
            </a:r>
            <a:r>
              <a:rPr lang="en-US" sz="2800" dirty="0"/>
              <a:t>the goal likes</a:t>
            </a:r>
            <a:br>
              <a:rPr lang="en-US" sz="2800" dirty="0"/>
            </a:br>
            <a:r>
              <a:rPr lang="en-US" sz="2800" dirty="0"/>
              <a:t>(jake, X), </a:t>
            </a:r>
            <a:r>
              <a:rPr lang="en-US" sz="2800" dirty="0" smtClean="0"/>
              <a:t>likes (darcie</a:t>
            </a:r>
            <a:r>
              <a:rPr lang="en-US" sz="2800" dirty="0"/>
              <a:t>, X)</a:t>
            </a:r>
          </a:p>
        </p:txBody>
      </p:sp>
      <p:pic>
        <p:nvPicPr>
          <p:cNvPr id="4" name="Picture 3" descr="Each goal is depicted by a rectangular box with four ports call, fail, exit and redo. The control enters the block through the call port or the redo port. If the goal succeeds, the control leaves through the exit port. If the goal fails, the control leaves through the fail port. If two sections are connected as in the example the redo and fail sections connect and the exit and call sections connect. " title="An illustration represents the function of the control flow model for its goal. There are two goals shown, likes, jakes and x as well as likes, darcie and x."/>
          <p:cNvPicPr>
            <a:picLocks noChangeAspect="1"/>
          </p:cNvPicPr>
          <p:nvPr/>
        </p:nvPicPr>
        <p:blipFill>
          <a:blip r:embed="rId2"/>
          <a:stretch>
            <a:fillRect/>
          </a:stretch>
        </p:blipFill>
        <p:spPr>
          <a:xfrm>
            <a:off x="3184945" y="1264705"/>
            <a:ext cx="2774110" cy="4944093"/>
          </a:xfrm>
          <a:prstGeom prst="rect">
            <a:avLst/>
          </a:prstGeom>
        </p:spPr>
      </p:pic>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277&quot;&gt;&lt;property id=&quot;20148&quot; value=&quot;5&quot;/&gt;&lt;property id=&quot;20300&quot; value=&quot;Slide 1 - &amp;quot;CONCEPTS OF PROGRAMMING LANGUAGES&amp;quot;&quot;/&gt;&lt;property id=&quot;20307&quot; value=&quot;314&quot;/&gt;&lt;/object&gt;&lt;object type=&quot;3&quot; unique_id=&quot;524656&quot;&gt;&lt;property id=&quot;20148&quot; value=&quot;5&quot;/&gt;&lt;property id=&quot;20300&quot; value=&quot;Slide 2 - &amp;quot;Figure 16-1 Control flow model for the goal likes&amp;#x0D;&amp;#x0A;(jake, X), likes (darcie, X)&amp;quot;&quot;/&gt;&lt;property id=&quot;20307&quot; value=&quot;410&quot;/&gt;&lt;/object&gt;&lt;/object&gt;&lt;/object&gt;&lt;/database&gt;"/>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8288</TotalTime>
  <Words>20</Words>
  <Application>Microsoft Office PowerPoint</Application>
  <PresentationFormat>On-screen Show (4:3)</PresentationFormat>
  <Paragraphs>6</Paragraphs>
  <Slides>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vt:i4>
      </vt:variant>
    </vt:vector>
  </HeadingPairs>
  <TitlesOfParts>
    <vt:vector size="8" baseType="lpstr">
      <vt:lpstr>Arial</vt:lpstr>
      <vt:lpstr>Noto Sans Symbols</vt:lpstr>
      <vt:lpstr>Times New Roman</vt:lpstr>
      <vt:lpstr>Verdana</vt:lpstr>
      <vt:lpstr>508 Lecture</vt:lpstr>
      <vt:lpstr>1_508 Lecture</vt:lpstr>
      <vt:lpstr>CONCEPTS OF PROGRAMMING LANGUAGES</vt:lpstr>
      <vt:lpstr>Figure 16-1 Control flow model for the goal likes (jake, X), likes (darcie, X)</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Pediatric Nursing: Caring for Children, 7e</dc:title>
  <dc:subject>Health Science</dc:subject>
  <dc:creator>Ball/Bindler/Cowen/Shaw</dc:creator>
  <cp:keywords>Principles of Pediatric Nursing</cp:keywords>
  <cp:lastModifiedBy>lw_dlf</cp:lastModifiedBy>
  <cp:revision>725</cp:revision>
  <dcterms:modified xsi:type="dcterms:W3CDTF">2018-02-01T11:46:55Z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