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1" r:id="rId4"/>
    <p:sldId id="258" r:id="rId5"/>
    <p:sldId id="262"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B34EE5-33CD-4E01-A131-325109A6059C}"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1023718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34EE5-33CD-4E01-A131-325109A6059C}"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3260415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34EE5-33CD-4E01-A131-325109A6059C}"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3006670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34EE5-33CD-4E01-A131-325109A6059C}"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FDB6A-8975-4FE9-A240-E63DA6ADE7C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82009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34EE5-33CD-4E01-A131-325109A6059C}"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3100149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B34EE5-33CD-4E01-A131-325109A6059C}" type="datetimeFigureOut">
              <a:rPr lang="en-US" smtClean="0"/>
              <a:t>3/20/2025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3727462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B34EE5-33CD-4E01-A131-325109A6059C}" type="datetimeFigureOut">
              <a:rPr lang="en-US" smtClean="0"/>
              <a:t>3/20/2025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1107009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B34EE5-33CD-4E01-A131-325109A6059C}"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1040099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B34EE5-33CD-4E01-A131-325109A6059C}"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556061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FB34EE5-33CD-4E01-A131-325109A6059C}"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1224553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34EE5-33CD-4E01-A131-325109A6059C}"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210120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B34EE5-33CD-4E01-A131-325109A6059C}"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317981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B34EE5-33CD-4E01-A131-325109A6059C}" type="datetimeFigureOut">
              <a:rPr lang="en-US" smtClean="0"/>
              <a:t>3/20/2025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42673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FB34EE5-33CD-4E01-A131-325109A6059C}" type="datetimeFigureOut">
              <a:rPr lang="en-US" smtClean="0"/>
              <a:t>3/20/2025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110546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B34EE5-33CD-4E01-A131-325109A6059C}" type="datetimeFigureOut">
              <a:rPr lang="en-US" smtClean="0"/>
              <a:t>3/20/2025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2923010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FB34EE5-33CD-4E01-A131-325109A6059C}" type="datetimeFigureOut">
              <a:rPr lang="en-US" smtClean="0"/>
              <a:t>3/20/2025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308527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34EE5-33CD-4E01-A131-325109A6059C}"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FDB6A-8975-4FE9-A240-E63DA6ADE7CC}" type="slidenum">
              <a:rPr lang="en-US" smtClean="0"/>
              <a:t>‹#›</a:t>
            </a:fld>
            <a:endParaRPr lang="en-US"/>
          </a:p>
        </p:txBody>
      </p:sp>
    </p:spTree>
    <p:extLst>
      <p:ext uri="{BB962C8B-B14F-4D97-AF65-F5344CB8AC3E}">
        <p14:creationId xmlns:p14="http://schemas.microsoft.com/office/powerpoint/2010/main" val="15839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B34EE5-33CD-4E01-A131-325109A6059C}" type="datetimeFigureOut">
              <a:rPr lang="en-US" smtClean="0"/>
              <a:t>3/20/2025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1AFDB6A-8975-4FE9-A240-E63DA6ADE7CC}" type="slidenum">
              <a:rPr lang="en-US" smtClean="0"/>
              <a:t>‹#›</a:t>
            </a:fld>
            <a:endParaRPr lang="en-US"/>
          </a:p>
        </p:txBody>
      </p:sp>
    </p:spTree>
    <p:extLst>
      <p:ext uri="{BB962C8B-B14F-4D97-AF65-F5344CB8AC3E}">
        <p14:creationId xmlns:p14="http://schemas.microsoft.com/office/powerpoint/2010/main" val="28832176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C3339CA-DE67-4E30-A2C9-0EB8E1F2BA70}"/>
              </a:ext>
            </a:extLst>
          </p:cNvPr>
          <p:cNvSpPr>
            <a:spLocks noGrp="1"/>
          </p:cNvSpPr>
          <p:nvPr>
            <p:ph type="subTitle" idx="1"/>
          </p:nvPr>
        </p:nvSpPr>
        <p:spPr>
          <a:xfrm>
            <a:off x="1524000" y="2722564"/>
            <a:ext cx="9144000" cy="3665358"/>
          </a:xfrm>
        </p:spPr>
        <p:txBody>
          <a:bodyPr>
            <a:normAutofit/>
          </a:bodyPr>
          <a:lstStyle/>
          <a:p>
            <a:pPr algn="ctr"/>
            <a:r>
              <a:rPr lang="en-US" sz="3200" b="1" i="1" dirty="0" smtClean="0">
                <a:solidFill>
                  <a:schemeClr val="bg1"/>
                </a:solidFill>
              </a:rPr>
              <a:t>MINI </a:t>
            </a:r>
            <a:r>
              <a:rPr lang="en-US" sz="3200" b="1" i="1" dirty="0">
                <a:solidFill>
                  <a:schemeClr val="bg1"/>
                </a:solidFill>
              </a:rPr>
              <a:t>PROJECT </a:t>
            </a:r>
            <a:r>
              <a:rPr lang="en-US" sz="3200" b="1" i="1" dirty="0" smtClean="0">
                <a:solidFill>
                  <a:schemeClr val="bg1"/>
                </a:solidFill>
              </a:rPr>
              <a:t>PRESENTATION</a:t>
            </a:r>
          </a:p>
          <a:p>
            <a:pPr algn="ctr"/>
            <a:r>
              <a:rPr lang="en-US" sz="3200" b="1" i="1" dirty="0" smtClean="0">
                <a:solidFill>
                  <a:schemeClr val="bg1"/>
                </a:solidFill>
              </a:rPr>
              <a:t>ONLINE BANKING SYSTEM</a:t>
            </a:r>
            <a:endParaRPr lang="en-US" sz="3200" b="1" i="1" dirty="0">
              <a:solidFill>
                <a:schemeClr val="bg1"/>
              </a:solidFill>
            </a:endParaRPr>
          </a:p>
          <a:p>
            <a:pPr algn="ctr"/>
            <a:r>
              <a:rPr lang="en-US" sz="3200" b="1" i="1" dirty="0">
                <a:solidFill>
                  <a:schemeClr val="bg1"/>
                </a:solidFill>
              </a:rPr>
              <a:t>GROUP 11</a:t>
            </a:r>
          </a:p>
          <a:p>
            <a:pPr algn="ctr"/>
            <a:r>
              <a:rPr lang="en-US" sz="3200" b="1" i="1" dirty="0" smtClean="0">
                <a:solidFill>
                  <a:schemeClr val="bg1"/>
                </a:solidFill>
              </a:rPr>
              <a:t>ANDREWS BARTHOLOMEW ASMAH</a:t>
            </a:r>
            <a:endParaRPr lang="en-US" sz="3200" dirty="0">
              <a:solidFill>
                <a:schemeClr val="bg1"/>
              </a:solidFill>
            </a:endParaRPr>
          </a:p>
          <a:p>
            <a:pPr algn="ctr"/>
            <a:r>
              <a:rPr lang="en-US" sz="3200" b="1" i="1" dirty="0" smtClean="0">
                <a:solidFill>
                  <a:schemeClr val="bg1"/>
                </a:solidFill>
              </a:rPr>
              <a:t>BC/ICT/22/187</a:t>
            </a:r>
            <a:endParaRPr lang="en-US" sz="3200" dirty="0">
              <a:solidFill>
                <a:schemeClr val="bg1"/>
              </a:solidFill>
            </a:endParaRPr>
          </a:p>
          <a:p>
            <a:pPr algn="ctr"/>
            <a:r>
              <a:rPr lang="en-US" sz="3200" b="1" i="1" dirty="0" smtClean="0">
                <a:solidFill>
                  <a:schemeClr val="bg1"/>
                </a:solidFill>
              </a:rPr>
              <a:t> (level 300)</a:t>
            </a:r>
          </a:p>
          <a:p>
            <a:pPr algn="ctr"/>
            <a:endParaRPr lang="en-US" sz="3200" dirty="0">
              <a:solidFill>
                <a:schemeClr val="bg1"/>
              </a:solidFill>
            </a:endParaRPr>
          </a:p>
        </p:txBody>
      </p:sp>
      <p:pic>
        <p:nvPicPr>
          <p:cNvPr id="4" name="Picture 3">
            <a:extLst>
              <a:ext uri="{FF2B5EF4-FFF2-40B4-BE49-F238E27FC236}">
                <a16:creationId xmlns:a16="http://schemas.microsoft.com/office/drawing/2014/main" xmlns="" id="{43871D85-8454-4AD2-AE15-8B920D0259B3}"/>
              </a:ext>
            </a:extLst>
          </p:cNvPr>
          <p:cNvPicPr/>
          <p:nvPr/>
        </p:nvPicPr>
        <p:blipFill>
          <a:blip r:embed="rId2">
            <a:extLst>
              <a:ext uri="{28A0092B-C50C-407E-A947-70E740481C1C}">
                <a14:useLocalDpi xmlns:a14="http://schemas.microsoft.com/office/drawing/2010/main" val="0"/>
              </a:ext>
            </a:extLst>
          </a:blip>
          <a:stretch>
            <a:fillRect/>
          </a:stretch>
        </p:blipFill>
        <p:spPr>
          <a:xfrm>
            <a:off x="5163530" y="310993"/>
            <a:ext cx="1864939" cy="1565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652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606F5B-0825-4639-87D2-1BA1627C3ADD}"/>
              </a:ext>
            </a:extLst>
          </p:cNvPr>
          <p:cNvSpPr>
            <a:spLocks noGrp="1"/>
          </p:cNvSpPr>
          <p:nvPr>
            <p:ph type="title"/>
          </p:nvPr>
        </p:nvSpPr>
        <p:spPr>
          <a:xfrm>
            <a:off x="838200" y="443753"/>
            <a:ext cx="10515600" cy="1075765"/>
          </a:xfrm>
        </p:spPr>
        <p:txBody>
          <a:bodyPr>
            <a:normAutofit fontScale="90000"/>
          </a:bodyPr>
          <a:lstStyle/>
          <a:p>
            <a:pPr algn="ctr"/>
            <a:r>
              <a:rPr lang="en-GB" sz="3600" b="1" i="1" u="sng" dirty="0">
                <a:solidFill>
                  <a:schemeClr val="tx1"/>
                </a:solidFill>
                <a:latin typeface="Times New Roman" panose="02020603050405020304" pitchFamily="18" charset="0"/>
                <a:cs typeface="Times New Roman" panose="02020603050405020304" pitchFamily="18" charset="0"/>
              </a:rPr>
              <a:t>AN ONLINE BANKNG SYSTEM</a:t>
            </a:r>
            <a:r>
              <a:rPr lang="en-US" dirty="0">
                <a:solidFill>
                  <a:schemeClr val="tx1"/>
                </a:solidFill>
              </a:rPr>
              <a:t/>
            </a:r>
            <a:br>
              <a:rPr lang="en-US"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xmlns="" id="{39E74F99-5146-4DEE-8170-FC8EEE75FB8C}"/>
              </a:ext>
            </a:extLst>
          </p:cNvPr>
          <p:cNvSpPr>
            <a:spLocks noGrp="1"/>
          </p:cNvSpPr>
          <p:nvPr>
            <p:ph idx="1"/>
          </p:nvPr>
        </p:nvSpPr>
        <p:spPr/>
        <p:txBody>
          <a:bodyPr>
            <a:normAutofit/>
          </a:bodyPr>
          <a:lstStyle/>
          <a:p>
            <a:pPr marL="0" indent="0" algn="ctr">
              <a:buNone/>
            </a:pPr>
            <a:r>
              <a:rPr lang="en-GB" sz="2400" b="1" i="1" u="sng" dirty="0" smtClean="0">
                <a:latin typeface="Times New Roman" panose="02020603050405020304" pitchFamily="18" charset="0"/>
                <a:cs typeface="Times New Roman" panose="02020603050405020304" pitchFamily="18" charset="0"/>
              </a:rPr>
              <a:t>TECHNOLOGIES </a:t>
            </a:r>
            <a:r>
              <a:rPr lang="en-GB" sz="2400" b="1" i="1" u="sng" dirty="0">
                <a:latin typeface="Times New Roman" panose="02020603050405020304" pitchFamily="18" charset="0"/>
                <a:cs typeface="Times New Roman" panose="02020603050405020304" pitchFamily="18" charset="0"/>
              </a:rPr>
              <a:t>USED</a:t>
            </a:r>
            <a:endParaRPr lang="en-US" sz="2400" b="1" i="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2000" dirty="0">
                <a:solidFill>
                  <a:schemeClr val="bg1"/>
                </a:solidFill>
                <a:latin typeface="Times New Roman" panose="02020603050405020304" pitchFamily="18" charset="0"/>
                <a:cs typeface="Times New Roman" panose="02020603050405020304" pitchFamily="18" charset="0"/>
              </a:rPr>
              <a:t>PHP</a:t>
            </a:r>
            <a:endParaRPr lang="en-US" sz="20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2000" dirty="0">
                <a:solidFill>
                  <a:schemeClr val="bg1"/>
                </a:solidFill>
                <a:latin typeface="Times New Roman" panose="02020603050405020304" pitchFamily="18" charset="0"/>
                <a:cs typeface="Times New Roman" panose="02020603050405020304" pitchFamily="18" charset="0"/>
              </a:rPr>
              <a:t>HTML</a:t>
            </a:r>
            <a:endParaRPr lang="en-US" sz="20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2000" dirty="0">
                <a:solidFill>
                  <a:schemeClr val="bg1"/>
                </a:solidFill>
                <a:latin typeface="Times New Roman" panose="02020603050405020304" pitchFamily="18" charset="0"/>
                <a:cs typeface="Times New Roman" panose="02020603050405020304" pitchFamily="18" charset="0"/>
              </a:rPr>
              <a:t>CSS</a:t>
            </a:r>
            <a:endParaRPr lang="en-US" sz="20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2000" dirty="0">
                <a:solidFill>
                  <a:schemeClr val="bg1"/>
                </a:solidFill>
                <a:latin typeface="Times New Roman" panose="02020603050405020304" pitchFamily="18" charset="0"/>
                <a:cs typeface="Times New Roman" panose="02020603050405020304" pitchFamily="18" charset="0"/>
              </a:rPr>
              <a:t>BOOTSTRAP</a:t>
            </a:r>
          </a:p>
          <a:p>
            <a:pPr>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WEB BROWSER</a:t>
            </a:r>
          </a:p>
          <a:p>
            <a:pPr>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EXCEL</a:t>
            </a:r>
          </a:p>
          <a:p>
            <a:pPr>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MY SQL</a:t>
            </a:r>
          </a:p>
          <a:p>
            <a:endParaRPr lang="en-US" dirty="0">
              <a:solidFill>
                <a:schemeClr val="bg1"/>
              </a:solidFill>
            </a:endParaRPr>
          </a:p>
        </p:txBody>
      </p:sp>
    </p:spTree>
    <p:extLst>
      <p:ext uri="{BB962C8B-B14F-4D97-AF65-F5344CB8AC3E}">
        <p14:creationId xmlns:p14="http://schemas.microsoft.com/office/powerpoint/2010/main" val="2111693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gn="ctr"/>
            <a:r>
              <a:rPr lang="en-GB" sz="2400" dirty="0" smtClean="0"/>
              <a:t>FEATURES</a:t>
            </a:r>
            <a:endParaRPr lang="en-GB" sz="2400" dirty="0"/>
          </a:p>
        </p:txBody>
      </p:sp>
      <p:sp>
        <p:nvSpPr>
          <p:cNvPr id="13" name="Content Placeholder 12"/>
          <p:cNvSpPr>
            <a:spLocks noGrp="1"/>
          </p:cNvSpPr>
          <p:nvPr>
            <p:ph idx="1"/>
          </p:nvPr>
        </p:nvSpPr>
        <p:spPr/>
        <p:txBody>
          <a:bodyPr/>
          <a:lstStyle/>
          <a:p>
            <a:pPr>
              <a:buFont typeface="Wingdings" panose="05000000000000000000" pitchFamily="2" charset="2"/>
              <a:buChar char="§"/>
            </a:pPr>
            <a:r>
              <a:rPr lang="en-GB" dirty="0" smtClean="0">
                <a:solidFill>
                  <a:schemeClr val="bg1"/>
                </a:solidFill>
              </a:rPr>
              <a:t>PUBLIC</a:t>
            </a:r>
          </a:p>
          <a:p>
            <a:pPr>
              <a:buFont typeface="Wingdings" panose="05000000000000000000" pitchFamily="2" charset="2"/>
              <a:buChar char="§"/>
            </a:pPr>
            <a:r>
              <a:rPr lang="en-GB" dirty="0" smtClean="0">
                <a:solidFill>
                  <a:schemeClr val="bg1"/>
                </a:solidFill>
              </a:rPr>
              <a:t>LOGIN PAGE</a:t>
            </a:r>
          </a:p>
          <a:p>
            <a:pPr>
              <a:buFont typeface="Wingdings" panose="05000000000000000000" pitchFamily="2" charset="2"/>
              <a:buChar char="§"/>
            </a:pPr>
            <a:r>
              <a:rPr lang="en-GB" dirty="0" smtClean="0">
                <a:solidFill>
                  <a:schemeClr val="bg1"/>
                </a:solidFill>
              </a:rPr>
              <a:t>ANNOUNCEMENT</a:t>
            </a:r>
          </a:p>
          <a:p>
            <a:pPr>
              <a:buFont typeface="Wingdings" panose="05000000000000000000" pitchFamily="2" charset="2"/>
              <a:buChar char="§"/>
            </a:pPr>
            <a:r>
              <a:rPr lang="en-GB" dirty="0" smtClean="0">
                <a:solidFill>
                  <a:schemeClr val="bg1"/>
                </a:solidFill>
              </a:rPr>
              <a:t>ABOUT US PAGE</a:t>
            </a:r>
            <a:endParaRPr lang="en-GB" dirty="0">
              <a:solidFill>
                <a:schemeClr val="bg1"/>
              </a:solidFill>
            </a:endParaRPr>
          </a:p>
        </p:txBody>
      </p:sp>
    </p:spTree>
    <p:extLst>
      <p:ext uri="{BB962C8B-B14F-4D97-AF65-F5344CB8AC3E}">
        <p14:creationId xmlns:p14="http://schemas.microsoft.com/office/powerpoint/2010/main" val="25781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F5E087-8104-42A0-8281-21410E8D4803}"/>
              </a:ext>
            </a:extLst>
          </p:cNvPr>
          <p:cNvSpPr>
            <a:spLocks noGrp="1"/>
          </p:cNvSpPr>
          <p:nvPr>
            <p:ph type="title"/>
          </p:nvPr>
        </p:nvSpPr>
        <p:spPr/>
        <p:txBody>
          <a:bodyPr/>
          <a:lstStyle/>
          <a:p>
            <a:pPr algn="ctr"/>
            <a:r>
              <a:rPr lang="en-GB" sz="3600" b="1" i="1" u="sng" dirty="0">
                <a:solidFill>
                  <a:schemeClr val="tx1"/>
                </a:solidFill>
                <a:latin typeface="Times New Roman" panose="02020603050405020304" pitchFamily="18" charset="0"/>
                <a:cs typeface="Times New Roman" panose="02020603050405020304" pitchFamily="18" charset="0"/>
              </a:rPr>
              <a:t>AN ONLINE BANKNG </a:t>
            </a:r>
            <a:r>
              <a:rPr lang="en-GB" sz="3600" b="1" i="1" u="sng" dirty="0" smtClean="0">
                <a:solidFill>
                  <a:schemeClr val="tx1"/>
                </a:solidFill>
                <a:latin typeface="Times New Roman" panose="02020603050405020304" pitchFamily="18" charset="0"/>
                <a:cs typeface="Times New Roman" panose="02020603050405020304" pitchFamily="18" charset="0"/>
              </a:rPr>
              <a:t>SYSTEM</a:t>
            </a:r>
            <a:br>
              <a:rPr lang="en-GB" sz="3600" b="1" i="1" u="sng" dirty="0" smtClean="0">
                <a:solidFill>
                  <a:schemeClr val="tx1"/>
                </a:solidFill>
                <a:latin typeface="Times New Roman" panose="02020603050405020304" pitchFamily="18" charset="0"/>
                <a:cs typeface="Times New Roman" panose="02020603050405020304" pitchFamily="18" charset="0"/>
              </a:rPr>
            </a:br>
            <a:r>
              <a:rPr lang="en-GB" sz="3600" b="1" i="1" u="sng" dirty="0">
                <a:solidFill>
                  <a:schemeClr val="tx1"/>
                </a:solidFill>
                <a:latin typeface="Times New Roman" panose="02020603050405020304" pitchFamily="18" charset="0"/>
                <a:cs typeface="Times New Roman" panose="02020603050405020304" pitchFamily="18" charset="0"/>
              </a:rPr>
              <a:t/>
            </a:r>
            <a:br>
              <a:rPr lang="en-GB" sz="3600" b="1" i="1" u="sng" dirty="0">
                <a:solidFill>
                  <a:schemeClr val="tx1"/>
                </a:solidFill>
                <a:latin typeface="Times New Roman" panose="02020603050405020304" pitchFamily="18" charset="0"/>
                <a:cs typeface="Times New Roman" panose="02020603050405020304" pitchFamily="18" charset="0"/>
              </a:rPr>
            </a:br>
            <a:r>
              <a:rPr lang="en-GB" sz="3600" b="1" i="1" u="sng" dirty="0" smtClean="0">
                <a:solidFill>
                  <a:schemeClr val="tx1"/>
                </a:solidFill>
                <a:latin typeface="Times New Roman" panose="02020603050405020304" pitchFamily="18" charset="0"/>
                <a:cs typeface="Times New Roman" panose="02020603050405020304" pitchFamily="18" charset="0"/>
              </a:rPr>
              <a:t/>
            </a:r>
            <a:br>
              <a:rPr lang="en-GB" sz="3600" b="1" i="1" u="sng" dirty="0" smtClean="0">
                <a:solidFill>
                  <a:schemeClr val="tx1"/>
                </a:solidFill>
                <a:latin typeface="Times New Roman" panose="02020603050405020304" pitchFamily="18" charset="0"/>
                <a:cs typeface="Times New Roman" panose="02020603050405020304" pitchFamily="18" charset="0"/>
              </a:rPr>
            </a:br>
            <a:r>
              <a:rPr lang="en-US" dirty="0">
                <a:solidFill>
                  <a:schemeClr val="tx1"/>
                </a:solidFill>
              </a:rPr>
              <a:t/>
            </a:r>
            <a:br>
              <a:rPr lang="en-US" dirty="0">
                <a:solidFill>
                  <a:schemeClr val="tx1"/>
                </a:solidFill>
              </a:rPr>
            </a:br>
            <a:endParaRPr lang="en-US" dirty="0">
              <a:solidFill>
                <a:schemeClr val="tx1"/>
              </a:solidFill>
            </a:endParaRPr>
          </a:p>
        </p:txBody>
      </p:sp>
      <p:sp>
        <p:nvSpPr>
          <p:cNvPr id="3" name="Content Placeholder 2">
            <a:extLst>
              <a:ext uri="{FF2B5EF4-FFF2-40B4-BE49-F238E27FC236}">
                <a16:creationId xmlns:a16="http://schemas.microsoft.com/office/drawing/2014/main" xmlns="" id="{4AE42AB4-BB7D-4CD5-B8CA-BA6C142B488D}"/>
              </a:ext>
            </a:extLst>
          </p:cNvPr>
          <p:cNvSpPr>
            <a:spLocks noGrp="1"/>
          </p:cNvSpPr>
          <p:nvPr>
            <p:ph idx="1"/>
          </p:nvPr>
        </p:nvSpPr>
        <p:spPr>
          <a:xfrm>
            <a:off x="1340476" y="1962134"/>
            <a:ext cx="10515600" cy="5836024"/>
          </a:xfrm>
        </p:spPr>
        <p:txBody>
          <a:bodyPr>
            <a:normAutofit/>
          </a:bodyPr>
          <a:lstStyle/>
          <a:p>
            <a:pPr marL="0" indent="0" algn="ctr">
              <a:buNone/>
            </a:pPr>
            <a:r>
              <a:rPr lang="en-GB" sz="2800" b="1" i="1" u="sng" dirty="0" smtClean="0">
                <a:latin typeface="Times New Roman" panose="02020603050405020304" pitchFamily="18" charset="0"/>
                <a:cs typeface="Times New Roman" panose="02020603050405020304" pitchFamily="18" charset="0"/>
              </a:rPr>
              <a:t>CLIENT-SIDE</a:t>
            </a:r>
            <a:endParaRPr lang="en-US" sz="2800" b="1" i="1" u="sng"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GB" sz="2400" dirty="0" smtClean="0">
                <a:solidFill>
                  <a:schemeClr val="bg1"/>
                </a:solidFill>
                <a:latin typeface="Times New Roman" panose="02020603050405020304" pitchFamily="18" charset="0"/>
                <a:cs typeface="Times New Roman" panose="02020603050405020304" pitchFamily="18" charset="0"/>
              </a:rPr>
              <a:t>Dashboard </a:t>
            </a:r>
            <a:r>
              <a:rPr lang="en-GB" sz="2400" dirty="0">
                <a:solidFill>
                  <a:schemeClr val="bg1"/>
                </a:solidFill>
                <a:latin typeface="Times New Roman" panose="02020603050405020304" pitchFamily="18" charset="0"/>
                <a:cs typeface="Times New Roman" panose="02020603050405020304" pitchFamily="18" charset="0"/>
              </a:rPr>
              <a:t>Page </a:t>
            </a:r>
            <a:r>
              <a:rPr lang="en-GB" sz="2400" i="1" dirty="0">
                <a:solidFill>
                  <a:schemeClr val="bg1"/>
                </a:solidFill>
                <a:latin typeface="Times New Roman" panose="02020603050405020304" pitchFamily="18" charset="0"/>
                <a:cs typeface="Times New Roman" panose="02020603050405020304" pitchFamily="18" charset="0"/>
              </a:rPr>
              <a:t>(display the account number and current balance)</a:t>
            </a:r>
            <a:endParaRPr lang="en-US" sz="2400" dirty="0">
              <a:solidFill>
                <a:schemeClr val="bg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GB" sz="2400" dirty="0">
                <a:solidFill>
                  <a:schemeClr val="bg1"/>
                </a:solidFill>
                <a:latin typeface="Times New Roman" panose="02020603050405020304" pitchFamily="18" charset="0"/>
                <a:cs typeface="Times New Roman" panose="02020603050405020304" pitchFamily="18" charset="0"/>
              </a:rPr>
              <a:t>List of Transactions History</a:t>
            </a:r>
            <a:endParaRPr lang="en-US" sz="2400" dirty="0">
              <a:solidFill>
                <a:schemeClr val="bg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GB" sz="2400" dirty="0">
                <a:solidFill>
                  <a:schemeClr val="bg1"/>
                </a:solidFill>
                <a:latin typeface="Times New Roman" panose="02020603050405020304" pitchFamily="18" charset="0"/>
                <a:cs typeface="Times New Roman" panose="02020603050405020304" pitchFamily="18" charset="0"/>
              </a:rPr>
              <a:t>Deposit</a:t>
            </a:r>
            <a:endParaRPr lang="en-US" sz="2400" dirty="0">
              <a:solidFill>
                <a:schemeClr val="bg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GB" sz="2400" dirty="0">
                <a:solidFill>
                  <a:schemeClr val="bg1"/>
                </a:solidFill>
                <a:latin typeface="Times New Roman" panose="02020603050405020304" pitchFamily="18" charset="0"/>
                <a:cs typeface="Times New Roman" panose="02020603050405020304" pitchFamily="18" charset="0"/>
              </a:rPr>
              <a:t>Withdraw</a:t>
            </a:r>
            <a:endParaRPr lang="en-US" sz="2400" dirty="0">
              <a:solidFill>
                <a:schemeClr val="bg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GB" sz="2400" dirty="0">
                <a:solidFill>
                  <a:schemeClr val="bg1"/>
                </a:solidFill>
                <a:latin typeface="Times New Roman" panose="02020603050405020304" pitchFamily="18" charset="0"/>
                <a:cs typeface="Times New Roman" panose="02020603050405020304" pitchFamily="18" charset="0"/>
              </a:rPr>
              <a:t>Fund Transfer</a:t>
            </a:r>
            <a:endParaRPr lang="en-US" sz="2400" dirty="0">
              <a:solidFill>
                <a:schemeClr val="bg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GB" sz="2400" dirty="0">
                <a:solidFill>
                  <a:schemeClr val="bg1"/>
                </a:solidFill>
                <a:latin typeface="Times New Roman" panose="02020603050405020304" pitchFamily="18" charset="0"/>
                <a:cs typeface="Times New Roman" panose="02020603050405020304" pitchFamily="18" charset="0"/>
              </a:rPr>
              <a:t>Manage System </a:t>
            </a:r>
            <a:r>
              <a:rPr lang="en-GB" sz="2400" dirty="0" smtClean="0">
                <a:solidFill>
                  <a:schemeClr val="bg1"/>
                </a:solidFill>
                <a:latin typeface="Times New Roman" panose="02020603050405020304" pitchFamily="18" charset="0"/>
                <a:cs typeface="Times New Roman" panose="02020603050405020304" pitchFamily="18" charset="0"/>
              </a:rPr>
              <a:t>Credentials</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07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GB" sz="2800" dirty="0" smtClean="0">
                <a:solidFill>
                  <a:schemeClr val="tx1"/>
                </a:solidFill>
              </a:rPr>
              <a:t>ADMIN SIDE</a:t>
            </a:r>
            <a:endParaRPr lang="en-GB" sz="2800" dirty="0">
              <a:solidFill>
                <a:schemeClr val="tx1"/>
              </a:solidFill>
            </a:endParaRPr>
          </a:p>
        </p:txBody>
      </p:sp>
      <p:sp>
        <p:nvSpPr>
          <p:cNvPr id="4" name="Content Placeholder 3"/>
          <p:cNvSpPr>
            <a:spLocks noGrp="1"/>
          </p:cNvSpPr>
          <p:nvPr>
            <p:ph idx="1"/>
          </p:nvPr>
        </p:nvSpPr>
        <p:spPr/>
        <p:txBody>
          <a:bodyPr/>
          <a:lstStyle/>
          <a:p>
            <a:pPr>
              <a:buFont typeface="Wingdings" panose="05000000000000000000" pitchFamily="2" charset="2"/>
              <a:buChar char="§"/>
            </a:pPr>
            <a:r>
              <a:rPr lang="en-GB" dirty="0" smtClean="0">
                <a:solidFill>
                  <a:schemeClr val="bg1"/>
                </a:solidFill>
              </a:rPr>
              <a:t>Dashboard page</a:t>
            </a:r>
          </a:p>
          <a:p>
            <a:pPr>
              <a:buFont typeface="Wingdings" panose="05000000000000000000" pitchFamily="2" charset="2"/>
              <a:buChar char="§"/>
            </a:pPr>
            <a:r>
              <a:rPr lang="en-GB" dirty="0" smtClean="0">
                <a:solidFill>
                  <a:schemeClr val="bg1"/>
                </a:solidFill>
              </a:rPr>
              <a:t>List of all transaction history</a:t>
            </a:r>
          </a:p>
          <a:p>
            <a:pPr>
              <a:buFont typeface="Wingdings" panose="05000000000000000000" pitchFamily="2" charset="2"/>
              <a:buChar char="§"/>
            </a:pPr>
            <a:r>
              <a:rPr lang="en-GB" dirty="0" smtClean="0">
                <a:solidFill>
                  <a:schemeClr val="bg1"/>
                </a:solidFill>
              </a:rPr>
              <a:t>Deposit for client</a:t>
            </a:r>
          </a:p>
          <a:p>
            <a:pPr>
              <a:buFont typeface="Wingdings" panose="05000000000000000000" pitchFamily="2" charset="2"/>
              <a:buChar char="§"/>
            </a:pPr>
            <a:r>
              <a:rPr lang="en-GB" dirty="0" smtClean="0">
                <a:solidFill>
                  <a:schemeClr val="bg1"/>
                </a:solidFill>
              </a:rPr>
              <a:t>Withdraw for client</a:t>
            </a:r>
          </a:p>
          <a:p>
            <a:pPr>
              <a:buFont typeface="Wingdings" panose="05000000000000000000" pitchFamily="2" charset="2"/>
              <a:buChar char="§"/>
            </a:pPr>
            <a:r>
              <a:rPr lang="en-GB" dirty="0" smtClean="0">
                <a:solidFill>
                  <a:schemeClr val="bg1"/>
                </a:solidFill>
              </a:rPr>
              <a:t>Fund transfer for client</a:t>
            </a:r>
          </a:p>
          <a:p>
            <a:pPr>
              <a:buFont typeface="Wingdings" panose="05000000000000000000" pitchFamily="2" charset="2"/>
              <a:buChar char="§"/>
            </a:pPr>
            <a:r>
              <a:rPr lang="en-GB" dirty="0" smtClean="0">
                <a:solidFill>
                  <a:schemeClr val="bg1"/>
                </a:solidFill>
              </a:rPr>
              <a:t>Manage system credentials</a:t>
            </a:r>
          </a:p>
          <a:p>
            <a:pPr>
              <a:buFont typeface="Wingdings" panose="05000000000000000000" pitchFamily="2" charset="2"/>
              <a:buChar char="§"/>
            </a:pPr>
            <a:r>
              <a:rPr lang="en-GB" dirty="0" smtClean="0">
                <a:solidFill>
                  <a:schemeClr val="bg1"/>
                </a:solidFill>
              </a:rPr>
              <a:t>Manage system settings/info</a:t>
            </a:r>
            <a:endParaRPr lang="en-GB" dirty="0">
              <a:solidFill>
                <a:schemeClr val="bg1"/>
              </a:solidFill>
            </a:endParaRPr>
          </a:p>
        </p:txBody>
      </p:sp>
    </p:spTree>
    <p:extLst>
      <p:ext uri="{BB962C8B-B14F-4D97-AF65-F5344CB8AC3E}">
        <p14:creationId xmlns:p14="http://schemas.microsoft.com/office/powerpoint/2010/main" val="2905697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B2D16-9AD2-42E0-A22F-7BD9E7C9A74D}"/>
              </a:ext>
            </a:extLst>
          </p:cNvPr>
          <p:cNvSpPr>
            <a:spLocks noGrp="1"/>
          </p:cNvSpPr>
          <p:nvPr>
            <p:ph type="title"/>
          </p:nvPr>
        </p:nvSpPr>
        <p:spPr>
          <a:xfrm>
            <a:off x="838200" y="107578"/>
            <a:ext cx="10515600" cy="537882"/>
          </a:xfrm>
        </p:spPr>
        <p:txBody>
          <a:bodyPr>
            <a:normAutofit/>
          </a:bodyPr>
          <a:lstStyle/>
          <a:p>
            <a:pPr algn="ctr"/>
            <a:r>
              <a:rPr lang="en-US" sz="2000" dirty="0">
                <a:latin typeface="Times New Roman" panose="02020603050405020304" pitchFamily="18" charset="0"/>
                <a:cs typeface="Times New Roman" panose="02020603050405020304" pitchFamily="18" charset="0"/>
              </a:rPr>
              <a:t>IMAGE</a:t>
            </a:r>
          </a:p>
        </p:txBody>
      </p:sp>
      <p:sp>
        <p:nvSpPr>
          <p:cNvPr id="5" name="Content Placeholder 4">
            <a:extLst>
              <a:ext uri="{FF2B5EF4-FFF2-40B4-BE49-F238E27FC236}">
                <a16:creationId xmlns:a16="http://schemas.microsoft.com/office/drawing/2014/main" xmlns="" id="{30F4722F-DB81-4882-95CE-88747D9C9879}"/>
              </a:ext>
            </a:extLst>
          </p:cNvPr>
          <p:cNvSpPr>
            <a:spLocks noGrp="1"/>
          </p:cNvSpPr>
          <p:nvPr>
            <p:ph idx="1"/>
          </p:nvPr>
        </p:nvSpPr>
        <p:spPr>
          <a:xfrm>
            <a:off x="174812" y="900954"/>
            <a:ext cx="11833412" cy="5849469"/>
          </a:xfrm>
        </p:spPr>
        <p:txBody>
          <a:bodyPr>
            <a:normAutofit fontScale="92500" lnSpcReduction="20000"/>
          </a:bodyPr>
          <a:lstStyle/>
          <a:p>
            <a:endParaRPr lang="en-US" dirty="0"/>
          </a:p>
          <a:p>
            <a:endParaRPr lang="en-US" dirty="0"/>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solidFill>
                  <a:schemeClr val="bg1"/>
                </a:solidFill>
                <a:latin typeface="Times New Roman" panose="02020603050405020304" pitchFamily="18" charset="0"/>
                <a:cs typeface="Times New Roman" panose="02020603050405020304" pitchFamily="18" charset="0"/>
              </a:rPr>
              <a:t>This is a Simple Banking System Project that I'd developed in PHP. The project manages the bank's clients' accounts and handles the basic transactions of the clients. The system has 2 types of users which are the Admin and Clients. The system allows the client to save the records of their Deposits, Withdraws, and Fund Transfers.</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xmlns="" id="{904323B1-34B6-42A2-A780-D2A9A31DDA93}"/>
              </a:ext>
            </a:extLst>
          </p:cNvPr>
          <p:cNvPicPr/>
          <p:nvPr/>
        </p:nvPicPr>
        <p:blipFill>
          <a:blip r:embed="rId2">
            <a:extLst>
              <a:ext uri="{28A0092B-C50C-407E-A947-70E740481C1C}">
                <a14:useLocalDpi xmlns:a14="http://schemas.microsoft.com/office/drawing/2010/main" val="0"/>
              </a:ext>
            </a:extLst>
          </a:blip>
          <a:stretch>
            <a:fillRect/>
          </a:stretch>
        </p:blipFill>
        <p:spPr>
          <a:xfrm>
            <a:off x="524435" y="645460"/>
            <a:ext cx="11376212" cy="4948516"/>
          </a:xfrm>
          <a:prstGeom prst="rect">
            <a:avLst/>
          </a:prstGeom>
        </p:spPr>
      </p:pic>
    </p:spTree>
    <p:extLst>
      <p:ext uri="{BB962C8B-B14F-4D97-AF65-F5344CB8AC3E}">
        <p14:creationId xmlns:p14="http://schemas.microsoft.com/office/powerpoint/2010/main" val="48963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A0515-066A-437D-8750-CED779A2947A}"/>
              </a:ext>
            </a:extLst>
          </p:cNvPr>
          <p:cNvSpPr>
            <a:spLocks noGrp="1"/>
          </p:cNvSpPr>
          <p:nvPr>
            <p:ph type="title"/>
          </p:nvPr>
        </p:nvSpPr>
        <p:spPr/>
        <p:txBody>
          <a:bodyPr/>
          <a:lstStyle/>
          <a:p>
            <a:pPr algn="ctr"/>
            <a:r>
              <a:rPr lang="en-GB" sz="3600" b="1" i="1" u="sng" dirty="0" smtClean="0">
                <a:latin typeface="Times New Roman" panose="02020603050405020304" pitchFamily="18" charset="0"/>
                <a:cs typeface="Times New Roman" panose="02020603050405020304" pitchFamily="18" charset="0"/>
              </a:rPr>
              <a:t>ABOUT THE BANKING SYSTEM</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77AF78CB-1DD3-4211-8165-59CDE67195CD}"/>
              </a:ext>
            </a:extLst>
          </p:cNvPr>
          <p:cNvSpPr>
            <a:spLocks noGrp="1"/>
          </p:cNvSpPr>
          <p:nvPr>
            <p:ph idx="1"/>
          </p:nvPr>
        </p:nvSpPr>
        <p:spPr>
          <a:xfrm>
            <a:off x="147918" y="1156447"/>
            <a:ext cx="11860306" cy="5513294"/>
          </a:xfrm>
        </p:spPr>
        <p:txBody>
          <a:bodyPr>
            <a:normAutofit/>
          </a:bodyPr>
          <a:lstStyle/>
          <a:p>
            <a:pPr marL="0" indent="0">
              <a:buNone/>
            </a:pPr>
            <a:endParaRPr lang="en-GB" dirty="0"/>
          </a:p>
          <a:p>
            <a:pPr marL="0" indent="0">
              <a:buNone/>
            </a:pPr>
            <a:r>
              <a:rPr lang="en-GB" sz="2400" dirty="0">
                <a:solidFill>
                  <a:schemeClr val="bg1"/>
                </a:solidFill>
                <a:latin typeface="Times New Roman" panose="02020603050405020304" pitchFamily="18" charset="0"/>
                <a:cs typeface="Times New Roman" panose="02020603050405020304" pitchFamily="18" charset="0"/>
              </a:rPr>
              <a:t>This </a:t>
            </a:r>
            <a:r>
              <a:rPr lang="en-GB" sz="2400" b="1" dirty="0">
                <a:solidFill>
                  <a:schemeClr val="bg1"/>
                </a:solidFill>
                <a:latin typeface="Times New Roman" panose="02020603050405020304" pitchFamily="18" charset="0"/>
                <a:cs typeface="Times New Roman" panose="02020603050405020304" pitchFamily="18" charset="0"/>
              </a:rPr>
              <a:t>Simple Banking System</a:t>
            </a:r>
            <a:r>
              <a:rPr lang="en-GB" sz="2400" dirty="0">
                <a:solidFill>
                  <a:schemeClr val="bg1"/>
                </a:solidFill>
                <a:latin typeface="Times New Roman" panose="02020603050405020304" pitchFamily="18" charset="0"/>
                <a:cs typeface="Times New Roman" panose="02020603050405020304" pitchFamily="18" charset="0"/>
              </a:rPr>
              <a:t> web-based project was developed using PHP, HTML, CSS, JavaScript (Ajax and jQuery), Bootstrap, and some other plugins/libraries. On the </a:t>
            </a:r>
            <a:r>
              <a:rPr lang="en-GB" sz="2400" b="1" dirty="0">
                <a:solidFill>
                  <a:schemeClr val="bg1"/>
                </a:solidFill>
                <a:latin typeface="Times New Roman" panose="02020603050405020304" pitchFamily="18" charset="0"/>
                <a:cs typeface="Times New Roman" panose="02020603050405020304" pitchFamily="18" charset="0"/>
              </a:rPr>
              <a:t>Admin Side</a:t>
            </a:r>
            <a:r>
              <a:rPr lang="en-GB" sz="2400" dirty="0">
                <a:solidFill>
                  <a:schemeClr val="bg1"/>
                </a:solidFill>
                <a:latin typeface="Times New Roman" panose="02020603050405020304" pitchFamily="18" charset="0"/>
                <a:cs typeface="Times New Roman" panose="02020603050405020304" pitchFamily="18" charset="0"/>
              </a:rPr>
              <a:t>, the system admin user can manage all the records of the clients' accounts and the admin can also make the transaction for the walk-in clients. The admin is also in charge of managing the </a:t>
            </a:r>
            <a:r>
              <a:rPr lang="en-GB" sz="2400" b="1" dirty="0">
                <a:solidFill>
                  <a:schemeClr val="bg1"/>
                </a:solidFill>
                <a:latin typeface="Times New Roman" panose="02020603050405020304" pitchFamily="18" charset="0"/>
                <a:cs typeface="Times New Roman" panose="02020603050405020304" pitchFamily="18" charset="0"/>
              </a:rPr>
              <a:t>announcements</a:t>
            </a:r>
            <a:r>
              <a:rPr lang="en-GB" sz="2400" dirty="0">
                <a:solidFill>
                  <a:schemeClr val="bg1"/>
                </a:solidFill>
                <a:latin typeface="Times New Roman" panose="02020603050405020304" pitchFamily="18" charset="0"/>
                <a:cs typeface="Times New Roman" panose="02020603050405020304" pitchFamily="18" charset="0"/>
              </a:rPr>
              <a:t> which will be posted on the public website where all their clients or possible clients can read the post. Then, on the </a:t>
            </a:r>
            <a:r>
              <a:rPr lang="en-GB" sz="2400" b="1" dirty="0">
                <a:solidFill>
                  <a:schemeClr val="bg1"/>
                </a:solidFill>
                <a:latin typeface="Times New Roman" panose="02020603050405020304" pitchFamily="18" charset="0"/>
                <a:cs typeface="Times New Roman" panose="02020603050405020304" pitchFamily="18" charset="0"/>
              </a:rPr>
              <a:t>Client Side</a:t>
            </a:r>
            <a:r>
              <a:rPr lang="en-GB" sz="2400" dirty="0">
                <a:solidFill>
                  <a:schemeClr val="bg1"/>
                </a:solidFill>
                <a:latin typeface="Times New Roman" panose="02020603050405020304" pitchFamily="18" charset="0"/>
                <a:cs typeface="Times New Roman" panose="02020603050405020304" pitchFamily="18" charset="0"/>
              </a:rPr>
              <a:t>, as I have mentioned above, the client can make their transaction using the system and also track all their transactions. The system has many minor features which are relevant for this kind of system such as some </a:t>
            </a:r>
            <a:r>
              <a:rPr lang="en-GB" sz="2400" b="1" dirty="0">
                <a:solidFill>
                  <a:schemeClr val="bg1"/>
                </a:solidFill>
                <a:latin typeface="Times New Roman" panose="02020603050405020304" pitchFamily="18" charset="0"/>
                <a:cs typeface="Times New Roman" panose="02020603050405020304" pitchFamily="18" charset="0"/>
              </a:rPr>
              <a:t>Error trapping</a:t>
            </a:r>
            <a:r>
              <a:rPr lang="en-GB" sz="2400" dirty="0">
                <a:solidFill>
                  <a:schemeClr val="bg1"/>
                </a:solidFill>
                <a:latin typeface="Times New Roman" panose="02020603050405020304" pitchFamily="18" charset="0"/>
                <a:cs typeface="Times New Roman" panose="02020603050405020304" pitchFamily="18" charset="0"/>
              </a:rPr>
              <a:t> to prevent system errors due to human errors. The clients' credentials can be only created by the admin user.</a:t>
            </a: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161795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TotalTime>
  <Words>81</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Times New Roman</vt:lpstr>
      <vt:lpstr>Wingdings</vt:lpstr>
      <vt:lpstr>Wingdings 3</vt:lpstr>
      <vt:lpstr>Ion</vt:lpstr>
      <vt:lpstr>PowerPoint Presentation</vt:lpstr>
      <vt:lpstr>AN ONLINE BANKNG SYSTEM </vt:lpstr>
      <vt:lpstr>FEATURES</vt:lpstr>
      <vt:lpstr>AN ONLINE BANKNG SYSTEM    </vt:lpstr>
      <vt:lpstr>ADMIN SIDE</vt:lpstr>
      <vt:lpstr>IMAGE</vt:lpstr>
      <vt:lpstr>ABOUT THE BANKING SYSTEM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BANSEH BLESS</dc:creator>
  <cp:lastModifiedBy>DAVID</cp:lastModifiedBy>
  <cp:revision>12</cp:revision>
  <dcterms:created xsi:type="dcterms:W3CDTF">2025-03-18T10:13:56Z</dcterms:created>
  <dcterms:modified xsi:type="dcterms:W3CDTF">2025-03-20T16:57:19Z</dcterms:modified>
</cp:coreProperties>
</file>