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mière Page" id="{222D4D73-3C4D-48EB-AD69-47D220FEE6C2}">
          <p14:sldIdLst>
            <p14:sldId id="256"/>
          </p14:sldIdLst>
        </p14:section>
        <p14:section name="Sommaire" id="{FAE3F591-41FE-41D5-97D3-6C000F266780}">
          <p14:sldIdLst>
            <p14:sldId id="257"/>
          </p14:sldIdLst>
        </p14:section>
        <p14:section name="Git" id="{248F9C5E-8385-4657-80AB-66795B772AA0}">
          <p14:sldIdLst>
            <p14:sldId id="258"/>
            <p14:sldId id="259"/>
            <p14:sldId id="260"/>
          </p14:sldIdLst>
        </p14:section>
        <p14:section name="Bien commencer" id="{58566FD6-3CEB-40CD-8C0C-5FC458F0010A}">
          <p14:sldIdLst>
            <p14:sldId id="261"/>
            <p14:sldId id="262"/>
            <p14:sldId id="263"/>
            <p14:sldId id="264"/>
            <p14:sldId id="265"/>
          </p14:sldIdLst>
        </p14:section>
        <p14:section name="Commandes Basiques" id="{46C241F8-3790-4004-8B2B-B8E37316DAA2}">
          <p14:sldIdLst>
            <p14:sldId id="266"/>
            <p14:sldId id="267"/>
            <p14:sldId id="268"/>
            <p14:sldId id="269"/>
            <p14:sldId id="270"/>
          </p14:sldIdLst>
        </p14:section>
        <p14:section name="Fonctions Avancées" id="{4C53AEB9-894E-4D95-AEE2-234BD0178BAF}">
          <p14:sldIdLst>
            <p14:sldId id="271"/>
            <p14:sldId id="272"/>
            <p14:sldId id="273"/>
            <p14:sldId id="274"/>
          </p14:sldIdLst>
        </p14:section>
        <p14:section name="Fin" id="{05A31EB8-096C-4C09-A629-5EE71349853F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C399-92E4-4F97-9264-63247D3ED47A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C0AC-58D0-4A7C-BCD5-BBC4DDC36D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2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5E3-7C73-479E-B8E8-A8C8D887049C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4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2D83-9AFF-496F-9E50-DE21E71BE876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4FE3-6AA5-441B-B57E-E0052FF01BA7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C3DB-036E-439D-BEEA-713BE24BD7CB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98DC-AF52-4D3D-B0E7-753B3A5824ED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BA6C-E8F2-4505-853B-522DF40829B2}" type="datetime1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73C-7692-45D2-8FA1-F63AF62B13D8}" type="datetime1">
              <a:rPr lang="fr-FR" smtClean="0"/>
              <a:t>03/10/2023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5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6407-8837-4C99-ADE1-150C3459C295}" type="datetime1">
              <a:rPr lang="fr-FR" smtClean="0"/>
              <a:t>03/10/2023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1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460-F88F-44D2-A547-2FE77F0B5195}" type="datetime1">
              <a:rPr lang="fr-FR" smtClean="0"/>
              <a:t>03/10/2023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33B3-5E32-4FD1-B201-6424BE098AB5}" type="datetime1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5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E5A5-E9BA-4FDF-9F32-29C94D5B4806}" type="datetime1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285E-52F4-47D2-ABA4-DBC9BE31F358}" type="datetime1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IPSA 2023-2024 - Formation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0E71-6DB7-4E1E-B808-05C778586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29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24" Type="http://schemas.openxmlformats.org/officeDocument/2006/relationships/image" Target="../media/image32.png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31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34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36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3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24" Type="http://schemas.openxmlformats.org/officeDocument/2006/relationships/image" Target="../media/image41.png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40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44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46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48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51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53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55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5.jpe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26" Type="http://schemas.openxmlformats.org/officeDocument/2006/relationships/image" Target="../media/image12.png"/><Relationship Id="rId3" Type="http://schemas.openxmlformats.org/officeDocument/2006/relationships/slide" Target="slide4.xml"/><Relationship Id="rId21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5" Type="http://schemas.openxmlformats.org/officeDocument/2006/relationships/hyperlink" Target="https://git-scm.com/download/mac" TargetMode="Externa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24" Type="http://schemas.openxmlformats.org/officeDocument/2006/relationships/hyperlink" Target="https://gitforwindows.org/" TargetMode="Externa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11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10.png"/><Relationship Id="rId27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26" Type="http://schemas.openxmlformats.org/officeDocument/2006/relationships/image" Target="../media/image20.png"/><Relationship Id="rId3" Type="http://schemas.openxmlformats.org/officeDocument/2006/relationships/slide" Target="slide4.xml"/><Relationship Id="rId21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5" Type="http://schemas.openxmlformats.org/officeDocument/2006/relationships/image" Target="../media/image19.png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24" Type="http://schemas.openxmlformats.org/officeDocument/2006/relationships/image" Target="../media/image18.png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8.png"/><Relationship Id="rId28" Type="http://schemas.openxmlformats.org/officeDocument/2006/relationships/image" Target="../media/image22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10.png"/><Relationship Id="rId27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image" Target="../media/image24.pn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6.xml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7.xml"/><Relationship Id="rId5" Type="http://schemas.openxmlformats.org/officeDocument/2006/relationships/slide" Target="slide13.xml"/><Relationship Id="rId15" Type="http://schemas.openxmlformats.org/officeDocument/2006/relationships/slide" Target="slide14.xml"/><Relationship Id="rId23" Type="http://schemas.openxmlformats.org/officeDocument/2006/relationships/image" Target="../media/image26.png"/><Relationship Id="rId10" Type="http://schemas.openxmlformats.org/officeDocument/2006/relationships/slide" Target="slide6.xml"/><Relationship Id="rId19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it - Logo Downlo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81" y="2061418"/>
            <a:ext cx="56007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github - Icônes des médias sociaux gratui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058" y="2252521"/>
            <a:ext cx="1522794" cy="152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831669" y="5577839"/>
            <a:ext cx="252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Alexandre CONDETTE</a:t>
            </a:r>
          </a:p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05/10/2023</a:t>
            </a:r>
          </a:p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IPSA Toulouse</a:t>
            </a:r>
          </a:p>
        </p:txBody>
      </p:sp>
      <p:pic>
        <p:nvPicPr>
          <p:cNvPr id="9" name="Picture 8" descr="Fichier:Logo IPSA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801" y="0"/>
            <a:ext cx="1877246" cy="12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622424" y="370538"/>
            <a:ext cx="8947149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Atelier d’initiation à l’utilisation de Git et de l’interface GitHub</a:t>
            </a:r>
          </a:p>
        </p:txBody>
      </p:sp>
    </p:spTree>
    <p:extLst>
      <p:ext uri="{BB962C8B-B14F-4D97-AF65-F5344CB8AC3E}">
        <p14:creationId xmlns:p14="http://schemas.microsoft.com/office/powerpoint/2010/main" val="22733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10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Les bonnes pratiques avec Git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500C0F-9F30-4443-80F2-A1B57731AC53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753800" y="1992807"/>
            <a:ext cx="3600000" cy="3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D650A0B-B5BC-4116-9FB1-DB6550889575}"/>
              </a:ext>
            </a:extLst>
          </p:cNvPr>
          <p:cNvSpPr txBox="1"/>
          <p:nvPr/>
        </p:nvSpPr>
        <p:spPr>
          <a:xfrm>
            <a:off x="301017" y="2392779"/>
            <a:ext cx="7115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Ajouter un .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gitignore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en fonction de votre projet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Ajouter un ReadMe.md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Eviter de modifier le même fichier qu’un collègue simultanément, afin d’éviter les conflits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Git pull à user (et à abuser)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Git commit le plus fréquemment possible (en général 1 / 2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/ jours dans l’industrie)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Git rebase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Pour du travail en équipe, désigner un « expert » Git, qui se chargera de vérifier le code etc. avec de fusionner avec la branche principale (La branche Main DOIT être protégée),</a:t>
            </a:r>
          </a:p>
        </p:txBody>
      </p:sp>
    </p:spTree>
    <p:extLst>
      <p:ext uri="{BB962C8B-B14F-4D97-AF65-F5344CB8AC3E}">
        <p14:creationId xmlns:p14="http://schemas.microsoft.com/office/powerpoint/2010/main" val="3530275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 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11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Ajout des nouveaux fichiers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101D6F-06B3-4732-A5D5-B05EF24DE344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423895" y="1965600"/>
            <a:ext cx="2920320" cy="29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DE32560D-C967-4EAE-BAF2-859A7BF1B703}"/>
              </a:ext>
            </a:extLst>
          </p:cNvPr>
          <p:cNvSpPr txBox="1"/>
          <p:nvPr/>
        </p:nvSpPr>
        <p:spPr>
          <a:xfrm>
            <a:off x="4197335" y="1688601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1. Savoir dans quel état se trouve votre répertoire par rapport au dépôt distant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DA0A33-0370-42B8-9A55-D98BF397A70B}"/>
              </a:ext>
            </a:extLst>
          </p:cNvPr>
          <p:cNvSpPr txBox="1"/>
          <p:nvPr/>
        </p:nvSpPr>
        <p:spPr>
          <a:xfrm>
            <a:off x="4239321" y="2827529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2. Ajouter un changement dans la zone de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stagging</a:t>
            </a: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ZoneTexte 31">
            <a:extLst>
              <a:ext uri="{FF2B5EF4-FFF2-40B4-BE49-F238E27FC236}">
                <a16:creationId xmlns:a16="http://schemas.microsoft.com/office/drawing/2014/main" id="{31EBB24E-965E-4BEF-9947-527F3AA5F73B}"/>
              </a:ext>
            </a:extLst>
          </p:cNvPr>
          <p:cNvSpPr txBox="1"/>
          <p:nvPr/>
        </p:nvSpPr>
        <p:spPr>
          <a:xfrm>
            <a:off x="4239320" y="3753473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3. Capturer un instantané</a:t>
            </a:r>
          </a:p>
        </p:txBody>
      </p:sp>
      <p:sp>
        <p:nvSpPr>
          <p:cNvPr id="62" name="ZoneTexte 31">
            <a:extLst>
              <a:ext uri="{FF2B5EF4-FFF2-40B4-BE49-F238E27FC236}">
                <a16:creationId xmlns:a16="http://schemas.microsoft.com/office/drawing/2014/main" id="{7AD0565E-B8A2-4CF5-BBBC-934DA1FF7C44}"/>
              </a:ext>
            </a:extLst>
          </p:cNvPr>
          <p:cNvSpPr txBox="1"/>
          <p:nvPr/>
        </p:nvSpPr>
        <p:spPr>
          <a:xfrm>
            <a:off x="4239319" y="4665204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4. Ajouter les changements au dépôt distant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0CA8B-36BD-449E-8EE5-E18648309A7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38273" y="2157205"/>
            <a:ext cx="1238423" cy="419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F21742-1A16-40A0-AAF5-2B98B9B9A67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38273" y="3233710"/>
            <a:ext cx="1762371" cy="390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FA8E7C-A99A-416A-91F9-DA0151F3A25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38273" y="4109043"/>
            <a:ext cx="1267002" cy="409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B58E1-FDC8-4031-B6DA-25D86E4911D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26290" y="5038437"/>
            <a:ext cx="2705478" cy="466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2315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 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12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Les </a:t>
            </a:r>
            <a:r>
              <a:rPr lang="fr-F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endParaRPr lang="fr-F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205E74-1DA8-4105-91E1-055DC69D0140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597167" y="1963288"/>
            <a:ext cx="3854160" cy="350711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CDD589DF-41FE-44A5-9618-6B7C29A75D17}"/>
              </a:ext>
            </a:extLst>
          </p:cNvPr>
          <p:cNvSpPr txBox="1"/>
          <p:nvPr/>
        </p:nvSpPr>
        <p:spPr>
          <a:xfrm>
            <a:off x="201099" y="1819610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Les bons et mauvais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 / push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68EC5-A6FE-442C-A674-6B6F1C569E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3420" y="2146523"/>
            <a:ext cx="4944165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934D9-F1B4-4721-82C0-070F27A7DC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6759" y="3259583"/>
            <a:ext cx="1829055" cy="457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ZoneTexte 31">
            <a:extLst>
              <a:ext uri="{FF2B5EF4-FFF2-40B4-BE49-F238E27FC236}">
                <a16:creationId xmlns:a16="http://schemas.microsoft.com/office/drawing/2014/main" id="{499A7644-B6C3-4388-81F2-1A508E8E5CFB}"/>
              </a:ext>
            </a:extLst>
          </p:cNvPr>
          <p:cNvSpPr txBox="1"/>
          <p:nvPr/>
        </p:nvSpPr>
        <p:spPr>
          <a:xfrm>
            <a:off x="201098" y="2915518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Modifier le dernier commit</a:t>
            </a:r>
          </a:p>
        </p:txBody>
      </p:sp>
      <p:sp>
        <p:nvSpPr>
          <p:cNvPr id="63" name="ZoneTexte 31">
            <a:extLst>
              <a:ext uri="{FF2B5EF4-FFF2-40B4-BE49-F238E27FC236}">
                <a16:creationId xmlns:a16="http://schemas.microsoft.com/office/drawing/2014/main" id="{483E5987-84DF-4E1E-A960-6E73DC4EDD8F}"/>
              </a:ext>
            </a:extLst>
          </p:cNvPr>
          <p:cNvSpPr txBox="1"/>
          <p:nvPr/>
        </p:nvSpPr>
        <p:spPr>
          <a:xfrm>
            <a:off x="201098" y="3939960"/>
            <a:ext cx="7115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A surtout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eviter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 !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Commande qui écrase la branche distante et les travaux de tous vos coéquipiers)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Si votre push ne fonctionne pas, pas la peine de forcer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07925-84BD-4347-B951-EF8DE07BDFD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3895" y="4321189"/>
            <a:ext cx="1762371" cy="533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6611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 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13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Revenir en arrière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34EE90-E39A-464E-A52E-FC95AF75F7FE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 r="42801" b="6"/>
          <a:stretch>
            <a:fillRect/>
          </a:stretch>
        </p:blipFill>
        <p:spPr>
          <a:xfrm>
            <a:off x="441215" y="1725732"/>
            <a:ext cx="3600000" cy="4160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47FF5AA2-A6E3-40FF-AF71-CF134F1C9A85}"/>
              </a:ext>
            </a:extLst>
          </p:cNvPr>
          <p:cNvSpPr txBox="1"/>
          <p:nvPr/>
        </p:nvSpPr>
        <p:spPr>
          <a:xfrm>
            <a:off x="4951488" y="1725732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Afficher l’historique des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1B2687A-B599-4704-A861-30F4E54A0F8E}"/>
              </a:ext>
            </a:extLst>
          </p:cNvPr>
          <p:cNvSpPr txBox="1"/>
          <p:nvPr/>
        </p:nvSpPr>
        <p:spPr>
          <a:xfrm>
            <a:off x="4951488" y="2657227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Comparer 2 ensembles de données</a:t>
            </a:r>
          </a:p>
        </p:txBody>
      </p:sp>
      <p:sp>
        <p:nvSpPr>
          <p:cNvPr id="33" name="ZoneTexte 31">
            <a:extLst>
              <a:ext uri="{FF2B5EF4-FFF2-40B4-BE49-F238E27FC236}">
                <a16:creationId xmlns:a16="http://schemas.microsoft.com/office/drawing/2014/main" id="{B8CC0E41-8BE7-47C9-9849-74ABC92CAC62}"/>
              </a:ext>
            </a:extLst>
          </p:cNvPr>
          <p:cNvSpPr txBox="1"/>
          <p:nvPr/>
        </p:nvSpPr>
        <p:spPr>
          <a:xfrm>
            <a:off x="4951488" y="3588722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Créer des branches</a:t>
            </a:r>
          </a:p>
        </p:txBody>
      </p:sp>
      <p:sp>
        <p:nvSpPr>
          <p:cNvPr id="62" name="ZoneTexte 31">
            <a:extLst>
              <a:ext uri="{FF2B5EF4-FFF2-40B4-BE49-F238E27FC236}">
                <a16:creationId xmlns:a16="http://schemas.microsoft.com/office/drawing/2014/main" id="{87409C99-CD17-4222-9E63-4269B58C21D1}"/>
              </a:ext>
            </a:extLst>
          </p:cNvPr>
          <p:cNvSpPr txBox="1"/>
          <p:nvPr/>
        </p:nvSpPr>
        <p:spPr>
          <a:xfrm>
            <a:off x="4951488" y="4520217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Basculer vers une autre branche</a:t>
            </a:r>
          </a:p>
        </p:txBody>
      </p:sp>
      <p:sp>
        <p:nvSpPr>
          <p:cNvPr id="63" name="ZoneTexte 31">
            <a:extLst>
              <a:ext uri="{FF2B5EF4-FFF2-40B4-BE49-F238E27FC236}">
                <a16:creationId xmlns:a16="http://schemas.microsoft.com/office/drawing/2014/main" id="{7B07B5FC-06D7-4169-8B81-C1FE3B2EF303}"/>
              </a:ext>
            </a:extLst>
          </p:cNvPr>
          <p:cNvSpPr txBox="1"/>
          <p:nvPr/>
        </p:nvSpPr>
        <p:spPr>
          <a:xfrm>
            <a:off x="4951488" y="5451714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Revenir à l’état d’un commit précédent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BA734-5975-45A9-99B9-D5277D02EB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17847" y="2117035"/>
            <a:ext cx="4763165" cy="485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2D9BF0-56EB-475E-8FE9-4B63B53961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17847" y="3014649"/>
            <a:ext cx="3734321" cy="466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43623-4B3F-4CE8-B6BE-05D07ED1E1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17847" y="3902235"/>
            <a:ext cx="2810267" cy="4953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5425B-37D0-4F57-8827-EB6D013D74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17847" y="4914027"/>
            <a:ext cx="2181529" cy="447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EE99A-FB5D-401C-A5F1-7977B221190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21760" y="5832222"/>
            <a:ext cx="2181529" cy="447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0292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 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14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Inverser un commit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BE2467-8BBA-4C82-98C6-1BDC53E75D7C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797003" y="2742000"/>
            <a:ext cx="3850560" cy="1830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FACC53CC-8429-4D18-B51F-BF10F0B5F574}"/>
              </a:ext>
            </a:extLst>
          </p:cNvPr>
          <p:cNvSpPr txBox="1"/>
          <p:nvPr/>
        </p:nvSpPr>
        <p:spPr>
          <a:xfrm>
            <a:off x="301017" y="2459504"/>
            <a:ext cx="71153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Inverser un commit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Permet de défaire ce qui a été fait au moment d’un commit, en créant un commit d’inversion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Supprimer un fichier de la zone de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staging</a:t>
            </a: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Revenir en arrière jusqu’à un commit donné (en altérant l’historique)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EC9256-9D6C-47F0-BFFF-E4B965AB3F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3895" y="3023034"/>
            <a:ext cx="2200582" cy="590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F43CD-AA1A-4970-BEC8-28B0ECB724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3895" y="4039486"/>
            <a:ext cx="2038635" cy="533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A33F7-4362-4A4C-9621-B6B77034942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3895" y="5011129"/>
            <a:ext cx="1943371" cy="504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4687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 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15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GitHub, utilisation de l’interface comme un pro !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30927-65DA-44F9-9AD9-2A6231F428BE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613412" y="1504441"/>
            <a:ext cx="7997188" cy="75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3723B1-6BD2-4056-9A4A-DCA8230DA091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/>
            <a:alphaModFix/>
          </a:blip>
          <a:srcRect/>
          <a:stretch>
            <a:fillRect/>
          </a:stretch>
        </p:blipFill>
        <p:spPr>
          <a:xfrm>
            <a:off x="6978580" y="3330095"/>
            <a:ext cx="4876860" cy="110412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F4C441B-EA47-4164-9C7E-9655920616F5}"/>
              </a:ext>
            </a:extLst>
          </p:cNvPr>
          <p:cNvSpPr txBox="1"/>
          <p:nvPr/>
        </p:nvSpPr>
        <p:spPr>
          <a:xfrm>
            <a:off x="417995" y="2450558"/>
            <a:ext cx="7115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Issues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Demandes de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/ corrections de bugs et suivi de l’évolution grâce aux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Pull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Demande de fusion (évite les conflits de merge)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Discussions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Souvent liées à une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Actions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Automatisations de tâches (tests,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builds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Wiki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Version améliorée du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ReadMe</a:t>
            </a: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Tags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Identifier des versions « stables » du code (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ie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. Des versions livrables)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Milestones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Deadlines, pour l’organisation du travail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Badges ;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Donner des infos facilement visibles sur le repo</a:t>
            </a:r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5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 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16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 gestion des conflits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E800AD-7FB6-40CF-B377-307013C74573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410182" y="2512080"/>
            <a:ext cx="3358383" cy="183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CFE879-7CA3-4AF2-BDE8-3424DD59E0F4}"/>
              </a:ext>
            </a:extLst>
          </p:cNvPr>
          <p:cNvSpPr txBox="1"/>
          <p:nvPr/>
        </p:nvSpPr>
        <p:spPr>
          <a:xfrm>
            <a:off x="482938" y="2001140"/>
            <a:ext cx="5040000" cy="36093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Un conflit survient en général lorsque 2 personnes modifient les mêmes lignes d’un même fichier.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Git ne peut pas déterminer automatiquement la version correcte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En cas de conflit, on utilise les commandes vues précédemment (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status</a:t>
            </a: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, reset,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checkout</a:t>
            </a: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 etc.) pour résoudre manuellement les conflits (ou via des IDE ex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VSCode</a:t>
            </a: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212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 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17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Le Git </a:t>
            </a:r>
            <a:r>
              <a:rPr lang="fr-F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Merge</a:t>
            </a:r>
            <a:endParaRPr lang="fr-F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150650F-6472-47A9-9236-51F6698D3BD1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3666000" y="3115387"/>
            <a:ext cx="4860000" cy="2993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77B38A-B8CD-4DFD-A698-4CD9D16D4AB0}"/>
              </a:ext>
            </a:extLst>
          </p:cNvPr>
          <p:cNvSpPr txBox="1"/>
          <p:nvPr/>
        </p:nvSpPr>
        <p:spPr>
          <a:xfrm>
            <a:off x="360000" y="1714215"/>
            <a:ext cx="9057010" cy="144413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Lorsqu’il n’y a plus de conflit entre 2 branches, on peut procéder à leur fusion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On utilise depuis la branche de destination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5F59A-8695-44CC-A082-01F03A406B0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6286" y="2456442"/>
            <a:ext cx="2514951" cy="485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452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 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18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 cas de conflit…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A27A9B1-D8BD-4F86-AC48-F24EE2BDE989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6961072" y="1645812"/>
            <a:ext cx="471204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25B66D-23B5-4574-9A7F-0C3C50BE824E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/>
            <a:alphaModFix/>
          </a:blip>
          <a:srcRect/>
          <a:stretch>
            <a:fillRect/>
          </a:stretch>
        </p:blipFill>
        <p:spPr>
          <a:xfrm>
            <a:off x="945215" y="4479331"/>
            <a:ext cx="2592000" cy="1724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E44174-9C7D-4C83-A9A5-9F5EAAE1431E}"/>
              </a:ext>
            </a:extLst>
          </p:cNvPr>
          <p:cNvSpPr txBox="1"/>
          <p:nvPr/>
        </p:nvSpPr>
        <p:spPr>
          <a:xfrm>
            <a:off x="360000" y="1714215"/>
            <a:ext cx="6601072" cy="2526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Le rebasage permets de déplacer le point de départ d’une branche à la suite d’une seconde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Cela revient à « rapatrier » les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commits</a:t>
            </a: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Pour faire un rebase :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A547E-B98E-44D8-84B9-30DDCD19CF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3895" y="3429000"/>
            <a:ext cx="2648320" cy="466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0009B6C-2BC4-4181-9DF5-CBF019051DF8}"/>
              </a:ext>
            </a:extLst>
          </p:cNvPr>
          <p:cNvSpPr txBox="1"/>
          <p:nvPr/>
        </p:nvSpPr>
        <p:spPr>
          <a:xfrm>
            <a:off x="4496467" y="4240954"/>
            <a:ext cx="6601072" cy="1173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Git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stash</a:t>
            </a: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 permets de remiser ses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commits</a:t>
            </a:r>
            <a:r>
              <a:rPr lang="fr-FR" sz="1800" b="0" i="0" u="none" strike="noStrike" kern="1200" cap="none" dirty="0">
                <a:ln>
                  <a:noFill/>
                </a:ln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 afin de changer de branche et de pouvoir les reprendre plus tard.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Le fait de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stash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Noto Sans Devanagari" pitchFamily="2"/>
              </a:rPr>
              <a:t> peut aussi permettre d’éviter les conflits si le même fichier a été modifié par 2 personnes</a:t>
            </a:r>
            <a:endParaRPr lang="fr-FR" sz="1800" b="0" i="0" u="none" strike="noStrike" kern="1200" cap="none" dirty="0">
              <a:ln>
                <a:noFill/>
              </a:ln>
              <a:latin typeface="Cambria" panose="02040503050406030204" pitchFamily="18" charset="0"/>
              <a:ea typeface="Cambria" panose="02040503050406030204" pitchFamily="18" charset="0"/>
              <a:cs typeface="Noto Sans Devanagari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10C21-1728-4C94-B0B3-22C47F8161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52862" y="5437656"/>
            <a:ext cx="1181265" cy="447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259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 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19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Améliorer ses </a:t>
            </a:r>
            <a:r>
              <a:rPr lang="fr-F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endParaRPr lang="fr-F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09C90C-019E-4F47-8E4C-C0C88035658B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2955955" y="2029713"/>
            <a:ext cx="6213960" cy="36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9C95C2C9-5216-4100-851D-5941E0AB769E}"/>
              </a:ext>
            </a:extLst>
          </p:cNvPr>
          <p:cNvSpPr txBox="1"/>
          <p:nvPr/>
        </p:nvSpPr>
        <p:spPr>
          <a:xfrm>
            <a:off x="423895" y="1561304"/>
            <a:ext cx="711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Git squash pour ne garder que les </a:t>
            </a:r>
            <a:r>
              <a:rPr lang="fr-FR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commits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 importants</a:t>
            </a:r>
          </a:p>
        </p:txBody>
      </p:sp>
    </p:spTree>
    <p:extLst>
      <p:ext uri="{BB962C8B-B14F-4D97-AF65-F5344CB8AC3E}">
        <p14:creationId xmlns:p14="http://schemas.microsoft.com/office/powerpoint/2010/main" val="239304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E71-6DB7-4E1E-B808-05C778586B0D}" type="slidenum">
              <a:rPr lang="fr-FR" smtClean="0"/>
              <a:t>2</a:t>
            </a:fld>
            <a:r>
              <a:rPr lang="fr-FR" dirty="0"/>
              <a:t>/20</a:t>
            </a:r>
          </a:p>
        </p:txBody>
      </p:sp>
      <p:sp>
        <p:nvSpPr>
          <p:cNvPr id="15" name="Organigramme : Connecteur 14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29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23895" y="2455894"/>
            <a:ext cx="6600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Git, le logiciel de gestion de version incontournable</a:t>
            </a:r>
          </a:p>
          <a:p>
            <a:pPr marL="342900" indent="-342900">
              <a:buAutoNum type="arabicPeriod"/>
            </a:pP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Bien commencer avec Git</a:t>
            </a:r>
          </a:p>
          <a:p>
            <a:pPr marL="342900" indent="-342900">
              <a:buAutoNum type="arabicPeriod"/>
            </a:pP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Les commandes basiques pour (bien) gérer un projets</a:t>
            </a:r>
          </a:p>
          <a:p>
            <a:pPr marL="342900" indent="-342900">
              <a:buAutoNum type="arabicPeriod"/>
            </a:pP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Fonctions avancées</a:t>
            </a:r>
          </a:p>
        </p:txBody>
      </p:sp>
    </p:spTree>
    <p:extLst>
      <p:ext uri="{BB962C8B-B14F-4D97-AF65-F5344CB8AC3E}">
        <p14:creationId xmlns:p14="http://schemas.microsoft.com/office/powerpoint/2010/main" val="371920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20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>
            <a:extLst/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4637077" y="2408357"/>
            <a:ext cx="2880000" cy="25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ZoneTexte 61"/>
          <p:cNvSpPr txBox="1"/>
          <p:nvPr/>
        </p:nvSpPr>
        <p:spPr>
          <a:xfrm>
            <a:off x="3478581" y="1473068"/>
            <a:ext cx="5196991" cy="46166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Merci de votre attention !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4895701" y="5201541"/>
            <a:ext cx="23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37353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59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60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3</a:t>
            </a:fld>
            <a:r>
              <a:rPr lang="fr-FR" dirty="0"/>
              <a:t>/20</a:t>
            </a:r>
          </a:p>
        </p:txBody>
      </p:sp>
      <p:sp>
        <p:nvSpPr>
          <p:cNvPr id="61" name="Organigramme : Connecteur 60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Connecteur 61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Connecteur 62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Connecteur 63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Connecteur 64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Connecteur 65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Connecteur 67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Connecteur 68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Connecteur 69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rganigramme : Connecteur 70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Connecteur 71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Connecteur 72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Connecteur 73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Connecteur 74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rganigramme : Connecteur 75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Connecteur 76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Connecteur 77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Qu’est ce que le contrôle de version 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58ADDD7-4C10-4F7A-B7E3-B1594DC85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282891" y="1627281"/>
            <a:ext cx="2120760" cy="212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175E7-4BE2-4BA7-92E7-F8F25A413C9E}"/>
              </a:ext>
            </a:extLst>
          </p:cNvPr>
          <p:cNvSpPr txBox="1"/>
          <p:nvPr/>
        </p:nvSpPr>
        <p:spPr>
          <a:xfrm>
            <a:off x="243840" y="1627281"/>
            <a:ext cx="7353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Suivre et gérer les changements apportés à un code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Garder une trace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Revenir en arrière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Travailler en équipe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Eviter les conflits entre tâches concomitantes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Avantages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Développer plus vite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Développer mieux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Limiter les risques</a:t>
            </a:r>
          </a:p>
        </p:txBody>
      </p:sp>
      <p:pic>
        <p:nvPicPr>
          <p:cNvPr id="1026" name="Picture 2" descr="Vecteur de office folder file documents - ID:112389548 - image libre de  droit - Stocklib">
            <a:extLst>
              <a:ext uri="{FF2B5EF4-FFF2-40B4-BE49-F238E27FC236}">
                <a16:creationId xmlns:a16="http://schemas.microsoft.com/office/drawing/2014/main" id="{5022A96D-4F47-4748-8A4F-9D680F49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838" y="3863583"/>
            <a:ext cx="2254915" cy="22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8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4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Et Git, c’est quoi 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F5B6C9-003D-47B6-BF90-B79C60381A71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597167" y="1966680"/>
            <a:ext cx="3899520" cy="292463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6311D-356D-4323-A4D9-C733A02EF930}"/>
              </a:ext>
            </a:extLst>
          </p:cNvPr>
          <p:cNvSpPr txBox="1"/>
          <p:nvPr/>
        </p:nvSpPr>
        <p:spPr>
          <a:xfrm>
            <a:off x="243840" y="1627281"/>
            <a:ext cx="7353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DVCS (Système de Contrôle de Version Décentralisé) le plus largement utilisé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Open Source, développé par Linus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Torvalds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Fonctionne sur tous les systèmes d’exploitations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Performant, sécurisé, flexible</a:t>
            </a: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Et c’est difficile à utiliser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Facilement compréhensible, complexe à bien utiliser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Philosophie à comprendre</a:t>
            </a:r>
          </a:p>
        </p:txBody>
      </p:sp>
    </p:spTree>
    <p:extLst>
      <p:ext uri="{BB962C8B-B14F-4D97-AF65-F5344CB8AC3E}">
        <p14:creationId xmlns:p14="http://schemas.microsoft.com/office/powerpoint/2010/main" val="4066415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5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Exemple de </a:t>
            </a:r>
            <a:r>
              <a:rPr lang="fr-F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Worflow</a:t>
            </a:r>
            <a:endParaRPr lang="fr-F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0373" y="1657695"/>
            <a:ext cx="6691255" cy="4429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4234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6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Installation de Git</a:t>
            </a:r>
          </a:p>
        </p:txBody>
      </p:sp>
      <p:pic>
        <p:nvPicPr>
          <p:cNvPr id="1026" name="Picture 2" descr="Fichier:Windows logo - 2012.svg — Wikipédia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4" y="2012470"/>
            <a:ext cx="639685" cy="639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Logo mac os - Icônes ordinateur gratuites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9" y="3113957"/>
            <a:ext cx="651662" cy="65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Logo et symbole, sens, histoire, PNG, marqu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6937" y="1908840"/>
            <a:ext cx="1496416" cy="846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3"/>
          <a:srcRect l="3272" t="31599" r="33124" b="32468"/>
          <a:stretch/>
        </p:blipFill>
        <p:spPr>
          <a:xfrm>
            <a:off x="381439" y="1444894"/>
            <a:ext cx="1617786" cy="335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3" name="ZoneTexte 62"/>
          <p:cNvSpPr txBox="1"/>
          <p:nvPr/>
        </p:nvSpPr>
        <p:spPr>
          <a:xfrm>
            <a:off x="1168313" y="2193812"/>
            <a:ext cx="4961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Installation directement depuis le site de Git : </a:t>
            </a:r>
            <a:r>
              <a:rPr lang="fr-FR" sz="1200" dirty="0">
                <a:hlinkClick r:id="rId24"/>
              </a:rPr>
              <a:t>Git for Windows</a:t>
            </a:r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134046" y="3208955"/>
            <a:ext cx="496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Installation avec l’exécutable : </a:t>
            </a:r>
            <a:r>
              <a:rPr lang="fr-FR" sz="1200" dirty="0">
                <a:hlinkClick r:id="rId25"/>
              </a:rPr>
              <a:t>Git - </a:t>
            </a:r>
            <a:r>
              <a:rPr lang="fr-FR" sz="1200" dirty="0" err="1">
                <a:hlinkClick r:id="rId25"/>
              </a:rPr>
              <a:t>Downloading</a:t>
            </a:r>
            <a:r>
              <a:rPr lang="fr-FR" sz="1200" dirty="0">
                <a:hlinkClick r:id="rId25"/>
              </a:rPr>
              <a:t> Package (git-scm.com)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Installation en ligne de commande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60933" y="3747880"/>
            <a:ext cx="3976713" cy="25312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6" name="ZoneTexte 65"/>
          <p:cNvSpPr txBox="1"/>
          <p:nvPr/>
        </p:nvSpPr>
        <p:spPr>
          <a:xfrm>
            <a:off x="7880577" y="2147943"/>
            <a:ext cx="431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Sur les versions actuelles de Linux, Git est disponible nativement, sinon utiliser la commande : 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16643" y="2776753"/>
            <a:ext cx="2544707" cy="26786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513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7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Configuration et création d’un dépôt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2091" y="2072614"/>
            <a:ext cx="3458248" cy="7014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1" name="ZoneTexte 30"/>
          <p:cNvSpPr txBox="1"/>
          <p:nvPr/>
        </p:nvSpPr>
        <p:spPr>
          <a:xfrm>
            <a:off x="423895" y="1401091"/>
            <a:ext cx="660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Configurer les variables utilisateurs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238437" y="2192499"/>
            <a:ext cx="71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L’option </a:t>
            </a:r>
            <a:r>
              <a:rPr lang="fr-FR" sz="1200" i="1" dirty="0">
                <a:latin typeface="Cambria" panose="02040503050406030204" pitchFamily="18" charset="0"/>
                <a:ea typeface="Cambria" panose="02040503050406030204" pitchFamily="18" charset="0"/>
              </a:rPr>
              <a:t>--global 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permets d’affecter tous les dépôts avec lesquels vous travaillerez sur votre système</a:t>
            </a:r>
          </a:p>
          <a:p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user.name et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user.email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permets d’identifier la personne à l’origine d’un commit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23895" y="1710292"/>
            <a:ext cx="660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Dans un terminal (ou avec Git </a:t>
            </a:r>
            <a:r>
              <a:rPr lang="fr-F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Bash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423895" y="3020046"/>
            <a:ext cx="660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Autres fonctionnalités (pas essentielles)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87546-CA75-4006-9D78-1BE8F2FB7EC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497" t="11316" r="7628" b="11046"/>
          <a:stretch/>
        </p:blipFill>
        <p:spPr>
          <a:xfrm>
            <a:off x="479630" y="3462426"/>
            <a:ext cx="5117791" cy="631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48A6E8-B717-438C-BCFA-CFC0D1A402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3755" y="4329800"/>
            <a:ext cx="4677428" cy="638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ZoneTexte 31">
            <a:extLst>
              <a:ext uri="{FF2B5EF4-FFF2-40B4-BE49-F238E27FC236}">
                <a16:creationId xmlns:a16="http://schemas.microsoft.com/office/drawing/2014/main" id="{7530AE05-59D4-488E-A09C-3D6B04472C3B}"/>
              </a:ext>
            </a:extLst>
          </p:cNvPr>
          <p:cNvSpPr txBox="1"/>
          <p:nvPr/>
        </p:nvSpPr>
        <p:spPr>
          <a:xfrm>
            <a:off x="6077078" y="3946531"/>
            <a:ext cx="579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Créer des alias, changer les couleurs du terminal, modifier l’éditeur de commit par défaut etc. Vous pouvez quasiment tout configurer pour personnalisé votre Git en fonction de vos besoins</a:t>
            </a:r>
          </a:p>
        </p:txBody>
      </p:sp>
    </p:spTree>
    <p:extLst>
      <p:ext uri="{BB962C8B-B14F-4D97-AF65-F5344CB8AC3E}">
        <p14:creationId xmlns:p14="http://schemas.microsoft.com/office/powerpoint/2010/main" val="211048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8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 clé SSH, pour lier votre compte à votre PC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0"/>
          <a:srcRect l="7174" t="23088" r="7043" b="22097"/>
          <a:stretch/>
        </p:blipFill>
        <p:spPr>
          <a:xfrm>
            <a:off x="391911" y="1857374"/>
            <a:ext cx="2369866" cy="449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3" name="Picture 4" descr="Logo mac os - Icônes ordinateur gratuites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1" y="3595505"/>
            <a:ext cx="651662" cy="65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Linux Logo et symbole, sens, histoire, PNG, marqu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614" y="4543827"/>
            <a:ext cx="1496416" cy="846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chier:Windows logo - 2012.svg — Wikipé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0" y="2575577"/>
            <a:ext cx="639685" cy="639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6" name="Image 65"/>
          <p:cNvPicPr>
            <a:picLocks noChangeAspect="1"/>
          </p:cNvPicPr>
          <p:nvPr/>
        </p:nvPicPr>
        <p:blipFill rotWithShape="1">
          <a:blip r:embed="rId24"/>
          <a:srcRect l="4553" t="18622" r="5231" b="23179"/>
          <a:stretch/>
        </p:blipFill>
        <p:spPr>
          <a:xfrm>
            <a:off x="1396428" y="2670876"/>
            <a:ext cx="3111124" cy="4490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7" name="Image 66"/>
          <p:cNvPicPr>
            <a:picLocks noChangeAspect="1"/>
          </p:cNvPicPr>
          <p:nvPr/>
        </p:nvPicPr>
        <p:blipFill rotWithShape="1">
          <a:blip r:embed="rId25"/>
          <a:srcRect l="2934" t="16799" r="10319" b="17540"/>
          <a:stretch/>
        </p:blipFill>
        <p:spPr>
          <a:xfrm>
            <a:off x="1396428" y="4754265"/>
            <a:ext cx="2239486" cy="425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94473" y="3695910"/>
            <a:ext cx="2139690" cy="4405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9" name="ZoneTexte 68"/>
          <p:cNvSpPr txBox="1"/>
          <p:nvPr/>
        </p:nvSpPr>
        <p:spPr>
          <a:xfrm>
            <a:off x="423895" y="1401091"/>
            <a:ext cx="660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Créer une clé SSH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21A2130-303E-4EBB-A8BC-E9C7A233BDF6}"/>
              </a:ext>
            </a:extLst>
          </p:cNvPr>
          <p:cNvPicPr>
            <a:picLocks noChangeAspect="1"/>
          </p:cNvPicPr>
          <p:nvPr/>
        </p:nvPicPr>
        <p:blipFill>
          <a:blip r:embed="rId27">
            <a:lum/>
            <a:alphaModFix/>
          </a:blip>
          <a:srcRect/>
          <a:stretch>
            <a:fillRect/>
          </a:stretch>
        </p:blipFill>
        <p:spPr>
          <a:xfrm>
            <a:off x="7375020" y="1733982"/>
            <a:ext cx="4516560" cy="351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FC4AFEB-3813-47BB-AA88-21085CC3D848}"/>
              </a:ext>
            </a:extLst>
          </p:cNvPr>
          <p:cNvPicPr>
            <a:picLocks noChangeAspect="1"/>
          </p:cNvPicPr>
          <p:nvPr/>
        </p:nvPicPr>
        <p:blipFill>
          <a:blip r:embed="rId28">
            <a:lum/>
            <a:alphaModFix/>
          </a:blip>
          <a:srcRect/>
          <a:stretch>
            <a:fillRect/>
          </a:stretch>
        </p:blipFill>
        <p:spPr>
          <a:xfrm>
            <a:off x="5270541" y="1569990"/>
            <a:ext cx="1551240" cy="40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ZoneTexte 31">
            <a:extLst>
              <a:ext uri="{FF2B5EF4-FFF2-40B4-BE49-F238E27FC236}">
                <a16:creationId xmlns:a16="http://schemas.microsoft.com/office/drawing/2014/main" id="{738534A0-5680-4A71-A32E-53541841796A}"/>
              </a:ext>
            </a:extLst>
          </p:cNvPr>
          <p:cNvSpPr txBox="1"/>
          <p:nvPr/>
        </p:nvSpPr>
        <p:spPr>
          <a:xfrm>
            <a:off x="391911" y="5797405"/>
            <a:ext cx="71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Clé en 2 parties (publique et privée) permettant une connexion sécurisée sur un réseau</a:t>
            </a:r>
          </a:p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Les transmissions sont alors chiffrées</a:t>
            </a:r>
          </a:p>
        </p:txBody>
      </p:sp>
    </p:spTree>
    <p:extLst>
      <p:ext uri="{BB962C8B-B14F-4D97-AF65-F5344CB8AC3E}">
        <p14:creationId xmlns:p14="http://schemas.microsoft.com/office/powerpoint/2010/main" val="3630760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1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0800000">
            <a:off x="0" y="627637"/>
            <a:ext cx="12192000" cy="627636"/>
          </a:xfrm>
          <a:prstGeom prst="rect">
            <a:avLst/>
          </a:prstGeom>
          <a:gradFill>
            <a:gsLst>
              <a:gs pos="100000">
                <a:srgbClr val="DDEAF6"/>
              </a:gs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23895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041379" y="-1"/>
            <a:ext cx="14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658863" y="0"/>
            <a:ext cx="25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Bien Commencer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04795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Commandes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217174" y="-1"/>
            <a:ext cx="27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Fonctions</a:t>
            </a:r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Avancées</a:t>
            </a:r>
          </a:p>
        </p:txBody>
      </p:sp>
      <p:sp>
        <p:nvSpPr>
          <p:cNvPr id="41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IPSA 2023-2024 - Formation GIT</a:t>
            </a:r>
          </a:p>
        </p:txBody>
      </p:sp>
      <p:sp>
        <p:nvSpPr>
          <p:cNvPr id="42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7210E71-6DB7-4E1E-B808-05C778586B0D}" type="slidenum">
              <a:rPr lang="fr-FR" smtClean="0"/>
              <a:t>9</a:t>
            </a:fld>
            <a:r>
              <a:rPr lang="fr-FR" dirty="0"/>
              <a:t>/20</a:t>
            </a:r>
          </a:p>
        </p:txBody>
      </p:sp>
      <p:sp>
        <p:nvSpPr>
          <p:cNvPr id="43" name="Organigramme : Connecteur 42">
            <a:hlinkClick r:id="rId2" action="ppaction://hlinksldjump"/>
          </p:cNvPr>
          <p:cNvSpPr/>
          <p:nvPr/>
        </p:nvSpPr>
        <p:spPr>
          <a:xfrm>
            <a:off x="106881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Connecteur 43">
            <a:hlinkClick r:id="rId3" action="ppaction://hlinksldjump"/>
          </p:cNvPr>
          <p:cNvSpPr/>
          <p:nvPr/>
        </p:nvSpPr>
        <p:spPr>
          <a:xfrm>
            <a:off x="268630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Connecteur 44">
            <a:hlinkClick r:id="rId4" action="ppaction://hlinksldjump"/>
          </p:cNvPr>
          <p:cNvSpPr/>
          <p:nvPr/>
        </p:nvSpPr>
        <p:spPr>
          <a:xfrm>
            <a:off x="481801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Connecteur 45">
            <a:hlinkClick r:id="rId5" action="ppaction://hlinksldjump"/>
          </p:cNvPr>
          <p:cNvSpPr/>
          <p:nvPr/>
        </p:nvSpPr>
        <p:spPr>
          <a:xfrm>
            <a:off x="759716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Connecteur 46">
            <a:hlinkClick r:id="rId6" action="ppaction://hlinksldjump"/>
          </p:cNvPr>
          <p:cNvSpPr/>
          <p:nvPr/>
        </p:nvSpPr>
        <p:spPr>
          <a:xfrm>
            <a:off x="1007875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Connecteur 47">
            <a:hlinkClick r:id="rId7" action="ppaction://hlinksldjump"/>
          </p:cNvPr>
          <p:cNvSpPr/>
          <p:nvPr/>
        </p:nvSpPr>
        <p:spPr>
          <a:xfrm>
            <a:off x="204137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Connecteur 48">
            <a:hlinkClick r:id="rId8" action="ppaction://hlinksldjump"/>
          </p:cNvPr>
          <p:cNvSpPr/>
          <p:nvPr/>
        </p:nvSpPr>
        <p:spPr>
          <a:xfrm>
            <a:off x="333122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Connecteur 49">
            <a:hlinkClick r:id="rId9" action="ppaction://hlinksldjump"/>
          </p:cNvPr>
          <p:cNvSpPr/>
          <p:nvPr/>
        </p:nvSpPr>
        <p:spPr>
          <a:xfrm>
            <a:off x="5977159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Connecteur 50">
            <a:hlinkClick r:id="rId10" action="ppaction://hlinksldjump"/>
          </p:cNvPr>
          <p:cNvSpPr/>
          <p:nvPr/>
        </p:nvSpPr>
        <p:spPr>
          <a:xfrm>
            <a:off x="365886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Connecteur 51">
            <a:hlinkClick r:id="rId11" action="ppaction://hlinksldjump"/>
          </p:cNvPr>
          <p:cNvSpPr/>
          <p:nvPr/>
        </p:nvSpPr>
        <p:spPr>
          <a:xfrm>
            <a:off x="423843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Connecteur 52">
            <a:hlinkClick r:id="rId12" action="ppaction://hlinksldjump"/>
          </p:cNvPr>
          <p:cNvSpPr/>
          <p:nvPr/>
        </p:nvSpPr>
        <p:spPr>
          <a:xfrm>
            <a:off x="5397585" y="364283"/>
            <a:ext cx="199836" cy="189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hlinkClick r:id="rId13" action="ppaction://hlinksldjump"/>
          </p:cNvPr>
          <p:cNvSpPr/>
          <p:nvPr/>
        </p:nvSpPr>
        <p:spPr>
          <a:xfrm>
            <a:off x="6304795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hlinkClick r:id="rId14" action="ppaction://hlinksldjump"/>
          </p:cNvPr>
          <p:cNvSpPr/>
          <p:nvPr/>
        </p:nvSpPr>
        <p:spPr>
          <a:xfrm>
            <a:off x="8889538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hlinkClick r:id="rId15" action="ppaction://hlinksldjump"/>
          </p:cNvPr>
          <p:cNvSpPr/>
          <p:nvPr/>
        </p:nvSpPr>
        <p:spPr>
          <a:xfrm>
            <a:off x="8243353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hlinkClick r:id="rId16" action="ppaction://hlinksldjump"/>
          </p:cNvPr>
          <p:cNvSpPr/>
          <p:nvPr/>
        </p:nvSpPr>
        <p:spPr>
          <a:xfrm>
            <a:off x="6950981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hlinkClick r:id="rId17" action="ppaction://hlinksldjump"/>
          </p:cNvPr>
          <p:cNvSpPr/>
          <p:nvPr/>
        </p:nvSpPr>
        <p:spPr>
          <a:xfrm>
            <a:off x="9217174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hlinkClick r:id="rId18" action="ppaction://hlinksldjump"/>
          </p:cNvPr>
          <p:cNvSpPr/>
          <p:nvPr/>
        </p:nvSpPr>
        <p:spPr>
          <a:xfrm>
            <a:off x="11801917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hlinkClick r:id="rId19" action="ppaction://hlinksldjump"/>
          </p:cNvPr>
          <p:cNvSpPr/>
          <p:nvPr/>
        </p:nvSpPr>
        <p:spPr>
          <a:xfrm>
            <a:off x="10940336" y="364283"/>
            <a:ext cx="199836" cy="189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1" y="733613"/>
            <a:ext cx="527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Initialisation de dépôts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B9CF57-1238-45A6-AA27-C3B9854B0557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7454007" y="2550119"/>
            <a:ext cx="3600000" cy="20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31">
            <a:extLst>
              <a:ext uri="{FF2B5EF4-FFF2-40B4-BE49-F238E27FC236}">
                <a16:creationId xmlns:a16="http://schemas.microsoft.com/office/drawing/2014/main" id="{25C63908-04A2-46AC-947A-EDD15A7AE7D9}"/>
              </a:ext>
            </a:extLst>
          </p:cNvPr>
          <p:cNvSpPr txBox="1"/>
          <p:nvPr/>
        </p:nvSpPr>
        <p:spPr>
          <a:xfrm>
            <a:off x="201099" y="1559755"/>
            <a:ext cx="711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Initialiser un dossier local en dépôt Git</a:t>
            </a:r>
          </a:p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A faire dans le dossier que vous voulez convertir en dépôt local</a:t>
            </a:r>
          </a:p>
          <a:p>
            <a:pPr algn="just"/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412B3-BCEF-4543-96AD-078CFEFFC8D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1189" b="3076"/>
          <a:stretch/>
        </p:blipFill>
        <p:spPr>
          <a:xfrm>
            <a:off x="273154" y="2104264"/>
            <a:ext cx="1768226" cy="64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ZoneTexte 31">
            <a:extLst>
              <a:ext uri="{FF2B5EF4-FFF2-40B4-BE49-F238E27FC236}">
                <a16:creationId xmlns:a16="http://schemas.microsoft.com/office/drawing/2014/main" id="{D704FC53-3B99-406F-8C68-2E8F71CDBD41}"/>
              </a:ext>
            </a:extLst>
          </p:cNvPr>
          <p:cNvSpPr txBox="1"/>
          <p:nvPr/>
        </p:nvSpPr>
        <p:spPr>
          <a:xfrm>
            <a:off x="201099" y="2879278"/>
            <a:ext cx="10077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Cloner un dépôt distant</a:t>
            </a:r>
          </a:p>
          <a:p>
            <a:pPr algn="just"/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Transformer un dépôt local (créé avec </a:t>
            </a:r>
            <a:r>
              <a:rPr lang="fr-FR" sz="1200" b="1" i="1" dirty="0">
                <a:latin typeface="Cambria" panose="02040503050406030204" pitchFamily="18" charset="0"/>
                <a:ea typeface="Cambria" panose="02040503050406030204" pitchFamily="18" charset="0"/>
              </a:rPr>
              <a:t>git init</a:t>
            </a:r>
            <a:r>
              <a:rPr lang="fr-FR" sz="1200" b="1" dirty="0">
                <a:latin typeface="Cambria" panose="02040503050406030204" pitchFamily="18" charset="0"/>
                <a:ea typeface="Cambria" panose="02040503050406030204" pitchFamily="18" charset="0"/>
              </a:rPr>
              <a:t>) en dépôt distant :</a:t>
            </a:r>
          </a:p>
          <a:p>
            <a:pPr algn="just"/>
            <a:endParaRPr lang="fr-FR" sz="1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fr-FR" sz="1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Pour le </a:t>
            </a:r>
            <a:r>
              <a:rPr lang="fr-FR" sz="1200" i="1" dirty="0">
                <a:latin typeface="Cambria" panose="02040503050406030204" pitchFamily="18" charset="0"/>
                <a:ea typeface="Cambria" panose="02040503050406030204" pitchFamily="18" charset="0"/>
              </a:rPr>
              <a:t>clone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 ou le </a:t>
            </a:r>
            <a:r>
              <a:rPr lang="fr-FR" sz="1200" i="1" dirty="0" err="1"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r>
              <a:rPr lang="fr-FR" sz="1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i="1" dirty="0" err="1">
                <a:latin typeface="Cambria" panose="02040503050406030204" pitchFamily="18" charset="0"/>
                <a:ea typeface="Cambria" panose="02040503050406030204" pitchFamily="18" charset="0"/>
              </a:rPr>
              <a:t>origin</a:t>
            </a:r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, utiliser de préférence l’url « SSH » de GitHub plutôt que l’adresse html.</a:t>
            </a:r>
          </a:p>
          <a:p>
            <a:pPr algn="just"/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fr-FR" sz="1200" dirty="0">
                <a:latin typeface="Cambria" panose="02040503050406030204" pitchFamily="18" charset="0"/>
                <a:ea typeface="Cambria" panose="02040503050406030204" pitchFamily="18" charset="0"/>
              </a:rPr>
              <a:t>Git permettra de vous identifier avec la clé SSH précédemment créée. Sur les dépôts « privée » l’administrateur doit ajouter votre compte Git au projet pour pouvoir le cloner etc.</a:t>
            </a:r>
          </a:p>
          <a:p>
            <a:pPr algn="just"/>
            <a:endParaRPr lang="fr-F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2A2F0-E440-44A0-8F5A-039FBC705A88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19917"/>
          <a:stretch/>
        </p:blipFill>
        <p:spPr>
          <a:xfrm>
            <a:off x="273154" y="3183473"/>
            <a:ext cx="2181529" cy="480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42655D-5D63-4497-9B78-75B6A53BB42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3154" y="4173020"/>
            <a:ext cx="2772162" cy="571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0051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1215</Words>
  <Application>Microsoft Office PowerPoint</Application>
  <PresentationFormat>Widescreen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Noto Sans Devanagari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Condette Alexandre (SPACEBEL)</dc:creator>
  <cp:lastModifiedBy>Alexandre Condette</cp:lastModifiedBy>
  <cp:revision>26</cp:revision>
  <dcterms:created xsi:type="dcterms:W3CDTF">2023-09-19T07:31:00Z</dcterms:created>
  <dcterms:modified xsi:type="dcterms:W3CDTF">2023-10-03T19:53:21Z</dcterms:modified>
</cp:coreProperties>
</file>