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52"/>
  </p:notesMasterIdLst>
  <p:handoutMasterIdLst>
    <p:handoutMasterId r:id="rId53"/>
  </p:handoutMasterIdLst>
  <p:sldIdLst>
    <p:sldId id="256" r:id="rId5"/>
    <p:sldId id="258" r:id="rId6"/>
    <p:sldId id="260" r:id="rId7"/>
    <p:sldId id="276" r:id="rId8"/>
    <p:sldId id="277" r:id="rId9"/>
    <p:sldId id="278" r:id="rId10"/>
    <p:sldId id="290" r:id="rId11"/>
    <p:sldId id="288" r:id="rId12"/>
    <p:sldId id="289" r:id="rId13"/>
    <p:sldId id="308" r:id="rId14"/>
    <p:sldId id="309" r:id="rId15"/>
    <p:sldId id="310" r:id="rId16"/>
    <p:sldId id="311" r:id="rId17"/>
    <p:sldId id="312" r:id="rId18"/>
    <p:sldId id="313" r:id="rId19"/>
    <p:sldId id="314" r:id="rId20"/>
    <p:sldId id="315" r:id="rId21"/>
    <p:sldId id="316" r:id="rId22"/>
    <p:sldId id="317" r:id="rId23"/>
    <p:sldId id="318" r:id="rId24"/>
    <p:sldId id="305" r:id="rId25"/>
    <p:sldId id="306" r:id="rId26"/>
    <p:sldId id="307" r:id="rId27"/>
    <p:sldId id="319" r:id="rId28"/>
    <p:sldId id="320" r:id="rId29"/>
    <p:sldId id="287" r:id="rId30"/>
    <p:sldId id="279" r:id="rId31"/>
    <p:sldId id="280" r:id="rId32"/>
    <p:sldId id="281" r:id="rId33"/>
    <p:sldId id="283" r:id="rId34"/>
    <p:sldId id="285" r:id="rId35"/>
    <p:sldId id="284" r:id="rId36"/>
    <p:sldId id="286" r:id="rId37"/>
    <p:sldId id="291" r:id="rId38"/>
    <p:sldId id="293" r:id="rId39"/>
    <p:sldId id="292" r:id="rId40"/>
    <p:sldId id="294" r:id="rId41"/>
    <p:sldId id="296" r:id="rId42"/>
    <p:sldId id="297" r:id="rId43"/>
    <p:sldId id="295" r:id="rId44"/>
    <p:sldId id="301" r:id="rId45"/>
    <p:sldId id="302" r:id="rId46"/>
    <p:sldId id="298" r:id="rId47"/>
    <p:sldId id="299" r:id="rId48"/>
    <p:sldId id="303" r:id="rId49"/>
    <p:sldId id="304" r:id="rId50"/>
    <p:sldId id="274"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snapToObjects="1">
      <p:cViewPr varScale="1">
        <p:scale>
          <a:sx n="88" d="100"/>
          <a:sy n="88" d="100"/>
        </p:scale>
        <p:origin x="494" y="6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3d1" qsCatId="3D" csTypeId="urn:microsoft.com/office/officeart/2018/5/colors/Iconchunking_neutralicon_accent3_2" csCatId="accent3" phldr="1"/>
      <dgm:spPr/>
      <dgm:t>
        <a:bodyPr/>
        <a:lstStyle/>
        <a:p>
          <a:endParaRPr lang="en-US"/>
        </a:p>
      </dgm:t>
    </dgm:pt>
    <dgm:pt modelId="{66039115-797B-304C-9FC0-EFABB1F21232}">
      <dgm:prSet/>
      <dgm:spPr/>
      <dgm:t>
        <a:bodyPr/>
        <a:lstStyle/>
        <a:p>
          <a:pPr>
            <a:lnSpc>
              <a:spcPct val="100000"/>
            </a:lnSpc>
          </a:pPr>
          <a:r>
            <a:rPr lang="en-US" dirty="0" smtClean="0"/>
            <a:t>JVM</a:t>
          </a:r>
          <a:endParaRPr lang="en-US" dirty="0"/>
        </a:p>
      </dgm:t>
    </dgm:pt>
    <dgm:pt modelId="{C8EABE8F-1E84-494E-AD8A-32BA419A36E9}" type="parTrans" cxnId="{31C3237C-2299-B649-8C93-587C97AC9999}">
      <dgm:prSet/>
      <dgm:spPr/>
      <dgm:t>
        <a:bodyPr/>
        <a:lstStyle/>
        <a:p>
          <a:endParaRPr lang="en-US"/>
        </a:p>
      </dgm:t>
    </dgm:pt>
    <dgm:pt modelId="{D044F6BA-1D90-EC47-8A78-B9796198ECF5}" type="sibTrans" cxnId="{31C3237C-2299-B649-8C93-587C97AC9999}">
      <dgm:prSet/>
      <dgm:spPr/>
      <dgm:t>
        <a:bodyPr/>
        <a:lstStyle/>
        <a:p>
          <a:pPr>
            <a:lnSpc>
              <a:spcPct val="100000"/>
            </a:lnSpc>
          </a:pPr>
          <a:endParaRPr lang="en-US"/>
        </a:p>
      </dgm:t>
      <dgm:extLst/>
    </dgm:pt>
    <dgm:pt modelId="{E39563C5-C199-4F5B-A899-8CC0710341A0}">
      <dgm:prSet/>
      <dgm:spPr/>
      <dgm:t>
        <a:bodyPr/>
        <a:lstStyle/>
        <a:p>
          <a:pPr>
            <a:lnSpc>
              <a:spcPct val="100000"/>
            </a:lnSpc>
          </a:pPr>
          <a:r>
            <a:rPr lang="en-US" dirty="0" smtClean="0"/>
            <a:t>Variables</a:t>
          </a:r>
          <a:endParaRPr lang="en-US" dirty="0"/>
        </a:p>
      </dgm:t>
    </dgm:pt>
    <dgm:pt modelId="{6531EA77-44C5-4E3D-BA04-70C1E49BCD39}" type="parTrans" cxnId="{BBAD9FDB-1013-4B11-A9AE-2815527D1B78}">
      <dgm:prSet/>
      <dgm:spPr/>
      <dgm:t>
        <a:bodyPr/>
        <a:lstStyle/>
        <a:p>
          <a:endParaRPr lang="en-US"/>
        </a:p>
      </dgm:t>
    </dgm:pt>
    <dgm:pt modelId="{BC971DAC-9BE2-44B2-ABE4-8099C777E9C4}" type="sibTrans" cxnId="{BBAD9FDB-1013-4B11-A9AE-2815527D1B78}">
      <dgm:prSet/>
      <dgm:spPr/>
      <dgm:t>
        <a:bodyPr/>
        <a:lstStyle/>
        <a:p>
          <a:pPr>
            <a:lnSpc>
              <a:spcPct val="100000"/>
            </a:lnSpc>
          </a:pPr>
          <a:endParaRPr lang="en-US"/>
        </a:p>
      </dgm:t>
      <dgm:extLst/>
    </dgm:pt>
    <dgm:pt modelId="{15B1A768-2666-4AB4-BDA7-F0E3C4160D59}">
      <dgm:prSet/>
      <dgm:spPr/>
      <dgm:t>
        <a:bodyPr/>
        <a:lstStyle/>
        <a:p>
          <a:pPr>
            <a:lnSpc>
              <a:spcPct val="100000"/>
            </a:lnSpc>
          </a:pPr>
          <a:r>
            <a:rPr lang="en-US" dirty="0" smtClean="0"/>
            <a:t>Methods</a:t>
          </a:r>
          <a:endParaRPr lang="en-US" dirty="0"/>
        </a:p>
      </dgm:t>
    </dgm:pt>
    <dgm:pt modelId="{D47033D3-4E41-485A-B515-A02A8C3B404A}" type="parTrans" cxnId="{08DEC938-538C-403B-80C3-828B96DAFF82}">
      <dgm:prSet/>
      <dgm:spPr/>
      <dgm:t>
        <a:bodyPr/>
        <a:lstStyle/>
        <a:p>
          <a:endParaRPr lang="en-US"/>
        </a:p>
      </dgm:t>
    </dgm:pt>
    <dgm:pt modelId="{72FFCBD4-DD9D-4E06-81E4-54307F97A3F0}" type="sibTrans" cxnId="{08DEC938-538C-403B-80C3-828B96DAFF82}">
      <dgm:prSet/>
      <dgm:spPr/>
      <dgm:t>
        <a:bodyPr/>
        <a:lstStyle/>
        <a:p>
          <a:pPr>
            <a:lnSpc>
              <a:spcPct val="100000"/>
            </a:lnSpc>
          </a:pPr>
          <a:endParaRPr lang="en-US"/>
        </a:p>
      </dgm:t>
      <dgm:extLst/>
    </dgm:pt>
    <dgm:pt modelId="{3AA5586A-C40E-4DDA-98A5-6545F36F46AB}">
      <dgm:prSet/>
      <dgm:spPr/>
      <dgm:t>
        <a:bodyPr/>
        <a:lstStyle/>
        <a:p>
          <a:pPr>
            <a:lnSpc>
              <a:spcPct val="100000"/>
            </a:lnSpc>
          </a:pPr>
          <a:r>
            <a:rPr lang="en-US" dirty="0" smtClean="0"/>
            <a:t>Call by Value/Reference</a:t>
          </a:r>
          <a:endParaRPr lang="en-US" dirty="0"/>
        </a:p>
      </dgm:t>
    </dgm:pt>
    <dgm:pt modelId="{ABF44FB7-9255-4D99-BC69-3BE74FDF8E87}" type="parTrans" cxnId="{119FEAF1-383D-4740-9124-CC9EEA7E35F9}">
      <dgm:prSet/>
      <dgm:spPr/>
      <dgm:t>
        <a:bodyPr/>
        <a:lstStyle/>
        <a:p>
          <a:endParaRPr lang="en-US"/>
        </a:p>
      </dgm:t>
    </dgm:pt>
    <dgm:pt modelId="{19FB306E-81B4-4F3F-99EE-765120CBB6B3}" type="sibTrans" cxnId="{119FEAF1-383D-4740-9124-CC9EEA7E35F9}">
      <dgm:prSet/>
      <dgm:spPr/>
      <dgm:t>
        <a:bodyPr/>
        <a:lstStyle/>
        <a:p>
          <a:endParaRPr lang="en-US"/>
        </a:p>
      </dgm:t>
      <dgm:extLst/>
    </dgm:pt>
    <dgm:pt modelId="{B92B890B-C5C0-414E-BFCA-A001D2AB2E9D}">
      <dgm:prSet/>
      <dgm:spPr/>
      <dgm:t>
        <a:bodyPr/>
        <a:lstStyle/>
        <a:p>
          <a:r>
            <a:rPr lang="en-US" dirty="0" smtClean="0"/>
            <a:t>Design Patterns</a:t>
          </a:r>
          <a:endParaRPr lang="en-US" dirty="0"/>
        </a:p>
      </dgm:t>
    </dgm:pt>
    <dgm:pt modelId="{45232D9E-67E9-4AAF-A170-CB0B794C083E}" type="parTrans" cxnId="{416CE2E8-1A77-4271-8887-F749DB626233}">
      <dgm:prSet/>
      <dgm:spPr/>
      <dgm:t>
        <a:bodyPr/>
        <a:lstStyle/>
        <a:p>
          <a:endParaRPr lang="en-US"/>
        </a:p>
      </dgm:t>
    </dgm:pt>
    <dgm:pt modelId="{8BA9BE69-07D5-48FD-8097-CA5C555B3679}" type="sibTrans" cxnId="{416CE2E8-1A77-4271-8887-F749DB626233}">
      <dgm:prSet/>
      <dgm:spPr/>
      <dgm:t>
        <a:bodyPr/>
        <a:lstStyle/>
        <a:p>
          <a:endParaRPr lang="en-US"/>
        </a:p>
      </dgm:t>
    </dgm:pt>
    <dgm:pt modelId="{B80C9CF3-C6BB-48D7-8AE1-5002D62D3761}" type="pres">
      <dgm:prSet presAssocID="{489A589A-46DE-0F49-B460-E7914F3E440D}" presName="root" presStyleCnt="0">
        <dgm:presLayoutVars>
          <dgm:dir/>
          <dgm:resizeHandles val="exact"/>
        </dgm:presLayoutVars>
      </dgm:prSet>
      <dgm:spPr/>
      <dgm:t>
        <a:bodyPr/>
        <a:lstStyle/>
        <a:p>
          <a:endParaRPr lang="en-US"/>
        </a:p>
      </dgm:t>
    </dgm:pt>
    <dgm:pt modelId="{326FDCF2-F375-4C3F-9814-C84BA9388F92}" type="pres">
      <dgm:prSet presAssocID="{489A589A-46DE-0F49-B460-E7914F3E440D}" presName="container" presStyleCnt="0">
        <dgm:presLayoutVars>
          <dgm:dir/>
          <dgm:resizeHandles val="exact"/>
        </dgm:presLayoutVars>
      </dgm:prSet>
      <dgm:spPr/>
      <dgm:t>
        <a:bodyPr/>
        <a:lstStyle/>
        <a:p>
          <a:endParaRPr lang="en-US"/>
        </a:p>
      </dgm:t>
    </dgm:pt>
    <dgm:pt modelId="{174069BD-8FE1-41A2-8250-6A5514FE224C}" type="pres">
      <dgm:prSet presAssocID="{66039115-797B-304C-9FC0-EFABB1F21232}" presName="compNode" presStyleCnt="0"/>
      <dgm:spPr/>
      <dgm:t>
        <a:bodyPr/>
        <a:lstStyle/>
        <a:p>
          <a:endParaRPr lang="en-US"/>
        </a:p>
      </dgm:t>
    </dgm:pt>
    <dgm:pt modelId="{5E340066-1B2E-4C4E-80A2-97E86ABFA479}" type="pres">
      <dgm:prSet presAssocID="{66039115-797B-304C-9FC0-EFABB1F21232}" presName="iconBgRect" presStyleLbl="bgShp" presStyleIdx="0" presStyleCnt="5"/>
      <dgm:spPr/>
      <dgm:t>
        <a:bodyPr/>
        <a:lstStyle/>
        <a:p>
          <a:endParaRPr lang="en-US"/>
        </a:p>
      </dgm:t>
    </dgm:pt>
    <dgm:pt modelId="{F55B2F71-E638-412C-8147-FC7081E08B04}" type="pres">
      <dgm:prSet presAssocID="{66039115-797B-304C-9FC0-EFABB1F21232}" presName="iconRect" presStyleLbl="node1" presStyleIdx="0" presStyleCnt="5" custScaleX="131165" custScaleY="129113" custLinFactNeighborX="164" custLinFactNeighborY="38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extLst/>
    </dgm:pt>
    <dgm:pt modelId="{5CDA7D5A-F452-463F-998B-177A76E8C08F}" type="pres">
      <dgm:prSet presAssocID="{66039115-797B-304C-9FC0-EFABB1F21232}" presName="spaceRect" presStyleCnt="0"/>
      <dgm:spPr/>
      <dgm:t>
        <a:bodyPr/>
        <a:lstStyle/>
        <a:p>
          <a:endParaRPr lang="en-US"/>
        </a:p>
      </dgm:t>
    </dgm:pt>
    <dgm:pt modelId="{E05AF25A-E676-44EA-BB66-F2100ACAD1CB}" type="pres">
      <dgm:prSet presAssocID="{66039115-797B-304C-9FC0-EFABB1F21232}" presName="textRect" presStyleLbl="revTx" presStyleIdx="0" presStyleCnt="5">
        <dgm:presLayoutVars>
          <dgm:chMax val="1"/>
          <dgm:chPref val="1"/>
        </dgm:presLayoutVars>
      </dgm:prSet>
      <dgm:spPr/>
      <dgm:t>
        <a:bodyPr/>
        <a:lstStyle/>
        <a:p>
          <a:endParaRPr lang="en-US"/>
        </a:p>
      </dgm:t>
    </dgm:pt>
    <dgm:pt modelId="{BB1D33AA-C75A-465A-93F0-2B3A7346088F}" type="pres">
      <dgm:prSet presAssocID="{D044F6BA-1D90-EC47-8A78-B9796198ECF5}" presName="sibTrans" presStyleLbl="sibTrans2D1" presStyleIdx="0" presStyleCnt="0"/>
      <dgm:spPr/>
      <dgm:t>
        <a:bodyPr/>
        <a:lstStyle/>
        <a:p>
          <a:endParaRPr lang="en-US"/>
        </a:p>
      </dgm:t>
    </dgm:pt>
    <dgm:pt modelId="{D641F504-B527-445D-81F6-4B59E813C4A0}" type="pres">
      <dgm:prSet presAssocID="{E39563C5-C199-4F5B-A899-8CC0710341A0}" presName="compNode" presStyleCnt="0"/>
      <dgm:spPr/>
      <dgm:t>
        <a:bodyPr/>
        <a:lstStyle/>
        <a:p>
          <a:endParaRPr lang="en-US"/>
        </a:p>
      </dgm:t>
    </dgm:pt>
    <dgm:pt modelId="{75512A68-FA50-4392-A441-C6EC352FE606}" type="pres">
      <dgm:prSet presAssocID="{E39563C5-C199-4F5B-A899-8CC0710341A0}" presName="iconBgRect" presStyleLbl="bgShp" presStyleIdx="1" presStyleCnt="5"/>
      <dgm:spPr/>
      <dgm:t>
        <a:bodyPr/>
        <a:lstStyle/>
        <a:p>
          <a:endParaRPr lang="en-US"/>
        </a:p>
      </dgm:t>
    </dgm:pt>
    <dgm:pt modelId="{C425A8E1-258A-4D4B-9D55-24376C0AB360}" type="pres">
      <dgm:prSet presAssocID="{E39563C5-C199-4F5B-A899-8CC0710341A0}" presName="iconRect" presStyleLbl="node1" presStyleIdx="1" presStyleCnt="5" custScaleX="118748" custScaleY="118040" custLinFactNeighborX="1301" custLinFactNeighborY="-2351"/>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t>
        <a:bodyPr/>
        <a:lstStyle/>
        <a:p>
          <a:endParaRPr lang="en-US"/>
        </a:p>
      </dgm:t>
      <dgm:extLst/>
    </dgm:pt>
    <dgm:pt modelId="{9E9B2F2E-EF94-42A4-A2BE-0DEE20425DEE}" type="pres">
      <dgm:prSet presAssocID="{E39563C5-C199-4F5B-A899-8CC0710341A0}" presName="spaceRect" presStyleCnt="0"/>
      <dgm:spPr/>
      <dgm:t>
        <a:bodyPr/>
        <a:lstStyle/>
        <a:p>
          <a:endParaRPr lang="en-US"/>
        </a:p>
      </dgm:t>
    </dgm:pt>
    <dgm:pt modelId="{523C7F31-A7C1-43C9-AE27-AAE9100EE1FE}" type="pres">
      <dgm:prSet presAssocID="{E39563C5-C199-4F5B-A899-8CC0710341A0}" presName="textRect" presStyleLbl="revTx" presStyleIdx="1" presStyleCnt="5" custScaleX="114371" custLinFactNeighborX="1948">
        <dgm:presLayoutVars>
          <dgm:chMax val="1"/>
          <dgm:chPref val="1"/>
        </dgm:presLayoutVars>
      </dgm:prSet>
      <dgm:spPr/>
      <dgm:t>
        <a:bodyPr/>
        <a:lstStyle/>
        <a:p>
          <a:endParaRPr lang="en-US"/>
        </a:p>
      </dgm:t>
    </dgm:pt>
    <dgm:pt modelId="{CEB8DC13-2561-455C-A0BE-EE905F81836F}" type="pres">
      <dgm:prSet presAssocID="{BC971DAC-9BE2-44B2-ABE4-8099C777E9C4}" presName="sibTrans" presStyleLbl="sibTrans2D1" presStyleIdx="0" presStyleCnt="0"/>
      <dgm:spPr/>
      <dgm:t>
        <a:bodyPr/>
        <a:lstStyle/>
        <a:p>
          <a:endParaRPr lang="en-US"/>
        </a:p>
      </dgm:t>
    </dgm:pt>
    <dgm:pt modelId="{495B68A9-1523-4F46-9B02-682098319643}" type="pres">
      <dgm:prSet presAssocID="{15B1A768-2666-4AB4-BDA7-F0E3C4160D59}" presName="compNode" presStyleCnt="0"/>
      <dgm:spPr/>
      <dgm:t>
        <a:bodyPr/>
        <a:lstStyle/>
        <a:p>
          <a:endParaRPr lang="en-US"/>
        </a:p>
      </dgm:t>
    </dgm:pt>
    <dgm:pt modelId="{2CA4BD4C-87EF-4944-9E57-97154B3B633C}" type="pres">
      <dgm:prSet presAssocID="{15B1A768-2666-4AB4-BDA7-F0E3C4160D59}" presName="iconBgRect" presStyleLbl="bgShp" presStyleIdx="2" presStyleCnt="5"/>
      <dgm:spPr/>
      <dgm:t>
        <a:bodyPr/>
        <a:lstStyle/>
        <a:p>
          <a:endParaRPr lang="en-US"/>
        </a:p>
      </dgm:t>
    </dgm:pt>
    <dgm:pt modelId="{D99F53AC-3AF2-437B-A5AB-1239ADEC0676}" type="pres">
      <dgm:prSet presAssocID="{15B1A768-2666-4AB4-BDA7-F0E3C4160D59}" presName="iconRect" presStyleLbl="node1" presStyleIdx="2" presStyleCnt="5" custScaleX="112878" custScaleY="129386"/>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t>
        <a:bodyPr/>
        <a:lstStyle/>
        <a:p>
          <a:endParaRPr lang="en-US"/>
        </a:p>
      </dgm:t>
      <dgm:extLst/>
    </dgm:pt>
    <dgm:pt modelId="{EB4519A6-2EF6-4A3F-90AD-24C511B10908}" type="pres">
      <dgm:prSet presAssocID="{15B1A768-2666-4AB4-BDA7-F0E3C4160D59}" presName="spaceRect" presStyleCnt="0"/>
      <dgm:spPr/>
      <dgm:t>
        <a:bodyPr/>
        <a:lstStyle/>
        <a:p>
          <a:endParaRPr lang="en-US"/>
        </a:p>
      </dgm:t>
    </dgm:pt>
    <dgm:pt modelId="{D203E058-79E0-456E-A0FD-258E317D3D6A}" type="pres">
      <dgm:prSet presAssocID="{15B1A768-2666-4AB4-BDA7-F0E3C4160D59}" presName="textRect" presStyleLbl="revTx" presStyleIdx="2" presStyleCnt="5">
        <dgm:presLayoutVars>
          <dgm:chMax val="1"/>
          <dgm:chPref val="1"/>
        </dgm:presLayoutVars>
      </dgm:prSet>
      <dgm:spPr/>
      <dgm:t>
        <a:bodyPr/>
        <a:lstStyle/>
        <a:p>
          <a:endParaRPr lang="en-US"/>
        </a:p>
      </dgm:t>
    </dgm:pt>
    <dgm:pt modelId="{8F14F3AD-A362-45DF-80F5-2B8D1F566D80}" type="pres">
      <dgm:prSet presAssocID="{72FFCBD4-DD9D-4E06-81E4-54307F97A3F0}" presName="sibTrans" presStyleLbl="sibTrans2D1" presStyleIdx="0" presStyleCnt="0"/>
      <dgm:spPr/>
      <dgm:t>
        <a:bodyPr/>
        <a:lstStyle/>
        <a:p>
          <a:endParaRPr lang="en-US"/>
        </a:p>
      </dgm:t>
    </dgm:pt>
    <dgm:pt modelId="{BDD20EE1-5DFF-4E16-802C-2448893CCB5A}" type="pres">
      <dgm:prSet presAssocID="{3AA5586A-C40E-4DDA-98A5-6545F36F46AB}" presName="compNode" presStyleCnt="0"/>
      <dgm:spPr/>
      <dgm:t>
        <a:bodyPr/>
        <a:lstStyle/>
        <a:p>
          <a:endParaRPr lang="en-US"/>
        </a:p>
      </dgm:t>
    </dgm:pt>
    <dgm:pt modelId="{7089FE6B-57E5-4306-8097-E758E000C828}" type="pres">
      <dgm:prSet presAssocID="{3AA5586A-C40E-4DDA-98A5-6545F36F46AB}" presName="iconBgRect" presStyleLbl="bgShp" presStyleIdx="3" presStyleCnt="5"/>
      <dgm:spPr/>
      <dgm:t>
        <a:bodyPr/>
        <a:lstStyle/>
        <a:p>
          <a:endParaRPr lang="en-US"/>
        </a:p>
      </dgm:t>
    </dgm:pt>
    <dgm:pt modelId="{41C0BC0F-FFD5-42B5-B952-9316B9364F6F}" type="pres">
      <dgm:prSet presAssocID="{3AA5586A-C40E-4DDA-98A5-6545F36F46AB}" presName="iconRect" presStyleLbl="node1" presStyleIdx="3" presStyleCnt="5" custScaleX="126832" custScaleY="110116" custLinFactNeighborX="5059" custLinFactNeighborY="-1456"/>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t>
        <a:bodyPr/>
        <a:lstStyle/>
        <a:p>
          <a:endParaRPr lang="en-US"/>
        </a:p>
      </dgm:t>
      <dgm:extLst/>
    </dgm:pt>
    <dgm:pt modelId="{392FDDC2-BC7A-49BF-88A1-7B4956AD8377}" type="pres">
      <dgm:prSet presAssocID="{3AA5586A-C40E-4DDA-98A5-6545F36F46AB}" presName="spaceRect" presStyleCnt="0"/>
      <dgm:spPr/>
      <dgm:t>
        <a:bodyPr/>
        <a:lstStyle/>
        <a:p>
          <a:endParaRPr lang="en-US"/>
        </a:p>
      </dgm:t>
    </dgm:pt>
    <dgm:pt modelId="{7703AFE5-FAA2-4D8A-AEFA-D3C5CB41E5BC}" type="pres">
      <dgm:prSet presAssocID="{3AA5586A-C40E-4DDA-98A5-6545F36F46AB}" presName="textRect" presStyleLbl="revTx" presStyleIdx="3" presStyleCnt="5" custScaleX="190602" custLinFactNeighborX="41361" custLinFactNeighborY="1166">
        <dgm:presLayoutVars>
          <dgm:chMax val="1"/>
          <dgm:chPref val="1"/>
        </dgm:presLayoutVars>
      </dgm:prSet>
      <dgm:spPr/>
      <dgm:t>
        <a:bodyPr/>
        <a:lstStyle/>
        <a:p>
          <a:endParaRPr lang="en-US"/>
        </a:p>
      </dgm:t>
    </dgm:pt>
    <dgm:pt modelId="{3DC54973-BA24-4F62-AFC3-49C640599EBE}" type="pres">
      <dgm:prSet presAssocID="{19FB306E-81B4-4F3F-99EE-765120CBB6B3}" presName="sibTrans" presStyleLbl="sibTrans2D1" presStyleIdx="0" presStyleCnt="0"/>
      <dgm:spPr/>
      <dgm:t>
        <a:bodyPr/>
        <a:lstStyle/>
        <a:p>
          <a:endParaRPr lang="en-US"/>
        </a:p>
      </dgm:t>
    </dgm:pt>
    <dgm:pt modelId="{CAADCCEE-40C8-4320-84F2-237DAC5ED007}" type="pres">
      <dgm:prSet presAssocID="{B92B890B-C5C0-414E-BFCA-A001D2AB2E9D}" presName="compNode" presStyleCnt="0"/>
      <dgm:spPr/>
    </dgm:pt>
    <dgm:pt modelId="{3452E83F-A492-4CEB-A39A-8F7D401BE53F}" type="pres">
      <dgm:prSet presAssocID="{B92B890B-C5C0-414E-BFCA-A001D2AB2E9D}" presName="iconBgRect" presStyleLbl="bgShp" presStyleIdx="4" presStyleCnt="5"/>
      <dgm:spPr/>
    </dgm:pt>
    <dgm:pt modelId="{F945E00B-FF73-4DCF-B7EF-C99EF9AA360B}" type="pres">
      <dgm:prSet presAssocID="{B92B890B-C5C0-414E-BFCA-A001D2AB2E9D}" presName="iconRect" presStyleLbl="node1" presStyleIdx="4" presStyleCnt="5" custScaleX="157205" custScaleY="141687"/>
      <dgm:spPr>
        <a:blipFill rotWithShape="1">
          <a:blip xmlns:r="http://schemas.openxmlformats.org/officeDocument/2006/relationships" r:embed="rId5"/>
          <a:stretch>
            <a:fillRect/>
          </a:stretch>
        </a:blipFill>
      </dgm:spPr>
      <dgm:t>
        <a:bodyPr/>
        <a:lstStyle/>
        <a:p>
          <a:endParaRPr lang="en-US"/>
        </a:p>
      </dgm:t>
    </dgm:pt>
    <dgm:pt modelId="{292F4517-4AD0-4CB6-A829-971EAF48FE48}" type="pres">
      <dgm:prSet presAssocID="{B92B890B-C5C0-414E-BFCA-A001D2AB2E9D}" presName="spaceRect" presStyleCnt="0"/>
      <dgm:spPr/>
    </dgm:pt>
    <dgm:pt modelId="{F529C234-FF6C-4B4D-B4D6-7C57F5191CE7}" type="pres">
      <dgm:prSet presAssocID="{B92B890B-C5C0-414E-BFCA-A001D2AB2E9D}" presName="textRect" presStyleLbl="revTx" presStyleIdx="4" presStyleCnt="5" custScaleX="143349" custLinFactNeighborX="19496">
        <dgm:presLayoutVars>
          <dgm:chMax val="1"/>
          <dgm:chPref val="1"/>
        </dgm:presLayoutVars>
      </dgm:prSet>
      <dgm:spPr/>
      <dgm:t>
        <a:bodyPr/>
        <a:lstStyle/>
        <a:p>
          <a:endParaRPr lang="en-US"/>
        </a:p>
      </dgm:t>
    </dgm:pt>
  </dgm:ptLst>
  <dgm:cxnLst>
    <dgm:cxn modelId="{65F7D3A9-7360-41F2-9288-DC394F90F4EC}" type="presOf" srcId="{3AA5586A-C40E-4DDA-98A5-6545F36F46AB}" destId="{7703AFE5-FAA2-4D8A-AEFA-D3C5CB41E5BC}" srcOrd="0" destOrd="0" presId="urn:microsoft.com/office/officeart/2018/2/layout/IconCircleList"/>
    <dgm:cxn modelId="{31C3237C-2299-B649-8C93-587C97AC9999}" srcId="{489A589A-46DE-0F49-B460-E7914F3E440D}" destId="{66039115-797B-304C-9FC0-EFABB1F21232}" srcOrd="0" destOrd="0" parTransId="{C8EABE8F-1E84-494E-AD8A-32BA419A36E9}" sibTransId="{D044F6BA-1D90-EC47-8A78-B9796198ECF5}"/>
    <dgm:cxn modelId="{29ECEBB0-8F4C-4E5A-902C-D7CF52FC2B67}" type="presOf" srcId="{B92B890B-C5C0-414E-BFCA-A001D2AB2E9D}" destId="{F529C234-FF6C-4B4D-B4D6-7C57F5191CE7}" srcOrd="0" destOrd="0" presId="urn:microsoft.com/office/officeart/2018/2/layout/IconCircleList"/>
    <dgm:cxn modelId="{6CA71B7B-0F0A-4F9A-A0EC-CFB6FFD8DA98}" type="presOf" srcId="{15B1A768-2666-4AB4-BDA7-F0E3C4160D59}" destId="{D203E058-79E0-456E-A0FD-258E317D3D6A}" srcOrd="0" destOrd="0" presId="urn:microsoft.com/office/officeart/2018/2/layout/IconCircleList"/>
    <dgm:cxn modelId="{9AA16E9C-4C36-43A5-A786-66256F4B87CC}" type="presOf" srcId="{D044F6BA-1D90-EC47-8A78-B9796198ECF5}" destId="{BB1D33AA-C75A-465A-93F0-2B3A7346088F}" srcOrd="0" destOrd="0" presId="urn:microsoft.com/office/officeart/2018/2/layout/IconCircleList"/>
    <dgm:cxn modelId="{08DEC938-538C-403B-80C3-828B96DAFF82}" srcId="{489A589A-46DE-0F49-B460-E7914F3E440D}" destId="{15B1A768-2666-4AB4-BDA7-F0E3C4160D59}" srcOrd="2" destOrd="0" parTransId="{D47033D3-4E41-485A-B515-A02A8C3B404A}" sibTransId="{72FFCBD4-DD9D-4E06-81E4-54307F97A3F0}"/>
    <dgm:cxn modelId="{BBAD9FDB-1013-4B11-A9AE-2815527D1B78}" srcId="{489A589A-46DE-0F49-B460-E7914F3E440D}" destId="{E39563C5-C199-4F5B-A899-8CC0710341A0}" srcOrd="1" destOrd="0" parTransId="{6531EA77-44C5-4E3D-BA04-70C1E49BCD39}" sibTransId="{BC971DAC-9BE2-44B2-ABE4-8099C777E9C4}"/>
    <dgm:cxn modelId="{72DB18FF-BDCF-4526-AB7E-380701B71043}" type="presOf" srcId="{72FFCBD4-DD9D-4E06-81E4-54307F97A3F0}" destId="{8F14F3AD-A362-45DF-80F5-2B8D1F566D80}" srcOrd="0" destOrd="0" presId="urn:microsoft.com/office/officeart/2018/2/layout/IconCircleList"/>
    <dgm:cxn modelId="{3682502D-BD4B-4C8B-B999-4FE14243DA2F}" type="presOf" srcId="{E39563C5-C199-4F5B-A899-8CC0710341A0}" destId="{523C7F31-A7C1-43C9-AE27-AAE9100EE1FE}" srcOrd="0" destOrd="0" presId="urn:microsoft.com/office/officeart/2018/2/layout/IconCircleList"/>
    <dgm:cxn modelId="{119FEAF1-383D-4740-9124-CC9EEA7E35F9}" srcId="{489A589A-46DE-0F49-B460-E7914F3E440D}" destId="{3AA5586A-C40E-4DDA-98A5-6545F36F46AB}" srcOrd="3" destOrd="0" parTransId="{ABF44FB7-9255-4D99-BC69-3BE74FDF8E87}" sibTransId="{19FB306E-81B4-4F3F-99EE-765120CBB6B3}"/>
    <dgm:cxn modelId="{C2028414-4E44-4009-9619-A3329463EBE6}" type="presOf" srcId="{66039115-797B-304C-9FC0-EFABB1F21232}" destId="{E05AF25A-E676-44EA-BB66-F2100ACAD1CB}" srcOrd="0" destOrd="0" presId="urn:microsoft.com/office/officeart/2018/2/layout/IconCircleList"/>
    <dgm:cxn modelId="{416CE2E8-1A77-4271-8887-F749DB626233}" srcId="{489A589A-46DE-0F49-B460-E7914F3E440D}" destId="{B92B890B-C5C0-414E-BFCA-A001D2AB2E9D}" srcOrd="4" destOrd="0" parTransId="{45232D9E-67E9-4AAF-A170-CB0B794C083E}" sibTransId="{8BA9BE69-07D5-48FD-8097-CA5C555B3679}"/>
    <dgm:cxn modelId="{C080E807-05C1-4532-9F8A-56DE66A072A4}" type="presOf" srcId="{19FB306E-81B4-4F3F-99EE-765120CBB6B3}" destId="{3DC54973-BA24-4F62-AFC3-49C640599EBE}"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F500F212-B1E8-4177-88EB-379FE553E567}" type="presOf" srcId="{BC971DAC-9BE2-44B2-ABE4-8099C777E9C4}" destId="{CEB8DC13-2561-455C-A0BE-EE905F81836F}"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FBFDC197-07BE-4C6F-83B2-02194176B69E}" type="presParOf" srcId="{326FDCF2-F375-4C3F-9814-C84BA9388F92}" destId="{174069BD-8FE1-41A2-8250-6A5514FE224C}" srcOrd="0" destOrd="0" presId="urn:microsoft.com/office/officeart/2018/2/layout/IconCircleList"/>
    <dgm:cxn modelId="{C5F01509-F7BC-425F-B296-A98C860A07F3}" type="presParOf" srcId="{174069BD-8FE1-41A2-8250-6A5514FE224C}" destId="{5E340066-1B2E-4C4E-80A2-97E86ABFA479}" srcOrd="0" destOrd="0" presId="urn:microsoft.com/office/officeart/2018/2/layout/IconCircleList"/>
    <dgm:cxn modelId="{6798BD59-DB22-44F4-9499-B795ECC6FB92}" type="presParOf" srcId="{174069BD-8FE1-41A2-8250-6A5514FE224C}" destId="{F55B2F71-E638-412C-8147-FC7081E08B04}" srcOrd="1" destOrd="0" presId="urn:microsoft.com/office/officeart/2018/2/layout/IconCircleList"/>
    <dgm:cxn modelId="{8ED6BB7E-069D-4BD0-874A-A765097C6426}" type="presParOf" srcId="{174069BD-8FE1-41A2-8250-6A5514FE224C}" destId="{5CDA7D5A-F452-463F-998B-177A76E8C08F}" srcOrd="2" destOrd="0" presId="urn:microsoft.com/office/officeart/2018/2/layout/IconCircleList"/>
    <dgm:cxn modelId="{6FA12472-3D68-4E1C-81AF-02DC5B01E334}" type="presParOf" srcId="{174069BD-8FE1-41A2-8250-6A5514FE224C}" destId="{E05AF25A-E676-44EA-BB66-F2100ACAD1CB}" srcOrd="3" destOrd="0" presId="urn:microsoft.com/office/officeart/2018/2/layout/IconCircleList"/>
    <dgm:cxn modelId="{2E917479-9046-4584-8A6D-BEC73C11FC76}" type="presParOf" srcId="{326FDCF2-F375-4C3F-9814-C84BA9388F92}" destId="{BB1D33AA-C75A-465A-93F0-2B3A7346088F}" srcOrd="1" destOrd="0" presId="urn:microsoft.com/office/officeart/2018/2/layout/IconCircleList"/>
    <dgm:cxn modelId="{A0B340C2-CAB3-4AD7-B651-672DD667AAD7}" type="presParOf" srcId="{326FDCF2-F375-4C3F-9814-C84BA9388F92}" destId="{D641F504-B527-445D-81F6-4B59E813C4A0}" srcOrd="2" destOrd="0" presId="urn:microsoft.com/office/officeart/2018/2/layout/IconCircleList"/>
    <dgm:cxn modelId="{FBFE3BE7-5577-4A5D-85CC-215287D3D6AD}" type="presParOf" srcId="{D641F504-B527-445D-81F6-4B59E813C4A0}" destId="{75512A68-FA50-4392-A441-C6EC352FE606}" srcOrd="0" destOrd="0" presId="urn:microsoft.com/office/officeart/2018/2/layout/IconCircleList"/>
    <dgm:cxn modelId="{E2CE3B82-49EF-49C5-869E-0F82B174F9E9}" type="presParOf" srcId="{D641F504-B527-445D-81F6-4B59E813C4A0}" destId="{C425A8E1-258A-4D4B-9D55-24376C0AB360}" srcOrd="1" destOrd="0" presId="urn:microsoft.com/office/officeart/2018/2/layout/IconCircleList"/>
    <dgm:cxn modelId="{FE67C476-DCF9-4F8A-ACDB-300B11852414}" type="presParOf" srcId="{D641F504-B527-445D-81F6-4B59E813C4A0}" destId="{9E9B2F2E-EF94-42A4-A2BE-0DEE20425DEE}" srcOrd="2" destOrd="0" presId="urn:microsoft.com/office/officeart/2018/2/layout/IconCircleList"/>
    <dgm:cxn modelId="{4CA023EA-A382-4DD9-9FA1-18E0D66061BD}" type="presParOf" srcId="{D641F504-B527-445D-81F6-4B59E813C4A0}" destId="{523C7F31-A7C1-43C9-AE27-AAE9100EE1FE}" srcOrd="3" destOrd="0" presId="urn:microsoft.com/office/officeart/2018/2/layout/IconCircleList"/>
    <dgm:cxn modelId="{26A45859-BDA1-42A1-B72D-E642F4519323}" type="presParOf" srcId="{326FDCF2-F375-4C3F-9814-C84BA9388F92}" destId="{CEB8DC13-2561-455C-A0BE-EE905F81836F}" srcOrd="3" destOrd="0" presId="urn:microsoft.com/office/officeart/2018/2/layout/IconCircleList"/>
    <dgm:cxn modelId="{9A1A1CE7-53B9-4F66-85DD-738EBE878B5F}" type="presParOf" srcId="{326FDCF2-F375-4C3F-9814-C84BA9388F92}" destId="{495B68A9-1523-4F46-9B02-682098319643}" srcOrd="4" destOrd="0" presId="urn:microsoft.com/office/officeart/2018/2/layout/IconCircleList"/>
    <dgm:cxn modelId="{51E1DD61-7673-4090-B8AB-CF4901AEC858}" type="presParOf" srcId="{495B68A9-1523-4F46-9B02-682098319643}" destId="{2CA4BD4C-87EF-4944-9E57-97154B3B633C}" srcOrd="0" destOrd="0" presId="urn:microsoft.com/office/officeart/2018/2/layout/IconCircleList"/>
    <dgm:cxn modelId="{747A4180-A006-422E-B421-0130C380E284}" type="presParOf" srcId="{495B68A9-1523-4F46-9B02-682098319643}" destId="{D99F53AC-3AF2-437B-A5AB-1239ADEC0676}" srcOrd="1" destOrd="0" presId="urn:microsoft.com/office/officeart/2018/2/layout/IconCircleList"/>
    <dgm:cxn modelId="{2B3206DF-6911-4471-9CE4-6E444117F923}" type="presParOf" srcId="{495B68A9-1523-4F46-9B02-682098319643}" destId="{EB4519A6-2EF6-4A3F-90AD-24C511B10908}" srcOrd="2" destOrd="0" presId="urn:microsoft.com/office/officeart/2018/2/layout/IconCircleList"/>
    <dgm:cxn modelId="{BFF8DE16-9137-451C-BFC4-D4EE82781F8E}" type="presParOf" srcId="{495B68A9-1523-4F46-9B02-682098319643}" destId="{D203E058-79E0-456E-A0FD-258E317D3D6A}" srcOrd="3" destOrd="0" presId="urn:microsoft.com/office/officeart/2018/2/layout/IconCircleList"/>
    <dgm:cxn modelId="{F6DE935E-6528-4A29-9FE2-2236A11FA3B5}" type="presParOf" srcId="{326FDCF2-F375-4C3F-9814-C84BA9388F92}" destId="{8F14F3AD-A362-45DF-80F5-2B8D1F566D80}" srcOrd="5" destOrd="0" presId="urn:microsoft.com/office/officeart/2018/2/layout/IconCircleList"/>
    <dgm:cxn modelId="{1E564FA9-F723-4479-8013-22D1426128B6}" type="presParOf" srcId="{326FDCF2-F375-4C3F-9814-C84BA9388F92}" destId="{BDD20EE1-5DFF-4E16-802C-2448893CCB5A}" srcOrd="6" destOrd="0" presId="urn:microsoft.com/office/officeart/2018/2/layout/IconCircleList"/>
    <dgm:cxn modelId="{794FF77C-CF66-43A6-AFF0-913CEF2D0C2A}" type="presParOf" srcId="{BDD20EE1-5DFF-4E16-802C-2448893CCB5A}" destId="{7089FE6B-57E5-4306-8097-E758E000C828}" srcOrd="0" destOrd="0" presId="urn:microsoft.com/office/officeart/2018/2/layout/IconCircleList"/>
    <dgm:cxn modelId="{091EE8DB-F92B-4CB3-ABD6-FFEB56B07A8B}" type="presParOf" srcId="{BDD20EE1-5DFF-4E16-802C-2448893CCB5A}" destId="{41C0BC0F-FFD5-42B5-B952-9316B9364F6F}" srcOrd="1" destOrd="0" presId="urn:microsoft.com/office/officeart/2018/2/layout/IconCircleList"/>
    <dgm:cxn modelId="{DAE7DE5D-0787-4DCA-83CB-B15B42A3D0EC}" type="presParOf" srcId="{BDD20EE1-5DFF-4E16-802C-2448893CCB5A}" destId="{392FDDC2-BC7A-49BF-88A1-7B4956AD8377}" srcOrd="2" destOrd="0" presId="urn:microsoft.com/office/officeart/2018/2/layout/IconCircleList"/>
    <dgm:cxn modelId="{03A77C2B-16FB-486D-9C1B-3FF393F2E432}" type="presParOf" srcId="{BDD20EE1-5DFF-4E16-802C-2448893CCB5A}" destId="{7703AFE5-FAA2-4D8A-AEFA-D3C5CB41E5BC}" srcOrd="3" destOrd="0" presId="urn:microsoft.com/office/officeart/2018/2/layout/IconCircleList"/>
    <dgm:cxn modelId="{D5742B28-B422-456E-AFE7-F80D1AE8825A}" type="presParOf" srcId="{326FDCF2-F375-4C3F-9814-C84BA9388F92}" destId="{3DC54973-BA24-4F62-AFC3-49C640599EBE}" srcOrd="7" destOrd="0" presId="urn:microsoft.com/office/officeart/2018/2/layout/IconCircleList"/>
    <dgm:cxn modelId="{B35A7EFC-8222-4F61-A4B5-D5794F702577}" type="presParOf" srcId="{326FDCF2-F375-4C3F-9814-C84BA9388F92}" destId="{CAADCCEE-40C8-4320-84F2-237DAC5ED007}" srcOrd="8" destOrd="0" presId="urn:microsoft.com/office/officeart/2018/2/layout/IconCircleList"/>
    <dgm:cxn modelId="{5DF3B0F6-2DC5-4A0C-9592-4E5E38A46682}" type="presParOf" srcId="{CAADCCEE-40C8-4320-84F2-237DAC5ED007}" destId="{3452E83F-A492-4CEB-A39A-8F7D401BE53F}" srcOrd="0" destOrd="0" presId="urn:microsoft.com/office/officeart/2018/2/layout/IconCircleList"/>
    <dgm:cxn modelId="{FDDD57C9-C22D-498D-A325-655D29DFCD29}" type="presParOf" srcId="{CAADCCEE-40C8-4320-84F2-237DAC5ED007}" destId="{F945E00B-FF73-4DCF-B7EF-C99EF9AA360B}" srcOrd="1" destOrd="0" presId="urn:microsoft.com/office/officeart/2018/2/layout/IconCircleList"/>
    <dgm:cxn modelId="{7D64F5F2-BF32-4E86-8B4B-AA7D852B8505}" type="presParOf" srcId="{CAADCCEE-40C8-4320-84F2-237DAC5ED007}" destId="{292F4517-4AD0-4CB6-A829-971EAF48FE48}" srcOrd="2" destOrd="0" presId="urn:microsoft.com/office/officeart/2018/2/layout/IconCircleList"/>
    <dgm:cxn modelId="{018E2490-7279-4172-A2F1-D4B0F7CE29A3}" type="presParOf" srcId="{CAADCCEE-40C8-4320-84F2-237DAC5ED007}" destId="{F529C234-FF6C-4B4D-B4D6-7C57F5191CE7}"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730274" y="67246"/>
          <a:ext cx="757978" cy="757978"/>
        </a:xfrm>
        <a:prstGeom prst="ellipse">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55B2F71-E638-412C-8147-FC7081E08B04}">
      <dsp:nvSpPr>
        <dsp:cNvPr id="0" name=""/>
        <dsp:cNvSpPr/>
      </dsp:nvSpPr>
      <dsp:spPr>
        <a:xfrm>
          <a:off x="821666" y="164102"/>
          <a:ext cx="576637" cy="56761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E05AF25A-E676-44EA-BB66-F2100ACAD1CB}">
      <dsp:nvSpPr>
        <dsp:cNvPr id="0" name=""/>
        <dsp:cNvSpPr/>
      </dsp:nvSpPr>
      <dsp:spPr>
        <a:xfrm>
          <a:off x="1650677" y="67246"/>
          <a:ext cx="1786663" cy="757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022350">
            <a:lnSpc>
              <a:spcPct val="100000"/>
            </a:lnSpc>
            <a:spcBef>
              <a:spcPct val="0"/>
            </a:spcBef>
            <a:spcAft>
              <a:spcPct val="35000"/>
            </a:spcAft>
          </a:pPr>
          <a:r>
            <a:rPr lang="en-US" sz="2300" kern="1200" dirty="0" smtClean="0"/>
            <a:t>JVM</a:t>
          </a:r>
          <a:endParaRPr lang="en-US" sz="2300" kern="1200" dirty="0"/>
        </a:p>
      </dsp:txBody>
      <dsp:txXfrm>
        <a:off x="1650677" y="67246"/>
        <a:ext cx="1786663" cy="757978"/>
      </dsp:txXfrm>
    </dsp:sp>
    <dsp:sp modelId="{75512A68-FA50-4392-A441-C6EC352FE606}">
      <dsp:nvSpPr>
        <dsp:cNvPr id="0" name=""/>
        <dsp:cNvSpPr/>
      </dsp:nvSpPr>
      <dsp:spPr>
        <a:xfrm>
          <a:off x="3748653" y="67246"/>
          <a:ext cx="757978" cy="757978"/>
        </a:xfrm>
        <a:prstGeom prst="ellipse">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C425A8E1-258A-4D4B-9D55-24376C0AB360}">
      <dsp:nvSpPr>
        <dsp:cNvPr id="0" name=""/>
        <dsp:cNvSpPr/>
      </dsp:nvSpPr>
      <dsp:spPr>
        <a:xfrm>
          <a:off x="3872337" y="176431"/>
          <a:ext cx="522048" cy="518936"/>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23C7F31-A7C1-43C9-AE27-AAE9100EE1FE}">
      <dsp:nvSpPr>
        <dsp:cNvPr id="0" name=""/>
        <dsp:cNvSpPr/>
      </dsp:nvSpPr>
      <dsp:spPr>
        <a:xfrm>
          <a:off x="4575479" y="67246"/>
          <a:ext cx="2043425" cy="757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022350">
            <a:lnSpc>
              <a:spcPct val="100000"/>
            </a:lnSpc>
            <a:spcBef>
              <a:spcPct val="0"/>
            </a:spcBef>
            <a:spcAft>
              <a:spcPct val="35000"/>
            </a:spcAft>
          </a:pPr>
          <a:r>
            <a:rPr lang="en-US" sz="2300" kern="1200" dirty="0" smtClean="0"/>
            <a:t>Variables</a:t>
          </a:r>
          <a:endParaRPr lang="en-US" sz="2300" kern="1200" dirty="0"/>
        </a:p>
      </dsp:txBody>
      <dsp:txXfrm>
        <a:off x="4575479" y="67246"/>
        <a:ext cx="2043425" cy="757978"/>
      </dsp:txXfrm>
    </dsp:sp>
    <dsp:sp modelId="{2CA4BD4C-87EF-4944-9E57-97154B3B633C}">
      <dsp:nvSpPr>
        <dsp:cNvPr id="0" name=""/>
        <dsp:cNvSpPr/>
      </dsp:nvSpPr>
      <dsp:spPr>
        <a:xfrm>
          <a:off x="730274" y="1445577"/>
          <a:ext cx="757978" cy="757978"/>
        </a:xfrm>
        <a:prstGeom prst="ellipse">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D99F53AC-3AF2-437B-A5AB-1239ADEC0676}">
      <dsp:nvSpPr>
        <dsp:cNvPr id="0" name=""/>
        <dsp:cNvSpPr/>
      </dsp:nvSpPr>
      <dsp:spPr>
        <a:xfrm>
          <a:off x="861142" y="1540158"/>
          <a:ext cx="496242" cy="568816"/>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203E058-79E0-456E-A0FD-258E317D3D6A}">
      <dsp:nvSpPr>
        <dsp:cNvPr id="0" name=""/>
        <dsp:cNvSpPr/>
      </dsp:nvSpPr>
      <dsp:spPr>
        <a:xfrm>
          <a:off x="1650677" y="1445577"/>
          <a:ext cx="1786663" cy="757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022350">
            <a:lnSpc>
              <a:spcPct val="100000"/>
            </a:lnSpc>
            <a:spcBef>
              <a:spcPct val="0"/>
            </a:spcBef>
            <a:spcAft>
              <a:spcPct val="35000"/>
            </a:spcAft>
          </a:pPr>
          <a:r>
            <a:rPr lang="en-US" sz="2300" kern="1200" dirty="0" smtClean="0"/>
            <a:t>Methods</a:t>
          </a:r>
          <a:endParaRPr lang="en-US" sz="2300" kern="1200" dirty="0"/>
        </a:p>
      </dsp:txBody>
      <dsp:txXfrm>
        <a:off x="1650677" y="1445577"/>
        <a:ext cx="1786663" cy="757978"/>
      </dsp:txXfrm>
    </dsp:sp>
    <dsp:sp modelId="{7089FE6B-57E5-4306-8097-E758E000C828}">
      <dsp:nvSpPr>
        <dsp:cNvPr id="0" name=""/>
        <dsp:cNvSpPr/>
      </dsp:nvSpPr>
      <dsp:spPr>
        <a:xfrm>
          <a:off x="3748653" y="1445577"/>
          <a:ext cx="757978" cy="757978"/>
        </a:xfrm>
        <a:prstGeom prst="ellipse">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1C0BC0F-FFD5-42B5-B952-9316B9364F6F}">
      <dsp:nvSpPr>
        <dsp:cNvPr id="0" name=""/>
        <dsp:cNvSpPr/>
      </dsp:nvSpPr>
      <dsp:spPr>
        <a:xfrm>
          <a:off x="3871089" y="1576115"/>
          <a:ext cx="557588" cy="484100"/>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703AFE5-FAA2-4D8A-AEFA-D3C5CB41E5BC}">
      <dsp:nvSpPr>
        <dsp:cNvPr id="0" name=""/>
        <dsp:cNvSpPr/>
      </dsp:nvSpPr>
      <dsp:spPr>
        <a:xfrm>
          <a:off x="4589954" y="1454415"/>
          <a:ext cx="3405416" cy="757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022350">
            <a:lnSpc>
              <a:spcPct val="100000"/>
            </a:lnSpc>
            <a:spcBef>
              <a:spcPct val="0"/>
            </a:spcBef>
            <a:spcAft>
              <a:spcPct val="35000"/>
            </a:spcAft>
          </a:pPr>
          <a:r>
            <a:rPr lang="en-US" sz="2300" kern="1200" dirty="0" smtClean="0"/>
            <a:t>Call by Value/Reference</a:t>
          </a:r>
          <a:endParaRPr lang="en-US" sz="2300" kern="1200" dirty="0"/>
        </a:p>
      </dsp:txBody>
      <dsp:txXfrm>
        <a:off x="4589954" y="1454415"/>
        <a:ext cx="3405416" cy="757978"/>
      </dsp:txXfrm>
    </dsp:sp>
    <dsp:sp modelId="{3452E83F-A492-4CEB-A39A-8F7D401BE53F}">
      <dsp:nvSpPr>
        <dsp:cNvPr id="0" name=""/>
        <dsp:cNvSpPr/>
      </dsp:nvSpPr>
      <dsp:spPr>
        <a:xfrm>
          <a:off x="730274" y="2823908"/>
          <a:ext cx="757978" cy="757978"/>
        </a:xfrm>
        <a:prstGeom prst="ellipse">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945E00B-FF73-4DCF-B7EF-C99EF9AA360B}">
      <dsp:nvSpPr>
        <dsp:cNvPr id="0" name=""/>
        <dsp:cNvSpPr/>
      </dsp:nvSpPr>
      <dsp:spPr>
        <a:xfrm>
          <a:off x="763705" y="2891450"/>
          <a:ext cx="691116" cy="622895"/>
        </a:xfrm>
        <a:prstGeom prst="rect">
          <a:avLst/>
        </a:prstGeom>
        <a:blipFill rotWithShape="1">
          <a:blip xmlns:r="http://schemas.openxmlformats.org/officeDocument/2006/relationships" r:embed="rId5"/>
          <a:stretch>
            <a:fillRect/>
          </a:stretch>
        </a:blip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529C234-FF6C-4B4D-B4D6-7C57F5191CE7}">
      <dsp:nvSpPr>
        <dsp:cNvPr id="0" name=""/>
        <dsp:cNvSpPr/>
      </dsp:nvSpPr>
      <dsp:spPr>
        <a:xfrm>
          <a:off x="1611754" y="2823908"/>
          <a:ext cx="2561164" cy="757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022350">
            <a:lnSpc>
              <a:spcPct val="90000"/>
            </a:lnSpc>
            <a:spcBef>
              <a:spcPct val="0"/>
            </a:spcBef>
            <a:spcAft>
              <a:spcPct val="35000"/>
            </a:spcAft>
          </a:pPr>
          <a:r>
            <a:rPr lang="en-US" sz="2300" kern="1200" dirty="0" smtClean="0"/>
            <a:t>Design Patterns</a:t>
          </a:r>
          <a:endParaRPr lang="en-US" sz="2300" kern="1200" dirty="0"/>
        </a:p>
      </dsp:txBody>
      <dsp:txXfrm>
        <a:off x="1611754" y="2823908"/>
        <a:ext cx="2561164" cy="75797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8/30/2022</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8/30/2022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10</a:t>
            </a:fld>
            <a:endParaRPr lang="en-US" dirty="0"/>
          </a:p>
        </p:txBody>
      </p:sp>
    </p:spTree>
    <p:extLst>
      <p:ext uri="{BB962C8B-B14F-4D97-AF65-F5344CB8AC3E}">
        <p14:creationId xmlns:p14="http://schemas.microsoft.com/office/powerpoint/2010/main" val="2132435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11</a:t>
            </a:fld>
            <a:endParaRPr lang="en-US" dirty="0"/>
          </a:p>
        </p:txBody>
      </p:sp>
    </p:spTree>
    <p:extLst>
      <p:ext uri="{BB962C8B-B14F-4D97-AF65-F5344CB8AC3E}">
        <p14:creationId xmlns:p14="http://schemas.microsoft.com/office/powerpoint/2010/main" val="2141731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12</a:t>
            </a:fld>
            <a:endParaRPr lang="en-US" dirty="0"/>
          </a:p>
        </p:txBody>
      </p:sp>
    </p:spTree>
    <p:extLst>
      <p:ext uri="{BB962C8B-B14F-4D97-AF65-F5344CB8AC3E}">
        <p14:creationId xmlns:p14="http://schemas.microsoft.com/office/powerpoint/2010/main" val="4044167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13</a:t>
            </a:fld>
            <a:endParaRPr lang="en-US" dirty="0"/>
          </a:p>
        </p:txBody>
      </p:sp>
    </p:spTree>
    <p:extLst>
      <p:ext uri="{BB962C8B-B14F-4D97-AF65-F5344CB8AC3E}">
        <p14:creationId xmlns:p14="http://schemas.microsoft.com/office/powerpoint/2010/main" val="2032627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14</a:t>
            </a:fld>
            <a:endParaRPr lang="en-US" dirty="0"/>
          </a:p>
        </p:txBody>
      </p:sp>
    </p:spTree>
    <p:extLst>
      <p:ext uri="{BB962C8B-B14F-4D97-AF65-F5344CB8AC3E}">
        <p14:creationId xmlns:p14="http://schemas.microsoft.com/office/powerpoint/2010/main" val="4201107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15</a:t>
            </a:fld>
            <a:endParaRPr lang="en-US" dirty="0"/>
          </a:p>
        </p:txBody>
      </p:sp>
    </p:spTree>
    <p:extLst>
      <p:ext uri="{BB962C8B-B14F-4D97-AF65-F5344CB8AC3E}">
        <p14:creationId xmlns:p14="http://schemas.microsoft.com/office/powerpoint/2010/main" val="2256928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16</a:t>
            </a:fld>
            <a:endParaRPr lang="en-US" dirty="0"/>
          </a:p>
        </p:txBody>
      </p:sp>
    </p:spTree>
    <p:extLst>
      <p:ext uri="{BB962C8B-B14F-4D97-AF65-F5344CB8AC3E}">
        <p14:creationId xmlns:p14="http://schemas.microsoft.com/office/powerpoint/2010/main" val="2957649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17</a:t>
            </a:fld>
            <a:endParaRPr lang="en-US" dirty="0"/>
          </a:p>
        </p:txBody>
      </p:sp>
    </p:spTree>
    <p:extLst>
      <p:ext uri="{BB962C8B-B14F-4D97-AF65-F5344CB8AC3E}">
        <p14:creationId xmlns:p14="http://schemas.microsoft.com/office/powerpoint/2010/main" val="3595478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18</a:t>
            </a:fld>
            <a:endParaRPr lang="en-US" dirty="0"/>
          </a:p>
        </p:txBody>
      </p:sp>
    </p:spTree>
    <p:extLst>
      <p:ext uri="{BB962C8B-B14F-4D97-AF65-F5344CB8AC3E}">
        <p14:creationId xmlns:p14="http://schemas.microsoft.com/office/powerpoint/2010/main" val="2693813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19</a:t>
            </a:fld>
            <a:endParaRPr lang="en-US" dirty="0"/>
          </a:p>
        </p:txBody>
      </p:sp>
    </p:spTree>
    <p:extLst>
      <p:ext uri="{BB962C8B-B14F-4D97-AF65-F5344CB8AC3E}">
        <p14:creationId xmlns:p14="http://schemas.microsoft.com/office/powerpoint/2010/main" val="731079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20</a:t>
            </a:fld>
            <a:endParaRPr lang="en-US" dirty="0"/>
          </a:p>
        </p:txBody>
      </p:sp>
    </p:spTree>
    <p:extLst>
      <p:ext uri="{BB962C8B-B14F-4D97-AF65-F5344CB8AC3E}">
        <p14:creationId xmlns:p14="http://schemas.microsoft.com/office/powerpoint/2010/main" val="3060191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21</a:t>
            </a:fld>
            <a:endParaRPr lang="en-US" dirty="0"/>
          </a:p>
        </p:txBody>
      </p:sp>
    </p:spTree>
    <p:extLst>
      <p:ext uri="{BB962C8B-B14F-4D97-AF65-F5344CB8AC3E}">
        <p14:creationId xmlns:p14="http://schemas.microsoft.com/office/powerpoint/2010/main" val="41573086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22</a:t>
            </a:fld>
            <a:endParaRPr lang="en-US" dirty="0"/>
          </a:p>
        </p:txBody>
      </p:sp>
    </p:spTree>
    <p:extLst>
      <p:ext uri="{BB962C8B-B14F-4D97-AF65-F5344CB8AC3E}">
        <p14:creationId xmlns:p14="http://schemas.microsoft.com/office/powerpoint/2010/main" val="3196934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23</a:t>
            </a:fld>
            <a:endParaRPr lang="en-US" dirty="0"/>
          </a:p>
        </p:txBody>
      </p:sp>
    </p:spTree>
    <p:extLst>
      <p:ext uri="{BB962C8B-B14F-4D97-AF65-F5344CB8AC3E}">
        <p14:creationId xmlns:p14="http://schemas.microsoft.com/office/powerpoint/2010/main" val="2260498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24</a:t>
            </a:fld>
            <a:endParaRPr lang="en-US" dirty="0"/>
          </a:p>
        </p:txBody>
      </p:sp>
    </p:spTree>
    <p:extLst>
      <p:ext uri="{BB962C8B-B14F-4D97-AF65-F5344CB8AC3E}">
        <p14:creationId xmlns:p14="http://schemas.microsoft.com/office/powerpoint/2010/main" val="1486476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25</a:t>
            </a:fld>
            <a:endParaRPr lang="en-US" dirty="0"/>
          </a:p>
        </p:txBody>
      </p:sp>
    </p:spTree>
    <p:extLst>
      <p:ext uri="{BB962C8B-B14F-4D97-AF65-F5344CB8AC3E}">
        <p14:creationId xmlns:p14="http://schemas.microsoft.com/office/powerpoint/2010/main" val="20280378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26</a:t>
            </a:fld>
            <a:endParaRPr lang="en-US" dirty="0"/>
          </a:p>
        </p:txBody>
      </p:sp>
    </p:spTree>
    <p:extLst>
      <p:ext uri="{BB962C8B-B14F-4D97-AF65-F5344CB8AC3E}">
        <p14:creationId xmlns:p14="http://schemas.microsoft.com/office/powerpoint/2010/main" val="23950360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27</a:t>
            </a:fld>
            <a:endParaRPr lang="en-US" dirty="0"/>
          </a:p>
        </p:txBody>
      </p:sp>
    </p:spTree>
    <p:extLst>
      <p:ext uri="{BB962C8B-B14F-4D97-AF65-F5344CB8AC3E}">
        <p14:creationId xmlns:p14="http://schemas.microsoft.com/office/powerpoint/2010/main" val="28384381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28</a:t>
            </a:fld>
            <a:endParaRPr lang="en-US" dirty="0"/>
          </a:p>
        </p:txBody>
      </p:sp>
    </p:spTree>
    <p:extLst>
      <p:ext uri="{BB962C8B-B14F-4D97-AF65-F5344CB8AC3E}">
        <p14:creationId xmlns:p14="http://schemas.microsoft.com/office/powerpoint/2010/main" val="40849507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29</a:t>
            </a:fld>
            <a:endParaRPr lang="en-US" dirty="0"/>
          </a:p>
        </p:txBody>
      </p:sp>
    </p:spTree>
    <p:extLst>
      <p:ext uri="{BB962C8B-B14F-4D97-AF65-F5344CB8AC3E}">
        <p14:creationId xmlns:p14="http://schemas.microsoft.com/office/powerpoint/2010/main" val="3427087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30</a:t>
            </a:fld>
            <a:endParaRPr lang="en-US" dirty="0"/>
          </a:p>
        </p:txBody>
      </p:sp>
    </p:spTree>
    <p:extLst>
      <p:ext uri="{BB962C8B-B14F-4D97-AF65-F5344CB8AC3E}">
        <p14:creationId xmlns:p14="http://schemas.microsoft.com/office/powerpoint/2010/main" val="19692664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31</a:t>
            </a:fld>
            <a:endParaRPr lang="en-US" dirty="0"/>
          </a:p>
        </p:txBody>
      </p:sp>
    </p:spTree>
    <p:extLst>
      <p:ext uri="{BB962C8B-B14F-4D97-AF65-F5344CB8AC3E}">
        <p14:creationId xmlns:p14="http://schemas.microsoft.com/office/powerpoint/2010/main" val="7455666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32</a:t>
            </a:fld>
            <a:endParaRPr lang="en-US" dirty="0"/>
          </a:p>
        </p:txBody>
      </p:sp>
    </p:spTree>
    <p:extLst>
      <p:ext uri="{BB962C8B-B14F-4D97-AF65-F5344CB8AC3E}">
        <p14:creationId xmlns:p14="http://schemas.microsoft.com/office/powerpoint/2010/main" val="21297304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33</a:t>
            </a:fld>
            <a:endParaRPr lang="en-US" dirty="0"/>
          </a:p>
        </p:txBody>
      </p:sp>
    </p:spTree>
    <p:extLst>
      <p:ext uri="{BB962C8B-B14F-4D97-AF65-F5344CB8AC3E}">
        <p14:creationId xmlns:p14="http://schemas.microsoft.com/office/powerpoint/2010/main" val="38214085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34</a:t>
            </a:fld>
            <a:endParaRPr lang="en-US" dirty="0"/>
          </a:p>
        </p:txBody>
      </p:sp>
    </p:spTree>
    <p:extLst>
      <p:ext uri="{BB962C8B-B14F-4D97-AF65-F5344CB8AC3E}">
        <p14:creationId xmlns:p14="http://schemas.microsoft.com/office/powerpoint/2010/main" val="32490896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35</a:t>
            </a:fld>
            <a:endParaRPr lang="en-US" dirty="0"/>
          </a:p>
        </p:txBody>
      </p:sp>
    </p:spTree>
    <p:extLst>
      <p:ext uri="{BB962C8B-B14F-4D97-AF65-F5344CB8AC3E}">
        <p14:creationId xmlns:p14="http://schemas.microsoft.com/office/powerpoint/2010/main" val="2984862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36</a:t>
            </a:fld>
            <a:endParaRPr lang="en-US" dirty="0"/>
          </a:p>
        </p:txBody>
      </p:sp>
    </p:spTree>
    <p:extLst>
      <p:ext uri="{BB962C8B-B14F-4D97-AF65-F5344CB8AC3E}">
        <p14:creationId xmlns:p14="http://schemas.microsoft.com/office/powerpoint/2010/main" val="16853239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37</a:t>
            </a:fld>
            <a:endParaRPr lang="en-US" dirty="0"/>
          </a:p>
        </p:txBody>
      </p:sp>
    </p:spTree>
    <p:extLst>
      <p:ext uri="{BB962C8B-B14F-4D97-AF65-F5344CB8AC3E}">
        <p14:creationId xmlns:p14="http://schemas.microsoft.com/office/powerpoint/2010/main" val="32475052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38</a:t>
            </a:fld>
            <a:endParaRPr lang="en-US" dirty="0"/>
          </a:p>
        </p:txBody>
      </p:sp>
    </p:spTree>
    <p:extLst>
      <p:ext uri="{BB962C8B-B14F-4D97-AF65-F5344CB8AC3E}">
        <p14:creationId xmlns:p14="http://schemas.microsoft.com/office/powerpoint/2010/main" val="27181246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39</a:t>
            </a:fld>
            <a:endParaRPr lang="en-US" dirty="0"/>
          </a:p>
        </p:txBody>
      </p:sp>
    </p:spTree>
    <p:extLst>
      <p:ext uri="{BB962C8B-B14F-4D97-AF65-F5344CB8AC3E}">
        <p14:creationId xmlns:p14="http://schemas.microsoft.com/office/powerpoint/2010/main" val="2704572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22139891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40</a:t>
            </a:fld>
            <a:endParaRPr lang="en-US" dirty="0"/>
          </a:p>
        </p:txBody>
      </p:sp>
    </p:spTree>
    <p:extLst>
      <p:ext uri="{BB962C8B-B14F-4D97-AF65-F5344CB8AC3E}">
        <p14:creationId xmlns:p14="http://schemas.microsoft.com/office/powerpoint/2010/main" val="14314613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41</a:t>
            </a:fld>
            <a:endParaRPr lang="en-US" dirty="0"/>
          </a:p>
        </p:txBody>
      </p:sp>
    </p:spTree>
    <p:extLst>
      <p:ext uri="{BB962C8B-B14F-4D97-AF65-F5344CB8AC3E}">
        <p14:creationId xmlns:p14="http://schemas.microsoft.com/office/powerpoint/2010/main" val="22353515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42</a:t>
            </a:fld>
            <a:endParaRPr lang="en-US" dirty="0"/>
          </a:p>
        </p:txBody>
      </p:sp>
    </p:spTree>
    <p:extLst>
      <p:ext uri="{BB962C8B-B14F-4D97-AF65-F5344CB8AC3E}">
        <p14:creationId xmlns:p14="http://schemas.microsoft.com/office/powerpoint/2010/main" val="96709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43</a:t>
            </a:fld>
            <a:endParaRPr lang="en-US" dirty="0"/>
          </a:p>
        </p:txBody>
      </p:sp>
    </p:spTree>
    <p:extLst>
      <p:ext uri="{BB962C8B-B14F-4D97-AF65-F5344CB8AC3E}">
        <p14:creationId xmlns:p14="http://schemas.microsoft.com/office/powerpoint/2010/main" val="16617341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44</a:t>
            </a:fld>
            <a:endParaRPr lang="en-US" dirty="0"/>
          </a:p>
        </p:txBody>
      </p:sp>
    </p:spTree>
    <p:extLst>
      <p:ext uri="{BB962C8B-B14F-4D97-AF65-F5344CB8AC3E}">
        <p14:creationId xmlns:p14="http://schemas.microsoft.com/office/powerpoint/2010/main" val="28528062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45</a:t>
            </a:fld>
            <a:endParaRPr lang="en-US" dirty="0"/>
          </a:p>
        </p:txBody>
      </p:sp>
    </p:spTree>
    <p:extLst>
      <p:ext uri="{BB962C8B-B14F-4D97-AF65-F5344CB8AC3E}">
        <p14:creationId xmlns:p14="http://schemas.microsoft.com/office/powerpoint/2010/main" val="13068504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46</a:t>
            </a:fld>
            <a:endParaRPr lang="en-US" dirty="0"/>
          </a:p>
        </p:txBody>
      </p:sp>
    </p:spTree>
    <p:extLst>
      <p:ext uri="{BB962C8B-B14F-4D97-AF65-F5344CB8AC3E}">
        <p14:creationId xmlns:p14="http://schemas.microsoft.com/office/powerpoint/2010/main" val="17120422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47</a:t>
            </a:fld>
            <a:endParaRPr lang="en-US" dirty="0"/>
          </a:p>
        </p:txBody>
      </p:sp>
    </p:spTree>
    <p:extLst>
      <p:ext uri="{BB962C8B-B14F-4D97-AF65-F5344CB8AC3E}">
        <p14:creationId xmlns:p14="http://schemas.microsoft.com/office/powerpoint/2010/main" val="204834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509507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6</a:t>
            </a:fld>
            <a:endParaRPr lang="en-US" dirty="0"/>
          </a:p>
        </p:txBody>
      </p:sp>
    </p:spTree>
    <p:extLst>
      <p:ext uri="{BB962C8B-B14F-4D97-AF65-F5344CB8AC3E}">
        <p14:creationId xmlns:p14="http://schemas.microsoft.com/office/powerpoint/2010/main" val="2932165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dirty="0"/>
          </a:p>
        </p:txBody>
      </p:sp>
    </p:spTree>
    <p:extLst>
      <p:ext uri="{BB962C8B-B14F-4D97-AF65-F5344CB8AC3E}">
        <p14:creationId xmlns:p14="http://schemas.microsoft.com/office/powerpoint/2010/main" val="1051866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8</a:t>
            </a:fld>
            <a:endParaRPr lang="en-US" dirty="0"/>
          </a:p>
        </p:txBody>
      </p:sp>
    </p:spTree>
    <p:extLst>
      <p:ext uri="{BB962C8B-B14F-4D97-AF65-F5344CB8AC3E}">
        <p14:creationId xmlns:p14="http://schemas.microsoft.com/office/powerpoint/2010/main" val="784045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9</a:t>
            </a:fld>
            <a:endParaRPr lang="en-US" dirty="0"/>
          </a:p>
        </p:txBody>
      </p:sp>
    </p:spTree>
    <p:extLst>
      <p:ext uri="{BB962C8B-B14F-4D97-AF65-F5344CB8AC3E}">
        <p14:creationId xmlns:p14="http://schemas.microsoft.com/office/powerpoint/2010/main" val="15140565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8/30/2022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8/30/2022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8/30/2022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8/30/2022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8/30/2022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8/30/2022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12.jpg"/><Relationship Id="rId4" Type="http://schemas.openxmlformats.org/officeDocument/2006/relationships/diagramData" Target="../diagrams/data1.xml"/><Relationship Id="rId9" Type="http://schemas.openxmlformats.org/officeDocument/2006/relationships/image" Target="../media/image11.jp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jpe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en-US" b="1" dirty="0" smtClean="0"/>
              <a:t>JAVA Programming Language</a:t>
            </a:r>
            <a:endParaRPr lang="en-US" b="1" dirty="0"/>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dirty="0" smtClean="0">
                <a:solidFill>
                  <a:schemeClr val="accent1">
                    <a:lumMod val="40000"/>
                    <a:lumOff val="60000"/>
                  </a:schemeClr>
                </a:solidFill>
              </a:rPr>
              <a:t>First presentation</a:t>
            </a:r>
          </a:p>
          <a:p>
            <a:r>
              <a:rPr lang="en-US" i="1" dirty="0" smtClean="0">
                <a:solidFill>
                  <a:schemeClr val="accent1">
                    <a:lumMod val="40000"/>
                    <a:lumOff val="60000"/>
                  </a:schemeClr>
                </a:solidFill>
              </a:rPr>
              <a:t>FMSS Technology – Istanbul, Turkey</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685" y="210807"/>
            <a:ext cx="2344010" cy="2344010"/>
          </a:xfrm>
          <a:prstGeom prst="rect">
            <a:avLst/>
          </a:prstGeom>
        </p:spPr>
      </p:pic>
    </p:spTree>
    <p:extLst>
      <p:ext uri="{BB962C8B-B14F-4D97-AF65-F5344CB8AC3E}">
        <p14:creationId xmlns:p14="http://schemas.microsoft.com/office/powerpoint/2010/main" val="3417721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007195" cy="990600"/>
          </a:xfrm>
        </p:spPr>
        <p:txBody>
          <a:bodyPr/>
          <a:lstStyle/>
          <a:p>
            <a:r>
              <a:rPr lang="en-US" b="1" dirty="0" smtClean="0">
                <a:latin typeface="Courier New" panose="02070309020205020404" pitchFamily="49" charset="0"/>
                <a:cs typeface="Courier New" panose="02070309020205020404" pitchFamily="49" charset="0"/>
              </a:rPr>
              <a:t>Java variables (Static)</a:t>
            </a:r>
            <a:endParaRPr lang="en-US" i="1" dirty="0">
              <a:latin typeface="Courier New" panose="02070309020205020404" pitchFamily="49" charset="0"/>
              <a:cs typeface="Courier New" panose="02070309020205020404" pitchFamily="49" charset="0"/>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1498" y="213360"/>
            <a:ext cx="1094266" cy="1094266"/>
          </a:xfrm>
        </p:spPr>
      </p:pic>
      <p:sp>
        <p:nvSpPr>
          <p:cNvPr id="3" name="TextBox 2"/>
          <p:cNvSpPr txBox="1"/>
          <p:nvPr/>
        </p:nvSpPr>
        <p:spPr>
          <a:xfrm>
            <a:off x="571498" y="1400176"/>
            <a:ext cx="11100549" cy="738664"/>
          </a:xfrm>
          <a:prstGeom prst="rect">
            <a:avLst/>
          </a:prstGeom>
          <a:noFill/>
        </p:spPr>
        <p:txBody>
          <a:bodyPr wrap="square" rtlCol="0">
            <a:spAutoFit/>
          </a:bodyPr>
          <a:lstStyle/>
          <a:p>
            <a:pPr algn="just"/>
            <a:r>
              <a:rPr lang="en-US" sz="2100" dirty="0"/>
              <a:t>Now consider if we want to implement the above example in a programming way. We can simply implement the above example in a simple form of class.</a:t>
            </a:r>
          </a:p>
        </p:txBody>
      </p:sp>
      <p:pic>
        <p:nvPicPr>
          <p:cNvPr id="4" name="Picture 3"/>
          <p:cNvPicPr>
            <a:picLocks noChangeAspect="1"/>
          </p:cNvPicPr>
          <p:nvPr/>
        </p:nvPicPr>
        <p:blipFill>
          <a:blip r:embed="rId4"/>
          <a:stretch>
            <a:fillRect/>
          </a:stretch>
        </p:blipFill>
        <p:spPr>
          <a:xfrm>
            <a:off x="2981459" y="2231390"/>
            <a:ext cx="6086475" cy="1533525"/>
          </a:xfrm>
          <a:prstGeom prst="rect">
            <a:avLst/>
          </a:prstGeom>
        </p:spPr>
      </p:pic>
      <p:sp>
        <p:nvSpPr>
          <p:cNvPr id="6" name="TextBox 5"/>
          <p:cNvSpPr txBox="1"/>
          <p:nvPr/>
        </p:nvSpPr>
        <p:spPr>
          <a:xfrm>
            <a:off x="571498" y="3874998"/>
            <a:ext cx="11100550" cy="2677656"/>
          </a:xfrm>
          <a:prstGeom prst="rect">
            <a:avLst/>
          </a:prstGeom>
          <a:noFill/>
        </p:spPr>
        <p:txBody>
          <a:bodyPr wrap="square" rtlCol="0">
            <a:spAutoFit/>
          </a:bodyPr>
          <a:lstStyle/>
          <a:p>
            <a:pPr algn="just"/>
            <a:r>
              <a:rPr lang="en-US" sz="2100" dirty="0"/>
              <a:t>Now understand why the </a:t>
            </a:r>
            <a:r>
              <a:rPr lang="en-US" sz="2100" dirty="0" err="1" smtClean="0">
                <a:latin typeface="Courier New" panose="02070309020205020404" pitchFamily="49" charset="0"/>
                <a:cs typeface="Courier New" panose="02070309020205020404" pitchFamily="49" charset="0"/>
              </a:rPr>
              <a:t>companyame</a:t>
            </a:r>
            <a:r>
              <a:rPr lang="en-US" sz="2100" dirty="0" smtClean="0"/>
              <a:t> </a:t>
            </a:r>
            <a:r>
              <a:rPr lang="en-US" sz="2100" dirty="0"/>
              <a:t>variable is of static type because static variables are equally shared among all the objects of the class and also we are manufacturing pens symmetric procedure for first then second</a:t>
            </a:r>
            <a:r>
              <a:rPr lang="en-US" sz="2100" dirty="0" smtClean="0"/>
              <a:t>.</a:t>
            </a:r>
            <a:endParaRPr lang="en-US" sz="2100" dirty="0"/>
          </a:p>
          <a:p>
            <a:pPr algn="just"/>
            <a:r>
              <a:rPr lang="en-US" sz="2100" dirty="0"/>
              <a:t>We can also initialize the </a:t>
            </a:r>
            <a:r>
              <a:rPr lang="en-US" sz="2100" dirty="0" err="1">
                <a:latin typeface="Courier New" panose="02070309020205020404" pitchFamily="49" charset="0"/>
                <a:cs typeface="Courier New" panose="02070309020205020404" pitchFamily="49" charset="0"/>
              </a:rPr>
              <a:t>companyname</a:t>
            </a:r>
            <a:r>
              <a:rPr lang="en-US" sz="2100" dirty="0" smtClean="0"/>
              <a:t> </a:t>
            </a:r>
            <a:r>
              <a:rPr lang="en-US" sz="2100" dirty="0"/>
              <a:t>without static but this is not an efficient way the memory consumption is very much more in this case because for every object of this class a copy of </a:t>
            </a:r>
            <a:r>
              <a:rPr lang="en-US" sz="2100" dirty="0" err="1">
                <a:latin typeface="Courier New" panose="02070309020205020404" pitchFamily="49" charset="0"/>
                <a:cs typeface="Courier New" panose="02070309020205020404" pitchFamily="49" charset="0"/>
              </a:rPr>
              <a:t>companyname</a:t>
            </a:r>
            <a:r>
              <a:rPr lang="en-US" sz="2100" dirty="0" smtClean="0"/>
              <a:t> </a:t>
            </a:r>
            <a:r>
              <a:rPr lang="en-US" sz="2100" dirty="0"/>
              <a:t>is initialized in the memory but if we initialized the </a:t>
            </a:r>
            <a:r>
              <a:rPr lang="en-US" sz="2100" dirty="0" err="1">
                <a:latin typeface="Courier New" panose="02070309020205020404" pitchFamily="49" charset="0"/>
                <a:cs typeface="Courier New" panose="02070309020205020404" pitchFamily="49" charset="0"/>
              </a:rPr>
              <a:t>companyname</a:t>
            </a:r>
            <a:r>
              <a:rPr lang="en-US" sz="2100" dirty="0" smtClean="0"/>
              <a:t> </a:t>
            </a:r>
            <a:r>
              <a:rPr lang="en-US" sz="2100" dirty="0"/>
              <a:t>as static the memory allocation for this variable is different and also this variable is shared among all the instances of the class. </a:t>
            </a:r>
          </a:p>
        </p:txBody>
      </p:sp>
    </p:spTree>
    <p:extLst>
      <p:ext uri="{BB962C8B-B14F-4D97-AF65-F5344CB8AC3E}">
        <p14:creationId xmlns:p14="http://schemas.microsoft.com/office/powerpoint/2010/main" val="482826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007195" cy="990600"/>
          </a:xfrm>
        </p:spPr>
        <p:txBody>
          <a:bodyPr/>
          <a:lstStyle/>
          <a:p>
            <a:r>
              <a:rPr lang="en-US" b="1" dirty="0" smtClean="0">
                <a:latin typeface="Courier New" panose="02070309020205020404" pitchFamily="49" charset="0"/>
                <a:cs typeface="Courier New" panose="02070309020205020404" pitchFamily="49" charset="0"/>
              </a:rPr>
              <a:t>Java variables (Static)</a:t>
            </a:r>
            <a:endParaRPr lang="en-US" i="1" dirty="0">
              <a:latin typeface="Courier New" panose="02070309020205020404" pitchFamily="49" charset="0"/>
              <a:cs typeface="Courier New" panose="02070309020205020404" pitchFamily="49" charset="0"/>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1498" y="213360"/>
            <a:ext cx="1094266" cy="1094266"/>
          </a:xfrm>
        </p:spPr>
      </p:pic>
      <p:sp>
        <p:nvSpPr>
          <p:cNvPr id="5" name="Content Placeholder 3"/>
          <p:cNvSpPr txBox="1">
            <a:spLocks/>
          </p:cNvSpPr>
          <p:nvPr/>
        </p:nvSpPr>
        <p:spPr>
          <a:xfrm>
            <a:off x="685801" y="1602377"/>
            <a:ext cx="10809513" cy="4824549"/>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just">
              <a:buNone/>
            </a:pPr>
            <a:r>
              <a:rPr lang="en-US" sz="2100" b="1" i="1" dirty="0"/>
              <a:t>Static Variable in Java</a:t>
            </a:r>
          </a:p>
          <a:p>
            <a:pPr marL="0" indent="0" algn="just">
              <a:buNone/>
            </a:pPr>
            <a:r>
              <a:rPr lang="en-US" sz="2100" dirty="0"/>
              <a:t>The static variables are those variables that are common to all the instances of the class; only a single copy of the static variable is created and shared among all the instances of the class. Because it is a class-level variable, memory allocation of such variables only happens once when the class is loaded in the memory</a:t>
            </a:r>
            <a:r>
              <a:rPr lang="en-US" sz="2100" dirty="0" smtClean="0"/>
              <a:t>.</a:t>
            </a:r>
          </a:p>
          <a:p>
            <a:pPr marL="0" indent="0" algn="just">
              <a:buNone/>
            </a:pPr>
            <a:endParaRPr lang="en-US" sz="2100" dirty="0"/>
          </a:p>
          <a:p>
            <a:pPr marL="0" indent="0" algn="just">
              <a:buNone/>
            </a:pPr>
            <a:r>
              <a:rPr lang="en-US" sz="2100" b="1" i="1" dirty="0"/>
              <a:t>What is the Use of Static Keyword in Java</a:t>
            </a:r>
          </a:p>
          <a:p>
            <a:pPr marL="0" indent="0" algn="just">
              <a:buNone/>
            </a:pPr>
            <a:r>
              <a:rPr lang="en-US" sz="2100" dirty="0"/>
              <a:t>The main use of the static keyword in java is used to manage the memory management in java. Whenever we place a static keyword before the initialization of a particular class’s methods or variables, these static methods and variables belong to the class instead of their </a:t>
            </a:r>
            <a:r>
              <a:rPr lang="en-US" sz="2100" dirty="0" smtClean="0"/>
              <a:t>instances (</a:t>
            </a:r>
            <a:r>
              <a:rPr lang="en-US" sz="2100" dirty="0"/>
              <a:t>Objects</a:t>
            </a:r>
            <a:r>
              <a:rPr lang="en-US" sz="2100" dirty="0" smtClean="0"/>
              <a:t>).</a:t>
            </a:r>
            <a:endParaRPr lang="en-US" sz="2100" dirty="0"/>
          </a:p>
          <a:p>
            <a:pPr marL="0" indent="0" algn="just">
              <a:buFont typeface="Arial"/>
              <a:buNone/>
            </a:pPr>
            <a:endParaRPr lang="en-US" sz="2100" dirty="0"/>
          </a:p>
        </p:txBody>
      </p:sp>
    </p:spTree>
    <p:extLst>
      <p:ext uri="{BB962C8B-B14F-4D97-AF65-F5344CB8AC3E}">
        <p14:creationId xmlns:p14="http://schemas.microsoft.com/office/powerpoint/2010/main" val="19728305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007195" cy="990600"/>
          </a:xfrm>
        </p:spPr>
        <p:txBody>
          <a:bodyPr/>
          <a:lstStyle/>
          <a:p>
            <a:r>
              <a:rPr lang="en-US" b="1" dirty="0" smtClean="0">
                <a:latin typeface="Courier New" panose="02070309020205020404" pitchFamily="49" charset="0"/>
                <a:cs typeface="Courier New" panose="02070309020205020404" pitchFamily="49" charset="0"/>
              </a:rPr>
              <a:t>Java variables (Static)</a:t>
            </a:r>
            <a:endParaRPr lang="en-US" i="1" dirty="0">
              <a:latin typeface="Courier New" panose="02070309020205020404" pitchFamily="49" charset="0"/>
              <a:cs typeface="Courier New" panose="02070309020205020404" pitchFamily="49" charset="0"/>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1498" y="213360"/>
            <a:ext cx="1094266" cy="1094266"/>
          </a:xfrm>
        </p:spPr>
      </p:pic>
      <p:sp>
        <p:nvSpPr>
          <p:cNvPr id="3" name="TextBox 2"/>
          <p:cNvSpPr txBox="1"/>
          <p:nvPr/>
        </p:nvSpPr>
        <p:spPr>
          <a:xfrm>
            <a:off x="571498" y="2157822"/>
            <a:ext cx="11100549" cy="1061829"/>
          </a:xfrm>
          <a:prstGeom prst="rect">
            <a:avLst/>
          </a:prstGeom>
          <a:noFill/>
        </p:spPr>
        <p:txBody>
          <a:bodyPr wrap="square" rtlCol="0">
            <a:spAutoFit/>
          </a:bodyPr>
          <a:lstStyle/>
          <a:p>
            <a:pPr algn="just"/>
            <a:r>
              <a:rPr lang="en-US" sz="2100" b="1" i="1" dirty="0"/>
              <a:t>Syntax of Static Variable in Java</a:t>
            </a:r>
          </a:p>
          <a:p>
            <a:pPr algn="just"/>
            <a:r>
              <a:rPr lang="en-US" sz="2100" dirty="0"/>
              <a:t>The syntax of the static variable is similar to the syntax declaration of the static variable in java but the static keyword is used before the declaration of the variable.</a:t>
            </a:r>
          </a:p>
        </p:txBody>
      </p:sp>
      <p:pic>
        <p:nvPicPr>
          <p:cNvPr id="5" name="Picture 4"/>
          <p:cNvPicPr>
            <a:picLocks noChangeAspect="1"/>
          </p:cNvPicPr>
          <p:nvPr/>
        </p:nvPicPr>
        <p:blipFill>
          <a:blip r:embed="rId4"/>
          <a:stretch>
            <a:fillRect/>
          </a:stretch>
        </p:blipFill>
        <p:spPr>
          <a:xfrm>
            <a:off x="3069904" y="3556041"/>
            <a:ext cx="5418484" cy="1904234"/>
          </a:xfrm>
          <a:prstGeom prst="rect">
            <a:avLst/>
          </a:prstGeom>
        </p:spPr>
      </p:pic>
    </p:spTree>
    <p:extLst>
      <p:ext uri="{BB962C8B-B14F-4D97-AF65-F5344CB8AC3E}">
        <p14:creationId xmlns:p14="http://schemas.microsoft.com/office/powerpoint/2010/main" val="1847574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007195" cy="990600"/>
          </a:xfrm>
        </p:spPr>
        <p:txBody>
          <a:bodyPr/>
          <a:lstStyle/>
          <a:p>
            <a:r>
              <a:rPr lang="en-US" b="1" dirty="0" smtClean="0">
                <a:latin typeface="Courier New" panose="02070309020205020404" pitchFamily="49" charset="0"/>
                <a:cs typeface="Courier New" panose="02070309020205020404" pitchFamily="49" charset="0"/>
              </a:rPr>
              <a:t>Java variables (Static)</a:t>
            </a:r>
            <a:endParaRPr lang="en-US" i="1" dirty="0">
              <a:latin typeface="Courier New" panose="02070309020205020404" pitchFamily="49" charset="0"/>
              <a:cs typeface="Courier New" panose="02070309020205020404" pitchFamily="49" charset="0"/>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1498" y="213360"/>
            <a:ext cx="1094266" cy="1094266"/>
          </a:xfrm>
        </p:spPr>
      </p:pic>
      <p:sp>
        <p:nvSpPr>
          <p:cNvPr id="3" name="TextBox 2"/>
          <p:cNvSpPr txBox="1"/>
          <p:nvPr/>
        </p:nvSpPr>
        <p:spPr>
          <a:xfrm>
            <a:off x="565216" y="1307626"/>
            <a:ext cx="11100549" cy="415498"/>
          </a:xfrm>
          <a:prstGeom prst="rect">
            <a:avLst/>
          </a:prstGeom>
          <a:noFill/>
        </p:spPr>
        <p:txBody>
          <a:bodyPr wrap="square" rtlCol="0">
            <a:spAutoFit/>
          </a:bodyPr>
          <a:lstStyle/>
          <a:p>
            <a:pPr algn="just"/>
            <a:r>
              <a:rPr lang="en-US" sz="2100" b="1" i="1" dirty="0" smtClean="0"/>
              <a:t>Let’s look at an example:</a:t>
            </a:r>
            <a:endParaRPr lang="en-US" sz="2100" dirty="0"/>
          </a:p>
        </p:txBody>
      </p:sp>
      <p:pic>
        <p:nvPicPr>
          <p:cNvPr id="4" name="Picture 3"/>
          <p:cNvPicPr>
            <a:picLocks noChangeAspect="1"/>
          </p:cNvPicPr>
          <p:nvPr/>
        </p:nvPicPr>
        <p:blipFill>
          <a:blip r:embed="rId4"/>
          <a:stretch>
            <a:fillRect/>
          </a:stretch>
        </p:blipFill>
        <p:spPr>
          <a:xfrm>
            <a:off x="793843" y="1980928"/>
            <a:ext cx="4438650" cy="4324350"/>
          </a:xfrm>
          <a:prstGeom prst="rect">
            <a:avLst/>
          </a:prstGeom>
        </p:spPr>
      </p:pic>
      <p:sp>
        <p:nvSpPr>
          <p:cNvPr id="6" name="TextBox 5"/>
          <p:cNvSpPr txBox="1"/>
          <p:nvPr/>
        </p:nvSpPr>
        <p:spPr>
          <a:xfrm>
            <a:off x="5544261" y="1980928"/>
            <a:ext cx="6121503" cy="4293483"/>
          </a:xfrm>
          <a:prstGeom prst="rect">
            <a:avLst/>
          </a:prstGeom>
          <a:noFill/>
        </p:spPr>
        <p:txBody>
          <a:bodyPr wrap="square" rtlCol="0">
            <a:spAutoFit/>
          </a:bodyPr>
          <a:lstStyle/>
          <a:p>
            <a:pPr algn="just"/>
            <a:r>
              <a:rPr lang="en-US" sz="2100" dirty="0"/>
              <a:t>In </a:t>
            </a:r>
            <a:r>
              <a:rPr lang="en-US" sz="2100" dirty="0" smtClean="0"/>
              <a:t>the example</a:t>
            </a:r>
            <a:r>
              <a:rPr lang="en-US" sz="2100" dirty="0"/>
              <a:t>, we have a user-defined class </a:t>
            </a:r>
            <a:r>
              <a:rPr lang="en-US" sz="2100" dirty="0">
                <a:latin typeface="Courier New" panose="02070309020205020404" pitchFamily="49" charset="0"/>
                <a:cs typeface="Courier New" panose="02070309020205020404" pitchFamily="49" charset="0"/>
              </a:rPr>
              <a:t>country.java</a:t>
            </a:r>
            <a:r>
              <a:rPr lang="en-US" sz="2100" dirty="0"/>
              <a:t> that has two class variables and one static variable.</a:t>
            </a:r>
          </a:p>
          <a:p>
            <a:pPr algn="just"/>
            <a:endParaRPr lang="en-US" sz="2100" dirty="0"/>
          </a:p>
          <a:p>
            <a:pPr algn="just"/>
            <a:r>
              <a:rPr lang="en-US" sz="2100" dirty="0"/>
              <a:t>First, we create the first instance of this class and increase the static variable named as </a:t>
            </a:r>
            <a:r>
              <a:rPr lang="en-US" sz="2100" dirty="0" err="1">
                <a:latin typeface="Courier New" panose="02070309020205020404" pitchFamily="49" charset="0"/>
                <a:cs typeface="Courier New" panose="02070309020205020404" pitchFamily="49" charset="0"/>
              </a:rPr>
              <a:t>countryCounter</a:t>
            </a:r>
            <a:r>
              <a:rPr lang="en-US" sz="2100" dirty="0"/>
              <a:t> by one then we create a second instance of the class and increase the </a:t>
            </a:r>
            <a:r>
              <a:rPr lang="en-US" sz="2100" dirty="0" err="1">
                <a:latin typeface="Courier New" panose="02070309020205020404" pitchFamily="49" charset="0"/>
                <a:cs typeface="Courier New" panose="02070309020205020404" pitchFamily="49" charset="0"/>
              </a:rPr>
              <a:t>countryCounter</a:t>
            </a:r>
            <a:r>
              <a:rPr lang="en-US" sz="2100" dirty="0"/>
              <a:t> by 1</a:t>
            </a:r>
            <a:r>
              <a:rPr lang="en-US" sz="2100" dirty="0" smtClean="0"/>
              <a:t>. The </a:t>
            </a:r>
            <a:r>
              <a:rPr lang="en-US" sz="2100" dirty="0"/>
              <a:t>resultant value of the </a:t>
            </a:r>
            <a:r>
              <a:rPr lang="en-US" sz="2100" dirty="0" err="1">
                <a:latin typeface="Courier New" panose="02070309020205020404" pitchFamily="49" charset="0"/>
                <a:cs typeface="Courier New" panose="02070309020205020404" pitchFamily="49" charset="0"/>
              </a:rPr>
              <a:t>countryCounter</a:t>
            </a:r>
            <a:r>
              <a:rPr lang="en-US" sz="2100" dirty="0"/>
              <a:t> is 2 because </a:t>
            </a:r>
            <a:r>
              <a:rPr lang="en-US" sz="2100" dirty="0" err="1">
                <a:latin typeface="Courier New" panose="02070309020205020404" pitchFamily="49" charset="0"/>
                <a:cs typeface="Courier New" panose="02070309020205020404" pitchFamily="49" charset="0"/>
              </a:rPr>
              <a:t>countryCounter</a:t>
            </a:r>
            <a:r>
              <a:rPr lang="en-US" sz="2100" dirty="0"/>
              <a:t> is a static variable in java and due to the property of the static variable. It is shared among all the instances of the objects.</a:t>
            </a:r>
          </a:p>
        </p:txBody>
      </p:sp>
    </p:spTree>
    <p:extLst>
      <p:ext uri="{BB962C8B-B14F-4D97-AF65-F5344CB8AC3E}">
        <p14:creationId xmlns:p14="http://schemas.microsoft.com/office/powerpoint/2010/main" val="41964724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007195" cy="990600"/>
          </a:xfrm>
        </p:spPr>
        <p:txBody>
          <a:bodyPr/>
          <a:lstStyle/>
          <a:p>
            <a:r>
              <a:rPr lang="en-US" b="1" dirty="0" smtClean="0">
                <a:latin typeface="Courier New" panose="02070309020205020404" pitchFamily="49" charset="0"/>
                <a:cs typeface="Courier New" panose="02070309020205020404" pitchFamily="49" charset="0"/>
              </a:rPr>
              <a:t>Java variables (Static)</a:t>
            </a:r>
            <a:endParaRPr lang="en-US" i="1" dirty="0">
              <a:latin typeface="Courier New" panose="02070309020205020404" pitchFamily="49" charset="0"/>
              <a:cs typeface="Courier New" panose="02070309020205020404" pitchFamily="49" charset="0"/>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1498" y="213360"/>
            <a:ext cx="1094266" cy="1094266"/>
          </a:xfrm>
        </p:spPr>
      </p:pic>
      <p:sp>
        <p:nvSpPr>
          <p:cNvPr id="3" name="TextBox 2"/>
          <p:cNvSpPr txBox="1"/>
          <p:nvPr/>
        </p:nvSpPr>
        <p:spPr>
          <a:xfrm>
            <a:off x="565216" y="1307626"/>
            <a:ext cx="11100549" cy="415498"/>
          </a:xfrm>
          <a:prstGeom prst="rect">
            <a:avLst/>
          </a:prstGeom>
          <a:noFill/>
        </p:spPr>
        <p:txBody>
          <a:bodyPr wrap="square" rtlCol="0">
            <a:spAutoFit/>
          </a:bodyPr>
          <a:lstStyle/>
          <a:p>
            <a:pPr algn="just"/>
            <a:r>
              <a:rPr lang="en-US" sz="2100" b="1" i="1" dirty="0" smtClean="0"/>
              <a:t>Let’s working on the previous example diagrammatically</a:t>
            </a:r>
            <a:endParaRPr lang="en-US" sz="2100" dirty="0"/>
          </a:p>
        </p:txBody>
      </p:sp>
      <p:sp>
        <p:nvSpPr>
          <p:cNvPr id="6" name="TextBox 5"/>
          <p:cNvSpPr txBox="1"/>
          <p:nvPr/>
        </p:nvSpPr>
        <p:spPr>
          <a:xfrm>
            <a:off x="565216" y="1723124"/>
            <a:ext cx="11030038" cy="1384995"/>
          </a:xfrm>
          <a:prstGeom prst="rect">
            <a:avLst/>
          </a:prstGeom>
          <a:noFill/>
        </p:spPr>
        <p:txBody>
          <a:bodyPr wrap="square" rtlCol="0">
            <a:spAutoFit/>
          </a:bodyPr>
          <a:lstStyle/>
          <a:p>
            <a:pPr algn="just"/>
            <a:r>
              <a:rPr lang="en-US" sz="2100" dirty="0"/>
              <a:t>During compilation of the country.java file, the java compiler binds the static variables with the class as in this case </a:t>
            </a:r>
            <a:r>
              <a:rPr lang="en-US" sz="2100" dirty="0" err="1">
                <a:latin typeface="Courier New" panose="02070309020205020404" pitchFamily="49" charset="0"/>
                <a:cs typeface="Courier New" panose="02070309020205020404" pitchFamily="49" charset="0"/>
              </a:rPr>
              <a:t>countryCounter</a:t>
            </a:r>
            <a:r>
              <a:rPr lang="en-US" sz="2100" dirty="0"/>
              <a:t> variable is bind to the compiled class</a:t>
            </a:r>
            <a:r>
              <a:rPr lang="en-US" sz="2100" dirty="0" smtClean="0"/>
              <a:t>.</a:t>
            </a:r>
            <a:endParaRPr lang="en-US" sz="2100" dirty="0"/>
          </a:p>
          <a:p>
            <a:pPr algn="just"/>
            <a:r>
              <a:rPr lang="en-US" sz="2100" dirty="0" smtClean="0"/>
              <a:t>We can see in the below diagram that the static variable </a:t>
            </a:r>
            <a:r>
              <a:rPr lang="en-US" sz="2100" dirty="0" err="1">
                <a:latin typeface="Courier New" panose="02070309020205020404" pitchFamily="49" charset="0"/>
                <a:cs typeface="Courier New" panose="02070309020205020404" pitchFamily="49" charset="0"/>
              </a:rPr>
              <a:t>countryCounter</a:t>
            </a:r>
            <a:r>
              <a:rPr lang="en-US" sz="2100" dirty="0" smtClean="0"/>
              <a:t> is linked to the class and this variable is shared among all the class instances.</a:t>
            </a:r>
            <a:endParaRPr lang="en-US" sz="2100" dirty="0"/>
          </a:p>
        </p:txBody>
      </p:sp>
      <p:pic>
        <p:nvPicPr>
          <p:cNvPr id="5" name="Picture 4"/>
          <p:cNvPicPr>
            <a:picLocks noChangeAspect="1"/>
          </p:cNvPicPr>
          <p:nvPr/>
        </p:nvPicPr>
        <p:blipFill>
          <a:blip r:embed="rId4"/>
          <a:stretch>
            <a:fillRect/>
          </a:stretch>
        </p:blipFill>
        <p:spPr>
          <a:xfrm>
            <a:off x="6373377" y="3298307"/>
            <a:ext cx="5676187" cy="3168632"/>
          </a:xfrm>
          <a:prstGeom prst="rect">
            <a:avLst/>
          </a:prstGeom>
        </p:spPr>
      </p:pic>
      <p:sp>
        <p:nvSpPr>
          <p:cNvPr id="7" name="TextBox 6"/>
          <p:cNvSpPr txBox="1"/>
          <p:nvPr/>
        </p:nvSpPr>
        <p:spPr>
          <a:xfrm>
            <a:off x="571498" y="3142952"/>
            <a:ext cx="5563752" cy="3323987"/>
          </a:xfrm>
          <a:prstGeom prst="rect">
            <a:avLst/>
          </a:prstGeom>
          <a:noFill/>
        </p:spPr>
        <p:txBody>
          <a:bodyPr wrap="square" rtlCol="0">
            <a:spAutoFit/>
          </a:bodyPr>
          <a:lstStyle/>
          <a:p>
            <a:pPr algn="just"/>
            <a:r>
              <a:rPr lang="en-US" sz="2100" dirty="0" smtClean="0"/>
              <a:t>In this case, two instances of the country class are accessing the same static variable shown below in the diagram. When we increment the </a:t>
            </a:r>
            <a:r>
              <a:rPr lang="en-US" sz="2100" dirty="0" err="1">
                <a:latin typeface="Courier New" panose="02070309020205020404" pitchFamily="49" charset="0"/>
                <a:cs typeface="Courier New" panose="02070309020205020404" pitchFamily="49" charset="0"/>
              </a:rPr>
              <a:t>countryCounter</a:t>
            </a:r>
            <a:r>
              <a:rPr lang="en-US" sz="2100" dirty="0" smtClean="0"/>
              <a:t> variable one because this variable is a static variable and static variable is a class variable so any changes in these variables are reflected among all the instances of the class so after the first increment the value of </a:t>
            </a:r>
            <a:r>
              <a:rPr lang="en-US" sz="2100" dirty="0" err="1">
                <a:latin typeface="Courier New" panose="02070309020205020404" pitchFamily="49" charset="0"/>
                <a:cs typeface="Courier New" panose="02070309020205020404" pitchFamily="49" charset="0"/>
              </a:rPr>
              <a:t>c</a:t>
            </a:r>
            <a:r>
              <a:rPr lang="en-US" sz="2100" dirty="0" err="1">
                <a:latin typeface="Courier New" panose="02070309020205020404" pitchFamily="49" charset="0"/>
                <a:cs typeface="Courier New" panose="02070309020205020404" pitchFamily="49" charset="0"/>
              </a:rPr>
              <a:t>o</a:t>
            </a:r>
            <a:r>
              <a:rPr lang="en-US" sz="2100" dirty="0" err="1">
                <a:latin typeface="Courier New" panose="02070309020205020404" pitchFamily="49" charset="0"/>
                <a:cs typeface="Courier New" panose="02070309020205020404" pitchFamily="49" charset="0"/>
              </a:rPr>
              <a:t>untryCounter</a:t>
            </a:r>
            <a:r>
              <a:rPr lang="en-US" sz="2100" dirty="0" smtClean="0"/>
              <a:t> is 1 and after another increment, the final value is 2.</a:t>
            </a:r>
            <a:endParaRPr lang="en-US" sz="2100" dirty="0"/>
          </a:p>
        </p:txBody>
      </p:sp>
    </p:spTree>
    <p:extLst>
      <p:ext uri="{BB962C8B-B14F-4D97-AF65-F5344CB8AC3E}">
        <p14:creationId xmlns:p14="http://schemas.microsoft.com/office/powerpoint/2010/main" val="12256419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007195" cy="990600"/>
          </a:xfrm>
        </p:spPr>
        <p:txBody>
          <a:bodyPr/>
          <a:lstStyle/>
          <a:p>
            <a:r>
              <a:rPr lang="en-US" b="1" dirty="0" smtClean="0">
                <a:latin typeface="Courier New" panose="02070309020205020404" pitchFamily="49" charset="0"/>
                <a:cs typeface="Courier New" panose="02070309020205020404" pitchFamily="49" charset="0"/>
              </a:rPr>
              <a:t>Java variables (Static)</a:t>
            </a:r>
            <a:endParaRPr lang="en-US" i="1" dirty="0">
              <a:latin typeface="Courier New" panose="02070309020205020404" pitchFamily="49" charset="0"/>
              <a:cs typeface="Courier New" panose="02070309020205020404" pitchFamily="49" charset="0"/>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1498" y="213360"/>
            <a:ext cx="1094266" cy="1094266"/>
          </a:xfrm>
        </p:spPr>
      </p:pic>
      <p:sp>
        <p:nvSpPr>
          <p:cNvPr id="3" name="TextBox 2"/>
          <p:cNvSpPr txBox="1"/>
          <p:nvPr/>
        </p:nvSpPr>
        <p:spPr>
          <a:xfrm>
            <a:off x="565216" y="1307626"/>
            <a:ext cx="11100549" cy="415498"/>
          </a:xfrm>
          <a:prstGeom prst="rect">
            <a:avLst/>
          </a:prstGeom>
          <a:noFill/>
        </p:spPr>
        <p:txBody>
          <a:bodyPr wrap="square" rtlCol="0">
            <a:spAutoFit/>
          </a:bodyPr>
          <a:lstStyle/>
          <a:p>
            <a:pPr algn="just"/>
            <a:r>
              <a:rPr lang="en-US" sz="2100" b="1" i="1" dirty="0"/>
              <a:t>Storage Area of Static Variable in Java</a:t>
            </a:r>
            <a:endParaRPr lang="en-US" sz="2100" dirty="0"/>
          </a:p>
        </p:txBody>
      </p:sp>
      <p:sp>
        <p:nvSpPr>
          <p:cNvPr id="6" name="TextBox 5"/>
          <p:cNvSpPr txBox="1"/>
          <p:nvPr/>
        </p:nvSpPr>
        <p:spPr>
          <a:xfrm>
            <a:off x="565216" y="1723124"/>
            <a:ext cx="11030038" cy="1384995"/>
          </a:xfrm>
          <a:prstGeom prst="rect">
            <a:avLst/>
          </a:prstGeom>
          <a:noFill/>
        </p:spPr>
        <p:txBody>
          <a:bodyPr wrap="square" rtlCol="0">
            <a:spAutoFit/>
          </a:bodyPr>
          <a:lstStyle/>
          <a:p>
            <a:pPr algn="just"/>
            <a:r>
              <a:rPr lang="en-US" sz="2100" dirty="0"/>
              <a:t>Before the Java 8 version, static variables of the class were stored in the separate section of the non-heap memory name as a memory area created by the Java virtual machine after compilation of the class. Method area section was used to store static variables of the class, metadata of the class, etc. Whereas, non-static methods and variables were stored in the heap memory.</a:t>
            </a:r>
            <a:endParaRPr lang="en-US" sz="2100" dirty="0"/>
          </a:p>
        </p:txBody>
      </p:sp>
      <p:sp>
        <p:nvSpPr>
          <p:cNvPr id="7" name="TextBox 6"/>
          <p:cNvSpPr txBox="1"/>
          <p:nvPr/>
        </p:nvSpPr>
        <p:spPr>
          <a:xfrm>
            <a:off x="1511776" y="4403926"/>
            <a:ext cx="4568459" cy="738664"/>
          </a:xfrm>
          <a:prstGeom prst="rect">
            <a:avLst/>
          </a:prstGeom>
          <a:noFill/>
        </p:spPr>
        <p:txBody>
          <a:bodyPr wrap="square" rtlCol="0">
            <a:spAutoFit/>
          </a:bodyPr>
          <a:lstStyle/>
          <a:p>
            <a:pPr algn="just"/>
            <a:r>
              <a:rPr lang="en-US" sz="2100" dirty="0"/>
              <a:t>After the java 8 version, static variables are stored in the heap memory.</a:t>
            </a:r>
            <a:endParaRPr lang="en-US" sz="2100" dirty="0"/>
          </a:p>
        </p:txBody>
      </p:sp>
      <p:pic>
        <p:nvPicPr>
          <p:cNvPr id="4" name="Picture 3"/>
          <p:cNvPicPr>
            <a:picLocks noChangeAspect="1"/>
          </p:cNvPicPr>
          <p:nvPr/>
        </p:nvPicPr>
        <p:blipFill>
          <a:blip r:embed="rId4"/>
          <a:stretch>
            <a:fillRect/>
          </a:stretch>
        </p:blipFill>
        <p:spPr>
          <a:xfrm>
            <a:off x="6603138" y="3316197"/>
            <a:ext cx="5133975" cy="273367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5877" y="4507284"/>
            <a:ext cx="531948" cy="531948"/>
          </a:xfrm>
          <a:prstGeom prst="rect">
            <a:avLst/>
          </a:prstGeom>
        </p:spPr>
      </p:pic>
    </p:spTree>
    <p:extLst>
      <p:ext uri="{BB962C8B-B14F-4D97-AF65-F5344CB8AC3E}">
        <p14:creationId xmlns:p14="http://schemas.microsoft.com/office/powerpoint/2010/main" val="5664872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007195" cy="990600"/>
          </a:xfrm>
        </p:spPr>
        <p:txBody>
          <a:bodyPr/>
          <a:lstStyle/>
          <a:p>
            <a:r>
              <a:rPr lang="en-US" b="1" dirty="0" smtClean="0">
                <a:latin typeface="Courier New" panose="02070309020205020404" pitchFamily="49" charset="0"/>
                <a:cs typeface="Courier New" panose="02070309020205020404" pitchFamily="49" charset="0"/>
              </a:rPr>
              <a:t>Java variables (Static)</a:t>
            </a:r>
            <a:endParaRPr lang="en-US" i="1" dirty="0">
              <a:latin typeface="Courier New" panose="02070309020205020404" pitchFamily="49" charset="0"/>
              <a:cs typeface="Courier New" panose="02070309020205020404" pitchFamily="49" charset="0"/>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1498" y="213360"/>
            <a:ext cx="1094266" cy="1094266"/>
          </a:xfrm>
        </p:spPr>
      </p:pic>
      <p:sp>
        <p:nvSpPr>
          <p:cNvPr id="3" name="TextBox 2"/>
          <p:cNvSpPr txBox="1"/>
          <p:nvPr/>
        </p:nvSpPr>
        <p:spPr>
          <a:xfrm>
            <a:off x="565216" y="1307626"/>
            <a:ext cx="11100549" cy="415498"/>
          </a:xfrm>
          <a:prstGeom prst="rect">
            <a:avLst/>
          </a:prstGeom>
          <a:noFill/>
        </p:spPr>
        <p:txBody>
          <a:bodyPr wrap="square" rtlCol="0">
            <a:spAutoFit/>
          </a:bodyPr>
          <a:lstStyle/>
          <a:p>
            <a:pPr algn="just"/>
            <a:r>
              <a:rPr lang="en-US" sz="2100" b="1" i="1" dirty="0"/>
              <a:t>How to Declare a Static Variable in </a:t>
            </a:r>
            <a:r>
              <a:rPr lang="en-US" sz="2100" b="1" i="1" dirty="0" smtClean="0"/>
              <a:t>Java?</a:t>
            </a:r>
            <a:endParaRPr lang="en-US" sz="2100" dirty="0"/>
          </a:p>
        </p:txBody>
      </p:sp>
      <p:sp>
        <p:nvSpPr>
          <p:cNvPr id="6" name="TextBox 5"/>
          <p:cNvSpPr txBox="1"/>
          <p:nvPr/>
        </p:nvSpPr>
        <p:spPr>
          <a:xfrm>
            <a:off x="565216" y="1723124"/>
            <a:ext cx="11030038" cy="2031325"/>
          </a:xfrm>
          <a:prstGeom prst="rect">
            <a:avLst/>
          </a:prstGeom>
          <a:noFill/>
        </p:spPr>
        <p:txBody>
          <a:bodyPr wrap="square" rtlCol="0">
            <a:spAutoFit/>
          </a:bodyPr>
          <a:lstStyle/>
          <a:p>
            <a:pPr algn="just"/>
            <a:r>
              <a:rPr lang="en-US" sz="2100" dirty="0"/>
              <a:t>Whenever we used static keywords before the initialization of the variable. The static keyword indicates to the </a:t>
            </a:r>
            <a:r>
              <a:rPr lang="en-US" sz="2100" dirty="0" smtClean="0"/>
              <a:t>JVM (</a:t>
            </a:r>
            <a:r>
              <a:rPr lang="en-US" sz="2100" dirty="0"/>
              <a:t>java virtual Machine) that this variable should be loaded with the class whenever the class will be loaded during the compilation of the program</a:t>
            </a:r>
            <a:r>
              <a:rPr lang="en-US" sz="2100" dirty="0" smtClean="0"/>
              <a:t>.</a:t>
            </a:r>
          </a:p>
          <a:p>
            <a:pPr algn="just"/>
            <a:endParaRPr lang="en-US" sz="2100" dirty="0"/>
          </a:p>
          <a:p>
            <a:pPr algn="just"/>
            <a:r>
              <a:rPr lang="en-US" sz="2100" dirty="0"/>
              <a:t>If we don’t initialize the static variable the default value of the static variable data type will be automatically assigned to the static variable in java.</a:t>
            </a:r>
          </a:p>
        </p:txBody>
      </p:sp>
      <p:pic>
        <p:nvPicPr>
          <p:cNvPr id="5" name="Picture 4"/>
          <p:cNvPicPr>
            <a:picLocks noChangeAspect="1"/>
          </p:cNvPicPr>
          <p:nvPr/>
        </p:nvPicPr>
        <p:blipFill>
          <a:blip r:embed="rId4"/>
          <a:stretch>
            <a:fillRect/>
          </a:stretch>
        </p:blipFill>
        <p:spPr>
          <a:xfrm>
            <a:off x="571498" y="3816939"/>
            <a:ext cx="6524267" cy="2810284"/>
          </a:xfrm>
          <a:prstGeom prst="rect">
            <a:avLst/>
          </a:prstGeom>
        </p:spPr>
      </p:pic>
      <p:pic>
        <p:nvPicPr>
          <p:cNvPr id="10" name="Picture 9"/>
          <p:cNvPicPr>
            <a:picLocks noChangeAspect="1"/>
          </p:cNvPicPr>
          <p:nvPr/>
        </p:nvPicPr>
        <p:blipFill>
          <a:blip r:embed="rId5"/>
          <a:stretch>
            <a:fillRect/>
          </a:stretch>
        </p:blipFill>
        <p:spPr>
          <a:xfrm>
            <a:off x="8317230" y="4867853"/>
            <a:ext cx="2422462" cy="708456"/>
          </a:xfrm>
          <a:prstGeom prst="rect">
            <a:avLst/>
          </a:prstGeom>
        </p:spPr>
      </p:pic>
      <p:sp>
        <p:nvSpPr>
          <p:cNvPr id="11" name="TextBox 10"/>
          <p:cNvSpPr txBox="1"/>
          <p:nvPr/>
        </p:nvSpPr>
        <p:spPr>
          <a:xfrm>
            <a:off x="8317230" y="4498521"/>
            <a:ext cx="918841" cy="369332"/>
          </a:xfrm>
          <a:prstGeom prst="rect">
            <a:avLst/>
          </a:prstGeom>
          <a:noFill/>
        </p:spPr>
        <p:txBody>
          <a:bodyPr wrap="none" rtlCol="0">
            <a:spAutoFit/>
          </a:bodyPr>
          <a:lstStyle/>
          <a:p>
            <a:r>
              <a:rPr lang="en-US" dirty="0" smtClean="0"/>
              <a:t>Output:</a:t>
            </a:r>
            <a:endParaRPr lang="en-US" dirty="0"/>
          </a:p>
        </p:txBody>
      </p:sp>
    </p:spTree>
    <p:extLst>
      <p:ext uri="{BB962C8B-B14F-4D97-AF65-F5344CB8AC3E}">
        <p14:creationId xmlns:p14="http://schemas.microsoft.com/office/powerpoint/2010/main" val="27354239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007195" cy="990600"/>
          </a:xfrm>
        </p:spPr>
        <p:txBody>
          <a:bodyPr/>
          <a:lstStyle/>
          <a:p>
            <a:r>
              <a:rPr lang="en-US" b="1" dirty="0" smtClean="0">
                <a:latin typeface="Courier New" panose="02070309020205020404" pitchFamily="49" charset="0"/>
                <a:cs typeface="Courier New" panose="02070309020205020404" pitchFamily="49" charset="0"/>
              </a:rPr>
              <a:t>Java variables (Static)</a:t>
            </a:r>
            <a:endParaRPr lang="en-US" i="1" dirty="0">
              <a:latin typeface="Courier New" panose="02070309020205020404" pitchFamily="49" charset="0"/>
              <a:cs typeface="Courier New" panose="02070309020205020404" pitchFamily="49" charset="0"/>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1498" y="213360"/>
            <a:ext cx="1094266" cy="1094266"/>
          </a:xfrm>
        </p:spPr>
      </p:pic>
      <p:sp>
        <p:nvSpPr>
          <p:cNvPr id="3" name="TextBox 2"/>
          <p:cNvSpPr txBox="1"/>
          <p:nvPr/>
        </p:nvSpPr>
        <p:spPr>
          <a:xfrm>
            <a:off x="565216" y="1307626"/>
            <a:ext cx="11100549" cy="415498"/>
          </a:xfrm>
          <a:prstGeom prst="rect">
            <a:avLst/>
          </a:prstGeom>
          <a:noFill/>
        </p:spPr>
        <p:txBody>
          <a:bodyPr wrap="square" rtlCol="0">
            <a:spAutoFit/>
          </a:bodyPr>
          <a:lstStyle/>
          <a:p>
            <a:pPr algn="just"/>
            <a:r>
              <a:rPr lang="en-US" sz="2100" b="1" i="1" dirty="0"/>
              <a:t>Declaration Scope of the Static Variables in Java</a:t>
            </a:r>
            <a:endParaRPr lang="en-US" sz="2100" dirty="0"/>
          </a:p>
        </p:txBody>
      </p:sp>
      <p:sp>
        <p:nvSpPr>
          <p:cNvPr id="6" name="TextBox 5"/>
          <p:cNvSpPr txBox="1"/>
          <p:nvPr/>
        </p:nvSpPr>
        <p:spPr>
          <a:xfrm>
            <a:off x="565216" y="1723124"/>
            <a:ext cx="11030038" cy="2031325"/>
          </a:xfrm>
          <a:prstGeom prst="rect">
            <a:avLst/>
          </a:prstGeom>
          <a:noFill/>
        </p:spPr>
        <p:txBody>
          <a:bodyPr wrap="square" rtlCol="0">
            <a:spAutoFit/>
          </a:bodyPr>
          <a:lstStyle/>
          <a:p>
            <a:pPr algn="just"/>
            <a:r>
              <a:rPr lang="en-US" sz="2100" dirty="0"/>
              <a:t>We cannot declare static variables in the main method or any kind of method of the class. static variables must be declared like a class member in the class.</a:t>
            </a:r>
          </a:p>
          <a:p>
            <a:pPr algn="just"/>
            <a:endParaRPr lang="en-US" sz="2100" dirty="0"/>
          </a:p>
          <a:p>
            <a:pPr algn="just"/>
            <a:r>
              <a:rPr lang="en-US" sz="2100" dirty="0"/>
              <a:t>Because during compilation time JVM binds static variables to the class level that means they have to declare like we declare class members in the class. The static variables can be used only in the class scope where they are defined.</a:t>
            </a:r>
          </a:p>
        </p:txBody>
      </p:sp>
      <p:pic>
        <p:nvPicPr>
          <p:cNvPr id="4" name="Picture 3"/>
          <p:cNvPicPr>
            <a:picLocks noChangeAspect="1"/>
          </p:cNvPicPr>
          <p:nvPr/>
        </p:nvPicPr>
        <p:blipFill>
          <a:blip r:embed="rId4"/>
          <a:stretch>
            <a:fillRect/>
          </a:stretch>
        </p:blipFill>
        <p:spPr>
          <a:xfrm>
            <a:off x="2936583" y="3885078"/>
            <a:ext cx="5703037" cy="2689894"/>
          </a:xfrm>
          <a:prstGeom prst="rect">
            <a:avLst/>
          </a:prstGeom>
        </p:spPr>
      </p:pic>
    </p:spTree>
    <p:extLst>
      <p:ext uri="{BB962C8B-B14F-4D97-AF65-F5344CB8AC3E}">
        <p14:creationId xmlns:p14="http://schemas.microsoft.com/office/powerpoint/2010/main" val="2167958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007195" cy="990600"/>
          </a:xfrm>
        </p:spPr>
        <p:txBody>
          <a:bodyPr/>
          <a:lstStyle/>
          <a:p>
            <a:r>
              <a:rPr lang="en-US" b="1" dirty="0" smtClean="0">
                <a:latin typeface="Courier New" panose="02070309020205020404" pitchFamily="49" charset="0"/>
                <a:cs typeface="Courier New" panose="02070309020205020404" pitchFamily="49" charset="0"/>
              </a:rPr>
              <a:t>Java variables (Static)</a:t>
            </a:r>
            <a:endParaRPr lang="en-US" i="1" dirty="0">
              <a:latin typeface="Courier New" panose="02070309020205020404" pitchFamily="49" charset="0"/>
              <a:cs typeface="Courier New" panose="02070309020205020404" pitchFamily="49" charset="0"/>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1498" y="213360"/>
            <a:ext cx="1094266" cy="1094266"/>
          </a:xfrm>
        </p:spPr>
      </p:pic>
      <p:sp>
        <p:nvSpPr>
          <p:cNvPr id="3" name="TextBox 2"/>
          <p:cNvSpPr txBox="1"/>
          <p:nvPr/>
        </p:nvSpPr>
        <p:spPr>
          <a:xfrm>
            <a:off x="565216" y="1307626"/>
            <a:ext cx="11100549" cy="415498"/>
          </a:xfrm>
          <a:prstGeom prst="rect">
            <a:avLst/>
          </a:prstGeom>
          <a:noFill/>
        </p:spPr>
        <p:txBody>
          <a:bodyPr wrap="square" rtlCol="0">
            <a:spAutoFit/>
          </a:bodyPr>
          <a:lstStyle/>
          <a:p>
            <a:pPr algn="just"/>
            <a:r>
              <a:rPr lang="en-US" sz="2100" b="1" i="1" dirty="0"/>
              <a:t>Declaration Scope of the Static Variables in Java</a:t>
            </a:r>
            <a:endParaRPr lang="en-US" sz="2100" dirty="0"/>
          </a:p>
        </p:txBody>
      </p:sp>
      <p:sp>
        <p:nvSpPr>
          <p:cNvPr id="6" name="TextBox 5"/>
          <p:cNvSpPr txBox="1"/>
          <p:nvPr/>
        </p:nvSpPr>
        <p:spPr>
          <a:xfrm>
            <a:off x="565216" y="1723124"/>
            <a:ext cx="11030038" cy="2677656"/>
          </a:xfrm>
          <a:prstGeom prst="rect">
            <a:avLst/>
          </a:prstGeom>
          <a:noFill/>
        </p:spPr>
        <p:txBody>
          <a:bodyPr wrap="square" rtlCol="0">
            <a:spAutoFit/>
          </a:bodyPr>
          <a:lstStyle/>
          <a:p>
            <a:pPr algn="just"/>
            <a:r>
              <a:rPr lang="en-US" sz="2100" dirty="0"/>
              <a:t>The static variables in java can be declared like class members of the class like static </a:t>
            </a:r>
            <a:r>
              <a:rPr lang="en-US" sz="2100" dirty="0" err="1">
                <a:latin typeface="Courier New" panose="02070309020205020404" pitchFamily="49" charset="0"/>
                <a:cs typeface="Courier New" panose="02070309020205020404" pitchFamily="49" charset="0"/>
              </a:rPr>
              <a:t>int</a:t>
            </a:r>
            <a:r>
              <a:rPr lang="en-US" sz="2100" dirty="0"/>
              <a:t> number, is the valid declaration of the static variable but static variables cannot be declared in any kind of method</a:t>
            </a:r>
            <a:r>
              <a:rPr lang="en-US" sz="2100" dirty="0" smtClean="0"/>
              <a:t>.</a:t>
            </a:r>
            <a:endParaRPr lang="en-US" sz="2100" dirty="0"/>
          </a:p>
          <a:p>
            <a:pPr algn="just"/>
            <a:r>
              <a:rPr lang="en-US" sz="2100" dirty="0"/>
              <a:t>If we try to declare static variables inside static or </a:t>
            </a:r>
            <a:r>
              <a:rPr lang="en-US" sz="2100" dirty="0" smtClean="0"/>
              <a:t>non-static </a:t>
            </a:r>
            <a:r>
              <a:rPr lang="en-US" sz="2100" dirty="0"/>
              <a:t>methods, the compiler will show a syntax error. In the </a:t>
            </a:r>
            <a:r>
              <a:rPr lang="en-US" sz="2100" dirty="0" smtClean="0"/>
              <a:t>example </a:t>
            </a:r>
            <a:r>
              <a:rPr lang="en-US" sz="2100" dirty="0"/>
              <a:t>if we try to declare a static variable in the main method the compiler will show an illegal modifier syntax error. Because </a:t>
            </a:r>
            <a:r>
              <a:rPr lang="en-US" sz="2100" dirty="0">
                <a:solidFill>
                  <a:srgbClr val="00B0F0"/>
                </a:solidFill>
              </a:rPr>
              <a:t>static variables are class variables rather than a particular method of the class</a:t>
            </a:r>
            <a:r>
              <a:rPr lang="en-US" sz="2100" dirty="0"/>
              <a:t>, if we try to initialize the static variables inside the static methods, the compiler will show syntax error.</a:t>
            </a:r>
          </a:p>
        </p:txBody>
      </p:sp>
      <p:pic>
        <p:nvPicPr>
          <p:cNvPr id="4" name="Picture 3"/>
          <p:cNvPicPr>
            <a:picLocks noChangeAspect="1"/>
          </p:cNvPicPr>
          <p:nvPr/>
        </p:nvPicPr>
        <p:blipFill>
          <a:blip r:embed="rId4"/>
          <a:stretch>
            <a:fillRect/>
          </a:stretch>
        </p:blipFill>
        <p:spPr>
          <a:xfrm>
            <a:off x="1665764" y="4446946"/>
            <a:ext cx="4851391" cy="2288207"/>
          </a:xfrm>
          <a:prstGeom prst="rect">
            <a:avLst/>
          </a:prstGeom>
        </p:spPr>
      </p:pic>
      <p:sp>
        <p:nvSpPr>
          <p:cNvPr id="7" name="TextBox 6"/>
          <p:cNvSpPr txBox="1"/>
          <p:nvPr/>
        </p:nvSpPr>
        <p:spPr>
          <a:xfrm>
            <a:off x="8081554" y="4816278"/>
            <a:ext cx="3513700" cy="1061829"/>
          </a:xfrm>
          <a:prstGeom prst="rect">
            <a:avLst/>
          </a:prstGeom>
          <a:noFill/>
        </p:spPr>
        <p:txBody>
          <a:bodyPr wrap="square" rtlCol="0">
            <a:spAutoFit/>
          </a:bodyPr>
          <a:lstStyle/>
          <a:p>
            <a:pPr algn="just"/>
            <a:r>
              <a:rPr lang="en-US" sz="2100" dirty="0"/>
              <a:t>The static variables are also used as constants with the final keyword in java.</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9606" y="4816278"/>
            <a:ext cx="531948" cy="531948"/>
          </a:xfrm>
          <a:prstGeom prst="rect">
            <a:avLst/>
          </a:prstGeom>
        </p:spPr>
      </p:pic>
    </p:spTree>
    <p:extLst>
      <p:ext uri="{BB962C8B-B14F-4D97-AF65-F5344CB8AC3E}">
        <p14:creationId xmlns:p14="http://schemas.microsoft.com/office/powerpoint/2010/main" val="28137310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007195" cy="990600"/>
          </a:xfrm>
        </p:spPr>
        <p:txBody>
          <a:bodyPr/>
          <a:lstStyle/>
          <a:p>
            <a:r>
              <a:rPr lang="en-US" b="1" dirty="0" smtClean="0">
                <a:latin typeface="Courier New" panose="02070309020205020404" pitchFamily="49" charset="0"/>
                <a:cs typeface="Courier New" panose="02070309020205020404" pitchFamily="49" charset="0"/>
              </a:rPr>
              <a:t>Java variables (Static)</a:t>
            </a:r>
            <a:endParaRPr lang="en-US" i="1" dirty="0">
              <a:latin typeface="Courier New" panose="02070309020205020404" pitchFamily="49" charset="0"/>
              <a:cs typeface="Courier New" panose="02070309020205020404" pitchFamily="49" charset="0"/>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1498" y="213360"/>
            <a:ext cx="1094266" cy="1094266"/>
          </a:xfrm>
        </p:spPr>
      </p:pic>
      <p:sp>
        <p:nvSpPr>
          <p:cNvPr id="3" name="TextBox 2"/>
          <p:cNvSpPr txBox="1"/>
          <p:nvPr/>
        </p:nvSpPr>
        <p:spPr>
          <a:xfrm>
            <a:off x="565216" y="1307626"/>
            <a:ext cx="11100549" cy="415498"/>
          </a:xfrm>
          <a:prstGeom prst="rect">
            <a:avLst/>
          </a:prstGeom>
          <a:noFill/>
        </p:spPr>
        <p:txBody>
          <a:bodyPr wrap="square" rtlCol="0">
            <a:spAutoFit/>
          </a:bodyPr>
          <a:lstStyle/>
          <a:p>
            <a:pPr algn="just"/>
            <a:r>
              <a:rPr lang="en-US" sz="2100" b="1" i="1" dirty="0"/>
              <a:t>Accessibility of the Static Variables in Java</a:t>
            </a:r>
            <a:endParaRPr lang="en-US" sz="2100" dirty="0"/>
          </a:p>
        </p:txBody>
      </p:sp>
      <p:sp>
        <p:nvSpPr>
          <p:cNvPr id="6" name="TextBox 5"/>
          <p:cNvSpPr txBox="1"/>
          <p:nvPr/>
        </p:nvSpPr>
        <p:spPr>
          <a:xfrm>
            <a:off x="565216" y="1723124"/>
            <a:ext cx="4118724" cy="2677656"/>
          </a:xfrm>
          <a:prstGeom prst="rect">
            <a:avLst/>
          </a:prstGeom>
          <a:noFill/>
        </p:spPr>
        <p:txBody>
          <a:bodyPr wrap="square" rtlCol="0">
            <a:spAutoFit/>
          </a:bodyPr>
          <a:lstStyle/>
          <a:p>
            <a:pPr algn="just"/>
            <a:r>
              <a:rPr lang="en-US" sz="2100" dirty="0"/>
              <a:t>Static variables can be accessed by calling the class name of the class. </a:t>
            </a:r>
            <a:r>
              <a:rPr lang="en-US" sz="2100" dirty="0">
                <a:solidFill>
                  <a:srgbClr val="00B0F0"/>
                </a:solidFill>
              </a:rPr>
              <a:t>There is no need to create an instance of the class for accessing the static variables because static variables are the class variables and are shared among all the class instances</a:t>
            </a:r>
            <a:r>
              <a:rPr lang="en-US" sz="2100" dirty="0" smtClean="0">
                <a:solidFill>
                  <a:srgbClr val="00B0F0"/>
                </a:solidFill>
              </a:rPr>
              <a:t>.</a:t>
            </a:r>
            <a:endParaRPr lang="en-US" sz="2100" dirty="0">
              <a:solidFill>
                <a:srgbClr val="00B0F0"/>
              </a:solidFill>
            </a:endParaRPr>
          </a:p>
        </p:txBody>
      </p:sp>
      <p:sp>
        <p:nvSpPr>
          <p:cNvPr id="5" name="TextBox 4"/>
          <p:cNvSpPr txBox="1"/>
          <p:nvPr/>
        </p:nvSpPr>
        <p:spPr>
          <a:xfrm>
            <a:off x="494107" y="4580708"/>
            <a:ext cx="11242766" cy="2031325"/>
          </a:xfrm>
          <a:prstGeom prst="rect">
            <a:avLst/>
          </a:prstGeom>
          <a:noFill/>
        </p:spPr>
        <p:txBody>
          <a:bodyPr wrap="square" rtlCol="0">
            <a:spAutoFit/>
          </a:bodyPr>
          <a:lstStyle/>
          <a:p>
            <a:pPr algn="just"/>
            <a:r>
              <a:rPr lang="en-US" sz="2100" dirty="0"/>
              <a:t>The static variables can be accessed in the static methods only if we try to access the non-static variables in the static method compiler will show an error because non-static variables can only access by creating an instance of the class only but static methods can be called without creating an instance of the class and this leads to reference error for the non-static variable because non-static variables can be accessed only through the instance of the class that’s why static methods cannot access non-static variables.</a:t>
            </a:r>
          </a:p>
        </p:txBody>
      </p:sp>
      <p:pic>
        <p:nvPicPr>
          <p:cNvPr id="7" name="Picture 6"/>
          <p:cNvPicPr>
            <a:picLocks noChangeAspect="1"/>
          </p:cNvPicPr>
          <p:nvPr/>
        </p:nvPicPr>
        <p:blipFill>
          <a:blip r:embed="rId4"/>
          <a:stretch>
            <a:fillRect/>
          </a:stretch>
        </p:blipFill>
        <p:spPr>
          <a:xfrm>
            <a:off x="4755048" y="1847514"/>
            <a:ext cx="6981825" cy="2428875"/>
          </a:xfrm>
          <a:prstGeom prst="rect">
            <a:avLst/>
          </a:prstGeom>
        </p:spPr>
      </p:pic>
    </p:spTree>
    <p:extLst>
      <p:ext uri="{BB962C8B-B14F-4D97-AF65-F5344CB8AC3E}">
        <p14:creationId xmlns:p14="http://schemas.microsoft.com/office/powerpoint/2010/main" val="3121858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graphicFrame>
        <p:nvGraphicFramePr>
          <p:cNvPr id="5" name="Content Placeholder 4" descr="SmartArt graphic">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3814548529"/>
              </p:ext>
            </p:extLst>
          </p:nvPr>
        </p:nvGraphicFramePr>
        <p:xfrm>
          <a:off x="233601" y="2038425"/>
          <a:ext cx="7995371" cy="36491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b="1" dirty="0" smtClean="0"/>
              <a:t>Content</a:t>
            </a:r>
            <a:endParaRPr lang="ru-RU" b="1" dirty="0"/>
          </a:p>
        </p:txBody>
      </p:sp>
      <p:pic>
        <p:nvPicPr>
          <p:cNvPr id="4" name="Picture 3">
            <a:extLst>
              <a:ext uri="{FF2B5EF4-FFF2-40B4-BE49-F238E27FC236}">
                <a16:creationId xmlns:a16="http://schemas.microsoft.com/office/drawing/2014/main" id="{D4F2268B-BB87-42FB-B84F-C145C01B497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88133" y="4412916"/>
            <a:ext cx="3302966" cy="2179957"/>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a:extLst>
              <a:ext uri="{FF2B5EF4-FFF2-40B4-BE49-F238E27FC236}">
                <a16:creationId xmlns:a16="http://schemas.microsoft.com/office/drawing/2014/main" id="{FE6C54C5-D2F4-48F8-B65E-7506F07BCCF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55588" y="341525"/>
            <a:ext cx="4132754" cy="2755169"/>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Tree>
    <p:extLst>
      <p:ext uri="{BB962C8B-B14F-4D97-AF65-F5344CB8AC3E}">
        <p14:creationId xmlns:p14="http://schemas.microsoft.com/office/powerpoint/2010/main" val="29138249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007195" cy="990600"/>
          </a:xfrm>
        </p:spPr>
        <p:txBody>
          <a:bodyPr/>
          <a:lstStyle/>
          <a:p>
            <a:r>
              <a:rPr lang="en-US" b="1" dirty="0" smtClean="0">
                <a:latin typeface="Courier New" panose="02070309020205020404" pitchFamily="49" charset="0"/>
                <a:cs typeface="Courier New" panose="02070309020205020404" pitchFamily="49" charset="0"/>
              </a:rPr>
              <a:t>Java variables (Static)</a:t>
            </a:r>
            <a:endParaRPr lang="en-US" i="1" dirty="0">
              <a:latin typeface="Courier New" panose="02070309020205020404" pitchFamily="49" charset="0"/>
              <a:cs typeface="Courier New" panose="02070309020205020404" pitchFamily="49" charset="0"/>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1498" y="213360"/>
            <a:ext cx="1094266" cy="1094266"/>
          </a:xfrm>
        </p:spPr>
      </p:pic>
      <p:sp>
        <p:nvSpPr>
          <p:cNvPr id="3" name="TextBox 2"/>
          <p:cNvSpPr txBox="1"/>
          <p:nvPr/>
        </p:nvSpPr>
        <p:spPr>
          <a:xfrm>
            <a:off x="565216" y="1307626"/>
            <a:ext cx="11100549" cy="415498"/>
          </a:xfrm>
          <a:prstGeom prst="rect">
            <a:avLst/>
          </a:prstGeom>
          <a:noFill/>
        </p:spPr>
        <p:txBody>
          <a:bodyPr wrap="square" rtlCol="0">
            <a:spAutoFit/>
          </a:bodyPr>
          <a:lstStyle/>
          <a:p>
            <a:pPr algn="just"/>
            <a:r>
              <a:rPr lang="en-US" sz="2100" b="1" i="1" dirty="0"/>
              <a:t>Accessibility of the Static Variables in Java</a:t>
            </a:r>
            <a:endParaRPr lang="en-US" sz="2100" dirty="0"/>
          </a:p>
        </p:txBody>
      </p:sp>
      <p:sp>
        <p:nvSpPr>
          <p:cNvPr id="6" name="TextBox 5"/>
          <p:cNvSpPr txBox="1"/>
          <p:nvPr/>
        </p:nvSpPr>
        <p:spPr>
          <a:xfrm>
            <a:off x="565216" y="1723124"/>
            <a:ext cx="4695862" cy="4185761"/>
          </a:xfrm>
          <a:prstGeom prst="rect">
            <a:avLst/>
          </a:prstGeom>
          <a:noFill/>
        </p:spPr>
        <p:txBody>
          <a:bodyPr wrap="square" rtlCol="0">
            <a:spAutoFit/>
          </a:bodyPr>
          <a:lstStyle/>
          <a:p>
            <a:pPr algn="just"/>
            <a:r>
              <a:rPr lang="en-US" sz="1900" dirty="0"/>
              <a:t>In </a:t>
            </a:r>
            <a:r>
              <a:rPr lang="en-US" sz="1900" dirty="0" smtClean="0"/>
              <a:t>the example</a:t>
            </a:r>
            <a:r>
              <a:rPr lang="en-US" sz="1900" dirty="0"/>
              <a:t>, a non-static variable named “</a:t>
            </a:r>
            <a:r>
              <a:rPr lang="en-US" sz="1900" dirty="0">
                <a:latin typeface="Courier New" panose="02070309020205020404" pitchFamily="49" charset="0"/>
                <a:cs typeface="Courier New" panose="02070309020205020404" pitchFamily="49" charset="0"/>
              </a:rPr>
              <a:t>number</a:t>
            </a:r>
            <a:r>
              <a:rPr lang="en-US" sz="1900" dirty="0"/>
              <a:t>” is called in two methods: one is a static method and the other is a non-static method </a:t>
            </a:r>
            <a:r>
              <a:rPr lang="en-US" sz="1900" dirty="0" smtClean="0"/>
              <a:t>i.e. </a:t>
            </a:r>
            <a:r>
              <a:rPr lang="en-US" sz="1900" dirty="0">
                <a:latin typeface="Courier New" panose="02070309020205020404" pitchFamily="49" charset="0"/>
                <a:cs typeface="Courier New" panose="02070309020205020404" pitchFamily="49" charset="0"/>
              </a:rPr>
              <a:t>check1().</a:t>
            </a:r>
          </a:p>
          <a:p>
            <a:pPr algn="just"/>
            <a:endParaRPr lang="en-US" sz="1900" dirty="0"/>
          </a:p>
          <a:p>
            <a:pPr algn="just"/>
            <a:r>
              <a:rPr lang="en-US" sz="1900" dirty="0"/>
              <a:t>When the </a:t>
            </a:r>
            <a:r>
              <a:rPr lang="en-US" sz="1900" dirty="0" smtClean="0"/>
              <a:t>non-static </a:t>
            </a:r>
            <a:r>
              <a:rPr lang="en-US" sz="1900" dirty="0"/>
              <a:t>variable is called inside the static methods, java compiler will show a reference error because we can only access the non-static variable only after creating an instance of the class but static methods can be called without creating an instance of the class that’s why during accessing the </a:t>
            </a:r>
            <a:r>
              <a:rPr lang="en-US" sz="1900" dirty="0" smtClean="0"/>
              <a:t>non-static </a:t>
            </a:r>
            <a:r>
              <a:rPr lang="en-US" sz="1900" dirty="0"/>
              <a:t>variable in the static methods compiler will show reference error.</a:t>
            </a:r>
            <a:endParaRPr lang="en-US" sz="1900" dirty="0">
              <a:solidFill>
                <a:srgbClr val="00B0F0"/>
              </a:solidFill>
            </a:endParaRPr>
          </a:p>
        </p:txBody>
      </p:sp>
      <p:pic>
        <p:nvPicPr>
          <p:cNvPr id="7" name="Picture 6"/>
          <p:cNvPicPr>
            <a:picLocks noChangeAspect="1"/>
          </p:cNvPicPr>
          <p:nvPr/>
        </p:nvPicPr>
        <p:blipFill>
          <a:blip r:embed="rId4"/>
          <a:stretch>
            <a:fillRect/>
          </a:stretch>
        </p:blipFill>
        <p:spPr>
          <a:xfrm>
            <a:off x="5523775" y="1400176"/>
            <a:ext cx="6404687" cy="2228097"/>
          </a:xfrm>
          <a:prstGeom prst="rect">
            <a:avLst/>
          </a:prstGeom>
        </p:spPr>
      </p:pic>
      <p:sp>
        <p:nvSpPr>
          <p:cNvPr id="4" name="TextBox 3"/>
          <p:cNvSpPr txBox="1"/>
          <p:nvPr/>
        </p:nvSpPr>
        <p:spPr>
          <a:xfrm>
            <a:off x="5661760" y="3816004"/>
            <a:ext cx="2663633" cy="415498"/>
          </a:xfrm>
          <a:prstGeom prst="rect">
            <a:avLst/>
          </a:prstGeom>
          <a:noFill/>
        </p:spPr>
        <p:txBody>
          <a:bodyPr wrap="square" rtlCol="0">
            <a:spAutoFit/>
          </a:bodyPr>
          <a:lstStyle/>
          <a:p>
            <a:r>
              <a:rPr lang="en-US" sz="2100" b="1" i="1" dirty="0"/>
              <a:t>Syntax</a:t>
            </a:r>
            <a:r>
              <a:rPr lang="en-US" dirty="0"/>
              <a:t> </a:t>
            </a:r>
            <a:r>
              <a:rPr lang="en-US" sz="2100" b="1" i="1" dirty="0"/>
              <a:t>for</a:t>
            </a:r>
            <a:r>
              <a:rPr lang="en-US" dirty="0"/>
              <a:t> </a:t>
            </a:r>
            <a:r>
              <a:rPr lang="en-US" sz="2100" b="1" i="1" dirty="0" smtClean="0"/>
              <a:t>Accessing:</a:t>
            </a:r>
            <a:endParaRPr lang="en-US" sz="2100" b="1" i="1" dirty="0"/>
          </a:p>
        </p:txBody>
      </p:sp>
      <p:pic>
        <p:nvPicPr>
          <p:cNvPr id="9" name="Picture 8"/>
          <p:cNvPicPr>
            <a:picLocks noChangeAspect="1"/>
          </p:cNvPicPr>
          <p:nvPr/>
        </p:nvPicPr>
        <p:blipFill>
          <a:blip r:embed="rId5"/>
          <a:stretch>
            <a:fillRect/>
          </a:stretch>
        </p:blipFill>
        <p:spPr>
          <a:xfrm>
            <a:off x="6696892" y="4520330"/>
            <a:ext cx="4076791" cy="1572812"/>
          </a:xfrm>
          <a:prstGeom prst="rect">
            <a:avLst/>
          </a:prstGeom>
        </p:spPr>
      </p:pic>
    </p:spTree>
    <p:extLst>
      <p:ext uri="{BB962C8B-B14F-4D97-AF65-F5344CB8AC3E}">
        <p14:creationId xmlns:p14="http://schemas.microsoft.com/office/powerpoint/2010/main" val="19693274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007195" cy="990600"/>
          </a:xfrm>
        </p:spPr>
        <p:txBody>
          <a:bodyPr/>
          <a:lstStyle/>
          <a:p>
            <a:r>
              <a:rPr lang="en-US" b="1" dirty="0" smtClean="0">
                <a:latin typeface="Courier New" panose="02070309020205020404" pitchFamily="49" charset="0"/>
                <a:cs typeface="Courier New" panose="02070309020205020404" pitchFamily="49" charset="0"/>
              </a:rPr>
              <a:t>Java Methods</a:t>
            </a:r>
            <a:endParaRPr lang="en-US" i="1" dirty="0">
              <a:latin typeface="Courier New" panose="02070309020205020404" pitchFamily="49" charset="0"/>
              <a:cs typeface="Courier New" panose="02070309020205020404" pitchFamily="49" charset="0"/>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1498" y="213360"/>
            <a:ext cx="1094266" cy="1094266"/>
          </a:xfrm>
        </p:spPr>
      </p:pic>
    </p:spTree>
    <p:extLst>
      <p:ext uri="{BB962C8B-B14F-4D97-AF65-F5344CB8AC3E}">
        <p14:creationId xmlns:p14="http://schemas.microsoft.com/office/powerpoint/2010/main" val="40636782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007195" cy="990600"/>
          </a:xfrm>
        </p:spPr>
        <p:txBody>
          <a:bodyPr/>
          <a:lstStyle/>
          <a:p>
            <a:r>
              <a:rPr lang="en-US" b="1" dirty="0" smtClean="0">
                <a:latin typeface="Courier New" panose="02070309020205020404" pitchFamily="49" charset="0"/>
                <a:cs typeface="Courier New" panose="02070309020205020404" pitchFamily="49" charset="0"/>
              </a:rPr>
              <a:t>Java Methods</a:t>
            </a:r>
            <a:endParaRPr lang="en-US" i="1" dirty="0">
              <a:latin typeface="Courier New" panose="02070309020205020404" pitchFamily="49" charset="0"/>
              <a:cs typeface="Courier New" panose="02070309020205020404" pitchFamily="49" charset="0"/>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1498" y="213360"/>
            <a:ext cx="1094266" cy="1094266"/>
          </a:xfrm>
        </p:spPr>
      </p:pic>
    </p:spTree>
    <p:extLst>
      <p:ext uri="{BB962C8B-B14F-4D97-AF65-F5344CB8AC3E}">
        <p14:creationId xmlns:p14="http://schemas.microsoft.com/office/powerpoint/2010/main" val="31445287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8135924" y="4021983"/>
            <a:ext cx="2891246" cy="5585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007195" cy="990600"/>
          </a:xfrm>
        </p:spPr>
        <p:txBody>
          <a:bodyPr>
            <a:normAutofit fontScale="90000"/>
          </a:bodyPr>
          <a:lstStyle/>
          <a:p>
            <a:r>
              <a:rPr lang="en-US" b="1" dirty="0" smtClean="0">
                <a:latin typeface="Courier New" panose="02070309020205020404" pitchFamily="49" charset="0"/>
                <a:cs typeface="Courier New" panose="02070309020205020404" pitchFamily="49" charset="0"/>
              </a:rPr>
              <a:t>Java Methods </a:t>
            </a:r>
            <a:r>
              <a:rPr lang="en-US" sz="3000" b="1" dirty="0" smtClean="0">
                <a:latin typeface="Courier New" panose="02070309020205020404" pitchFamily="49" charset="0"/>
                <a:cs typeface="Courier New" panose="02070309020205020404" pitchFamily="49" charset="0"/>
              </a:rPr>
              <a:t>(with final parameter)</a:t>
            </a:r>
            <a:endParaRPr lang="en-US" sz="3000" i="1" dirty="0">
              <a:latin typeface="Courier New" panose="02070309020205020404" pitchFamily="49" charset="0"/>
              <a:cs typeface="Courier New" panose="02070309020205020404" pitchFamily="49" charset="0"/>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1498" y="213360"/>
            <a:ext cx="1094266" cy="1094266"/>
          </a:xfrm>
        </p:spPr>
      </p:pic>
      <p:sp>
        <p:nvSpPr>
          <p:cNvPr id="3" name="TextBox 2"/>
          <p:cNvSpPr txBox="1"/>
          <p:nvPr/>
        </p:nvSpPr>
        <p:spPr>
          <a:xfrm>
            <a:off x="330924" y="1471749"/>
            <a:ext cx="11608527" cy="1061829"/>
          </a:xfrm>
          <a:prstGeom prst="rect">
            <a:avLst/>
          </a:prstGeom>
          <a:noFill/>
        </p:spPr>
        <p:txBody>
          <a:bodyPr wrap="square" rtlCol="0">
            <a:spAutoFit/>
          </a:bodyPr>
          <a:lstStyle/>
          <a:p>
            <a:r>
              <a:rPr lang="en-US" sz="2100" dirty="0"/>
              <a:t>In java, final parameter is a parameter which is declared with final keyword. Its value can not be changed</a:t>
            </a:r>
            <a:r>
              <a:rPr lang="en-US" sz="2100" dirty="0" smtClean="0"/>
              <a:t>.</a:t>
            </a:r>
          </a:p>
          <a:p>
            <a:endParaRPr lang="en-US" sz="2100" dirty="0"/>
          </a:p>
          <a:p>
            <a:r>
              <a:rPr lang="en-US" sz="2100" dirty="0" smtClean="0"/>
              <a:t>Example:</a:t>
            </a:r>
            <a:endParaRPr lang="en-US" sz="2100" dirty="0"/>
          </a:p>
        </p:txBody>
      </p:sp>
      <p:pic>
        <p:nvPicPr>
          <p:cNvPr id="4" name="Picture 3"/>
          <p:cNvPicPr>
            <a:picLocks noChangeAspect="1"/>
          </p:cNvPicPr>
          <p:nvPr/>
        </p:nvPicPr>
        <p:blipFill>
          <a:blip r:embed="rId4"/>
          <a:stretch>
            <a:fillRect/>
          </a:stretch>
        </p:blipFill>
        <p:spPr>
          <a:xfrm>
            <a:off x="1118631" y="2605151"/>
            <a:ext cx="6506749" cy="3386346"/>
          </a:xfrm>
          <a:prstGeom prst="rect">
            <a:avLst/>
          </a:prstGeom>
        </p:spPr>
      </p:pic>
      <p:sp>
        <p:nvSpPr>
          <p:cNvPr id="6" name="TextBox 5"/>
          <p:cNvSpPr txBox="1"/>
          <p:nvPr/>
        </p:nvSpPr>
        <p:spPr>
          <a:xfrm>
            <a:off x="8135924" y="3650714"/>
            <a:ext cx="918841" cy="369332"/>
          </a:xfrm>
          <a:prstGeom prst="rect">
            <a:avLst/>
          </a:prstGeom>
          <a:noFill/>
        </p:spPr>
        <p:txBody>
          <a:bodyPr wrap="none" rtlCol="0">
            <a:spAutoFit/>
          </a:bodyPr>
          <a:lstStyle/>
          <a:p>
            <a:r>
              <a:rPr lang="en-US" dirty="0" smtClean="0"/>
              <a:t>Output:</a:t>
            </a:r>
            <a:endParaRPr lang="en-US" dirty="0"/>
          </a:p>
        </p:txBody>
      </p:sp>
      <p:pic>
        <p:nvPicPr>
          <p:cNvPr id="5" name="Picture 4"/>
          <p:cNvPicPr>
            <a:picLocks noChangeAspect="1"/>
          </p:cNvPicPr>
          <p:nvPr/>
        </p:nvPicPr>
        <p:blipFill>
          <a:blip r:embed="rId5"/>
          <a:stretch>
            <a:fillRect/>
          </a:stretch>
        </p:blipFill>
        <p:spPr>
          <a:xfrm>
            <a:off x="8412242" y="4167899"/>
            <a:ext cx="2343150" cy="266700"/>
          </a:xfrm>
          <a:prstGeom prst="rect">
            <a:avLst/>
          </a:prstGeom>
        </p:spPr>
      </p:pic>
    </p:spTree>
    <p:extLst>
      <p:ext uri="{BB962C8B-B14F-4D97-AF65-F5344CB8AC3E}">
        <p14:creationId xmlns:p14="http://schemas.microsoft.com/office/powerpoint/2010/main" val="25883363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069874" y="3753394"/>
            <a:ext cx="6035153" cy="12967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007195" cy="990600"/>
          </a:xfrm>
        </p:spPr>
        <p:txBody>
          <a:bodyPr>
            <a:normAutofit fontScale="90000"/>
          </a:bodyPr>
          <a:lstStyle/>
          <a:p>
            <a:r>
              <a:rPr lang="en-US" b="1" dirty="0" smtClean="0">
                <a:latin typeface="Courier New" panose="02070309020205020404" pitchFamily="49" charset="0"/>
                <a:cs typeface="Courier New" panose="02070309020205020404" pitchFamily="49" charset="0"/>
              </a:rPr>
              <a:t>Java Methods </a:t>
            </a:r>
            <a:r>
              <a:rPr lang="en-US" sz="3000" b="1" dirty="0" smtClean="0">
                <a:latin typeface="Courier New" panose="02070309020205020404" pitchFamily="49" charset="0"/>
                <a:cs typeface="Courier New" panose="02070309020205020404" pitchFamily="49" charset="0"/>
              </a:rPr>
              <a:t>(with final parameter)</a:t>
            </a:r>
            <a:endParaRPr lang="en-US" sz="3000" i="1" dirty="0">
              <a:latin typeface="Courier New" panose="02070309020205020404" pitchFamily="49" charset="0"/>
              <a:cs typeface="Courier New" panose="02070309020205020404" pitchFamily="49" charset="0"/>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1498" y="213360"/>
            <a:ext cx="1094266" cy="1094266"/>
          </a:xfrm>
        </p:spPr>
      </p:pic>
      <p:sp>
        <p:nvSpPr>
          <p:cNvPr id="3" name="TextBox 2"/>
          <p:cNvSpPr txBox="1"/>
          <p:nvPr/>
        </p:nvSpPr>
        <p:spPr>
          <a:xfrm>
            <a:off x="330924" y="1471749"/>
            <a:ext cx="11608527" cy="1061829"/>
          </a:xfrm>
          <a:prstGeom prst="rect">
            <a:avLst/>
          </a:prstGeom>
          <a:noFill/>
        </p:spPr>
        <p:txBody>
          <a:bodyPr wrap="square" rtlCol="0">
            <a:spAutoFit/>
          </a:bodyPr>
          <a:lstStyle/>
          <a:p>
            <a:r>
              <a:rPr lang="en-US" sz="2100" dirty="0"/>
              <a:t>we will get compile time error, if we try to change the final parameter</a:t>
            </a:r>
            <a:r>
              <a:rPr lang="en-US" sz="2100" dirty="0" smtClean="0"/>
              <a:t>.</a:t>
            </a:r>
          </a:p>
          <a:p>
            <a:endParaRPr lang="en-US" sz="2100" dirty="0"/>
          </a:p>
          <a:p>
            <a:r>
              <a:rPr lang="en-US" sz="2100" dirty="0" smtClean="0"/>
              <a:t>Example:</a:t>
            </a:r>
            <a:endParaRPr lang="en-US" sz="2100" dirty="0"/>
          </a:p>
        </p:txBody>
      </p:sp>
      <p:sp>
        <p:nvSpPr>
          <p:cNvPr id="6" name="TextBox 5"/>
          <p:cNvSpPr txBox="1"/>
          <p:nvPr/>
        </p:nvSpPr>
        <p:spPr>
          <a:xfrm>
            <a:off x="6148250" y="3264883"/>
            <a:ext cx="918841" cy="369332"/>
          </a:xfrm>
          <a:prstGeom prst="rect">
            <a:avLst/>
          </a:prstGeom>
          <a:noFill/>
        </p:spPr>
        <p:txBody>
          <a:bodyPr wrap="none" rtlCol="0">
            <a:spAutoFit/>
          </a:bodyPr>
          <a:lstStyle/>
          <a:p>
            <a:r>
              <a:rPr lang="en-US" dirty="0" smtClean="0"/>
              <a:t>Output:</a:t>
            </a:r>
            <a:endParaRPr lang="en-US" dirty="0"/>
          </a:p>
        </p:txBody>
      </p:sp>
      <p:pic>
        <p:nvPicPr>
          <p:cNvPr id="9" name="Picture 8"/>
          <p:cNvPicPr>
            <a:picLocks noChangeAspect="1"/>
          </p:cNvPicPr>
          <p:nvPr/>
        </p:nvPicPr>
        <p:blipFill>
          <a:blip r:embed="rId4"/>
          <a:stretch>
            <a:fillRect/>
          </a:stretch>
        </p:blipFill>
        <p:spPr>
          <a:xfrm>
            <a:off x="145540" y="2533578"/>
            <a:ext cx="5748013" cy="3217638"/>
          </a:xfrm>
          <a:prstGeom prst="rect">
            <a:avLst/>
          </a:prstGeom>
        </p:spPr>
      </p:pic>
      <p:pic>
        <p:nvPicPr>
          <p:cNvPr id="10" name="Picture 9"/>
          <p:cNvPicPr>
            <a:picLocks noChangeAspect="1"/>
          </p:cNvPicPr>
          <p:nvPr/>
        </p:nvPicPr>
        <p:blipFill>
          <a:blip r:embed="rId5"/>
          <a:stretch>
            <a:fillRect/>
          </a:stretch>
        </p:blipFill>
        <p:spPr>
          <a:xfrm>
            <a:off x="6148250" y="3932154"/>
            <a:ext cx="5878399" cy="939202"/>
          </a:xfrm>
          <a:prstGeom prst="rect">
            <a:avLst/>
          </a:prstGeom>
        </p:spPr>
      </p:pic>
    </p:spTree>
    <p:extLst>
      <p:ext uri="{BB962C8B-B14F-4D97-AF65-F5344CB8AC3E}">
        <p14:creationId xmlns:p14="http://schemas.microsoft.com/office/powerpoint/2010/main" val="35342072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007195" cy="990600"/>
          </a:xfrm>
        </p:spPr>
        <p:txBody>
          <a:bodyPr>
            <a:normAutofit fontScale="90000"/>
          </a:bodyPr>
          <a:lstStyle/>
          <a:p>
            <a:r>
              <a:rPr lang="en-US" b="1" dirty="0" smtClean="0">
                <a:latin typeface="Courier New" panose="02070309020205020404" pitchFamily="49" charset="0"/>
                <a:cs typeface="Courier New" panose="02070309020205020404" pitchFamily="49" charset="0"/>
              </a:rPr>
              <a:t>Java Methods </a:t>
            </a:r>
            <a:r>
              <a:rPr lang="en-US" sz="3000" b="1" dirty="0" smtClean="0">
                <a:latin typeface="Courier New" panose="02070309020205020404" pitchFamily="49" charset="0"/>
                <a:cs typeface="Courier New" panose="02070309020205020404" pitchFamily="49" charset="0"/>
              </a:rPr>
              <a:t>(with final parameter)</a:t>
            </a:r>
            <a:endParaRPr lang="en-US" sz="3000" i="1" dirty="0">
              <a:latin typeface="Courier New" panose="02070309020205020404" pitchFamily="49" charset="0"/>
              <a:cs typeface="Courier New" panose="02070309020205020404" pitchFamily="49" charset="0"/>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1498" y="213360"/>
            <a:ext cx="1094266" cy="1094266"/>
          </a:xfrm>
        </p:spPr>
      </p:pic>
      <p:sp>
        <p:nvSpPr>
          <p:cNvPr id="3" name="TextBox 2"/>
          <p:cNvSpPr txBox="1"/>
          <p:nvPr/>
        </p:nvSpPr>
        <p:spPr>
          <a:xfrm>
            <a:off x="330924" y="1471749"/>
            <a:ext cx="11608527" cy="1061829"/>
          </a:xfrm>
          <a:prstGeom prst="rect">
            <a:avLst/>
          </a:prstGeom>
          <a:noFill/>
        </p:spPr>
        <p:txBody>
          <a:bodyPr wrap="square" rtlCol="0">
            <a:spAutoFit/>
          </a:bodyPr>
          <a:lstStyle/>
          <a:p>
            <a:r>
              <a:rPr lang="en-US" sz="2100" dirty="0"/>
              <a:t>we will get compile time error, if we try to change the final parameter</a:t>
            </a:r>
            <a:r>
              <a:rPr lang="en-US" sz="2100" dirty="0" smtClean="0"/>
              <a:t>.</a:t>
            </a:r>
          </a:p>
          <a:p>
            <a:endParaRPr lang="en-US" sz="2100" dirty="0"/>
          </a:p>
          <a:p>
            <a:r>
              <a:rPr lang="en-US" sz="2100" dirty="0" smtClean="0"/>
              <a:t>Example:</a:t>
            </a:r>
            <a:endParaRPr lang="en-US" sz="2100" dirty="0"/>
          </a:p>
        </p:txBody>
      </p:sp>
      <p:sp>
        <p:nvSpPr>
          <p:cNvPr id="6" name="TextBox 5"/>
          <p:cNvSpPr txBox="1"/>
          <p:nvPr/>
        </p:nvSpPr>
        <p:spPr>
          <a:xfrm>
            <a:off x="6148250" y="3264883"/>
            <a:ext cx="918841" cy="369332"/>
          </a:xfrm>
          <a:prstGeom prst="rect">
            <a:avLst/>
          </a:prstGeom>
          <a:noFill/>
        </p:spPr>
        <p:txBody>
          <a:bodyPr wrap="none" rtlCol="0">
            <a:spAutoFit/>
          </a:bodyPr>
          <a:lstStyle/>
          <a:p>
            <a:r>
              <a:rPr lang="en-US" dirty="0" smtClean="0"/>
              <a:t>Output:</a:t>
            </a:r>
            <a:endParaRPr lang="en-US" dirty="0"/>
          </a:p>
        </p:txBody>
      </p:sp>
    </p:spTree>
    <p:extLst>
      <p:ext uri="{BB962C8B-B14F-4D97-AF65-F5344CB8AC3E}">
        <p14:creationId xmlns:p14="http://schemas.microsoft.com/office/powerpoint/2010/main" val="23218104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007195" cy="990600"/>
          </a:xfrm>
        </p:spPr>
        <p:txBody>
          <a:bodyPr/>
          <a:lstStyle/>
          <a:p>
            <a:r>
              <a:rPr lang="en-US" b="1" dirty="0" smtClean="0">
                <a:latin typeface="Courier New" panose="02070309020205020404" pitchFamily="49" charset="0"/>
                <a:cs typeface="Courier New" panose="02070309020205020404" pitchFamily="49" charset="0"/>
              </a:rPr>
              <a:t>Call BY </a:t>
            </a:r>
            <a:r>
              <a:rPr lang="en-US" b="1" i="1" dirty="0" smtClean="0">
                <a:latin typeface="Courier New" panose="02070309020205020404" pitchFamily="49" charset="0"/>
                <a:cs typeface="Courier New" panose="02070309020205020404" pitchFamily="49" charset="0"/>
              </a:rPr>
              <a:t>VALUE/REFERENCE</a:t>
            </a:r>
            <a:endParaRPr lang="en-US" i="1"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76" y="114300"/>
            <a:ext cx="1285876" cy="1285876"/>
          </a:xfrm>
          <a:prstGeom prst="rect">
            <a:avLst/>
          </a:prstGeom>
        </p:spPr>
      </p:pic>
      <p:sp>
        <p:nvSpPr>
          <p:cNvPr id="4" name="Content Placeholder 3"/>
          <p:cNvSpPr>
            <a:spLocks noGrp="1"/>
          </p:cNvSpPr>
          <p:nvPr>
            <p:ph idx="1"/>
          </p:nvPr>
        </p:nvSpPr>
        <p:spPr>
          <a:xfrm>
            <a:off x="685801" y="1602377"/>
            <a:ext cx="10809513" cy="4824549"/>
          </a:xfrm>
        </p:spPr>
        <p:txBody>
          <a:bodyPr>
            <a:normAutofit/>
          </a:bodyPr>
          <a:lstStyle/>
          <a:p>
            <a:pPr marL="0" indent="0">
              <a:buNone/>
            </a:pPr>
            <a:r>
              <a:rPr lang="en-US" sz="2100" b="1" dirty="0" smtClean="0"/>
              <a:t>What is </a:t>
            </a:r>
            <a:r>
              <a:rPr lang="en-US" sz="2100" b="1" dirty="0" smtClean="0">
                <a:latin typeface="Courier New" panose="02070309020205020404" pitchFamily="49" charset="0"/>
                <a:cs typeface="Courier New" panose="02070309020205020404" pitchFamily="49" charset="0"/>
              </a:rPr>
              <a:t>Call by Value </a:t>
            </a:r>
            <a:r>
              <a:rPr lang="en-US" sz="2100" b="1" dirty="0" smtClean="0">
                <a:cs typeface="Courier New" panose="02070309020205020404" pitchFamily="49" charset="0"/>
              </a:rPr>
              <a:t>and</a:t>
            </a:r>
            <a:r>
              <a:rPr lang="en-US" sz="2100" b="1" dirty="0" smtClean="0">
                <a:latin typeface="Courier New" panose="02070309020205020404" pitchFamily="49" charset="0"/>
                <a:cs typeface="Courier New" panose="02070309020205020404" pitchFamily="49" charset="0"/>
              </a:rPr>
              <a:t> Call By Reference</a:t>
            </a:r>
            <a:r>
              <a:rPr lang="en-US" sz="2100" b="1" dirty="0" smtClean="0">
                <a:cs typeface="Courier New" panose="02070309020205020404" pitchFamily="49" charset="0"/>
              </a:rPr>
              <a:t>?</a:t>
            </a:r>
          </a:p>
          <a:p>
            <a:pPr marL="0" indent="0" algn="just">
              <a:buNone/>
            </a:pPr>
            <a:r>
              <a:rPr lang="en-US" sz="2100" dirty="0" smtClean="0">
                <a:cs typeface="Courier New" panose="02070309020205020404" pitchFamily="49" charset="0"/>
              </a:rPr>
              <a:t>A method or a function can be called in two ways. One is Call by Value and the other is Call by Reference, both ways are generally differentiated by the type of the value passed to them as an input or as a parameter.</a:t>
            </a:r>
          </a:p>
          <a:p>
            <a:pPr marL="0" indent="0" algn="just">
              <a:buNone/>
            </a:pPr>
            <a:r>
              <a:rPr lang="en-US" sz="2100" b="1" dirty="0">
                <a:solidFill>
                  <a:srgbClr val="00B0F0"/>
                </a:solidFill>
                <a:latin typeface="Courier New" panose="02070309020205020404" pitchFamily="49" charset="0"/>
                <a:cs typeface="Courier New" panose="02070309020205020404" pitchFamily="49" charset="0"/>
              </a:rPr>
              <a:t>Call by Value </a:t>
            </a:r>
            <a:r>
              <a:rPr lang="en-US" sz="2100" dirty="0">
                <a:cs typeface="Courier New" panose="02070309020205020404" pitchFamily="49" charset="0"/>
              </a:rPr>
              <a:t>is an approach where the passing of a parameter to a function is carried out by copying the actual value of a given variable ( or constant or anything that holds data</a:t>
            </a:r>
            <a:r>
              <a:rPr lang="en-US" sz="2100" dirty="0" smtClean="0">
                <a:cs typeface="Courier New" panose="02070309020205020404" pitchFamily="49" charset="0"/>
              </a:rPr>
              <a:t>)</a:t>
            </a:r>
            <a:endParaRPr lang="en-US" sz="2100" dirty="0">
              <a:cs typeface="Courier New" panose="02070309020205020404" pitchFamily="49" charset="0"/>
            </a:endParaRPr>
          </a:p>
          <a:p>
            <a:pPr marL="0" indent="0" algn="just">
              <a:buNone/>
            </a:pPr>
            <a:r>
              <a:rPr lang="en-US" sz="2100" dirty="0">
                <a:cs typeface="Courier New" panose="02070309020205020404" pitchFamily="49" charset="0"/>
              </a:rPr>
              <a:t>This means when we call a method with passing argument value of the parameter, then this argument value is copied into a portion of memory (depending on the type), and a copy of the value is passed to the parameter of the calling method</a:t>
            </a:r>
            <a:r>
              <a:rPr lang="en-US" sz="2100" dirty="0" smtClean="0">
                <a:cs typeface="Courier New" panose="02070309020205020404" pitchFamily="49" charset="0"/>
              </a:rPr>
              <a:t>.</a:t>
            </a:r>
          </a:p>
          <a:p>
            <a:pPr marL="0" indent="0" algn="just">
              <a:buNone/>
            </a:pPr>
            <a:endParaRPr lang="en-US" sz="21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1573" y="5683181"/>
            <a:ext cx="694008" cy="694008"/>
          </a:xfrm>
          <a:prstGeom prst="rect">
            <a:avLst/>
          </a:prstGeom>
        </p:spPr>
      </p:pic>
      <p:sp>
        <p:nvSpPr>
          <p:cNvPr id="7" name="TextBox 6"/>
          <p:cNvSpPr txBox="1"/>
          <p:nvPr/>
        </p:nvSpPr>
        <p:spPr>
          <a:xfrm>
            <a:off x="3225581" y="5822436"/>
            <a:ext cx="6287299" cy="415498"/>
          </a:xfrm>
          <a:prstGeom prst="rect">
            <a:avLst/>
          </a:prstGeom>
          <a:noFill/>
        </p:spPr>
        <p:txBody>
          <a:bodyPr wrap="none" rtlCol="0">
            <a:spAutoFit/>
          </a:bodyPr>
          <a:lstStyle/>
          <a:p>
            <a:r>
              <a:rPr lang="en-US" sz="2100" b="1" dirty="0">
                <a:solidFill>
                  <a:srgbClr val="FFC000"/>
                </a:solidFill>
              </a:rPr>
              <a:t>In Java there is only call by value, not call by reference.</a:t>
            </a:r>
            <a:endParaRPr lang="en-US" sz="2100" b="1" dirty="0">
              <a:solidFill>
                <a:srgbClr val="FFC000"/>
              </a:solidFill>
            </a:endParaRPr>
          </a:p>
        </p:txBody>
      </p:sp>
    </p:spTree>
    <p:extLst>
      <p:ext uri="{BB962C8B-B14F-4D97-AF65-F5344CB8AC3E}">
        <p14:creationId xmlns:p14="http://schemas.microsoft.com/office/powerpoint/2010/main" val="25229202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007195" cy="990600"/>
          </a:xfrm>
        </p:spPr>
        <p:txBody>
          <a:bodyPr/>
          <a:lstStyle/>
          <a:p>
            <a:r>
              <a:rPr lang="en-US" b="1" dirty="0" smtClean="0">
                <a:latin typeface="Courier New" panose="02070309020205020404" pitchFamily="49" charset="0"/>
                <a:cs typeface="Courier New" panose="02070309020205020404" pitchFamily="49" charset="0"/>
              </a:rPr>
              <a:t>Call BY </a:t>
            </a:r>
            <a:r>
              <a:rPr lang="en-US" b="1" i="1" dirty="0" smtClean="0">
                <a:latin typeface="Courier New" panose="02070309020205020404" pitchFamily="49" charset="0"/>
                <a:cs typeface="Courier New" panose="02070309020205020404" pitchFamily="49" charset="0"/>
              </a:rPr>
              <a:t>VALUE/REFERENCE</a:t>
            </a:r>
            <a:endParaRPr lang="en-US" i="1"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76" y="114300"/>
            <a:ext cx="1285876" cy="1285876"/>
          </a:xfrm>
          <a:prstGeom prst="rect">
            <a:avLst/>
          </a:prstGeom>
        </p:spPr>
      </p:pic>
      <p:sp>
        <p:nvSpPr>
          <p:cNvPr id="4" name="Content Placeholder 3"/>
          <p:cNvSpPr>
            <a:spLocks noGrp="1"/>
          </p:cNvSpPr>
          <p:nvPr>
            <p:ph idx="1"/>
          </p:nvPr>
        </p:nvSpPr>
        <p:spPr>
          <a:xfrm>
            <a:off x="685801" y="1602377"/>
            <a:ext cx="10809513" cy="4824549"/>
          </a:xfrm>
        </p:spPr>
        <p:txBody>
          <a:bodyPr>
            <a:normAutofit/>
          </a:bodyPr>
          <a:lstStyle/>
          <a:p>
            <a:pPr marL="0" indent="0" algn="just">
              <a:buNone/>
            </a:pPr>
            <a:r>
              <a:rPr lang="en-US" sz="2100" b="1" dirty="0">
                <a:solidFill>
                  <a:srgbClr val="00B0F0"/>
                </a:solidFill>
                <a:latin typeface="Courier New" panose="02070309020205020404" pitchFamily="49" charset="0"/>
                <a:cs typeface="Courier New" panose="02070309020205020404" pitchFamily="49" charset="0"/>
              </a:rPr>
              <a:t>Call by Reference </a:t>
            </a:r>
            <a:r>
              <a:rPr lang="en-US" sz="2100" dirty="0">
                <a:cs typeface="Courier New" panose="02070309020205020404" pitchFamily="49" charset="0"/>
              </a:rPr>
              <a:t>is an approach that passes a reference (i.e. address) of the value to a method.</a:t>
            </a:r>
          </a:p>
          <a:p>
            <a:pPr marL="0" indent="0" algn="just">
              <a:buNone/>
            </a:pPr>
            <a:r>
              <a:rPr lang="en-US" sz="2100" dirty="0">
                <a:cs typeface="Courier New" panose="02070309020205020404" pitchFamily="49" charset="0"/>
              </a:rPr>
              <a:t>This means when we call the method by passing the copy of a reference (i.e. address) to the value of that method and not a copy of value itself, then the calling method has a reference (i.e. address) of that value.</a:t>
            </a:r>
          </a:p>
          <a:p>
            <a:pPr marL="0" indent="0" algn="just">
              <a:buNone/>
            </a:pPr>
            <a:r>
              <a:rPr lang="en-US" sz="2100" dirty="0">
                <a:cs typeface="Courier New" panose="02070309020205020404" pitchFamily="49" charset="0"/>
              </a:rPr>
              <a:t>When the calling method changes the reference of the value the original reference also changes.</a:t>
            </a:r>
          </a:p>
          <a:p>
            <a:pPr marL="0" indent="0" algn="just">
              <a:buNone/>
            </a:pPr>
            <a:endParaRPr lang="en-US" sz="21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1573" y="5683181"/>
            <a:ext cx="694008" cy="694008"/>
          </a:xfrm>
          <a:prstGeom prst="rect">
            <a:avLst/>
          </a:prstGeom>
        </p:spPr>
      </p:pic>
      <p:sp>
        <p:nvSpPr>
          <p:cNvPr id="7" name="TextBox 6"/>
          <p:cNvSpPr txBox="1"/>
          <p:nvPr/>
        </p:nvSpPr>
        <p:spPr>
          <a:xfrm>
            <a:off x="3225581" y="5822436"/>
            <a:ext cx="6287299" cy="415498"/>
          </a:xfrm>
          <a:prstGeom prst="rect">
            <a:avLst/>
          </a:prstGeom>
          <a:noFill/>
        </p:spPr>
        <p:txBody>
          <a:bodyPr wrap="none" rtlCol="0">
            <a:spAutoFit/>
          </a:bodyPr>
          <a:lstStyle/>
          <a:p>
            <a:r>
              <a:rPr lang="en-US" sz="2100" b="1" dirty="0">
                <a:solidFill>
                  <a:srgbClr val="FFC000"/>
                </a:solidFill>
              </a:rPr>
              <a:t>In Java there is only call by value, not call by reference.</a:t>
            </a:r>
            <a:endParaRPr lang="en-US" sz="2100" b="1" dirty="0">
              <a:solidFill>
                <a:srgbClr val="FFC000"/>
              </a:solidFill>
            </a:endParaRPr>
          </a:p>
        </p:txBody>
      </p:sp>
    </p:spTree>
    <p:extLst>
      <p:ext uri="{BB962C8B-B14F-4D97-AF65-F5344CB8AC3E}">
        <p14:creationId xmlns:p14="http://schemas.microsoft.com/office/powerpoint/2010/main" val="27179708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007195" cy="990600"/>
          </a:xfrm>
        </p:spPr>
        <p:txBody>
          <a:bodyPr/>
          <a:lstStyle/>
          <a:p>
            <a:r>
              <a:rPr lang="en-US" b="1" dirty="0" smtClean="0">
                <a:latin typeface="Courier New" panose="02070309020205020404" pitchFamily="49" charset="0"/>
                <a:cs typeface="Courier New" panose="02070309020205020404" pitchFamily="49" charset="0"/>
              </a:rPr>
              <a:t>Call BY </a:t>
            </a:r>
            <a:r>
              <a:rPr lang="en-US" b="1" i="1" dirty="0" smtClean="0">
                <a:latin typeface="Courier New" panose="02070309020205020404" pitchFamily="49" charset="0"/>
                <a:cs typeface="Courier New" panose="02070309020205020404" pitchFamily="49" charset="0"/>
              </a:rPr>
              <a:t>VALUE/REFERENCE</a:t>
            </a:r>
            <a:endParaRPr lang="en-US" i="1"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76" y="114300"/>
            <a:ext cx="1285876" cy="1285876"/>
          </a:xfrm>
          <a:prstGeom prst="rect">
            <a:avLst/>
          </a:prstGeom>
        </p:spPr>
      </p:pic>
      <p:graphicFrame>
        <p:nvGraphicFramePr>
          <p:cNvPr id="8" name="Content Placeholder 7"/>
          <p:cNvGraphicFramePr>
            <a:graphicFrameLocks noGrp="1"/>
          </p:cNvGraphicFramePr>
          <p:nvPr>
            <p:ph idx="1"/>
            <p:extLst>
              <p:ext uri="{D42A27DB-BD31-4B8C-83A1-F6EECF244321}">
                <p14:modId xmlns:p14="http://schemas.microsoft.com/office/powerpoint/2010/main" val="1220662587"/>
              </p:ext>
            </p:extLst>
          </p:nvPr>
        </p:nvGraphicFramePr>
        <p:xfrm>
          <a:off x="685800" y="2351919"/>
          <a:ext cx="10809288" cy="2702560"/>
        </p:xfrm>
        <a:graphic>
          <a:graphicData uri="http://schemas.openxmlformats.org/drawingml/2006/table">
            <a:tbl>
              <a:tblPr firstRow="1" bandRow="1">
                <a:tableStyleId>{5C22544A-7EE6-4342-B048-85BDC9FD1C3A}</a:tableStyleId>
              </a:tblPr>
              <a:tblGrid>
                <a:gridCol w="5404644">
                  <a:extLst>
                    <a:ext uri="{9D8B030D-6E8A-4147-A177-3AD203B41FA5}">
                      <a16:colId xmlns:a16="http://schemas.microsoft.com/office/drawing/2014/main" val="3445181745"/>
                    </a:ext>
                  </a:extLst>
                </a:gridCol>
                <a:gridCol w="5404644">
                  <a:extLst>
                    <a:ext uri="{9D8B030D-6E8A-4147-A177-3AD203B41FA5}">
                      <a16:colId xmlns:a16="http://schemas.microsoft.com/office/drawing/2014/main" val="2118794890"/>
                    </a:ext>
                  </a:extLst>
                </a:gridCol>
              </a:tblGrid>
              <a:tr h="389555">
                <a:tc>
                  <a:txBody>
                    <a:bodyPr/>
                    <a:lstStyle/>
                    <a:p>
                      <a:pPr algn="ctr"/>
                      <a:r>
                        <a:rPr lang="en-US" sz="2100" i="0" dirty="0" smtClean="0">
                          <a:solidFill>
                            <a:schemeClr val="bg1"/>
                          </a:solidFill>
                          <a:latin typeface="Courier New" panose="02070309020205020404" pitchFamily="49" charset="0"/>
                          <a:cs typeface="Courier New" panose="02070309020205020404" pitchFamily="49" charset="0"/>
                        </a:rPr>
                        <a:t>Call by Value</a:t>
                      </a:r>
                      <a:endParaRPr lang="en-US" sz="2100" i="0" dirty="0">
                        <a:solidFill>
                          <a:schemeClr val="bg1"/>
                        </a:solidFill>
                        <a:latin typeface="Courier New" panose="02070309020205020404" pitchFamily="49" charset="0"/>
                        <a:cs typeface="Courier New" panose="02070309020205020404" pitchFamily="49" charset="0"/>
                      </a:endParaRPr>
                    </a:p>
                  </a:txBody>
                  <a:tcPr>
                    <a:cell3D prstMaterial="dkEdge">
                      <a:bevel prst="artDeco"/>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tcPr>
                </a:tc>
                <a:tc>
                  <a:txBody>
                    <a:bodyPr/>
                    <a:lstStyle/>
                    <a:p>
                      <a:pPr algn="ctr"/>
                      <a:r>
                        <a:rPr lang="en-US" sz="2100" i="0" dirty="0" smtClean="0">
                          <a:solidFill>
                            <a:schemeClr val="bg1"/>
                          </a:solidFill>
                          <a:latin typeface="Courier New" panose="02070309020205020404" pitchFamily="49" charset="0"/>
                          <a:cs typeface="Courier New" panose="02070309020205020404" pitchFamily="49" charset="0"/>
                        </a:rPr>
                        <a:t>Call by Reference</a:t>
                      </a:r>
                      <a:endParaRPr lang="en-US" sz="2100" i="0" dirty="0">
                        <a:solidFill>
                          <a:schemeClr val="bg1"/>
                        </a:solidFill>
                        <a:latin typeface="Courier New" panose="02070309020205020404" pitchFamily="49" charset="0"/>
                        <a:cs typeface="Courier New" panose="02070309020205020404" pitchFamily="49" charset="0"/>
                      </a:endParaRPr>
                    </a:p>
                  </a:txBody>
                  <a:tcPr>
                    <a:cell3D prstMaterial="dkEdge">
                      <a:bevel prst="artDeco"/>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tcPr>
                </a:tc>
                <a:extLst>
                  <a:ext uri="{0D108BD9-81ED-4DB2-BD59-A6C34878D82A}">
                    <a16:rowId xmlns:a16="http://schemas.microsoft.com/office/drawing/2014/main" val="3869776401"/>
                  </a:ext>
                </a:extLst>
              </a:tr>
              <a:tr h="370840">
                <a:tc>
                  <a:txBody>
                    <a:bodyPr/>
                    <a:lstStyle/>
                    <a:p>
                      <a:r>
                        <a:rPr lang="en-US" dirty="0" smtClean="0"/>
                        <a:t>The original value is NOT modified.</a:t>
                      </a:r>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tcPr>
                </a:tc>
                <a:tc>
                  <a:txBody>
                    <a:bodyPr/>
                    <a:lstStyle/>
                    <a:p>
                      <a:r>
                        <a:rPr lang="en-US" dirty="0" smtClean="0"/>
                        <a:t>The original value is modified.</a:t>
                      </a:r>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tcPr>
                </a:tc>
                <a:extLst>
                  <a:ext uri="{0D108BD9-81ED-4DB2-BD59-A6C34878D82A}">
                    <a16:rowId xmlns:a16="http://schemas.microsoft.com/office/drawing/2014/main" val="434641877"/>
                  </a:ext>
                </a:extLst>
              </a:tr>
              <a:tr h="370840">
                <a:tc>
                  <a:txBody>
                    <a:bodyPr/>
                    <a:lstStyle/>
                    <a:p>
                      <a:r>
                        <a:rPr lang="en-US" dirty="0" smtClean="0"/>
                        <a:t>A copy of the variable is passed.</a:t>
                      </a:r>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tcPr>
                </a:tc>
                <a:tc>
                  <a:txBody>
                    <a:bodyPr/>
                    <a:lstStyle/>
                    <a:p>
                      <a:r>
                        <a:rPr lang="en-US" dirty="0" smtClean="0"/>
                        <a:t>Variable itself is passed or Reference of that Variable is passed.</a:t>
                      </a:r>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tcPr>
                </a:tc>
                <a:extLst>
                  <a:ext uri="{0D108BD9-81ED-4DB2-BD59-A6C34878D82A}">
                    <a16:rowId xmlns:a16="http://schemas.microsoft.com/office/drawing/2014/main" val="1856135906"/>
                  </a:ext>
                </a:extLst>
              </a:tr>
              <a:tr h="370840">
                <a:tc>
                  <a:txBody>
                    <a:bodyPr/>
                    <a:lstStyle/>
                    <a:p>
                      <a:r>
                        <a:rPr lang="en-US" dirty="0" smtClean="0"/>
                        <a:t>The actual and formal arguments will be created on the different memory locations.</a:t>
                      </a:r>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tcPr>
                </a:tc>
                <a:tc>
                  <a:txBody>
                    <a:bodyPr/>
                    <a:lstStyle/>
                    <a:p>
                      <a:r>
                        <a:rPr lang="en-US" sz="1800" b="0" i="0" kern="1200" dirty="0" smtClean="0">
                          <a:solidFill>
                            <a:schemeClr val="dk1"/>
                          </a:solidFill>
                          <a:effectLst/>
                          <a:latin typeface="+mn-lt"/>
                          <a:ea typeface="+mn-ea"/>
                          <a:cs typeface="+mn-cs"/>
                        </a:rPr>
                        <a:t>The actual and formal arguments will be created in the same memory location.</a:t>
                      </a:r>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tcPr>
                </a:tc>
                <a:extLst>
                  <a:ext uri="{0D108BD9-81ED-4DB2-BD59-A6C34878D82A}">
                    <a16:rowId xmlns:a16="http://schemas.microsoft.com/office/drawing/2014/main" val="2402441301"/>
                  </a:ext>
                </a:extLst>
              </a:tr>
              <a:tr h="370840">
                <a:tc>
                  <a:txBody>
                    <a:bodyPr/>
                    <a:lstStyle/>
                    <a:p>
                      <a:r>
                        <a:rPr lang="en-US" sz="1800" b="0" i="0" kern="1200" dirty="0" smtClean="0">
                          <a:solidFill>
                            <a:schemeClr val="dk1"/>
                          </a:solidFill>
                          <a:effectLst/>
                          <a:latin typeface="+mn-lt"/>
                          <a:ea typeface="+mn-ea"/>
                          <a:cs typeface="+mn-cs"/>
                        </a:rPr>
                        <a:t>Copy of the Variables are directly passed to the method.</a:t>
                      </a:r>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tcPr>
                </a:tc>
                <a:tc>
                  <a:txBody>
                    <a:bodyPr/>
                    <a:lstStyle/>
                    <a:p>
                      <a:r>
                        <a:rPr lang="en-US" sz="1800" b="0" i="0" kern="1200" dirty="0" smtClean="0">
                          <a:solidFill>
                            <a:schemeClr val="dk1"/>
                          </a:solidFill>
                          <a:effectLst/>
                          <a:latin typeface="+mn-lt"/>
                          <a:ea typeface="+mn-ea"/>
                          <a:cs typeface="+mn-cs"/>
                        </a:rPr>
                        <a:t>The pointer of that variables is required to store the address of that variables.</a:t>
                      </a:r>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tcPr>
                </a:tc>
                <a:extLst>
                  <a:ext uri="{0D108BD9-81ED-4DB2-BD59-A6C34878D82A}">
                    <a16:rowId xmlns:a16="http://schemas.microsoft.com/office/drawing/2014/main" val="904633701"/>
                  </a:ext>
                </a:extLst>
              </a:tr>
            </a:tbl>
          </a:graphicData>
        </a:graphic>
      </p:graphicFrame>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1573" y="5683181"/>
            <a:ext cx="694008" cy="694008"/>
          </a:xfrm>
          <a:prstGeom prst="rect">
            <a:avLst/>
          </a:prstGeom>
        </p:spPr>
      </p:pic>
      <p:sp>
        <p:nvSpPr>
          <p:cNvPr id="7" name="TextBox 6"/>
          <p:cNvSpPr txBox="1"/>
          <p:nvPr/>
        </p:nvSpPr>
        <p:spPr>
          <a:xfrm>
            <a:off x="3225581" y="5822436"/>
            <a:ext cx="6287299" cy="415498"/>
          </a:xfrm>
          <a:prstGeom prst="rect">
            <a:avLst/>
          </a:prstGeom>
          <a:noFill/>
        </p:spPr>
        <p:txBody>
          <a:bodyPr wrap="none" rtlCol="0">
            <a:spAutoFit/>
          </a:bodyPr>
          <a:lstStyle/>
          <a:p>
            <a:r>
              <a:rPr lang="en-US" sz="2100" b="1" dirty="0">
                <a:solidFill>
                  <a:srgbClr val="FFC000"/>
                </a:solidFill>
              </a:rPr>
              <a:t>In Java there is only call by value, not call by reference.</a:t>
            </a:r>
            <a:endParaRPr lang="en-US" sz="2100" b="1" dirty="0">
              <a:solidFill>
                <a:srgbClr val="FFC000"/>
              </a:solidFill>
            </a:endParaRPr>
          </a:p>
        </p:txBody>
      </p:sp>
      <p:sp>
        <p:nvSpPr>
          <p:cNvPr id="9" name="TextBox 8"/>
          <p:cNvSpPr txBox="1"/>
          <p:nvPr/>
        </p:nvSpPr>
        <p:spPr>
          <a:xfrm>
            <a:off x="2769759" y="1659606"/>
            <a:ext cx="6641370" cy="430887"/>
          </a:xfrm>
          <a:prstGeom prst="rect">
            <a:avLst/>
          </a:prstGeom>
          <a:noFill/>
        </p:spPr>
        <p:txBody>
          <a:bodyPr wrap="none" rtlCol="0">
            <a:spAutoFit/>
          </a:bodyPr>
          <a:lstStyle/>
          <a:p>
            <a:r>
              <a:rPr lang="en-US" sz="2200" b="1" dirty="0" smtClean="0"/>
              <a:t>Difference Between Call by Value and Call by Reference</a:t>
            </a:r>
            <a:endParaRPr lang="en-US" sz="2200" b="1" dirty="0"/>
          </a:p>
        </p:txBody>
      </p:sp>
    </p:spTree>
    <p:extLst>
      <p:ext uri="{BB962C8B-B14F-4D97-AF65-F5344CB8AC3E}">
        <p14:creationId xmlns:p14="http://schemas.microsoft.com/office/powerpoint/2010/main" val="35329761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007195" cy="990600"/>
          </a:xfrm>
        </p:spPr>
        <p:txBody>
          <a:bodyPr/>
          <a:lstStyle/>
          <a:p>
            <a:r>
              <a:rPr lang="en-US" b="1" dirty="0" smtClean="0">
                <a:latin typeface="Courier New" panose="02070309020205020404" pitchFamily="49" charset="0"/>
                <a:cs typeface="Courier New" panose="02070309020205020404" pitchFamily="49" charset="0"/>
              </a:rPr>
              <a:t>Call BY </a:t>
            </a:r>
            <a:r>
              <a:rPr lang="en-US" b="1" i="1" dirty="0" smtClean="0">
                <a:latin typeface="Courier New" panose="02070309020205020404" pitchFamily="49" charset="0"/>
                <a:cs typeface="Courier New" panose="02070309020205020404" pitchFamily="49" charset="0"/>
              </a:rPr>
              <a:t>VALUE/REFERENCE</a:t>
            </a:r>
            <a:endParaRPr lang="en-US" i="1"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76" y="114300"/>
            <a:ext cx="1285876" cy="1285876"/>
          </a:xfrm>
          <a:prstGeom prst="rect">
            <a:avLst/>
          </a:prstGeom>
        </p:spPr>
      </p:pic>
      <p:sp>
        <p:nvSpPr>
          <p:cNvPr id="4" name="Content Placeholder 3"/>
          <p:cNvSpPr>
            <a:spLocks noGrp="1"/>
          </p:cNvSpPr>
          <p:nvPr>
            <p:ph idx="1"/>
          </p:nvPr>
        </p:nvSpPr>
        <p:spPr>
          <a:xfrm>
            <a:off x="685801" y="1199032"/>
            <a:ext cx="10809513" cy="4824549"/>
          </a:xfrm>
        </p:spPr>
        <p:txBody>
          <a:bodyPr>
            <a:normAutofit/>
          </a:bodyPr>
          <a:lstStyle/>
          <a:p>
            <a:pPr marL="0" indent="0">
              <a:buNone/>
            </a:pPr>
            <a:r>
              <a:rPr lang="en-US" sz="2100" b="1" i="1" dirty="0"/>
              <a:t>Why In Java there is only Call by Value, </a:t>
            </a:r>
            <a:r>
              <a:rPr lang="en-US" sz="2100" b="1" i="1" dirty="0" smtClean="0">
                <a:solidFill>
                  <a:srgbClr val="FF0000"/>
                </a:solidFill>
              </a:rPr>
              <a:t>NOT</a:t>
            </a:r>
            <a:r>
              <a:rPr lang="en-US" sz="2100" b="1" i="1" dirty="0" smtClean="0"/>
              <a:t> </a:t>
            </a:r>
            <a:r>
              <a:rPr lang="en-US" sz="2100" b="1" i="1" dirty="0"/>
              <a:t>Call by </a:t>
            </a:r>
            <a:r>
              <a:rPr lang="en-US" sz="2100" b="1" i="1" dirty="0" smtClean="0"/>
              <a:t>Reference?!</a:t>
            </a:r>
            <a:endParaRPr lang="en-US" sz="2100" dirty="0"/>
          </a:p>
          <a:p>
            <a:pPr marL="0" indent="0" algn="just">
              <a:buNone/>
            </a:pPr>
            <a:r>
              <a:rPr lang="en-US" sz="2100" dirty="0"/>
              <a:t>By definition, the call by reference is where we are passing the reference (i.e. address) of that variable. To do that, we need to store the address first which will require a pointer (in C, its passed as </a:t>
            </a:r>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variableName</a:t>
            </a:r>
            <a:r>
              <a:rPr lang="en-US" sz="2100" dirty="0"/>
              <a:t>). And as we know in java we do not have a pointer so it is not possible to pass a reference (</a:t>
            </a:r>
            <a:r>
              <a:rPr lang="en-US" sz="2100" dirty="0" err="1"/>
              <a:t>i.e</a:t>
            </a:r>
            <a:r>
              <a:rPr lang="en-US" sz="2100" dirty="0"/>
              <a:t> address) and perform call-by-reference</a:t>
            </a:r>
            <a:r>
              <a:rPr lang="en-US" sz="2100" dirty="0" smtClean="0"/>
              <a:t>.</a:t>
            </a:r>
            <a:endParaRPr lang="en-US" sz="2100" dirty="0"/>
          </a:p>
          <a:p>
            <a:pPr marL="0" indent="0" algn="just">
              <a:buNone/>
            </a:pPr>
            <a:r>
              <a:rPr lang="en-US" sz="2100" dirty="0"/>
              <a:t>Java does not support Pointers that’s why Java does not support Call by Reference. But C/C++ supports pointers, hence these languages support Call by </a:t>
            </a:r>
            <a:r>
              <a:rPr lang="en-US" sz="2100" dirty="0" smtClean="0"/>
              <a:t>Reference.</a:t>
            </a:r>
          </a:p>
          <a:p>
            <a:pPr marL="0" indent="0" algn="just">
              <a:buNone/>
            </a:pPr>
            <a:endParaRPr lang="en-US" sz="2100" dirty="0" smtClean="0"/>
          </a:p>
          <a:p>
            <a:pPr marL="0" indent="0" algn="just">
              <a:buNone/>
            </a:pPr>
            <a:r>
              <a:rPr lang="en-US" sz="2100" b="1" dirty="0"/>
              <a:t>But still, we can achieve Call By Reference in Java with the help of </a:t>
            </a:r>
            <a:r>
              <a:rPr lang="en-US" sz="2100" b="1" dirty="0">
                <a:latin typeface="Courier New" panose="02070309020205020404" pitchFamily="49" charset="0"/>
                <a:cs typeface="Courier New" panose="02070309020205020404" pitchFamily="49" charset="0"/>
              </a:rPr>
              <a:t>Object Dramatic </a:t>
            </a:r>
            <a:r>
              <a:rPr lang="en-US" sz="2100" b="1" dirty="0"/>
              <a:t>Behavior.</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1573" y="5683181"/>
            <a:ext cx="694008" cy="694008"/>
          </a:xfrm>
          <a:prstGeom prst="rect">
            <a:avLst/>
          </a:prstGeom>
        </p:spPr>
      </p:pic>
      <p:sp>
        <p:nvSpPr>
          <p:cNvPr id="7" name="TextBox 6"/>
          <p:cNvSpPr txBox="1"/>
          <p:nvPr/>
        </p:nvSpPr>
        <p:spPr>
          <a:xfrm>
            <a:off x="3225581" y="5822436"/>
            <a:ext cx="6287299" cy="415498"/>
          </a:xfrm>
          <a:prstGeom prst="rect">
            <a:avLst/>
          </a:prstGeom>
          <a:noFill/>
        </p:spPr>
        <p:txBody>
          <a:bodyPr wrap="none" rtlCol="0">
            <a:spAutoFit/>
          </a:bodyPr>
          <a:lstStyle/>
          <a:p>
            <a:r>
              <a:rPr lang="en-US" sz="2100" b="1" dirty="0">
                <a:solidFill>
                  <a:srgbClr val="FFC000"/>
                </a:solidFill>
              </a:rPr>
              <a:t>In Java there is only call by value, not call by reference.</a:t>
            </a:r>
            <a:endParaRPr lang="en-US" sz="2100" b="1" dirty="0">
              <a:solidFill>
                <a:srgbClr val="FFC000"/>
              </a:solidFill>
            </a:endParaRPr>
          </a:p>
        </p:txBody>
      </p:sp>
    </p:spTree>
    <p:extLst>
      <p:ext uri="{BB962C8B-B14F-4D97-AF65-F5344CB8AC3E}">
        <p14:creationId xmlns:p14="http://schemas.microsoft.com/office/powerpoint/2010/main" val="1640251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2152650" y="561975"/>
            <a:ext cx="9769476" cy="923925"/>
          </a:xfrm>
        </p:spPr>
        <p:txBody>
          <a:bodyPr/>
          <a:lstStyle/>
          <a:p>
            <a:r>
              <a:rPr lang="en-US" b="1" dirty="0" smtClean="0">
                <a:latin typeface="Courier New" panose="02070309020205020404" pitchFamily="49" charset="0"/>
                <a:cs typeface="Courier New" panose="02070309020205020404" pitchFamily="49" charset="0"/>
              </a:rPr>
              <a:t>JVM</a:t>
            </a:r>
            <a:r>
              <a:rPr lang="en-US" dirty="0" smtClean="0">
                <a:latin typeface="Courier New" panose="02070309020205020404" pitchFamily="49" charset="0"/>
                <a:cs typeface="Courier New" panose="02070309020205020404" pitchFamily="49" charset="0"/>
              </a:rPr>
              <a:t> – </a:t>
            </a:r>
            <a:r>
              <a:rPr lang="en-US" b="1" i="1" dirty="0" smtClean="0">
                <a:solidFill>
                  <a:schemeClr val="bg1"/>
                </a:solidFill>
                <a:latin typeface="Courier New" panose="02070309020205020404" pitchFamily="49" charset="0"/>
                <a:cs typeface="Courier New" panose="02070309020205020404" pitchFamily="49" charset="0"/>
              </a:rPr>
              <a:t>J</a:t>
            </a:r>
            <a:r>
              <a:rPr lang="en-US" i="1" dirty="0" smtClean="0">
                <a:latin typeface="Courier New" panose="02070309020205020404" pitchFamily="49" charset="0"/>
                <a:cs typeface="Courier New" panose="02070309020205020404" pitchFamily="49" charset="0"/>
              </a:rPr>
              <a:t>ava </a:t>
            </a:r>
            <a:r>
              <a:rPr lang="en-US" b="1" i="1" dirty="0" smtClean="0">
                <a:solidFill>
                  <a:schemeClr val="bg1"/>
                </a:solidFill>
                <a:latin typeface="Courier New" panose="02070309020205020404" pitchFamily="49" charset="0"/>
                <a:cs typeface="Courier New" panose="02070309020205020404" pitchFamily="49" charset="0"/>
              </a:rPr>
              <a:t>V</a:t>
            </a:r>
            <a:r>
              <a:rPr lang="en-US" i="1" dirty="0" smtClean="0">
                <a:latin typeface="Courier New" panose="02070309020205020404" pitchFamily="49" charset="0"/>
                <a:cs typeface="Courier New" panose="02070309020205020404" pitchFamily="49" charset="0"/>
              </a:rPr>
              <a:t>irtual </a:t>
            </a:r>
            <a:r>
              <a:rPr lang="en-US" b="1" i="1" dirty="0" smtClean="0">
                <a:solidFill>
                  <a:schemeClr val="bg1"/>
                </a:solidFill>
                <a:latin typeface="Courier New" panose="02070309020205020404" pitchFamily="49" charset="0"/>
                <a:cs typeface="Courier New" panose="02070309020205020404" pitchFamily="49" charset="0"/>
              </a:rPr>
              <a:t>m</a:t>
            </a:r>
            <a:r>
              <a:rPr lang="en-US" i="1" dirty="0" smtClean="0">
                <a:latin typeface="Courier New" panose="02070309020205020404" pitchFamily="49" charset="0"/>
                <a:cs typeface="Courier New" panose="02070309020205020404" pitchFamily="49" charset="0"/>
              </a:rPr>
              <a:t>achine</a:t>
            </a:r>
            <a:endParaRPr lang="en-US" i="1" dirty="0">
              <a:latin typeface="Courier New" panose="02070309020205020404" pitchFamily="49" charset="0"/>
              <a:cs typeface="Courier New" panose="02070309020205020404" pitchFamily="49" charset="0"/>
            </a:endParaRPr>
          </a:p>
        </p:txBody>
      </p:sp>
      <p:sp>
        <p:nvSpPr>
          <p:cNvPr id="10" name="Content Placeholder 9"/>
          <p:cNvSpPr>
            <a:spLocks noGrp="1"/>
          </p:cNvSpPr>
          <p:nvPr>
            <p:ph sz="half" idx="1"/>
          </p:nvPr>
        </p:nvSpPr>
        <p:spPr>
          <a:xfrm>
            <a:off x="685802" y="1800224"/>
            <a:ext cx="6248398" cy="4352925"/>
          </a:xfrm>
        </p:spPr>
        <p:txBody>
          <a:bodyPr/>
          <a:lstStyle/>
          <a:p>
            <a:pPr>
              <a:buFont typeface="Wingdings" panose="05000000000000000000" pitchFamily="2" charset="2"/>
              <a:buChar char="Ø"/>
            </a:pPr>
            <a:r>
              <a:rPr lang="en-US" sz="2000" dirty="0" smtClean="0"/>
              <a:t>What is JVM?</a:t>
            </a:r>
          </a:p>
          <a:p>
            <a:pPr lvl="1" algn="just">
              <a:buFont typeface="Wingdings" panose="05000000000000000000" pitchFamily="2" charset="2"/>
              <a:buChar char="§"/>
            </a:pPr>
            <a:r>
              <a:rPr lang="en-US" sz="2000" dirty="0" smtClean="0"/>
              <a:t>The JVM is the foundation of the Java platform. The JVM is an abstract computing machine. It has an instruction set and manipulates various memory areas at run time.</a:t>
            </a:r>
          </a:p>
          <a:p>
            <a:pPr lvl="1" algn="just">
              <a:buFont typeface="Wingdings" panose="05000000000000000000" pitchFamily="2" charset="2"/>
              <a:buChar char="§"/>
            </a:pPr>
            <a:r>
              <a:rPr lang="en-US" sz="2000" dirty="0" smtClean="0"/>
              <a:t>The JVM knows nothing of the Java programming language, only of a particular binary format, the </a:t>
            </a:r>
            <a:r>
              <a:rPr lang="en-US" sz="2000" dirty="0" smtClean="0">
                <a:latin typeface="Courier New" panose="02070309020205020404" pitchFamily="49" charset="0"/>
                <a:cs typeface="Courier New" panose="02070309020205020404" pitchFamily="49" charset="0"/>
              </a:rPr>
              <a:t>class </a:t>
            </a:r>
            <a:r>
              <a:rPr lang="en-US" sz="2000" dirty="0" smtClean="0">
                <a:cs typeface="Courier New" panose="02070309020205020404" pitchFamily="49" charset="0"/>
              </a:rPr>
              <a:t>file format. A </a:t>
            </a:r>
            <a:r>
              <a:rPr lang="en-US" sz="2000" dirty="0" smtClean="0">
                <a:latin typeface="Courier New" panose="02070309020205020404" pitchFamily="49" charset="0"/>
                <a:cs typeface="Courier New" panose="02070309020205020404" pitchFamily="49" charset="0"/>
              </a:rPr>
              <a:t>class </a:t>
            </a:r>
            <a:r>
              <a:rPr lang="en-US" sz="2000" dirty="0" smtClean="0">
                <a:cs typeface="Courier New" panose="02070309020205020404" pitchFamily="49" charset="0"/>
              </a:rPr>
              <a:t>file contains JVM instructions (or </a:t>
            </a:r>
            <a:r>
              <a:rPr lang="en-US" sz="2000" dirty="0" smtClean="0">
                <a:latin typeface="Courier New" panose="02070309020205020404" pitchFamily="49" charset="0"/>
                <a:cs typeface="Courier New" panose="02070309020205020404" pitchFamily="49" charset="0"/>
              </a:rPr>
              <a:t>bytecodes</a:t>
            </a:r>
            <a:r>
              <a:rPr lang="en-US" sz="2000" dirty="0" smtClean="0">
                <a:cs typeface="Courier New" panose="02070309020205020404" pitchFamily="49" charset="0"/>
              </a:rPr>
              <a:t>) and a symbol table, as well as other supporting information.</a:t>
            </a:r>
            <a:endParaRPr lang="en-US" sz="2000" dirty="0" smtClean="0"/>
          </a:p>
          <a:p>
            <a:pPr marL="0" indent="0">
              <a:buNone/>
            </a:pPr>
            <a:r>
              <a:rPr lang="en-US" dirty="0"/>
              <a:t>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2" y="381000"/>
            <a:ext cx="1285876" cy="1285876"/>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4497" y="2452279"/>
            <a:ext cx="4864295" cy="2732750"/>
          </a:xfrm>
          <a:prstGeom prst="rect">
            <a:avLst/>
          </a:prstGeom>
        </p:spPr>
      </p:pic>
    </p:spTree>
    <p:extLst>
      <p:ext uri="{BB962C8B-B14F-4D97-AF65-F5344CB8AC3E}">
        <p14:creationId xmlns:p14="http://schemas.microsoft.com/office/powerpoint/2010/main" val="14293902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007195" cy="990600"/>
          </a:xfrm>
        </p:spPr>
        <p:txBody>
          <a:bodyPr/>
          <a:lstStyle/>
          <a:p>
            <a:r>
              <a:rPr lang="en-US" b="1" dirty="0" smtClean="0">
                <a:latin typeface="Courier New" panose="02070309020205020404" pitchFamily="49" charset="0"/>
                <a:cs typeface="Courier New" panose="02070309020205020404" pitchFamily="49" charset="0"/>
              </a:rPr>
              <a:t>Call BY </a:t>
            </a:r>
            <a:r>
              <a:rPr lang="en-US" b="1" i="1" dirty="0" smtClean="0">
                <a:latin typeface="Courier New" panose="02070309020205020404" pitchFamily="49" charset="0"/>
                <a:cs typeface="Courier New" panose="02070309020205020404" pitchFamily="49" charset="0"/>
              </a:rPr>
              <a:t>VALUE/REFERENCE</a:t>
            </a:r>
            <a:endParaRPr lang="en-US" i="1"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76" y="114300"/>
            <a:ext cx="1285876" cy="1285876"/>
          </a:xfrm>
          <a:prstGeom prst="rect">
            <a:avLst/>
          </a:prstGeom>
        </p:spPr>
      </p:pic>
      <p:sp>
        <p:nvSpPr>
          <p:cNvPr id="6" name="TextBox 5"/>
          <p:cNvSpPr txBox="1"/>
          <p:nvPr/>
        </p:nvSpPr>
        <p:spPr>
          <a:xfrm>
            <a:off x="524702" y="1478637"/>
            <a:ext cx="9945178" cy="969496"/>
          </a:xfrm>
          <a:prstGeom prst="rect">
            <a:avLst/>
          </a:prstGeom>
          <a:noFill/>
        </p:spPr>
        <p:txBody>
          <a:bodyPr wrap="square" rtlCol="0">
            <a:spAutoFit/>
          </a:bodyPr>
          <a:lstStyle/>
          <a:p>
            <a:r>
              <a:rPr lang="en-US" sz="2100" b="1" dirty="0" smtClean="0"/>
              <a:t>Example: Call by Value</a:t>
            </a:r>
          </a:p>
          <a:p>
            <a:pPr algn="just"/>
            <a:r>
              <a:rPr lang="en-US" dirty="0"/>
              <a:t>The following program shows an example of passing a parameter by value. The values of the arguments remain the same even after the method invocation.</a:t>
            </a:r>
            <a:endParaRPr lang="en-US" sz="2100" b="1"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373" y="2703995"/>
            <a:ext cx="6393734" cy="3604572"/>
          </a:xfrm>
          <a:prstGeom prst="rect">
            <a:avLst/>
          </a:prstGeom>
        </p:spPr>
      </p:pic>
      <p:pic>
        <p:nvPicPr>
          <p:cNvPr id="9" name="Picture 8"/>
          <p:cNvPicPr>
            <a:picLocks noChangeAspect="1"/>
          </p:cNvPicPr>
          <p:nvPr/>
        </p:nvPicPr>
        <p:blipFill>
          <a:blip r:embed="rId5"/>
          <a:stretch>
            <a:fillRect/>
          </a:stretch>
        </p:blipFill>
        <p:spPr>
          <a:xfrm>
            <a:off x="7223759" y="3895785"/>
            <a:ext cx="4783455" cy="1200089"/>
          </a:xfrm>
          <a:prstGeom prst="rect">
            <a:avLst/>
          </a:prstGeom>
        </p:spPr>
      </p:pic>
      <p:sp>
        <p:nvSpPr>
          <p:cNvPr id="10" name="TextBox 9"/>
          <p:cNvSpPr txBox="1"/>
          <p:nvPr/>
        </p:nvSpPr>
        <p:spPr>
          <a:xfrm>
            <a:off x="7223759" y="3496090"/>
            <a:ext cx="918841" cy="369332"/>
          </a:xfrm>
          <a:prstGeom prst="rect">
            <a:avLst/>
          </a:prstGeom>
          <a:noFill/>
        </p:spPr>
        <p:txBody>
          <a:bodyPr wrap="none" rtlCol="0">
            <a:spAutoFit/>
          </a:bodyPr>
          <a:lstStyle/>
          <a:p>
            <a:r>
              <a:rPr lang="en-US" dirty="0" smtClean="0"/>
              <a:t>Output:</a:t>
            </a:r>
            <a:endParaRPr lang="en-US" dirty="0"/>
          </a:p>
        </p:txBody>
      </p:sp>
    </p:spTree>
    <p:extLst>
      <p:ext uri="{BB962C8B-B14F-4D97-AF65-F5344CB8AC3E}">
        <p14:creationId xmlns:p14="http://schemas.microsoft.com/office/powerpoint/2010/main" val="10172388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007195" cy="990600"/>
          </a:xfrm>
        </p:spPr>
        <p:txBody>
          <a:bodyPr/>
          <a:lstStyle/>
          <a:p>
            <a:r>
              <a:rPr lang="en-US" b="1" dirty="0" smtClean="0">
                <a:latin typeface="Courier New" panose="02070309020205020404" pitchFamily="49" charset="0"/>
                <a:cs typeface="Courier New" panose="02070309020205020404" pitchFamily="49" charset="0"/>
              </a:rPr>
              <a:t>Call BY </a:t>
            </a:r>
            <a:r>
              <a:rPr lang="en-US" b="1" i="1" dirty="0" smtClean="0">
                <a:latin typeface="Courier New" panose="02070309020205020404" pitchFamily="49" charset="0"/>
                <a:cs typeface="Courier New" panose="02070309020205020404" pitchFamily="49" charset="0"/>
              </a:rPr>
              <a:t>VALUE/REFERENCE</a:t>
            </a:r>
            <a:endParaRPr lang="en-US" i="1"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76" y="114300"/>
            <a:ext cx="1285876" cy="1285876"/>
          </a:xfrm>
          <a:prstGeom prst="rect">
            <a:avLst/>
          </a:prstGeom>
        </p:spPr>
      </p:pic>
      <p:sp>
        <p:nvSpPr>
          <p:cNvPr id="4" name="Content Placeholder 3"/>
          <p:cNvSpPr>
            <a:spLocks noGrp="1"/>
          </p:cNvSpPr>
          <p:nvPr>
            <p:ph idx="1"/>
          </p:nvPr>
        </p:nvSpPr>
        <p:spPr>
          <a:xfrm>
            <a:off x="685801" y="1084732"/>
            <a:ext cx="10809513" cy="4824549"/>
          </a:xfrm>
        </p:spPr>
        <p:txBody>
          <a:bodyPr>
            <a:normAutofit/>
          </a:bodyPr>
          <a:lstStyle/>
          <a:p>
            <a:pPr marL="0" indent="0">
              <a:buNone/>
            </a:pPr>
            <a:r>
              <a:rPr lang="en-US" sz="2100" b="1" i="1" dirty="0"/>
              <a:t>Call By </a:t>
            </a:r>
            <a:r>
              <a:rPr lang="en-US" sz="2100" b="1" i="1" dirty="0" smtClean="0"/>
              <a:t>Reference </a:t>
            </a:r>
            <a:r>
              <a:rPr lang="en-US" sz="2100" b="1" i="1" dirty="0"/>
              <a:t>in Java, But </a:t>
            </a:r>
            <a:r>
              <a:rPr lang="en-US" sz="2100" b="1" i="1" dirty="0" smtClean="0"/>
              <a:t>How?</a:t>
            </a:r>
          </a:p>
          <a:p>
            <a:pPr marL="0" indent="0" algn="just">
              <a:buNone/>
            </a:pPr>
            <a:r>
              <a:rPr lang="en-US" sz="2000" dirty="0"/>
              <a:t>Java always uses call by value. which means the method gets a copy of all parameter values, and the method can’t modify the content of that variable passed. Java uses two kinds of method parameters</a:t>
            </a:r>
            <a:r>
              <a:rPr lang="en-US" sz="2000" dirty="0" smtClean="0"/>
              <a:t>:</a:t>
            </a:r>
            <a:endParaRPr lang="en-US" sz="2000" dirty="0"/>
          </a:p>
          <a:p>
            <a:pPr marL="914400" lvl="1" indent="-457200" algn="just">
              <a:buFont typeface="+mj-lt"/>
              <a:buAutoNum type="arabicPeriod"/>
            </a:pPr>
            <a:r>
              <a:rPr lang="en-US" sz="2000" dirty="0" smtClean="0"/>
              <a:t>Java </a:t>
            </a:r>
            <a:r>
              <a:rPr lang="en-US" sz="2000" dirty="0"/>
              <a:t>Primitive </a:t>
            </a:r>
            <a:r>
              <a:rPr lang="en-US" sz="2000" dirty="0" smtClean="0"/>
              <a:t>Types</a:t>
            </a:r>
          </a:p>
          <a:p>
            <a:pPr marL="914400" lvl="1" indent="-457200" algn="just">
              <a:buFont typeface="+mj-lt"/>
              <a:buAutoNum type="arabicPeriod"/>
            </a:pPr>
            <a:r>
              <a:rPr lang="en-US" sz="2000" dirty="0" smtClean="0"/>
              <a:t>Java </a:t>
            </a:r>
            <a:r>
              <a:rPr lang="en-US" sz="2000" dirty="0"/>
              <a:t>Object References</a:t>
            </a:r>
          </a:p>
          <a:p>
            <a:pPr marL="0" indent="0" algn="just">
              <a:buNone/>
            </a:pPr>
            <a:r>
              <a:rPr lang="en-US" sz="2000" dirty="0"/>
              <a:t>It seems very straightforward and simple, as when you pass primitive types to a method. But it is dramatic when it comes to passing the objects to the method. when an object is passed to a method, the method gets a copy of the object reference, and both the original and the formal copy refer to the same object, therefore within the calling method, the state of an object parameter can be changed.</a:t>
            </a:r>
            <a:endParaRPr lang="en-US" sz="20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1573" y="5683181"/>
            <a:ext cx="694008" cy="694008"/>
          </a:xfrm>
          <a:prstGeom prst="rect">
            <a:avLst/>
          </a:prstGeom>
        </p:spPr>
      </p:pic>
      <p:sp>
        <p:nvSpPr>
          <p:cNvPr id="7" name="TextBox 6"/>
          <p:cNvSpPr txBox="1"/>
          <p:nvPr/>
        </p:nvSpPr>
        <p:spPr>
          <a:xfrm>
            <a:off x="3225581" y="5822436"/>
            <a:ext cx="6287299" cy="415498"/>
          </a:xfrm>
          <a:prstGeom prst="rect">
            <a:avLst/>
          </a:prstGeom>
          <a:noFill/>
        </p:spPr>
        <p:txBody>
          <a:bodyPr wrap="none" rtlCol="0">
            <a:spAutoFit/>
          </a:bodyPr>
          <a:lstStyle/>
          <a:p>
            <a:r>
              <a:rPr lang="en-US" sz="2100" b="1" dirty="0">
                <a:solidFill>
                  <a:srgbClr val="FFC000"/>
                </a:solidFill>
              </a:rPr>
              <a:t>In Java there is only call by value, not call by reference.</a:t>
            </a:r>
            <a:endParaRPr lang="en-US" sz="2100" b="1" dirty="0">
              <a:solidFill>
                <a:srgbClr val="FFC000"/>
              </a:solidFill>
            </a:endParaRPr>
          </a:p>
        </p:txBody>
      </p:sp>
    </p:spTree>
    <p:extLst>
      <p:ext uri="{BB962C8B-B14F-4D97-AF65-F5344CB8AC3E}">
        <p14:creationId xmlns:p14="http://schemas.microsoft.com/office/powerpoint/2010/main" val="14749503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007195" cy="990600"/>
          </a:xfrm>
        </p:spPr>
        <p:txBody>
          <a:bodyPr/>
          <a:lstStyle/>
          <a:p>
            <a:r>
              <a:rPr lang="en-US" b="1" dirty="0" smtClean="0">
                <a:latin typeface="Courier New" panose="02070309020205020404" pitchFamily="49" charset="0"/>
                <a:cs typeface="Courier New" panose="02070309020205020404" pitchFamily="49" charset="0"/>
              </a:rPr>
              <a:t>Call BY </a:t>
            </a:r>
            <a:r>
              <a:rPr lang="en-US" b="1" i="1" dirty="0" smtClean="0">
                <a:latin typeface="Courier New" panose="02070309020205020404" pitchFamily="49" charset="0"/>
                <a:cs typeface="Courier New" panose="02070309020205020404" pitchFamily="49" charset="0"/>
              </a:rPr>
              <a:t>VALUE/REFERENCE</a:t>
            </a:r>
            <a:endParaRPr lang="en-US" i="1"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76" y="114300"/>
            <a:ext cx="1285876" cy="1285876"/>
          </a:xfrm>
          <a:prstGeom prst="rect">
            <a:avLst/>
          </a:prstGeom>
        </p:spPr>
      </p:pic>
      <p:sp>
        <p:nvSpPr>
          <p:cNvPr id="6" name="TextBox 5"/>
          <p:cNvSpPr txBox="1"/>
          <p:nvPr/>
        </p:nvSpPr>
        <p:spPr>
          <a:xfrm>
            <a:off x="524702" y="1478637"/>
            <a:ext cx="10897678" cy="415498"/>
          </a:xfrm>
          <a:prstGeom prst="rect">
            <a:avLst/>
          </a:prstGeom>
          <a:noFill/>
        </p:spPr>
        <p:txBody>
          <a:bodyPr wrap="square" rtlCol="0">
            <a:spAutoFit/>
          </a:bodyPr>
          <a:lstStyle/>
          <a:p>
            <a:r>
              <a:rPr lang="en-US" sz="2100" b="1" dirty="0" smtClean="0"/>
              <a:t>Example: Call by Reference – Object References</a:t>
            </a:r>
          </a:p>
        </p:txBody>
      </p:sp>
      <p:sp>
        <p:nvSpPr>
          <p:cNvPr id="10" name="TextBox 9"/>
          <p:cNvSpPr txBox="1"/>
          <p:nvPr/>
        </p:nvSpPr>
        <p:spPr>
          <a:xfrm>
            <a:off x="6165687" y="5211756"/>
            <a:ext cx="918841" cy="369332"/>
          </a:xfrm>
          <a:prstGeom prst="rect">
            <a:avLst/>
          </a:prstGeom>
          <a:noFill/>
        </p:spPr>
        <p:txBody>
          <a:bodyPr wrap="none" rtlCol="0">
            <a:spAutoFit/>
          </a:bodyPr>
          <a:lstStyle/>
          <a:p>
            <a:r>
              <a:rPr lang="en-US" dirty="0" smtClean="0"/>
              <a:t>Output:</a:t>
            </a:r>
            <a:endParaRPr lang="en-US" dirty="0"/>
          </a:p>
        </p:txBody>
      </p:sp>
      <p:pic>
        <p:nvPicPr>
          <p:cNvPr id="7" name="Picture 6"/>
          <p:cNvPicPr>
            <a:picLocks noChangeAspect="1"/>
          </p:cNvPicPr>
          <p:nvPr/>
        </p:nvPicPr>
        <p:blipFill>
          <a:blip r:embed="rId4"/>
          <a:stretch>
            <a:fillRect/>
          </a:stretch>
        </p:blipFill>
        <p:spPr>
          <a:xfrm>
            <a:off x="209229" y="2148840"/>
            <a:ext cx="5818191" cy="3778743"/>
          </a:xfrm>
          <a:prstGeom prst="rect">
            <a:avLst/>
          </a:prstGeom>
        </p:spPr>
      </p:pic>
      <p:pic>
        <p:nvPicPr>
          <p:cNvPr id="11" name="Picture 10"/>
          <p:cNvPicPr>
            <a:picLocks noChangeAspect="1"/>
          </p:cNvPicPr>
          <p:nvPr/>
        </p:nvPicPr>
        <p:blipFill>
          <a:blip r:embed="rId5"/>
          <a:stretch>
            <a:fillRect/>
          </a:stretch>
        </p:blipFill>
        <p:spPr>
          <a:xfrm>
            <a:off x="6165687" y="5581088"/>
            <a:ext cx="3161347" cy="552235"/>
          </a:xfrm>
          <a:prstGeom prst="rect">
            <a:avLst/>
          </a:prstGeom>
        </p:spPr>
      </p:pic>
      <p:sp>
        <p:nvSpPr>
          <p:cNvPr id="12" name="TextBox 11"/>
          <p:cNvSpPr txBox="1"/>
          <p:nvPr/>
        </p:nvSpPr>
        <p:spPr>
          <a:xfrm>
            <a:off x="6088381" y="1866695"/>
            <a:ext cx="5865366" cy="3139321"/>
          </a:xfrm>
          <a:prstGeom prst="rect">
            <a:avLst/>
          </a:prstGeom>
          <a:noFill/>
        </p:spPr>
        <p:txBody>
          <a:bodyPr wrap="square" rtlCol="0">
            <a:spAutoFit/>
          </a:bodyPr>
          <a:lstStyle/>
          <a:p>
            <a:pPr algn="just"/>
            <a:r>
              <a:rPr lang="en-US" b="1" dirty="0" smtClean="0"/>
              <a:t>Let’s </a:t>
            </a:r>
            <a:r>
              <a:rPr lang="en-US" b="1" dirty="0"/>
              <a:t>see how it </a:t>
            </a:r>
            <a:r>
              <a:rPr lang="en-US" b="1" dirty="0" smtClean="0"/>
              <a:t>works</a:t>
            </a:r>
            <a:r>
              <a:rPr lang="en-US" b="1" dirty="0"/>
              <a:t>:</a:t>
            </a:r>
          </a:p>
          <a:p>
            <a:pPr marL="285750" indent="-285750" algn="just">
              <a:buFont typeface="Wingdings" panose="05000000000000000000" pitchFamily="2" charset="2"/>
              <a:buChar char="ü"/>
            </a:pPr>
            <a:r>
              <a:rPr lang="en-US" dirty="0"/>
              <a:t>In </a:t>
            </a:r>
            <a:r>
              <a:rPr lang="en-US" dirty="0" smtClean="0"/>
              <a:t>example </a:t>
            </a:r>
            <a:r>
              <a:rPr lang="en-US" dirty="0"/>
              <a:t>we have created an object of </a:t>
            </a:r>
            <a:r>
              <a:rPr lang="en-US" dirty="0" err="1"/>
              <a:t>ArrayList</a:t>
            </a:r>
            <a:r>
              <a:rPr lang="en-US" dirty="0"/>
              <a:t> and added one string value </a:t>
            </a:r>
            <a:r>
              <a:rPr lang="en-US" dirty="0" smtClean="0"/>
              <a:t>Emin </a:t>
            </a:r>
            <a:r>
              <a:rPr lang="en-US" dirty="0"/>
              <a:t>in it. Now the List have a data as one String with value </a:t>
            </a:r>
            <a:r>
              <a:rPr lang="en-US" dirty="0" smtClean="0"/>
              <a:t>Emin.</a:t>
            </a:r>
            <a:endParaRPr lang="en-US" dirty="0"/>
          </a:p>
          <a:p>
            <a:pPr marL="285750" indent="-285750" algn="just">
              <a:buFont typeface="Wingdings" panose="05000000000000000000" pitchFamily="2" charset="2"/>
              <a:buChar char="ü"/>
            </a:pPr>
            <a:r>
              <a:rPr lang="en-US" dirty="0"/>
              <a:t>In Next Line we called the method modified which takes a List and adds one more String </a:t>
            </a:r>
            <a:r>
              <a:rPr lang="en-US" dirty="0" err="1" smtClean="0"/>
              <a:t>Taner</a:t>
            </a:r>
            <a:r>
              <a:rPr lang="en-US" dirty="0" smtClean="0"/>
              <a:t> </a:t>
            </a:r>
            <a:r>
              <a:rPr lang="en-US" dirty="0"/>
              <a:t>to the same given List</a:t>
            </a:r>
          </a:p>
          <a:p>
            <a:pPr marL="285750" indent="-285750" algn="just">
              <a:buFont typeface="Wingdings" panose="05000000000000000000" pitchFamily="2" charset="2"/>
              <a:buChar char="ü"/>
            </a:pPr>
            <a:r>
              <a:rPr lang="en-US" dirty="0"/>
              <a:t>But when we call that modified method the Java Object Reference takes place instead of value. It passes the reference of list which is nothing but the actual object of list</a:t>
            </a:r>
          </a:p>
          <a:p>
            <a:pPr marL="285750" indent="-285750" algn="just">
              <a:buFont typeface="Wingdings" panose="05000000000000000000" pitchFamily="2" charset="2"/>
              <a:buChar char="ü"/>
            </a:pPr>
            <a:r>
              <a:rPr lang="en-US" dirty="0"/>
              <a:t>This results into modifying the original list also.</a:t>
            </a:r>
          </a:p>
        </p:txBody>
      </p:sp>
    </p:spTree>
    <p:extLst>
      <p:ext uri="{BB962C8B-B14F-4D97-AF65-F5344CB8AC3E}">
        <p14:creationId xmlns:p14="http://schemas.microsoft.com/office/powerpoint/2010/main" val="2357958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007195" cy="990600"/>
          </a:xfrm>
        </p:spPr>
        <p:txBody>
          <a:bodyPr/>
          <a:lstStyle/>
          <a:p>
            <a:r>
              <a:rPr lang="en-US" b="1" dirty="0" smtClean="0">
                <a:latin typeface="Courier New" panose="02070309020205020404" pitchFamily="49" charset="0"/>
                <a:cs typeface="Courier New" panose="02070309020205020404" pitchFamily="49" charset="0"/>
              </a:rPr>
              <a:t>Call BY </a:t>
            </a:r>
            <a:r>
              <a:rPr lang="en-US" b="1" i="1" dirty="0" smtClean="0">
                <a:latin typeface="Courier New" panose="02070309020205020404" pitchFamily="49" charset="0"/>
                <a:cs typeface="Courier New" panose="02070309020205020404" pitchFamily="49" charset="0"/>
              </a:rPr>
              <a:t>VALUE/REFERENCE</a:t>
            </a:r>
            <a:endParaRPr lang="en-US" i="1"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76" y="114300"/>
            <a:ext cx="1285876" cy="1285876"/>
          </a:xfrm>
          <a:prstGeom prst="rect">
            <a:avLst/>
          </a:prstGeom>
        </p:spPr>
      </p:pic>
      <p:sp>
        <p:nvSpPr>
          <p:cNvPr id="6" name="TextBox 5"/>
          <p:cNvSpPr txBox="1"/>
          <p:nvPr/>
        </p:nvSpPr>
        <p:spPr>
          <a:xfrm>
            <a:off x="524702" y="1478637"/>
            <a:ext cx="10897678" cy="1246495"/>
          </a:xfrm>
          <a:prstGeom prst="rect">
            <a:avLst/>
          </a:prstGeom>
          <a:noFill/>
        </p:spPr>
        <p:txBody>
          <a:bodyPr wrap="square" rtlCol="0">
            <a:spAutoFit/>
          </a:bodyPr>
          <a:lstStyle/>
          <a:p>
            <a:r>
              <a:rPr lang="en-US" sz="2100" b="1" dirty="0" smtClean="0"/>
              <a:t>Example: Call by Reference</a:t>
            </a:r>
          </a:p>
          <a:p>
            <a:pPr algn="just"/>
            <a:r>
              <a:rPr lang="en-US" dirty="0"/>
              <a:t>Java uses only call by value while passing reference variables as well. It creates a copy of references and passes them as valuable to the methods. As reference points to same address of object, creating a copy of reference is of no harm. But if new object is assigned to reference it will not be reflected.</a:t>
            </a:r>
            <a:endParaRPr lang="en-US" sz="2100" b="1" dirty="0"/>
          </a:p>
        </p:txBody>
      </p:sp>
      <p:sp>
        <p:nvSpPr>
          <p:cNvPr id="10" name="TextBox 9"/>
          <p:cNvSpPr txBox="1"/>
          <p:nvPr/>
        </p:nvSpPr>
        <p:spPr>
          <a:xfrm>
            <a:off x="6827520" y="3494600"/>
            <a:ext cx="918841" cy="369332"/>
          </a:xfrm>
          <a:prstGeom prst="rect">
            <a:avLst/>
          </a:prstGeom>
          <a:noFill/>
        </p:spPr>
        <p:txBody>
          <a:bodyPr wrap="none" rtlCol="0">
            <a:spAutoFit/>
          </a:bodyPr>
          <a:lstStyle/>
          <a:p>
            <a:r>
              <a:rPr lang="en-US" dirty="0" smtClean="0"/>
              <a:t>Output:</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420" y="2725132"/>
            <a:ext cx="5798820" cy="3761043"/>
          </a:xfrm>
          <a:prstGeom prst="rect">
            <a:avLst/>
          </a:prstGeom>
        </p:spPr>
      </p:pic>
      <p:pic>
        <p:nvPicPr>
          <p:cNvPr id="5" name="Picture 4"/>
          <p:cNvPicPr>
            <a:picLocks noChangeAspect="1"/>
          </p:cNvPicPr>
          <p:nvPr/>
        </p:nvPicPr>
        <p:blipFill>
          <a:blip r:embed="rId5"/>
          <a:stretch>
            <a:fillRect/>
          </a:stretch>
        </p:blipFill>
        <p:spPr>
          <a:xfrm>
            <a:off x="6827520" y="3895311"/>
            <a:ext cx="4854892" cy="1147520"/>
          </a:xfrm>
          <a:prstGeom prst="rect">
            <a:avLst/>
          </a:prstGeom>
        </p:spPr>
      </p:pic>
    </p:spTree>
    <p:extLst>
      <p:ext uri="{BB962C8B-B14F-4D97-AF65-F5344CB8AC3E}">
        <p14:creationId xmlns:p14="http://schemas.microsoft.com/office/powerpoint/2010/main" val="6954018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479635" cy="990600"/>
          </a:xfrm>
        </p:spPr>
        <p:txBody>
          <a:bodyPr>
            <a:normAutofit/>
          </a:bodyPr>
          <a:lstStyle/>
          <a:p>
            <a:r>
              <a:rPr lang="en-US" b="1" dirty="0" smtClean="0">
                <a:latin typeface="Courier New" panose="02070309020205020404" pitchFamily="49" charset="0"/>
                <a:cs typeface="Courier New" panose="02070309020205020404" pitchFamily="49" charset="0"/>
              </a:rPr>
              <a:t>Design patterns(Introduction)</a:t>
            </a:r>
            <a:endParaRPr lang="en-US" i="1"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76" y="114300"/>
            <a:ext cx="1285876" cy="1285876"/>
          </a:xfrm>
          <a:prstGeom prst="rect">
            <a:avLst/>
          </a:prstGeom>
        </p:spPr>
      </p:pic>
      <p:sp>
        <p:nvSpPr>
          <p:cNvPr id="6" name="TextBox 5"/>
          <p:cNvSpPr txBox="1"/>
          <p:nvPr/>
        </p:nvSpPr>
        <p:spPr>
          <a:xfrm>
            <a:off x="524702" y="1737717"/>
            <a:ext cx="10897678" cy="3970318"/>
          </a:xfrm>
          <a:prstGeom prst="rect">
            <a:avLst/>
          </a:prstGeom>
          <a:noFill/>
        </p:spPr>
        <p:txBody>
          <a:bodyPr wrap="square" rtlCol="0">
            <a:spAutoFit/>
          </a:bodyPr>
          <a:lstStyle/>
          <a:p>
            <a:pPr algn="just"/>
            <a:r>
              <a:rPr lang="en-US" sz="2100" b="1" i="1" dirty="0" smtClean="0"/>
              <a:t>Design Patterns </a:t>
            </a:r>
            <a:r>
              <a:rPr lang="en-US" sz="2100" dirty="0" smtClean="0"/>
              <a:t>are sets of solutions to common design problems that occur over and over in development.</a:t>
            </a:r>
          </a:p>
          <a:p>
            <a:pPr algn="just"/>
            <a:endParaRPr lang="en-US" sz="2100" dirty="0" smtClean="0"/>
          </a:p>
          <a:p>
            <a:pPr algn="just"/>
            <a:r>
              <a:rPr lang="en-US" sz="2100" dirty="0" smtClean="0"/>
              <a:t>They work as a solution template in which an abstract solution for a common problem is described and the user then applies it, adapting it to their problem.</a:t>
            </a:r>
          </a:p>
          <a:p>
            <a:pPr algn="just"/>
            <a:endParaRPr lang="en-US" sz="2100" dirty="0" smtClean="0"/>
          </a:p>
          <a:p>
            <a:pPr algn="just"/>
            <a:r>
              <a:rPr lang="en-US" sz="2100" dirty="0" smtClean="0"/>
              <a:t>In object-oriented programming, the design pattern provides a way to design reusable classes and objects for a specific problem as well as defining the relationship between objects and classes.</a:t>
            </a:r>
          </a:p>
          <a:p>
            <a:pPr algn="just"/>
            <a:endParaRPr lang="en-US" sz="2100" dirty="0" smtClean="0"/>
          </a:p>
          <a:p>
            <a:pPr algn="just"/>
            <a:r>
              <a:rPr lang="en-US" sz="2100" dirty="0" smtClean="0"/>
              <a:t>In addition, design patterns provide a common idiom among programming languages that allows architects and software developers to communicate about a common and recurring problem regardless of the programming language they are using.</a:t>
            </a:r>
            <a:endParaRPr lang="en-US" sz="2100" dirty="0"/>
          </a:p>
        </p:txBody>
      </p:sp>
    </p:spTree>
    <p:extLst>
      <p:ext uri="{BB962C8B-B14F-4D97-AF65-F5344CB8AC3E}">
        <p14:creationId xmlns:p14="http://schemas.microsoft.com/office/powerpoint/2010/main" val="8499119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479635" cy="990600"/>
          </a:xfrm>
        </p:spPr>
        <p:txBody>
          <a:bodyPr>
            <a:normAutofit/>
          </a:bodyPr>
          <a:lstStyle/>
          <a:p>
            <a:r>
              <a:rPr lang="en-US" b="1" dirty="0" smtClean="0">
                <a:latin typeface="Courier New" panose="02070309020205020404" pitchFamily="49" charset="0"/>
                <a:cs typeface="Courier New" panose="02070309020205020404" pitchFamily="49" charset="0"/>
              </a:rPr>
              <a:t>Design patterns(Introduction)</a:t>
            </a:r>
            <a:endParaRPr lang="en-US" i="1"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76" y="114300"/>
            <a:ext cx="1285876" cy="1285876"/>
          </a:xfrm>
          <a:prstGeom prst="rect">
            <a:avLst/>
          </a:prstGeom>
        </p:spPr>
      </p:pic>
      <p:sp>
        <p:nvSpPr>
          <p:cNvPr id="6" name="TextBox 5"/>
          <p:cNvSpPr txBox="1"/>
          <p:nvPr/>
        </p:nvSpPr>
        <p:spPr>
          <a:xfrm>
            <a:off x="524702" y="1478637"/>
            <a:ext cx="10897678" cy="5586145"/>
          </a:xfrm>
          <a:prstGeom prst="rect">
            <a:avLst/>
          </a:prstGeom>
          <a:noFill/>
        </p:spPr>
        <p:txBody>
          <a:bodyPr wrap="square" rtlCol="0">
            <a:spAutoFit/>
          </a:bodyPr>
          <a:lstStyle/>
          <a:p>
            <a:pPr algn="just"/>
            <a:r>
              <a:rPr lang="en-US" sz="2100" dirty="0" smtClean="0"/>
              <a:t>The design patterns theme gained strength in 1994 after the </a:t>
            </a:r>
            <a:r>
              <a:rPr lang="en-US" sz="2100" i="1" dirty="0" smtClean="0"/>
              <a:t>Gang of Four</a:t>
            </a:r>
            <a:r>
              <a:rPr lang="en-US" sz="2100" dirty="0" smtClean="0"/>
              <a:t> wrote </a:t>
            </a:r>
            <a:r>
              <a:rPr lang="en-US" sz="2100" i="1" dirty="0" smtClean="0"/>
              <a:t>Design Patterns: Elements of Reusable Object-Oriented Software</a:t>
            </a:r>
            <a:r>
              <a:rPr lang="en-US" sz="2100" dirty="0" smtClean="0"/>
              <a:t>.</a:t>
            </a:r>
          </a:p>
          <a:p>
            <a:pPr algn="just"/>
            <a:endParaRPr lang="en-US" sz="2100" dirty="0" smtClean="0"/>
          </a:p>
          <a:p>
            <a:pPr algn="just"/>
            <a:r>
              <a:rPr lang="en-US" sz="2100" dirty="0" smtClean="0"/>
              <a:t>The </a:t>
            </a:r>
            <a:r>
              <a:rPr lang="en-US" sz="2100" b="1" dirty="0" smtClean="0"/>
              <a:t>Gang of Four</a:t>
            </a:r>
            <a:r>
              <a:rPr lang="en-US" sz="2100" dirty="0" smtClean="0"/>
              <a:t> (</a:t>
            </a:r>
            <a:r>
              <a:rPr lang="en-US" sz="2100" b="1" dirty="0" err="1" smtClean="0"/>
              <a:t>GoF</a:t>
            </a:r>
            <a:r>
              <a:rPr lang="en-US" sz="2100" dirty="0" smtClean="0"/>
              <a:t>) design patterns that are classified as </a:t>
            </a:r>
            <a:r>
              <a:rPr lang="en-US" sz="2100" i="1" dirty="0" smtClean="0"/>
              <a:t>creational</a:t>
            </a:r>
            <a:r>
              <a:rPr lang="en-US" sz="2100" dirty="0" smtClean="0"/>
              <a:t>, </a:t>
            </a:r>
            <a:r>
              <a:rPr lang="en-US" sz="2100" i="1" dirty="0" smtClean="0"/>
              <a:t>structural</a:t>
            </a:r>
            <a:r>
              <a:rPr lang="en-US" sz="2100" dirty="0" smtClean="0"/>
              <a:t>, and the </a:t>
            </a:r>
            <a:r>
              <a:rPr lang="en-US" sz="2100" i="1" dirty="0" smtClean="0"/>
              <a:t>behavioral </a:t>
            </a:r>
            <a:r>
              <a:rPr lang="en-US" sz="2100" dirty="0" smtClean="0"/>
              <a:t>patterns.</a:t>
            </a:r>
          </a:p>
          <a:p>
            <a:pPr algn="just"/>
            <a:r>
              <a:rPr lang="en-US" sz="2100" dirty="0" smtClean="0"/>
              <a:t>The </a:t>
            </a:r>
            <a:r>
              <a:rPr lang="en-US" sz="2100" i="1" dirty="0" smtClean="0"/>
              <a:t>creational patterns</a:t>
            </a:r>
            <a:r>
              <a:rPr lang="en-US" sz="2100" dirty="0" smtClean="0"/>
              <a:t> control the creation and initialization of the object and class selection; the </a:t>
            </a:r>
            <a:r>
              <a:rPr lang="en-US" sz="2100" i="1" dirty="0" smtClean="0"/>
              <a:t>structural patterns</a:t>
            </a:r>
            <a:r>
              <a:rPr lang="en-US" sz="2100" dirty="0" smtClean="0"/>
              <a:t> define the relationship between classes and objects, and the </a:t>
            </a:r>
            <a:r>
              <a:rPr lang="en-US" sz="2100" i="1" dirty="0" smtClean="0"/>
              <a:t>behavioral patterns</a:t>
            </a:r>
            <a:r>
              <a:rPr lang="en-US" sz="2100" dirty="0" smtClean="0"/>
              <a:t> control the communication and interaction between objects.</a:t>
            </a:r>
          </a:p>
          <a:p>
            <a:pPr algn="just"/>
            <a:r>
              <a:rPr lang="en-US" sz="2100" dirty="0" smtClean="0"/>
              <a:t>As well as this, the </a:t>
            </a:r>
            <a:r>
              <a:rPr lang="en-US" sz="2100" dirty="0" err="1" smtClean="0"/>
              <a:t>GoF</a:t>
            </a:r>
            <a:r>
              <a:rPr lang="en-US" sz="2100" dirty="0" smtClean="0"/>
              <a:t> design patterns have two types pf scope which define the focus of the solutions. These scopes are </a:t>
            </a:r>
            <a:r>
              <a:rPr lang="en-US" sz="2100" i="1" dirty="0" smtClean="0"/>
              <a:t>object scope</a:t>
            </a:r>
            <a:r>
              <a:rPr lang="en-US" sz="2100" dirty="0" smtClean="0"/>
              <a:t>, which resolves problems about object relations, and </a:t>
            </a:r>
            <a:r>
              <a:rPr lang="en-US" sz="2100" i="1" dirty="0" smtClean="0"/>
              <a:t>class scope</a:t>
            </a:r>
            <a:r>
              <a:rPr lang="en-US" sz="2100" dirty="0" smtClean="0"/>
              <a:t>, which resolves problems about class relations.</a:t>
            </a:r>
          </a:p>
          <a:p>
            <a:pPr algn="just"/>
            <a:endParaRPr lang="en-US" sz="2100" dirty="0"/>
          </a:p>
          <a:p>
            <a:pPr algn="just"/>
            <a:r>
              <a:rPr lang="en-US" sz="2100" dirty="0"/>
              <a:t>Patterns classified as class scope solve problems about the relationship between classes </a:t>
            </a:r>
            <a:r>
              <a:rPr lang="en-US" sz="2100" dirty="0" smtClean="0"/>
              <a:t>and are static </a:t>
            </a:r>
            <a:r>
              <a:rPr lang="en-US" sz="2100" dirty="0"/>
              <a:t>(fixed at compile time and cannot be changed once compiled). However, </a:t>
            </a:r>
            <a:r>
              <a:rPr lang="en-US" sz="2100" dirty="0" smtClean="0"/>
              <a:t>patterns classified under </a:t>
            </a:r>
            <a:r>
              <a:rPr lang="en-US" sz="2100" dirty="0"/>
              <a:t>the object scope solve problems about the relationship between objects </a:t>
            </a:r>
            <a:r>
              <a:rPr lang="en-US" sz="2100" dirty="0" smtClean="0"/>
              <a:t>and can </a:t>
            </a:r>
            <a:r>
              <a:rPr lang="en-US" sz="2100" dirty="0"/>
              <a:t>be changed at runtime.</a:t>
            </a:r>
          </a:p>
          <a:p>
            <a:pPr algn="just"/>
            <a:endParaRPr lang="en-US" sz="2100" dirty="0"/>
          </a:p>
        </p:txBody>
      </p:sp>
    </p:spTree>
    <p:extLst>
      <p:ext uri="{BB962C8B-B14F-4D97-AF65-F5344CB8AC3E}">
        <p14:creationId xmlns:p14="http://schemas.microsoft.com/office/powerpoint/2010/main" val="6156401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441535" cy="990600"/>
          </a:xfrm>
        </p:spPr>
        <p:txBody>
          <a:bodyPr>
            <a:normAutofit/>
          </a:bodyPr>
          <a:lstStyle/>
          <a:p>
            <a:r>
              <a:rPr lang="en-US" b="1" dirty="0">
                <a:latin typeface="Courier New" panose="02070309020205020404" pitchFamily="49" charset="0"/>
                <a:cs typeface="Courier New" panose="02070309020205020404" pitchFamily="49" charset="0"/>
              </a:rPr>
              <a:t>Design patterns(Introduction)</a:t>
            </a:r>
            <a:endParaRPr lang="en-US" i="1"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76" y="114300"/>
            <a:ext cx="1285876" cy="1285876"/>
          </a:xfrm>
          <a:prstGeom prst="rect">
            <a:avLst/>
          </a:prstGeom>
        </p:spPr>
      </p:pic>
      <p:sp>
        <p:nvSpPr>
          <p:cNvPr id="6" name="TextBox 5"/>
          <p:cNvSpPr txBox="1"/>
          <p:nvPr/>
        </p:nvSpPr>
        <p:spPr>
          <a:xfrm>
            <a:off x="524702" y="1478637"/>
            <a:ext cx="10897678" cy="415498"/>
          </a:xfrm>
          <a:prstGeom prst="rect">
            <a:avLst/>
          </a:prstGeom>
          <a:noFill/>
        </p:spPr>
        <p:txBody>
          <a:bodyPr wrap="square" rtlCol="0">
            <a:spAutoFit/>
          </a:bodyPr>
          <a:lstStyle/>
          <a:p>
            <a:pPr algn="just"/>
            <a:r>
              <a:rPr lang="en-US" sz="2100" dirty="0" smtClean="0"/>
              <a:t>The following table shows us the three classifications, as well as their patterns and scope:</a:t>
            </a:r>
            <a:endParaRPr lang="en-US" sz="2100" dirty="0"/>
          </a:p>
        </p:txBody>
      </p:sp>
      <p:graphicFrame>
        <p:nvGraphicFramePr>
          <p:cNvPr id="4" name="Table 3"/>
          <p:cNvGraphicFramePr>
            <a:graphicFrameLocks noGrp="1"/>
          </p:cNvGraphicFramePr>
          <p:nvPr>
            <p:extLst>
              <p:ext uri="{D42A27DB-BD31-4B8C-83A1-F6EECF244321}">
                <p14:modId xmlns:p14="http://schemas.microsoft.com/office/powerpoint/2010/main" val="354856030"/>
              </p:ext>
            </p:extLst>
          </p:nvPr>
        </p:nvGraphicFramePr>
        <p:xfrm>
          <a:off x="1909541" y="2078203"/>
          <a:ext cx="8128000" cy="3571240"/>
        </p:xfrm>
        <a:graphic>
          <a:graphicData uri="http://schemas.openxmlformats.org/drawingml/2006/table">
            <a:tbl>
              <a:tblPr firstRow="1" bandRow="1">
                <a:tableStyleId>{5C22544A-7EE6-4342-B048-85BDC9FD1C3A}</a:tableStyleId>
              </a:tblPr>
              <a:tblGrid>
                <a:gridCol w="1381035">
                  <a:extLst>
                    <a:ext uri="{9D8B030D-6E8A-4147-A177-3AD203B41FA5}">
                      <a16:colId xmlns:a16="http://schemas.microsoft.com/office/drawing/2014/main" val="2687215145"/>
                    </a:ext>
                  </a:extLst>
                </a:gridCol>
                <a:gridCol w="2037805">
                  <a:extLst>
                    <a:ext uri="{9D8B030D-6E8A-4147-A177-3AD203B41FA5}">
                      <a16:colId xmlns:a16="http://schemas.microsoft.com/office/drawing/2014/main" val="3372733291"/>
                    </a:ext>
                  </a:extLst>
                </a:gridCol>
                <a:gridCol w="2072640">
                  <a:extLst>
                    <a:ext uri="{9D8B030D-6E8A-4147-A177-3AD203B41FA5}">
                      <a16:colId xmlns:a16="http://schemas.microsoft.com/office/drawing/2014/main" val="3633324541"/>
                    </a:ext>
                  </a:extLst>
                </a:gridCol>
                <a:gridCol w="2636520">
                  <a:extLst>
                    <a:ext uri="{9D8B030D-6E8A-4147-A177-3AD203B41FA5}">
                      <a16:colId xmlns:a16="http://schemas.microsoft.com/office/drawing/2014/main" val="2830955799"/>
                    </a:ext>
                  </a:extLst>
                </a:gridCol>
              </a:tblGrid>
              <a:tr h="370840">
                <a:tc>
                  <a:txBody>
                    <a:bodyPr/>
                    <a:lstStyle/>
                    <a:p>
                      <a:pPr algn="ctr"/>
                      <a:endParaRPr lang="en-US" dirty="0"/>
                    </a:p>
                  </a:txBody>
                  <a:tcPr/>
                </a:tc>
                <a:tc>
                  <a:txBody>
                    <a:bodyPr/>
                    <a:lstStyle/>
                    <a:p>
                      <a:pPr algn="ctr"/>
                      <a:r>
                        <a:rPr lang="en-US" dirty="0" smtClean="0"/>
                        <a:t>Creational</a:t>
                      </a:r>
                      <a:endParaRPr lang="en-US" dirty="0"/>
                    </a:p>
                  </a:txBody>
                  <a:tcPr/>
                </a:tc>
                <a:tc>
                  <a:txBody>
                    <a:bodyPr/>
                    <a:lstStyle/>
                    <a:p>
                      <a:pPr algn="ctr"/>
                      <a:r>
                        <a:rPr lang="en-US" dirty="0" smtClean="0"/>
                        <a:t>Structural</a:t>
                      </a:r>
                      <a:endParaRPr lang="en-US" dirty="0"/>
                    </a:p>
                  </a:txBody>
                  <a:tcPr/>
                </a:tc>
                <a:tc>
                  <a:txBody>
                    <a:bodyPr/>
                    <a:lstStyle/>
                    <a:p>
                      <a:pPr algn="ctr"/>
                      <a:r>
                        <a:rPr lang="en-US" dirty="0" smtClean="0"/>
                        <a:t>Behavioral</a:t>
                      </a:r>
                      <a:endParaRPr lang="en-US" dirty="0"/>
                    </a:p>
                  </a:txBody>
                  <a:tcPr/>
                </a:tc>
                <a:extLst>
                  <a:ext uri="{0D108BD9-81ED-4DB2-BD59-A6C34878D82A}">
                    <a16:rowId xmlns:a16="http://schemas.microsoft.com/office/drawing/2014/main" val="504080617"/>
                  </a:ext>
                </a:extLst>
              </a:tr>
              <a:tr h="370840">
                <a:tc>
                  <a:txBody>
                    <a:bodyPr/>
                    <a:lstStyle/>
                    <a:p>
                      <a:pPr algn="ctr"/>
                      <a:r>
                        <a:rPr lang="en-US" dirty="0" smtClean="0"/>
                        <a:t>Class</a:t>
                      </a:r>
                      <a:endParaRPr lang="en-US" dirty="0"/>
                    </a:p>
                  </a:txBody>
                  <a:tcPr/>
                </a:tc>
                <a:tc>
                  <a:txBody>
                    <a:bodyPr/>
                    <a:lstStyle/>
                    <a:p>
                      <a:pPr algn="ctr"/>
                      <a:r>
                        <a:rPr lang="en-US" dirty="0" smtClean="0"/>
                        <a:t>Factory Method</a:t>
                      </a:r>
                      <a:endParaRPr lang="en-US" dirty="0"/>
                    </a:p>
                  </a:txBody>
                  <a:tcPr/>
                </a:tc>
                <a:tc>
                  <a:txBody>
                    <a:bodyPr/>
                    <a:lstStyle/>
                    <a:p>
                      <a:pPr algn="ctr"/>
                      <a:r>
                        <a:rPr lang="en-US" dirty="0" smtClean="0"/>
                        <a:t>Adapter</a:t>
                      </a:r>
                      <a:endParaRPr lang="en-US" dirty="0"/>
                    </a:p>
                  </a:txBody>
                  <a:tcPr/>
                </a:tc>
                <a:tc>
                  <a:txBody>
                    <a:bodyPr/>
                    <a:lstStyle/>
                    <a:p>
                      <a:pPr algn="ctr"/>
                      <a:r>
                        <a:rPr lang="en-US" dirty="0" smtClean="0"/>
                        <a:t>Interpreter </a:t>
                      </a:r>
                    </a:p>
                    <a:p>
                      <a:pPr algn="ctr"/>
                      <a:r>
                        <a:rPr lang="en-US" dirty="0" smtClean="0"/>
                        <a:t>Template Method</a:t>
                      </a:r>
                      <a:endParaRPr lang="en-US" dirty="0"/>
                    </a:p>
                  </a:txBody>
                  <a:tcPr/>
                </a:tc>
                <a:extLst>
                  <a:ext uri="{0D108BD9-81ED-4DB2-BD59-A6C34878D82A}">
                    <a16:rowId xmlns:a16="http://schemas.microsoft.com/office/drawing/2014/main" val="538498976"/>
                  </a:ext>
                </a:extLst>
              </a:tr>
              <a:tr h="370840">
                <a:tc>
                  <a:txBody>
                    <a:bodyPr/>
                    <a:lstStyle/>
                    <a:p>
                      <a:pPr algn="ctr"/>
                      <a:r>
                        <a:rPr lang="en-US" dirty="0" smtClean="0"/>
                        <a:t>Object</a:t>
                      </a:r>
                      <a:endParaRPr lang="en-US" dirty="0"/>
                    </a:p>
                  </a:txBody>
                  <a:tcPr/>
                </a:tc>
                <a:tc>
                  <a:txBody>
                    <a:bodyPr/>
                    <a:lstStyle/>
                    <a:p>
                      <a:pPr algn="ctr"/>
                      <a:r>
                        <a:rPr lang="en-US" dirty="0" smtClean="0"/>
                        <a:t>Abstract Factory</a:t>
                      </a:r>
                    </a:p>
                    <a:p>
                      <a:pPr algn="ctr"/>
                      <a:r>
                        <a:rPr lang="en-US" dirty="0" smtClean="0"/>
                        <a:t>Builder</a:t>
                      </a:r>
                    </a:p>
                    <a:p>
                      <a:pPr algn="ctr"/>
                      <a:r>
                        <a:rPr lang="en-US" dirty="0" smtClean="0"/>
                        <a:t>Prototype</a:t>
                      </a:r>
                    </a:p>
                    <a:p>
                      <a:pPr algn="ctr"/>
                      <a:r>
                        <a:rPr lang="en-US" dirty="0" smtClean="0"/>
                        <a:t>Singleton</a:t>
                      </a:r>
                      <a:endParaRPr lang="en-US" dirty="0"/>
                    </a:p>
                  </a:txBody>
                  <a:tcPr/>
                </a:tc>
                <a:tc>
                  <a:txBody>
                    <a:bodyPr/>
                    <a:lstStyle/>
                    <a:p>
                      <a:pPr algn="ctr"/>
                      <a:r>
                        <a:rPr lang="en-US" dirty="0" smtClean="0"/>
                        <a:t>Adapter</a:t>
                      </a:r>
                    </a:p>
                    <a:p>
                      <a:pPr algn="ctr"/>
                      <a:r>
                        <a:rPr lang="en-US" dirty="0" smtClean="0"/>
                        <a:t>Bridge</a:t>
                      </a:r>
                    </a:p>
                    <a:p>
                      <a:pPr algn="ctr"/>
                      <a:r>
                        <a:rPr lang="en-US" dirty="0" smtClean="0"/>
                        <a:t>Composite</a:t>
                      </a:r>
                    </a:p>
                    <a:p>
                      <a:pPr algn="ctr"/>
                      <a:r>
                        <a:rPr lang="en-US" dirty="0" smtClean="0"/>
                        <a:t>Decorator</a:t>
                      </a:r>
                    </a:p>
                    <a:p>
                      <a:pPr algn="ctr"/>
                      <a:r>
                        <a:rPr lang="en-US" dirty="0" smtClean="0"/>
                        <a:t>Facade</a:t>
                      </a:r>
                    </a:p>
                    <a:p>
                      <a:pPr algn="ctr"/>
                      <a:r>
                        <a:rPr lang="en-US" dirty="0" smtClean="0"/>
                        <a:t>Flyweight</a:t>
                      </a:r>
                    </a:p>
                    <a:p>
                      <a:pPr algn="ctr"/>
                      <a:r>
                        <a:rPr lang="en-US" dirty="0" smtClean="0"/>
                        <a:t>Proxy</a:t>
                      </a:r>
                      <a:endParaRPr lang="en-US" dirty="0"/>
                    </a:p>
                  </a:txBody>
                  <a:tcPr/>
                </a:tc>
                <a:tc>
                  <a:txBody>
                    <a:bodyPr/>
                    <a:lstStyle/>
                    <a:p>
                      <a:pPr algn="ctr"/>
                      <a:r>
                        <a:rPr lang="en-US" dirty="0" smtClean="0"/>
                        <a:t>Chain of Responsibility</a:t>
                      </a:r>
                    </a:p>
                    <a:p>
                      <a:pPr algn="ctr"/>
                      <a:r>
                        <a:rPr lang="en-US" dirty="0" smtClean="0"/>
                        <a:t>Command</a:t>
                      </a:r>
                    </a:p>
                    <a:p>
                      <a:pPr algn="ctr"/>
                      <a:r>
                        <a:rPr lang="en-US" dirty="0" smtClean="0"/>
                        <a:t>Iterator</a:t>
                      </a:r>
                    </a:p>
                    <a:p>
                      <a:pPr algn="ctr"/>
                      <a:r>
                        <a:rPr lang="en-US" dirty="0" smtClean="0"/>
                        <a:t>Mediator</a:t>
                      </a:r>
                    </a:p>
                    <a:p>
                      <a:pPr algn="ctr"/>
                      <a:r>
                        <a:rPr lang="en-US" dirty="0" smtClean="0"/>
                        <a:t>Memento</a:t>
                      </a:r>
                    </a:p>
                    <a:p>
                      <a:pPr algn="ctr"/>
                      <a:r>
                        <a:rPr lang="en-US" dirty="0" smtClean="0"/>
                        <a:t>Observer</a:t>
                      </a:r>
                    </a:p>
                    <a:p>
                      <a:pPr algn="ctr"/>
                      <a:r>
                        <a:rPr lang="en-US" dirty="0" smtClean="0"/>
                        <a:t>State</a:t>
                      </a:r>
                    </a:p>
                    <a:p>
                      <a:pPr algn="ctr"/>
                      <a:r>
                        <a:rPr lang="en-US" dirty="0" smtClean="0"/>
                        <a:t>Strategy</a:t>
                      </a:r>
                    </a:p>
                    <a:p>
                      <a:pPr algn="ctr"/>
                      <a:r>
                        <a:rPr lang="en-US" dirty="0" smtClean="0"/>
                        <a:t>Visitor</a:t>
                      </a:r>
                    </a:p>
                  </a:txBody>
                  <a:tcPr/>
                </a:tc>
                <a:extLst>
                  <a:ext uri="{0D108BD9-81ED-4DB2-BD59-A6C34878D82A}">
                    <a16:rowId xmlns:a16="http://schemas.microsoft.com/office/drawing/2014/main" val="390898859"/>
                  </a:ext>
                </a:extLst>
              </a:tr>
            </a:tbl>
          </a:graphicData>
        </a:graphic>
      </p:graphicFrame>
      <p:sp>
        <p:nvSpPr>
          <p:cNvPr id="5" name="TextBox 4"/>
          <p:cNvSpPr txBox="1"/>
          <p:nvPr/>
        </p:nvSpPr>
        <p:spPr>
          <a:xfrm>
            <a:off x="1418860" y="5939149"/>
            <a:ext cx="10003519" cy="646331"/>
          </a:xfrm>
          <a:prstGeom prst="rect">
            <a:avLst/>
          </a:prstGeom>
          <a:noFill/>
        </p:spPr>
        <p:txBody>
          <a:bodyPr wrap="square" rtlCol="0">
            <a:spAutoFit/>
          </a:bodyPr>
          <a:lstStyle/>
          <a:p>
            <a:pPr algn="just"/>
            <a:r>
              <a:rPr lang="en-US" dirty="0" smtClean="0"/>
              <a:t>A </a:t>
            </a:r>
            <a:r>
              <a:rPr lang="en-US" dirty="0"/>
              <a:t>design pattern is a great tool for designing software development, but its use needs to </a:t>
            </a:r>
            <a:r>
              <a:rPr lang="en-US" dirty="0" smtClean="0"/>
              <a:t>be analyzed </a:t>
            </a:r>
            <a:r>
              <a:rPr lang="en-US" dirty="0"/>
              <a:t>to determine if the design pattern is really required in order to solve the problem.</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540" y="5996340"/>
            <a:ext cx="531948" cy="531948"/>
          </a:xfrm>
          <a:prstGeom prst="rect">
            <a:avLst/>
          </a:prstGeom>
        </p:spPr>
      </p:pic>
    </p:spTree>
    <p:extLst>
      <p:ext uri="{BB962C8B-B14F-4D97-AF65-F5344CB8AC3E}">
        <p14:creationId xmlns:p14="http://schemas.microsoft.com/office/powerpoint/2010/main" val="18195250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479635" cy="990600"/>
          </a:xfrm>
        </p:spPr>
        <p:txBody>
          <a:bodyPr>
            <a:normAutofit/>
          </a:bodyPr>
          <a:lstStyle/>
          <a:p>
            <a:r>
              <a:rPr lang="en-US" b="1" dirty="0" smtClean="0">
                <a:latin typeface="Courier New" panose="02070309020205020404" pitchFamily="49" charset="0"/>
                <a:cs typeface="Courier New" panose="02070309020205020404" pitchFamily="49" charset="0"/>
              </a:rPr>
              <a:t>Design patterns(Introduction)</a:t>
            </a:r>
            <a:endParaRPr lang="en-US" i="1"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76" y="114300"/>
            <a:ext cx="1285876" cy="1285876"/>
          </a:xfrm>
          <a:prstGeom prst="rect">
            <a:avLst/>
          </a:prstGeom>
        </p:spPr>
      </p:pic>
      <p:sp>
        <p:nvSpPr>
          <p:cNvPr id="6" name="TextBox 5"/>
          <p:cNvSpPr txBox="1"/>
          <p:nvPr/>
        </p:nvSpPr>
        <p:spPr>
          <a:xfrm>
            <a:off x="524702" y="1478637"/>
            <a:ext cx="10897678" cy="4962897"/>
          </a:xfrm>
          <a:prstGeom prst="rect">
            <a:avLst/>
          </a:prstGeom>
          <a:noFill/>
        </p:spPr>
        <p:txBody>
          <a:bodyPr wrap="square" rtlCol="0">
            <a:spAutoFit/>
          </a:bodyPr>
          <a:lstStyle/>
          <a:p>
            <a:pPr algn="just"/>
            <a:r>
              <a:rPr lang="en-US" sz="2100" b="1" i="1" dirty="0" smtClean="0"/>
              <a:t>Advantages of Design Patterns</a:t>
            </a:r>
            <a:r>
              <a:rPr lang="en-US" sz="2100" dirty="0" smtClean="0"/>
              <a:t>:</a:t>
            </a:r>
          </a:p>
          <a:p>
            <a:pPr algn="just"/>
            <a:endParaRPr lang="en-US" sz="2100" dirty="0" smtClean="0"/>
          </a:p>
          <a:p>
            <a:pPr algn="just"/>
            <a:r>
              <a:rPr lang="en-US" sz="1950" dirty="0"/>
              <a:t>Creating an object-oriented design is a tough task. This is because we have </a:t>
            </a:r>
            <a:r>
              <a:rPr lang="en-US" sz="1950" dirty="0" smtClean="0"/>
              <a:t>several important elements </a:t>
            </a:r>
            <a:r>
              <a:rPr lang="en-US" sz="1950" dirty="0"/>
              <a:t>to think about with regard to the scenario that we'll work in and </a:t>
            </a:r>
            <a:r>
              <a:rPr lang="en-US" sz="1950" dirty="0" smtClean="0"/>
              <a:t>the problem </a:t>
            </a:r>
            <a:r>
              <a:rPr lang="en-US" sz="1950" dirty="0"/>
              <a:t>we'll solve. This includes defining the appropriate objects that we need to create </a:t>
            </a:r>
            <a:r>
              <a:rPr lang="en-US" sz="1950" dirty="0" smtClean="0"/>
              <a:t>in order </a:t>
            </a:r>
            <a:r>
              <a:rPr lang="en-US" sz="1950" dirty="0"/>
              <a:t>to reach </a:t>
            </a:r>
            <a:r>
              <a:rPr lang="en-US" sz="1950" dirty="0" smtClean="0"/>
              <a:t>the solution</a:t>
            </a:r>
            <a:r>
              <a:rPr lang="en-US" sz="1950" dirty="0"/>
              <a:t>; defining the granularity of objects and looking at </a:t>
            </a:r>
            <a:r>
              <a:rPr lang="en-US" sz="1950" dirty="0" smtClean="0"/>
              <a:t>what interfaces </a:t>
            </a:r>
            <a:r>
              <a:rPr lang="en-US" sz="1950" dirty="0"/>
              <a:t>we need to create. These tasks need to be addressed during the creation </a:t>
            </a:r>
            <a:r>
              <a:rPr lang="en-US" sz="1950" dirty="0" smtClean="0"/>
              <a:t>process in </a:t>
            </a:r>
            <a:r>
              <a:rPr lang="en-US" sz="1950" dirty="0"/>
              <a:t>design. Objects can be created to represent a real-world object or to represent a </a:t>
            </a:r>
            <a:r>
              <a:rPr lang="en-US" sz="1950" dirty="0" smtClean="0"/>
              <a:t>process with </a:t>
            </a:r>
            <a:r>
              <a:rPr lang="en-US" sz="1950" dirty="0"/>
              <a:t>its algorithms and </a:t>
            </a:r>
            <a:r>
              <a:rPr lang="en-US" sz="1950" dirty="0" smtClean="0"/>
              <a:t>responsibilities. Furthermore</a:t>
            </a:r>
            <a:r>
              <a:rPr lang="en-US" sz="1950" dirty="0"/>
              <a:t>, we even need to consider the </a:t>
            </a:r>
            <a:r>
              <a:rPr lang="en-US" sz="1950" dirty="0" smtClean="0"/>
              <a:t>number of </a:t>
            </a:r>
            <a:r>
              <a:rPr lang="en-US" sz="1950" dirty="0"/>
              <a:t>objects, their size, and the interface we need to access</a:t>
            </a:r>
            <a:r>
              <a:rPr lang="en-US" sz="1950" dirty="0" smtClean="0"/>
              <a:t>.</a:t>
            </a:r>
          </a:p>
          <a:p>
            <a:pPr algn="just"/>
            <a:endParaRPr lang="en-US" sz="1950" dirty="0" smtClean="0"/>
          </a:p>
          <a:p>
            <a:pPr algn="just"/>
            <a:r>
              <a:rPr lang="en-US" sz="1950" dirty="0"/>
              <a:t>Design patterns are great tools for helping us to identify classes and objects that </a:t>
            </a:r>
            <a:r>
              <a:rPr lang="en-US" sz="1950" dirty="0" smtClean="0"/>
              <a:t>don't represent real-world objects </a:t>
            </a:r>
            <a:r>
              <a:rPr lang="en-US" sz="1950" dirty="0"/>
              <a:t>and objects that are less-obvious abstractions. </a:t>
            </a:r>
            <a:r>
              <a:rPr lang="en-US" sz="1950" dirty="0" smtClean="0"/>
              <a:t>Moreover, design </a:t>
            </a:r>
            <a:r>
              <a:rPr lang="en-US" sz="1950" dirty="0"/>
              <a:t>patterns help us to apply the finest granularity to objects and they also allow us </a:t>
            </a:r>
            <a:r>
              <a:rPr lang="en-US" sz="1950" dirty="0" smtClean="0"/>
              <a:t>to analyze </a:t>
            </a:r>
            <a:r>
              <a:rPr lang="en-US" sz="1950" dirty="0"/>
              <a:t>a problem and solution as a model. Design </a:t>
            </a:r>
            <a:r>
              <a:rPr lang="en-US" sz="1950" dirty="0" smtClean="0"/>
              <a:t>patterns make </a:t>
            </a:r>
            <a:r>
              <a:rPr lang="en-US" sz="1950" dirty="0"/>
              <a:t>the design </a:t>
            </a:r>
            <a:r>
              <a:rPr lang="en-US" sz="1950" dirty="0" smtClean="0"/>
              <a:t>flexible, providing </a:t>
            </a:r>
            <a:r>
              <a:rPr lang="en-US" sz="1950" dirty="0"/>
              <a:t>a decoupling between classes and objects. They also provide the ability </a:t>
            </a:r>
            <a:r>
              <a:rPr lang="en-US" sz="1950" dirty="0" smtClean="0"/>
              <a:t>to organize </a:t>
            </a:r>
            <a:r>
              <a:rPr lang="en-US" sz="1950" dirty="0"/>
              <a:t>solutions, allowing delegate responsibilities to classes with the best way.</a:t>
            </a:r>
            <a:endParaRPr lang="en-US" sz="1950" dirty="0"/>
          </a:p>
          <a:p>
            <a:pPr algn="just"/>
            <a:endParaRPr lang="en-US" sz="2100" dirty="0"/>
          </a:p>
        </p:txBody>
      </p:sp>
    </p:spTree>
    <p:extLst>
      <p:ext uri="{BB962C8B-B14F-4D97-AF65-F5344CB8AC3E}">
        <p14:creationId xmlns:p14="http://schemas.microsoft.com/office/powerpoint/2010/main" val="22110041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479635" cy="990600"/>
          </a:xfrm>
        </p:spPr>
        <p:txBody>
          <a:bodyPr>
            <a:normAutofit/>
          </a:bodyPr>
          <a:lstStyle/>
          <a:p>
            <a:r>
              <a:rPr lang="en-US" b="1" dirty="0" smtClean="0">
                <a:latin typeface="Courier New" panose="02070309020205020404" pitchFamily="49" charset="0"/>
                <a:cs typeface="Courier New" panose="02070309020205020404" pitchFamily="49" charset="0"/>
              </a:rPr>
              <a:t>Design patterns(Introduction)</a:t>
            </a:r>
            <a:endParaRPr lang="en-US" i="1"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76" y="114300"/>
            <a:ext cx="1285876" cy="1285876"/>
          </a:xfrm>
          <a:prstGeom prst="rect">
            <a:avLst/>
          </a:prstGeom>
        </p:spPr>
      </p:pic>
      <p:sp>
        <p:nvSpPr>
          <p:cNvPr id="6" name="TextBox 5"/>
          <p:cNvSpPr txBox="1"/>
          <p:nvPr/>
        </p:nvSpPr>
        <p:spPr>
          <a:xfrm>
            <a:off x="524702" y="1478637"/>
            <a:ext cx="10897678" cy="3323987"/>
          </a:xfrm>
          <a:prstGeom prst="rect">
            <a:avLst/>
          </a:prstGeom>
          <a:noFill/>
        </p:spPr>
        <p:txBody>
          <a:bodyPr wrap="square" rtlCol="0">
            <a:spAutoFit/>
          </a:bodyPr>
          <a:lstStyle/>
          <a:p>
            <a:pPr algn="just"/>
            <a:r>
              <a:rPr lang="en-US" sz="2100" b="1" i="1" dirty="0" smtClean="0"/>
              <a:t>Advantages of Design Patterns</a:t>
            </a:r>
            <a:r>
              <a:rPr lang="en-US" sz="2100" dirty="0" smtClean="0"/>
              <a:t>:</a:t>
            </a:r>
          </a:p>
          <a:p>
            <a:pPr algn="just"/>
            <a:endParaRPr lang="en-US" sz="2100" dirty="0" smtClean="0"/>
          </a:p>
          <a:p>
            <a:pPr marL="457200" indent="-457200" algn="just">
              <a:buFont typeface="+mj-lt"/>
              <a:buAutoNum type="arabicParenR"/>
            </a:pPr>
            <a:r>
              <a:rPr lang="en-US" sz="2100" dirty="0" smtClean="0"/>
              <a:t>They are reusable in multiple projects.</a:t>
            </a:r>
          </a:p>
          <a:p>
            <a:pPr marL="457200" indent="-457200" algn="just">
              <a:buFont typeface="+mj-lt"/>
              <a:buAutoNum type="arabicParenR"/>
            </a:pPr>
            <a:r>
              <a:rPr lang="en-US" sz="2100" dirty="0"/>
              <a:t>They provide the solutions that help to define the system architecture</a:t>
            </a:r>
            <a:r>
              <a:rPr lang="en-US" sz="2100" dirty="0" smtClean="0"/>
              <a:t>.</a:t>
            </a:r>
          </a:p>
          <a:p>
            <a:pPr marL="457200" indent="-457200" algn="just">
              <a:buFont typeface="+mj-lt"/>
              <a:buAutoNum type="arabicParenR"/>
            </a:pPr>
            <a:r>
              <a:rPr lang="en-US" sz="2100" dirty="0"/>
              <a:t>They capture the software engineering experiences</a:t>
            </a:r>
            <a:r>
              <a:rPr lang="en-US" sz="2100" dirty="0" smtClean="0"/>
              <a:t>.</a:t>
            </a:r>
          </a:p>
          <a:p>
            <a:pPr marL="457200" indent="-457200" algn="just">
              <a:buFont typeface="+mj-lt"/>
              <a:buAutoNum type="arabicParenR"/>
            </a:pPr>
            <a:r>
              <a:rPr lang="en-US" sz="2100" dirty="0"/>
              <a:t>They provide transparency to the design of an application</a:t>
            </a:r>
            <a:r>
              <a:rPr lang="en-US" sz="2100" dirty="0" smtClean="0"/>
              <a:t>.</a:t>
            </a:r>
          </a:p>
          <a:p>
            <a:pPr marL="457200" indent="-457200" algn="just">
              <a:buFont typeface="+mj-lt"/>
              <a:buAutoNum type="arabicParenR"/>
            </a:pPr>
            <a:r>
              <a:rPr lang="en-US" sz="2100" dirty="0"/>
              <a:t>They are well-proved and testified solutions since they have been built upon the knowledge and experience of expert software developers</a:t>
            </a:r>
            <a:r>
              <a:rPr lang="en-US" sz="2100" dirty="0" smtClean="0"/>
              <a:t>.</a:t>
            </a:r>
          </a:p>
          <a:p>
            <a:pPr marL="457200" indent="-457200" algn="just">
              <a:buFont typeface="+mj-lt"/>
              <a:buAutoNum type="arabicParenR"/>
            </a:pPr>
            <a:r>
              <a:rPr lang="en-US" sz="2100" dirty="0"/>
              <a:t>Design patterns </a:t>
            </a:r>
            <a:r>
              <a:rPr lang="en-US" sz="2100" dirty="0" smtClean="0"/>
              <a:t>don’t </a:t>
            </a:r>
            <a:r>
              <a:rPr lang="en-US" sz="2100" dirty="0"/>
              <a:t>guarantee an absolute solution to a problem. They provide clarity to the system architecture and the possibility of building a better system.</a:t>
            </a:r>
          </a:p>
        </p:txBody>
      </p:sp>
      <p:pic>
        <p:nvPicPr>
          <p:cNvPr id="4100" name="Picture 4" descr="Design Patter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8517" y="4802624"/>
            <a:ext cx="4210048" cy="1804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5628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479635" cy="990600"/>
          </a:xfrm>
        </p:spPr>
        <p:txBody>
          <a:bodyPr>
            <a:normAutofit/>
          </a:bodyPr>
          <a:lstStyle/>
          <a:p>
            <a:r>
              <a:rPr lang="en-US" b="1" dirty="0" smtClean="0">
                <a:latin typeface="Courier New" panose="02070309020205020404" pitchFamily="49" charset="0"/>
                <a:cs typeface="Courier New" panose="02070309020205020404" pitchFamily="49" charset="0"/>
              </a:rPr>
              <a:t>Design patterns(Creational)</a:t>
            </a:r>
            <a:endParaRPr lang="en-US" i="1"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76" y="114300"/>
            <a:ext cx="1285876" cy="1285876"/>
          </a:xfrm>
          <a:prstGeom prst="rect">
            <a:avLst/>
          </a:prstGeom>
        </p:spPr>
      </p:pic>
      <p:sp>
        <p:nvSpPr>
          <p:cNvPr id="6" name="TextBox 5"/>
          <p:cNvSpPr txBox="1"/>
          <p:nvPr/>
        </p:nvSpPr>
        <p:spPr>
          <a:xfrm>
            <a:off x="524702" y="1478637"/>
            <a:ext cx="10897678" cy="2031325"/>
          </a:xfrm>
          <a:prstGeom prst="rect">
            <a:avLst/>
          </a:prstGeom>
          <a:noFill/>
        </p:spPr>
        <p:txBody>
          <a:bodyPr wrap="square" rtlCol="0">
            <a:spAutoFit/>
          </a:bodyPr>
          <a:lstStyle/>
          <a:p>
            <a:pPr algn="just"/>
            <a:r>
              <a:rPr lang="en-US" sz="2100" b="1" i="1" dirty="0" smtClean="0"/>
              <a:t>Creational Design Patterns</a:t>
            </a:r>
            <a:r>
              <a:rPr lang="en-US" sz="2100" dirty="0" smtClean="0"/>
              <a:t>:</a:t>
            </a:r>
          </a:p>
          <a:p>
            <a:pPr algn="just"/>
            <a:r>
              <a:rPr lang="en-US" sz="2100" dirty="0"/>
              <a:t>Creational design patterns are concerned with the way of creating objects. These design patterns are used when a decision must be made at the time of instantiation of a class (i.e. creating an object of a class).</a:t>
            </a:r>
          </a:p>
          <a:p>
            <a:pPr algn="just"/>
            <a:r>
              <a:rPr lang="en-US" sz="2100" dirty="0" smtClean="0"/>
              <a:t>But </a:t>
            </a:r>
            <a:r>
              <a:rPr lang="en-US" sz="2100" dirty="0"/>
              <a:t>everyone knows an object is created by using new keyword in java. For example:</a:t>
            </a:r>
            <a:endParaRPr lang="en-US" sz="2100" dirty="0" smtClean="0"/>
          </a:p>
          <a:p>
            <a:pPr algn="just"/>
            <a:endParaRPr lang="en-US" sz="2100" dirty="0"/>
          </a:p>
        </p:txBody>
      </p:sp>
      <p:pic>
        <p:nvPicPr>
          <p:cNvPr id="6146" name="Picture 2" descr="SWE : Creational Design Pattern. Part 2 of Design Pattern series. | by  Pisit J. | Sum up As A Service | 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0" y="3977759"/>
            <a:ext cx="3965574" cy="22306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a:stretch>
            <a:fillRect/>
          </a:stretch>
        </p:blipFill>
        <p:spPr>
          <a:xfrm>
            <a:off x="1052514" y="3271837"/>
            <a:ext cx="3600450" cy="476250"/>
          </a:xfrm>
          <a:prstGeom prst="rect">
            <a:avLst/>
          </a:prstGeom>
        </p:spPr>
      </p:pic>
      <p:sp>
        <p:nvSpPr>
          <p:cNvPr id="5" name="TextBox 4"/>
          <p:cNvSpPr txBox="1"/>
          <p:nvPr/>
        </p:nvSpPr>
        <p:spPr>
          <a:xfrm>
            <a:off x="524702" y="3977759"/>
            <a:ext cx="7220779" cy="2031325"/>
          </a:xfrm>
          <a:prstGeom prst="rect">
            <a:avLst/>
          </a:prstGeom>
          <a:noFill/>
        </p:spPr>
        <p:txBody>
          <a:bodyPr wrap="square" rtlCol="0">
            <a:spAutoFit/>
          </a:bodyPr>
          <a:lstStyle/>
          <a:p>
            <a:pPr algn="just"/>
            <a:r>
              <a:rPr lang="en-US" sz="2100" dirty="0" smtClean="0"/>
              <a:t>Hard-Coded </a:t>
            </a:r>
            <a:r>
              <a:rPr lang="en-US" sz="2100" dirty="0"/>
              <a:t>code is not the good programming approach. Here, we are creating the instance by using the new keyword. Sometimes, the nature of the object must be changed according to the nature of the program. In such cases, we must get the help of creational design patterns to provide more general and flexible approach. </a:t>
            </a:r>
          </a:p>
        </p:txBody>
      </p:sp>
    </p:spTree>
    <p:extLst>
      <p:ext uri="{BB962C8B-B14F-4D97-AF65-F5344CB8AC3E}">
        <p14:creationId xmlns:p14="http://schemas.microsoft.com/office/powerpoint/2010/main" val="1942679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2152650" y="561975"/>
            <a:ext cx="9769476" cy="923925"/>
          </a:xfrm>
        </p:spPr>
        <p:txBody>
          <a:bodyPr/>
          <a:lstStyle/>
          <a:p>
            <a:r>
              <a:rPr lang="en-US" b="1" dirty="0" smtClean="0">
                <a:latin typeface="Courier New" panose="02070309020205020404" pitchFamily="49" charset="0"/>
                <a:cs typeface="Courier New" panose="02070309020205020404" pitchFamily="49" charset="0"/>
              </a:rPr>
              <a:t>JVM</a:t>
            </a:r>
            <a:r>
              <a:rPr lang="en-US" dirty="0" smtClean="0">
                <a:latin typeface="Courier New" panose="02070309020205020404" pitchFamily="49" charset="0"/>
                <a:cs typeface="Courier New" panose="02070309020205020404" pitchFamily="49" charset="0"/>
              </a:rPr>
              <a:t> – </a:t>
            </a:r>
            <a:r>
              <a:rPr lang="en-US" b="1" i="1" dirty="0" smtClean="0">
                <a:solidFill>
                  <a:schemeClr val="bg1"/>
                </a:solidFill>
                <a:latin typeface="Courier New" panose="02070309020205020404" pitchFamily="49" charset="0"/>
                <a:cs typeface="Courier New" panose="02070309020205020404" pitchFamily="49" charset="0"/>
              </a:rPr>
              <a:t>J</a:t>
            </a:r>
            <a:r>
              <a:rPr lang="en-US" i="1" dirty="0" smtClean="0">
                <a:latin typeface="Courier New" panose="02070309020205020404" pitchFamily="49" charset="0"/>
                <a:cs typeface="Courier New" panose="02070309020205020404" pitchFamily="49" charset="0"/>
              </a:rPr>
              <a:t>ava </a:t>
            </a:r>
            <a:r>
              <a:rPr lang="en-US" b="1" i="1" dirty="0" smtClean="0">
                <a:solidFill>
                  <a:schemeClr val="bg1"/>
                </a:solidFill>
                <a:latin typeface="Courier New" panose="02070309020205020404" pitchFamily="49" charset="0"/>
                <a:cs typeface="Courier New" panose="02070309020205020404" pitchFamily="49" charset="0"/>
              </a:rPr>
              <a:t>V</a:t>
            </a:r>
            <a:r>
              <a:rPr lang="en-US" i="1" dirty="0" smtClean="0">
                <a:latin typeface="Courier New" panose="02070309020205020404" pitchFamily="49" charset="0"/>
                <a:cs typeface="Courier New" panose="02070309020205020404" pitchFamily="49" charset="0"/>
              </a:rPr>
              <a:t>irtual </a:t>
            </a:r>
            <a:r>
              <a:rPr lang="en-US" b="1" i="1" dirty="0" smtClean="0">
                <a:solidFill>
                  <a:schemeClr val="bg1"/>
                </a:solidFill>
                <a:latin typeface="Courier New" panose="02070309020205020404" pitchFamily="49" charset="0"/>
                <a:cs typeface="Courier New" panose="02070309020205020404" pitchFamily="49" charset="0"/>
              </a:rPr>
              <a:t>m</a:t>
            </a:r>
            <a:r>
              <a:rPr lang="en-US" i="1" dirty="0" smtClean="0">
                <a:latin typeface="Courier New" panose="02070309020205020404" pitchFamily="49" charset="0"/>
                <a:cs typeface="Courier New" panose="02070309020205020404" pitchFamily="49" charset="0"/>
              </a:rPr>
              <a:t>achine</a:t>
            </a:r>
            <a:endParaRPr lang="en-US" i="1" dirty="0">
              <a:latin typeface="Courier New" panose="02070309020205020404" pitchFamily="49" charset="0"/>
              <a:cs typeface="Courier New" panose="02070309020205020404" pitchFamily="49" charset="0"/>
            </a:endParaRPr>
          </a:p>
        </p:txBody>
      </p:sp>
      <p:sp>
        <p:nvSpPr>
          <p:cNvPr id="10" name="Content Placeholder 9"/>
          <p:cNvSpPr>
            <a:spLocks noGrp="1"/>
          </p:cNvSpPr>
          <p:nvPr>
            <p:ph sz="half" idx="1"/>
          </p:nvPr>
        </p:nvSpPr>
        <p:spPr>
          <a:xfrm>
            <a:off x="685802" y="1800224"/>
            <a:ext cx="6248398" cy="4352925"/>
          </a:xfrm>
        </p:spPr>
        <p:txBody>
          <a:bodyPr>
            <a:normAutofit/>
          </a:bodyPr>
          <a:lstStyle/>
          <a:p>
            <a:pPr marL="0" indent="0">
              <a:buNone/>
            </a:pPr>
            <a:r>
              <a:rPr lang="en-US" sz="2000" dirty="0" smtClean="0"/>
              <a:t>The JVM performs following operations:</a:t>
            </a:r>
          </a:p>
          <a:p>
            <a:pPr lvl="1">
              <a:buFont typeface="Wingdings" panose="05000000000000000000" pitchFamily="2" charset="2"/>
              <a:buChar char="§"/>
            </a:pPr>
            <a:r>
              <a:rPr lang="en-US" sz="2000" dirty="0" smtClean="0"/>
              <a:t>Loads code</a:t>
            </a:r>
          </a:p>
          <a:p>
            <a:pPr lvl="1">
              <a:buFont typeface="Wingdings" panose="05000000000000000000" pitchFamily="2" charset="2"/>
              <a:buChar char="§"/>
            </a:pPr>
            <a:r>
              <a:rPr lang="en-US" sz="2000" dirty="0" smtClean="0"/>
              <a:t>Verifies code</a:t>
            </a:r>
          </a:p>
          <a:p>
            <a:pPr lvl="1">
              <a:buFont typeface="Wingdings" panose="05000000000000000000" pitchFamily="2" charset="2"/>
              <a:buChar char="§"/>
            </a:pPr>
            <a:r>
              <a:rPr lang="en-US" sz="2000" dirty="0" smtClean="0"/>
              <a:t>Executes code</a:t>
            </a:r>
            <a:endParaRPr lang="en-US" sz="2000" dirty="0"/>
          </a:p>
          <a:p>
            <a:pPr lvl="1">
              <a:buFont typeface="Wingdings" panose="05000000000000000000" pitchFamily="2" charset="2"/>
              <a:buChar char="§"/>
            </a:pPr>
            <a:r>
              <a:rPr lang="en-US" sz="2000" dirty="0" smtClean="0"/>
              <a:t>Provides runtime environment</a:t>
            </a: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2" y="381000"/>
            <a:ext cx="1285876" cy="1285876"/>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4497" y="2452279"/>
            <a:ext cx="4864295" cy="2732750"/>
          </a:xfrm>
          <a:prstGeom prst="rect">
            <a:avLst/>
          </a:prstGeom>
        </p:spPr>
      </p:pic>
    </p:spTree>
    <p:extLst>
      <p:ext uri="{BB962C8B-B14F-4D97-AF65-F5344CB8AC3E}">
        <p14:creationId xmlns:p14="http://schemas.microsoft.com/office/powerpoint/2010/main" val="1034699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664662" y="3067050"/>
            <a:ext cx="4719320" cy="34442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479635" cy="990600"/>
          </a:xfrm>
        </p:spPr>
        <p:txBody>
          <a:bodyPr>
            <a:normAutofit/>
          </a:bodyPr>
          <a:lstStyle/>
          <a:p>
            <a:r>
              <a:rPr lang="en-US" b="1" dirty="0" smtClean="0">
                <a:latin typeface="Courier New" panose="02070309020205020404" pitchFamily="49" charset="0"/>
                <a:cs typeface="Courier New" panose="02070309020205020404" pitchFamily="49" charset="0"/>
              </a:rPr>
              <a:t>Design patterns(Singleton)</a:t>
            </a:r>
            <a:endParaRPr lang="en-US" i="1"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76" y="114300"/>
            <a:ext cx="1285876" cy="1285876"/>
          </a:xfrm>
          <a:prstGeom prst="rect">
            <a:avLst/>
          </a:prstGeom>
        </p:spPr>
      </p:pic>
      <p:sp>
        <p:nvSpPr>
          <p:cNvPr id="6" name="TextBox 5"/>
          <p:cNvSpPr txBox="1"/>
          <p:nvPr/>
        </p:nvSpPr>
        <p:spPr>
          <a:xfrm>
            <a:off x="524702" y="1478637"/>
            <a:ext cx="10897678" cy="1708160"/>
          </a:xfrm>
          <a:prstGeom prst="rect">
            <a:avLst/>
          </a:prstGeom>
          <a:noFill/>
        </p:spPr>
        <p:txBody>
          <a:bodyPr wrap="square" rtlCol="0">
            <a:spAutoFit/>
          </a:bodyPr>
          <a:lstStyle/>
          <a:p>
            <a:pPr algn="just"/>
            <a:r>
              <a:rPr lang="en-US" sz="2100" dirty="0" smtClean="0"/>
              <a:t>In this presentation we will discuss </a:t>
            </a:r>
            <a:r>
              <a:rPr lang="en-US" sz="2100" i="1" dirty="0" smtClean="0"/>
              <a:t>Singleton Design Pattern</a:t>
            </a:r>
            <a:r>
              <a:rPr lang="en-US" sz="2100" dirty="0" smtClean="0"/>
              <a:t>.</a:t>
            </a:r>
          </a:p>
          <a:p>
            <a:pPr algn="just"/>
            <a:endParaRPr lang="en-US" sz="2100" dirty="0"/>
          </a:p>
          <a:p>
            <a:pPr algn="just"/>
            <a:r>
              <a:rPr lang="en-US" sz="2100" dirty="0" smtClean="0"/>
              <a:t>This design pattern ensures that a class has only one instance in the entire project, and the same instance of the object is returned every time the creation process is performed/run.</a:t>
            </a:r>
            <a:endParaRPr lang="en-US" sz="2100" dirty="0"/>
          </a:p>
          <a:p>
            <a:pPr algn="just"/>
            <a:endParaRPr lang="en-US" sz="2100" dirty="0"/>
          </a:p>
        </p:txBody>
      </p:sp>
      <p:pic>
        <p:nvPicPr>
          <p:cNvPr id="5" name="Picture 2" descr="Let's Learn Singleton Design Pattern - Java Code Gis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7847" y="3067050"/>
            <a:ext cx="4552950" cy="33337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03420" y="6088380"/>
            <a:ext cx="3036570" cy="31242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00" dirty="0" smtClean="0"/>
              <a:t>Singleton Design Pattern Overview</a:t>
            </a:r>
            <a:endParaRPr lang="en-US" sz="1300" dirty="0"/>
          </a:p>
        </p:txBody>
      </p:sp>
    </p:spTree>
    <p:extLst>
      <p:ext uri="{BB962C8B-B14F-4D97-AF65-F5344CB8AC3E}">
        <p14:creationId xmlns:p14="http://schemas.microsoft.com/office/powerpoint/2010/main" val="30435433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479635" cy="990600"/>
          </a:xfrm>
        </p:spPr>
        <p:txBody>
          <a:bodyPr>
            <a:normAutofit/>
          </a:bodyPr>
          <a:lstStyle/>
          <a:p>
            <a:r>
              <a:rPr lang="en-US" b="1" dirty="0" smtClean="0">
                <a:latin typeface="Courier New" panose="02070309020205020404" pitchFamily="49" charset="0"/>
                <a:cs typeface="Courier New" panose="02070309020205020404" pitchFamily="49" charset="0"/>
              </a:rPr>
              <a:t>Design patterns(Singleton)</a:t>
            </a:r>
            <a:endParaRPr lang="en-US" i="1"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76" y="114300"/>
            <a:ext cx="1285876" cy="1285876"/>
          </a:xfrm>
          <a:prstGeom prst="rect">
            <a:avLst/>
          </a:prstGeom>
        </p:spPr>
      </p:pic>
      <p:sp>
        <p:nvSpPr>
          <p:cNvPr id="6" name="TextBox 5"/>
          <p:cNvSpPr txBox="1"/>
          <p:nvPr/>
        </p:nvSpPr>
        <p:spPr>
          <a:xfrm>
            <a:off x="524702" y="1730097"/>
            <a:ext cx="10897678" cy="4293483"/>
          </a:xfrm>
          <a:prstGeom prst="rect">
            <a:avLst/>
          </a:prstGeom>
          <a:noFill/>
        </p:spPr>
        <p:txBody>
          <a:bodyPr wrap="square" rtlCol="0">
            <a:spAutoFit/>
          </a:bodyPr>
          <a:lstStyle/>
          <a:p>
            <a:pPr algn="just"/>
            <a:r>
              <a:rPr lang="en-US" sz="2100" b="1" i="1" dirty="0" smtClean="0"/>
              <a:t>Concept:</a:t>
            </a:r>
          </a:p>
          <a:p>
            <a:pPr algn="just"/>
            <a:endParaRPr lang="en-US" sz="2100" dirty="0" smtClean="0"/>
          </a:p>
          <a:p>
            <a:pPr algn="just"/>
            <a:r>
              <a:rPr lang="en-US" sz="2100" dirty="0"/>
              <a:t>Let’s assume you have a class called A and you need to create an object from it. </a:t>
            </a:r>
            <a:r>
              <a:rPr lang="en-US" sz="2100" dirty="0" smtClean="0"/>
              <a:t>Normally what do you </a:t>
            </a:r>
            <a:r>
              <a:rPr lang="en-US" sz="2100" dirty="0"/>
              <a:t>do? You guess it right; you simply use the following line of code: </a:t>
            </a:r>
            <a:r>
              <a:rPr lang="en-US" sz="2100" b="1" dirty="0">
                <a:solidFill>
                  <a:srgbClr val="00B0F0"/>
                </a:solidFill>
                <a:latin typeface="Courier New" panose="02070309020205020404" pitchFamily="49" charset="0"/>
                <a:cs typeface="Courier New" panose="02070309020205020404" pitchFamily="49" charset="0"/>
              </a:rPr>
              <a:t>A </a:t>
            </a:r>
            <a:r>
              <a:rPr lang="en-US" sz="2100" b="1" dirty="0" err="1">
                <a:solidFill>
                  <a:srgbClr val="00B0F0"/>
                </a:solidFill>
                <a:latin typeface="Courier New" panose="02070309020205020404" pitchFamily="49" charset="0"/>
                <a:cs typeface="Courier New" panose="02070309020205020404" pitchFamily="49" charset="0"/>
              </a:rPr>
              <a:t>obA</a:t>
            </a:r>
            <a:r>
              <a:rPr lang="en-US" sz="2100" b="1" dirty="0">
                <a:solidFill>
                  <a:srgbClr val="00B0F0"/>
                </a:solidFill>
                <a:latin typeface="Courier New" panose="02070309020205020404" pitchFamily="49" charset="0"/>
                <a:cs typeface="Courier New" panose="02070309020205020404" pitchFamily="49" charset="0"/>
              </a:rPr>
              <a:t> </a:t>
            </a:r>
            <a:r>
              <a:rPr lang="en-US" sz="2100" b="1" dirty="0" smtClean="0">
                <a:solidFill>
                  <a:srgbClr val="00B0F0"/>
                </a:solidFill>
                <a:latin typeface="Courier New" panose="02070309020205020404" pitchFamily="49" charset="0"/>
                <a:cs typeface="Courier New" panose="02070309020205020404" pitchFamily="49" charset="0"/>
              </a:rPr>
              <a:t>=new A()</a:t>
            </a:r>
            <a:r>
              <a:rPr lang="en-US" sz="2100" dirty="0" smtClean="0"/>
              <a:t>; But let’s </a:t>
            </a:r>
            <a:r>
              <a:rPr lang="en-US" sz="2100" dirty="0"/>
              <a:t>look at it closely. If you keep using the new keyword ten more times, </a:t>
            </a:r>
            <a:r>
              <a:rPr lang="en-US" sz="2100" dirty="0" smtClean="0"/>
              <a:t>you’ll have </a:t>
            </a:r>
            <a:r>
              <a:rPr lang="en-US" sz="2100" dirty="0"/>
              <a:t>ten </a:t>
            </a:r>
            <a:r>
              <a:rPr lang="en-US" sz="2100" dirty="0" smtClean="0"/>
              <a:t>more objects</a:t>
            </a:r>
            <a:r>
              <a:rPr lang="en-US" sz="2100" dirty="0"/>
              <a:t>. Right? But in a real-world scenario, unnecessary object </a:t>
            </a:r>
            <a:r>
              <a:rPr lang="en-US" sz="2100" dirty="0" smtClean="0"/>
              <a:t>creation is </a:t>
            </a:r>
            <a:r>
              <a:rPr lang="en-US" sz="2100" dirty="0"/>
              <a:t>a big </a:t>
            </a:r>
            <a:r>
              <a:rPr lang="en-US" sz="2100" dirty="0" smtClean="0"/>
              <a:t>concern (particularly </a:t>
            </a:r>
            <a:r>
              <a:rPr lang="en-US" sz="2100" dirty="0"/>
              <a:t>when constructor calls are truly expensive), so you </a:t>
            </a:r>
            <a:r>
              <a:rPr lang="en-US" sz="2100" dirty="0" smtClean="0"/>
              <a:t>need to </a:t>
            </a:r>
            <a:r>
              <a:rPr lang="en-US" sz="2100" dirty="0"/>
              <a:t>restrict this. In a </a:t>
            </a:r>
            <a:r>
              <a:rPr lang="en-US" sz="2100" dirty="0" smtClean="0"/>
              <a:t>situation like </a:t>
            </a:r>
            <a:r>
              <a:rPr lang="en-US" sz="2100" dirty="0"/>
              <a:t>this, the Singleton pattern comes into the picture. </a:t>
            </a:r>
            <a:r>
              <a:rPr lang="en-US" sz="2100" dirty="0" smtClean="0"/>
              <a:t>It restricts </a:t>
            </a:r>
            <a:r>
              <a:rPr lang="en-US" sz="2100" dirty="0"/>
              <a:t>the use of new like this </a:t>
            </a:r>
            <a:r>
              <a:rPr lang="en-US" sz="2100" dirty="0" smtClean="0"/>
              <a:t>and ensures </a:t>
            </a:r>
            <a:r>
              <a:rPr lang="en-US" sz="2100" dirty="0"/>
              <a:t>that you do not have more than one </a:t>
            </a:r>
            <a:r>
              <a:rPr lang="en-US" sz="2100" dirty="0" smtClean="0"/>
              <a:t>instance of </a:t>
            </a:r>
            <a:r>
              <a:rPr lang="en-US" sz="2100" dirty="0"/>
              <a:t>the class.</a:t>
            </a:r>
          </a:p>
          <a:p>
            <a:pPr algn="just"/>
            <a:r>
              <a:rPr lang="en-US" sz="2100" dirty="0"/>
              <a:t>In short, this pattern says that a particular class should have only one instance. </a:t>
            </a:r>
            <a:r>
              <a:rPr lang="en-US" sz="2100" dirty="0" smtClean="0"/>
              <a:t>You can </a:t>
            </a:r>
            <a:r>
              <a:rPr lang="en-US" sz="2100" dirty="0"/>
              <a:t>create </a:t>
            </a:r>
            <a:r>
              <a:rPr lang="en-US" sz="2100" dirty="0" smtClean="0"/>
              <a:t>an instance </a:t>
            </a:r>
            <a:r>
              <a:rPr lang="en-US" sz="2100" dirty="0"/>
              <a:t>if it is not available; otherwise, you should use an existing </a:t>
            </a:r>
            <a:r>
              <a:rPr lang="en-US" sz="2100" dirty="0" smtClean="0"/>
              <a:t>instance to </a:t>
            </a:r>
            <a:r>
              <a:rPr lang="en-US" sz="2100" dirty="0"/>
              <a:t>serve your need. Following this approach, you can avoid creating multiple objects.</a:t>
            </a:r>
          </a:p>
          <a:p>
            <a:pPr algn="just"/>
            <a:endParaRPr lang="en-US" sz="2100" dirty="0"/>
          </a:p>
        </p:txBody>
      </p:sp>
    </p:spTree>
    <p:extLst>
      <p:ext uri="{BB962C8B-B14F-4D97-AF65-F5344CB8AC3E}">
        <p14:creationId xmlns:p14="http://schemas.microsoft.com/office/powerpoint/2010/main" val="589210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479635" cy="990600"/>
          </a:xfrm>
        </p:spPr>
        <p:txBody>
          <a:bodyPr>
            <a:normAutofit/>
          </a:bodyPr>
          <a:lstStyle/>
          <a:p>
            <a:r>
              <a:rPr lang="en-US" b="1" dirty="0" smtClean="0">
                <a:latin typeface="Courier New" panose="02070309020205020404" pitchFamily="49" charset="0"/>
                <a:cs typeface="Courier New" panose="02070309020205020404" pitchFamily="49" charset="0"/>
              </a:rPr>
              <a:t>Design patterns(Singleton)</a:t>
            </a:r>
            <a:endParaRPr lang="en-US" i="1"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76" y="114300"/>
            <a:ext cx="1285876" cy="1285876"/>
          </a:xfrm>
          <a:prstGeom prst="rect">
            <a:avLst/>
          </a:prstGeom>
        </p:spPr>
      </p:pic>
      <p:sp>
        <p:nvSpPr>
          <p:cNvPr id="6" name="TextBox 5"/>
          <p:cNvSpPr txBox="1"/>
          <p:nvPr/>
        </p:nvSpPr>
        <p:spPr>
          <a:xfrm>
            <a:off x="524702" y="2133957"/>
            <a:ext cx="10897678" cy="3323987"/>
          </a:xfrm>
          <a:prstGeom prst="rect">
            <a:avLst/>
          </a:prstGeom>
          <a:noFill/>
        </p:spPr>
        <p:txBody>
          <a:bodyPr wrap="square" rtlCol="0">
            <a:spAutoFit/>
          </a:bodyPr>
          <a:lstStyle/>
          <a:p>
            <a:pPr algn="just"/>
            <a:r>
              <a:rPr lang="en-US" sz="2100" b="1" i="1" dirty="0" smtClean="0"/>
              <a:t>Real-Life Example:</a:t>
            </a:r>
          </a:p>
          <a:p>
            <a:pPr algn="just"/>
            <a:endParaRPr lang="en-US" sz="2100" dirty="0" smtClean="0"/>
          </a:p>
          <a:p>
            <a:pPr algn="just"/>
            <a:r>
              <a:rPr lang="en-US" sz="2100" dirty="0"/>
              <a:t>Let’s assume that you have a sports team, and your team is participating in </a:t>
            </a:r>
            <a:r>
              <a:rPr lang="en-US" sz="2100" dirty="0" smtClean="0"/>
              <a:t>a tournament</a:t>
            </a:r>
            <a:r>
              <a:rPr lang="en-US" sz="2100" dirty="0"/>
              <a:t>. Your team needs to play against multiple opponents throughout </a:t>
            </a:r>
            <a:r>
              <a:rPr lang="en-US" sz="2100" dirty="0" smtClean="0"/>
              <a:t>the tournament</a:t>
            </a:r>
            <a:r>
              <a:rPr lang="en-US" sz="2100" dirty="0"/>
              <a:t>. At the beginning of each match, as per the rules of the game, the captains of the two sides must go for a coin toss. </a:t>
            </a:r>
            <a:r>
              <a:rPr lang="en-US" sz="2100" dirty="0" smtClean="0"/>
              <a:t>So, if </a:t>
            </a:r>
            <a:r>
              <a:rPr lang="en-US" sz="2100" dirty="0"/>
              <a:t>your team does not have a captain, </a:t>
            </a:r>
            <a:r>
              <a:rPr lang="en-US" sz="2100" dirty="0" smtClean="0"/>
              <a:t>you need </a:t>
            </a:r>
            <a:r>
              <a:rPr lang="en-US" sz="2100" dirty="0"/>
              <a:t>to elect someone as a captain first. Prior to </a:t>
            </a:r>
            <a:r>
              <a:rPr lang="en-US" sz="2100" dirty="0" smtClean="0"/>
              <a:t>each game </a:t>
            </a:r>
            <a:r>
              <a:rPr lang="en-US" sz="2100" dirty="0"/>
              <a:t>and each coin toss, you </a:t>
            </a:r>
            <a:r>
              <a:rPr lang="en-US" sz="2100" dirty="0" smtClean="0"/>
              <a:t>may not </a:t>
            </a:r>
            <a:r>
              <a:rPr lang="en-US" sz="2100" dirty="0"/>
              <a:t>repeat the process of electing a captain if you have </a:t>
            </a:r>
            <a:r>
              <a:rPr lang="en-US" sz="2100" dirty="0" smtClean="0"/>
              <a:t>already nominated </a:t>
            </a:r>
            <a:r>
              <a:rPr lang="en-US" sz="2100" dirty="0"/>
              <a:t>a person as </a:t>
            </a:r>
            <a:r>
              <a:rPr lang="en-US" sz="2100" dirty="0" smtClean="0"/>
              <a:t>a captain </a:t>
            </a:r>
            <a:r>
              <a:rPr lang="en-US" sz="2100" dirty="0"/>
              <a:t>of your team for this tournament. Notice that in this </a:t>
            </a:r>
            <a:r>
              <a:rPr lang="en-US" sz="2100" dirty="0" smtClean="0"/>
              <a:t>example, selecting </a:t>
            </a:r>
            <a:r>
              <a:rPr lang="en-US" sz="2100" dirty="0"/>
              <a:t>a </a:t>
            </a:r>
            <a:r>
              <a:rPr lang="en-US" sz="2100" dirty="0" smtClean="0"/>
              <a:t>captain is </a:t>
            </a:r>
            <a:r>
              <a:rPr lang="en-US" sz="2100" dirty="0"/>
              <a:t>like creating a new object. Having that captain for the rest of the season is </a:t>
            </a:r>
            <a:r>
              <a:rPr lang="en-US" sz="2100" dirty="0" smtClean="0"/>
              <a:t>like reusing the </a:t>
            </a:r>
            <a:r>
              <a:rPr lang="en-US" sz="2100" dirty="0"/>
              <a:t>same object that was created at the beginning.</a:t>
            </a:r>
          </a:p>
        </p:txBody>
      </p:sp>
    </p:spTree>
    <p:extLst>
      <p:ext uri="{BB962C8B-B14F-4D97-AF65-F5344CB8AC3E}">
        <p14:creationId xmlns:p14="http://schemas.microsoft.com/office/powerpoint/2010/main" val="6088676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479635" cy="990600"/>
          </a:xfrm>
        </p:spPr>
        <p:txBody>
          <a:bodyPr>
            <a:normAutofit/>
          </a:bodyPr>
          <a:lstStyle/>
          <a:p>
            <a:r>
              <a:rPr lang="en-US" b="1" dirty="0" smtClean="0">
                <a:latin typeface="Courier New" panose="02070309020205020404" pitchFamily="49" charset="0"/>
                <a:cs typeface="Courier New" panose="02070309020205020404" pitchFamily="49" charset="0"/>
              </a:rPr>
              <a:t>Design patterns(Singleton)</a:t>
            </a:r>
            <a:endParaRPr lang="en-US" i="1"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76" y="114300"/>
            <a:ext cx="1285876" cy="1285876"/>
          </a:xfrm>
          <a:prstGeom prst="rect">
            <a:avLst/>
          </a:prstGeom>
        </p:spPr>
      </p:pic>
      <p:sp>
        <p:nvSpPr>
          <p:cNvPr id="6" name="TextBox 5"/>
          <p:cNvSpPr txBox="1"/>
          <p:nvPr/>
        </p:nvSpPr>
        <p:spPr>
          <a:xfrm>
            <a:off x="524702" y="1478637"/>
            <a:ext cx="10897678" cy="2031325"/>
          </a:xfrm>
          <a:prstGeom prst="rect">
            <a:avLst/>
          </a:prstGeom>
          <a:noFill/>
        </p:spPr>
        <p:txBody>
          <a:bodyPr wrap="square" rtlCol="0">
            <a:spAutoFit/>
          </a:bodyPr>
          <a:lstStyle/>
          <a:p>
            <a:pPr algn="just"/>
            <a:r>
              <a:rPr lang="en-US" sz="2100" dirty="0"/>
              <a:t>In a software project, in some solutions, we may want to ensure that a class has only </a:t>
            </a:r>
            <a:r>
              <a:rPr lang="en-US" sz="2100" dirty="0" smtClean="0"/>
              <a:t>one instance of </a:t>
            </a:r>
            <a:r>
              <a:rPr lang="en-US" sz="2100" dirty="0"/>
              <a:t>an object throughout the project and that this object is accessible at any point </a:t>
            </a:r>
            <a:r>
              <a:rPr lang="en-US" sz="2100" dirty="0" smtClean="0"/>
              <a:t>in the project. Creating </a:t>
            </a:r>
            <a:r>
              <a:rPr lang="en-US" sz="2100" dirty="0"/>
              <a:t>a global instance or static instance will not ensure that this class </a:t>
            </a:r>
            <a:r>
              <a:rPr lang="en-US" sz="2100" dirty="0" smtClean="0"/>
              <a:t>will not </a:t>
            </a:r>
            <a:r>
              <a:rPr lang="en-US" sz="2100" dirty="0"/>
              <a:t>be used </a:t>
            </a:r>
            <a:r>
              <a:rPr lang="en-US" sz="2100" dirty="0" smtClean="0"/>
              <a:t>at another </a:t>
            </a:r>
            <a:r>
              <a:rPr lang="en-US" sz="2100" dirty="0"/>
              <a:t>point in another instance. The best way to solve this is by using </a:t>
            </a:r>
            <a:r>
              <a:rPr lang="en-US" sz="2100" dirty="0" smtClean="0"/>
              <a:t>the Singleton pattern, which </a:t>
            </a:r>
            <a:r>
              <a:rPr lang="en-US" sz="2100" dirty="0"/>
              <a:t>ensures that there is only one instance of a class in the </a:t>
            </a:r>
            <a:r>
              <a:rPr lang="en-US" sz="2100" dirty="0" smtClean="0"/>
              <a:t>entire project</a:t>
            </a:r>
            <a:r>
              <a:rPr lang="en-US" sz="2100" dirty="0"/>
              <a:t>. In the </a:t>
            </a:r>
            <a:r>
              <a:rPr lang="en-US" sz="2100" dirty="0" smtClean="0"/>
              <a:t>following diagram</a:t>
            </a:r>
            <a:r>
              <a:rPr lang="en-US" sz="2100" dirty="0"/>
              <a:t>, we are showing the structure of Singleton and how it </a:t>
            </a:r>
            <a:r>
              <a:rPr lang="en-US" sz="2100" dirty="0" smtClean="0"/>
              <a:t>is designed</a:t>
            </a:r>
            <a:r>
              <a:rPr lang="en-US" sz="2100" dirty="0"/>
              <a:t>:</a:t>
            </a:r>
          </a:p>
        </p:txBody>
      </p:sp>
      <p:pic>
        <p:nvPicPr>
          <p:cNvPr id="7170" name="Picture 2" descr="Singleton Design Patter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1859" y="3519031"/>
            <a:ext cx="4160521" cy="316144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026920" y="4323438"/>
            <a:ext cx="4785360" cy="1384995"/>
          </a:xfrm>
          <a:prstGeom prst="rect">
            <a:avLst/>
          </a:prstGeom>
          <a:noFill/>
        </p:spPr>
        <p:txBody>
          <a:bodyPr wrap="square" rtlCol="0">
            <a:spAutoFit/>
          </a:bodyPr>
          <a:lstStyle/>
          <a:p>
            <a:pPr algn="just"/>
            <a:r>
              <a:rPr lang="en-US" sz="2100" dirty="0"/>
              <a:t>Here, we have one class called Singleton which has a </a:t>
            </a:r>
            <a:r>
              <a:rPr lang="en-US" sz="2100" dirty="0">
                <a:latin typeface="Courier New" panose="02070309020205020404" pitchFamily="49" charset="0"/>
                <a:cs typeface="Courier New" panose="02070309020205020404" pitchFamily="49" charset="0"/>
              </a:rPr>
              <a:t>private</a:t>
            </a:r>
            <a:r>
              <a:rPr lang="en-US" sz="2100" dirty="0"/>
              <a:t> constructor, as well as </a:t>
            </a:r>
            <a:r>
              <a:rPr lang="en-US" sz="2100" dirty="0" smtClean="0"/>
              <a:t>a reference </a:t>
            </a:r>
            <a:r>
              <a:rPr lang="en-US" sz="2100" dirty="0"/>
              <a:t>variable of Singleton and </a:t>
            </a:r>
            <a:r>
              <a:rPr lang="en-US" sz="2100" dirty="0" smtClean="0"/>
              <a:t>a method </a:t>
            </a:r>
            <a:r>
              <a:rPr lang="en-US" sz="2100" dirty="0"/>
              <a:t>for returning its unique instance.</a:t>
            </a:r>
          </a:p>
        </p:txBody>
      </p:sp>
    </p:spTree>
    <p:extLst>
      <p:ext uri="{BB962C8B-B14F-4D97-AF65-F5344CB8AC3E}">
        <p14:creationId xmlns:p14="http://schemas.microsoft.com/office/powerpoint/2010/main" val="5060384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479635" cy="990600"/>
          </a:xfrm>
        </p:spPr>
        <p:txBody>
          <a:bodyPr>
            <a:normAutofit/>
          </a:bodyPr>
          <a:lstStyle/>
          <a:p>
            <a:r>
              <a:rPr lang="en-US" b="1" dirty="0" smtClean="0">
                <a:latin typeface="Courier New" panose="02070309020205020404" pitchFamily="49" charset="0"/>
                <a:cs typeface="Courier New" panose="02070309020205020404" pitchFamily="49" charset="0"/>
              </a:rPr>
              <a:t>Design patterns(Singleton)</a:t>
            </a:r>
            <a:endParaRPr lang="en-US" i="1"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76" y="114300"/>
            <a:ext cx="1285876" cy="1285876"/>
          </a:xfrm>
          <a:prstGeom prst="rect">
            <a:avLst/>
          </a:prstGeom>
        </p:spPr>
      </p:pic>
      <p:sp>
        <p:nvSpPr>
          <p:cNvPr id="6" name="TextBox 5"/>
          <p:cNvSpPr txBox="1"/>
          <p:nvPr/>
        </p:nvSpPr>
        <p:spPr>
          <a:xfrm>
            <a:off x="524702" y="1478637"/>
            <a:ext cx="10897678" cy="3647152"/>
          </a:xfrm>
          <a:prstGeom prst="rect">
            <a:avLst/>
          </a:prstGeom>
          <a:noFill/>
        </p:spPr>
        <p:txBody>
          <a:bodyPr wrap="square" rtlCol="0">
            <a:spAutoFit/>
          </a:bodyPr>
          <a:lstStyle/>
          <a:p>
            <a:pPr algn="just"/>
            <a:r>
              <a:rPr lang="en-US" sz="2100" dirty="0"/>
              <a:t>There are two forms of singleton design </a:t>
            </a:r>
            <a:r>
              <a:rPr lang="en-US" sz="2100" dirty="0" smtClean="0"/>
              <a:t>pattern:</a:t>
            </a:r>
          </a:p>
          <a:p>
            <a:pPr marL="457200" indent="-457200" algn="just">
              <a:buAutoNum type="arabicParenR"/>
            </a:pPr>
            <a:r>
              <a:rPr lang="en-US" sz="2100" b="1" dirty="0" smtClean="0"/>
              <a:t>Early </a:t>
            </a:r>
            <a:r>
              <a:rPr lang="en-US" sz="2100" b="1" dirty="0"/>
              <a:t>Instantiation</a:t>
            </a:r>
            <a:r>
              <a:rPr lang="en-US" sz="2100" dirty="0"/>
              <a:t>: creation of instance at load </a:t>
            </a:r>
            <a:r>
              <a:rPr lang="en-US" sz="2100" dirty="0" smtClean="0"/>
              <a:t>time.</a:t>
            </a:r>
          </a:p>
          <a:p>
            <a:pPr marL="457200" indent="-457200" algn="just">
              <a:buAutoNum type="arabicParenR"/>
            </a:pPr>
            <a:r>
              <a:rPr lang="en-US" sz="2100" b="1" dirty="0" smtClean="0"/>
              <a:t>Lazy </a:t>
            </a:r>
            <a:r>
              <a:rPr lang="en-US" sz="2100" b="1" dirty="0"/>
              <a:t>Instantiation</a:t>
            </a:r>
            <a:r>
              <a:rPr lang="en-US" sz="2100" dirty="0"/>
              <a:t>: creation of instance when </a:t>
            </a:r>
            <a:r>
              <a:rPr lang="en-US" sz="2100" dirty="0" smtClean="0"/>
              <a:t>required.</a:t>
            </a:r>
          </a:p>
          <a:p>
            <a:pPr algn="just"/>
            <a:endParaRPr lang="en-US" sz="2100" dirty="0"/>
          </a:p>
          <a:p>
            <a:pPr algn="just"/>
            <a:r>
              <a:rPr lang="en-US" sz="2100" dirty="0"/>
              <a:t>Advantage of Singleton design </a:t>
            </a:r>
            <a:r>
              <a:rPr lang="en-US" sz="2100" dirty="0" smtClean="0"/>
              <a:t>pattern:</a:t>
            </a:r>
            <a:endParaRPr lang="en-US" sz="2100" dirty="0"/>
          </a:p>
          <a:p>
            <a:pPr algn="just"/>
            <a:r>
              <a:rPr lang="en-US" sz="2100" dirty="0" smtClean="0"/>
              <a:t>	Saves </a:t>
            </a:r>
            <a:r>
              <a:rPr lang="en-US" sz="2100" dirty="0"/>
              <a:t>memory because object is not created at each request. Only single instance is reused </a:t>
            </a:r>
            <a:r>
              <a:rPr lang="en-US" sz="2100" dirty="0" smtClean="0"/>
              <a:t>	again </a:t>
            </a:r>
            <a:r>
              <a:rPr lang="en-US" sz="2100" dirty="0"/>
              <a:t>and again.</a:t>
            </a:r>
          </a:p>
          <a:p>
            <a:pPr algn="just"/>
            <a:endParaRPr lang="en-US" sz="2100" dirty="0" smtClean="0"/>
          </a:p>
          <a:p>
            <a:pPr algn="just"/>
            <a:r>
              <a:rPr lang="en-US" sz="2100" dirty="0"/>
              <a:t>Usage of Singleton design </a:t>
            </a:r>
            <a:r>
              <a:rPr lang="en-US" sz="2100" dirty="0" smtClean="0"/>
              <a:t>pattern:</a:t>
            </a:r>
            <a:endParaRPr lang="en-US" sz="2100" dirty="0"/>
          </a:p>
          <a:p>
            <a:pPr algn="just"/>
            <a:r>
              <a:rPr lang="en-US" sz="2100" dirty="0" smtClean="0"/>
              <a:t>	Singleton </a:t>
            </a:r>
            <a:r>
              <a:rPr lang="en-US" sz="2100" dirty="0"/>
              <a:t>pattern is mostly used in </a:t>
            </a:r>
            <a:r>
              <a:rPr lang="en-US" sz="2100" dirty="0" smtClean="0"/>
              <a:t>multi-threaded and database applications. It is used in 	logging, caching, thread pools, configuration settings etc.</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540" y="5577240"/>
            <a:ext cx="531948" cy="531948"/>
          </a:xfrm>
          <a:prstGeom prst="rect">
            <a:avLst/>
          </a:prstGeom>
        </p:spPr>
      </p:pic>
      <p:sp>
        <p:nvSpPr>
          <p:cNvPr id="5" name="TextBox 4"/>
          <p:cNvSpPr txBox="1"/>
          <p:nvPr/>
        </p:nvSpPr>
        <p:spPr>
          <a:xfrm>
            <a:off x="1386840" y="5520048"/>
            <a:ext cx="9425940" cy="646331"/>
          </a:xfrm>
          <a:prstGeom prst="rect">
            <a:avLst/>
          </a:prstGeom>
          <a:noFill/>
        </p:spPr>
        <p:txBody>
          <a:bodyPr wrap="square" rtlCol="0">
            <a:spAutoFit/>
          </a:bodyPr>
          <a:lstStyle/>
          <a:p>
            <a:pPr algn="just"/>
            <a:r>
              <a:rPr lang="en-US" dirty="0"/>
              <a:t>This pattern is often used in frameworks and APIs, but it is common for this pattern to </a:t>
            </a:r>
            <a:r>
              <a:rPr lang="en-US" dirty="0"/>
              <a:t>be found </a:t>
            </a:r>
            <a:r>
              <a:rPr lang="en-US" dirty="0"/>
              <a:t>in the code of projects, mainly on Java EE.</a:t>
            </a:r>
          </a:p>
        </p:txBody>
      </p:sp>
    </p:spTree>
    <p:extLst>
      <p:ext uri="{BB962C8B-B14F-4D97-AF65-F5344CB8AC3E}">
        <p14:creationId xmlns:p14="http://schemas.microsoft.com/office/powerpoint/2010/main" val="13415071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479635" cy="990600"/>
          </a:xfrm>
        </p:spPr>
        <p:txBody>
          <a:bodyPr>
            <a:normAutofit/>
          </a:bodyPr>
          <a:lstStyle/>
          <a:p>
            <a:r>
              <a:rPr lang="en-US" b="1" dirty="0" smtClean="0">
                <a:latin typeface="Courier New" panose="02070309020205020404" pitchFamily="49" charset="0"/>
                <a:cs typeface="Courier New" panose="02070309020205020404" pitchFamily="49" charset="0"/>
              </a:rPr>
              <a:t>Design patterns(Singleton)</a:t>
            </a:r>
            <a:endParaRPr lang="en-US" i="1"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76" y="114300"/>
            <a:ext cx="1285876" cy="1285876"/>
          </a:xfrm>
          <a:prstGeom prst="rect">
            <a:avLst/>
          </a:prstGeom>
        </p:spPr>
      </p:pic>
      <p:sp>
        <p:nvSpPr>
          <p:cNvPr id="6" name="TextBox 5"/>
          <p:cNvSpPr txBox="1"/>
          <p:nvPr/>
        </p:nvSpPr>
        <p:spPr>
          <a:xfrm>
            <a:off x="524702" y="1478637"/>
            <a:ext cx="10897678" cy="3970318"/>
          </a:xfrm>
          <a:prstGeom prst="rect">
            <a:avLst/>
          </a:prstGeom>
          <a:noFill/>
        </p:spPr>
        <p:txBody>
          <a:bodyPr wrap="square" rtlCol="0">
            <a:spAutoFit/>
          </a:bodyPr>
          <a:lstStyle/>
          <a:p>
            <a:pPr algn="just"/>
            <a:r>
              <a:rPr lang="en-US" sz="2100" b="1" i="1" dirty="0"/>
              <a:t>How to create Singleton design pattern?</a:t>
            </a:r>
          </a:p>
          <a:p>
            <a:pPr algn="just"/>
            <a:r>
              <a:rPr lang="en-US" sz="2100" dirty="0"/>
              <a:t>To create the singleton class, we need to have static member of class, private constructor and static factory </a:t>
            </a:r>
            <a:r>
              <a:rPr lang="en-US" sz="2100" dirty="0" smtClean="0"/>
              <a:t>method.</a:t>
            </a:r>
          </a:p>
          <a:p>
            <a:pPr algn="just"/>
            <a:endParaRPr lang="en-US" sz="2100" dirty="0"/>
          </a:p>
          <a:p>
            <a:pPr marL="342900" indent="-342900" algn="just">
              <a:buFont typeface="Wingdings" panose="05000000000000000000" pitchFamily="2" charset="2"/>
              <a:buChar char="ü"/>
            </a:pPr>
            <a:r>
              <a:rPr lang="en-US" sz="2100" i="1" dirty="0"/>
              <a:t>Static member</a:t>
            </a:r>
            <a:r>
              <a:rPr lang="en-US" sz="2100" dirty="0"/>
              <a:t>: It gets memory only once because of static, </a:t>
            </a:r>
            <a:r>
              <a:rPr lang="en-US" sz="2100" dirty="0" err="1"/>
              <a:t>itcontains</a:t>
            </a:r>
            <a:r>
              <a:rPr lang="en-US" sz="2100" dirty="0"/>
              <a:t> the instance of the Singleton class.</a:t>
            </a:r>
          </a:p>
          <a:p>
            <a:pPr marL="342900" indent="-342900" algn="just">
              <a:buFont typeface="Wingdings" panose="05000000000000000000" pitchFamily="2" charset="2"/>
              <a:buChar char="ü"/>
            </a:pPr>
            <a:r>
              <a:rPr lang="en-US" sz="2100" i="1" dirty="0"/>
              <a:t>Private constructor</a:t>
            </a:r>
            <a:r>
              <a:rPr lang="en-US" sz="2100" dirty="0"/>
              <a:t>: It will prevent to instantiate the Singleton class from outside the class.</a:t>
            </a:r>
          </a:p>
          <a:p>
            <a:pPr marL="342900" indent="-342900" algn="just">
              <a:buFont typeface="Wingdings" panose="05000000000000000000" pitchFamily="2" charset="2"/>
              <a:buChar char="ü"/>
            </a:pPr>
            <a:r>
              <a:rPr lang="en-US" sz="2100" i="1" dirty="0"/>
              <a:t>Static factory method</a:t>
            </a:r>
            <a:r>
              <a:rPr lang="en-US" sz="2100" dirty="0"/>
              <a:t>: This provides the global point of access to the Singleton object and returns the instance to the caller</a:t>
            </a:r>
            <a:r>
              <a:rPr lang="en-US" sz="2100" dirty="0" smtClean="0"/>
              <a:t>.</a:t>
            </a:r>
          </a:p>
          <a:p>
            <a:pPr marL="342900" indent="-342900" algn="just">
              <a:buFont typeface="Wingdings" panose="05000000000000000000" pitchFamily="2" charset="2"/>
              <a:buChar char="ü"/>
            </a:pPr>
            <a:endParaRPr lang="en-US" sz="2100" dirty="0"/>
          </a:p>
          <a:p>
            <a:pPr algn="just"/>
            <a:endParaRPr lang="en-US" sz="2100" dirty="0" smtClean="0"/>
          </a:p>
          <a:p>
            <a:pPr algn="just"/>
            <a:r>
              <a:rPr lang="en-US" sz="2100" dirty="0" smtClean="0"/>
              <a:t>Let’s briefly talk about </a:t>
            </a:r>
            <a:r>
              <a:rPr lang="en-US" sz="2100" i="1" dirty="0" smtClean="0"/>
              <a:t>Lazy initialization </a:t>
            </a:r>
            <a:r>
              <a:rPr lang="en-US" sz="2100" dirty="0" smtClean="0"/>
              <a:t>and </a:t>
            </a:r>
            <a:r>
              <a:rPr lang="en-US" sz="2100" i="1" dirty="0" smtClean="0"/>
              <a:t>Eager/Early initialization </a:t>
            </a:r>
            <a:r>
              <a:rPr lang="en-US" sz="2100" dirty="0" smtClean="0"/>
              <a:t>in the upcoming slides.</a:t>
            </a:r>
          </a:p>
        </p:txBody>
      </p:sp>
    </p:spTree>
    <p:extLst>
      <p:ext uri="{BB962C8B-B14F-4D97-AF65-F5344CB8AC3E}">
        <p14:creationId xmlns:p14="http://schemas.microsoft.com/office/powerpoint/2010/main" val="5953706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479635" cy="990600"/>
          </a:xfrm>
        </p:spPr>
        <p:txBody>
          <a:bodyPr>
            <a:normAutofit/>
          </a:bodyPr>
          <a:lstStyle/>
          <a:p>
            <a:r>
              <a:rPr lang="en-US" b="1" dirty="0" smtClean="0">
                <a:latin typeface="Courier New" panose="02070309020205020404" pitchFamily="49" charset="0"/>
                <a:cs typeface="Courier New" panose="02070309020205020404" pitchFamily="49" charset="0"/>
              </a:rPr>
              <a:t>Lazy initialization </a:t>
            </a:r>
            <a:endParaRPr lang="en-US" i="1"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76" y="114300"/>
            <a:ext cx="1285876" cy="1285876"/>
          </a:xfrm>
          <a:prstGeom prst="rect">
            <a:avLst/>
          </a:prstGeom>
        </p:spPr>
      </p:pic>
    </p:spTree>
    <p:extLst>
      <p:ext uri="{BB962C8B-B14F-4D97-AF65-F5344CB8AC3E}">
        <p14:creationId xmlns:p14="http://schemas.microsoft.com/office/powerpoint/2010/main" val="41767158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r>
              <a:rPr lang="en-US" dirty="0" smtClean="0">
                <a:solidFill>
                  <a:schemeClr val="accent1">
                    <a:lumMod val="40000"/>
                    <a:lumOff val="60000"/>
                  </a:schemeClr>
                </a:solidFill>
              </a:rPr>
              <a:t>Amin D. </a:t>
            </a:r>
            <a:r>
              <a:rPr lang="en-US" dirty="0" err="1" smtClean="0">
                <a:solidFill>
                  <a:schemeClr val="accent1">
                    <a:lumMod val="40000"/>
                    <a:lumOff val="60000"/>
                  </a:schemeClr>
                </a:solidFill>
              </a:rPr>
              <a:t>Alamdari</a:t>
            </a:r>
            <a:endParaRPr lang="en-US" dirty="0" smtClean="0">
              <a:solidFill>
                <a:schemeClr val="accent1">
                  <a:lumMod val="40000"/>
                  <a:lumOff val="60000"/>
                </a:schemeClr>
              </a:solidFill>
            </a:endParaRPr>
          </a:p>
          <a:p>
            <a:r>
              <a:rPr lang="en-US" dirty="0" smtClean="0">
                <a:solidFill>
                  <a:schemeClr val="accent1">
                    <a:lumMod val="40000"/>
                    <a:lumOff val="60000"/>
                  </a:schemeClr>
                </a:solidFill>
              </a:rPr>
              <a:t>Email: amin.alamdari@ozu.edu.tr</a:t>
            </a:r>
            <a:endParaRPr lang="en-US" dirty="0">
              <a:solidFill>
                <a:schemeClr val="accent1">
                  <a:lumMod val="40000"/>
                  <a:lumOff val="60000"/>
                </a:schemeClr>
              </a:solidFill>
            </a:endParaRPr>
          </a:p>
        </p:txBody>
      </p:sp>
    </p:spTree>
    <p:extLst>
      <p:ext uri="{BB962C8B-B14F-4D97-AF65-F5344CB8AC3E}">
        <p14:creationId xmlns:p14="http://schemas.microsoft.com/office/powerpoint/2010/main" val="29399308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2152650" y="561975"/>
            <a:ext cx="9769476" cy="923925"/>
          </a:xfrm>
        </p:spPr>
        <p:txBody>
          <a:bodyPr/>
          <a:lstStyle/>
          <a:p>
            <a:r>
              <a:rPr lang="en-US" b="1" dirty="0" smtClean="0">
                <a:latin typeface="Courier New" panose="02070309020205020404" pitchFamily="49" charset="0"/>
                <a:cs typeface="Courier New" panose="02070309020205020404" pitchFamily="49" charset="0"/>
              </a:rPr>
              <a:t>JVM</a:t>
            </a:r>
            <a:r>
              <a:rPr lang="en-US" dirty="0" smtClean="0">
                <a:latin typeface="Courier New" panose="02070309020205020404" pitchFamily="49" charset="0"/>
                <a:cs typeface="Courier New" panose="02070309020205020404" pitchFamily="49" charset="0"/>
              </a:rPr>
              <a:t> – </a:t>
            </a:r>
            <a:r>
              <a:rPr lang="en-US" b="1" i="1" dirty="0" smtClean="0">
                <a:solidFill>
                  <a:schemeClr val="bg1"/>
                </a:solidFill>
                <a:latin typeface="Courier New" panose="02070309020205020404" pitchFamily="49" charset="0"/>
                <a:cs typeface="Courier New" panose="02070309020205020404" pitchFamily="49" charset="0"/>
              </a:rPr>
              <a:t>J</a:t>
            </a:r>
            <a:r>
              <a:rPr lang="en-US" i="1" dirty="0" smtClean="0">
                <a:latin typeface="Courier New" panose="02070309020205020404" pitchFamily="49" charset="0"/>
                <a:cs typeface="Courier New" panose="02070309020205020404" pitchFamily="49" charset="0"/>
              </a:rPr>
              <a:t>ava </a:t>
            </a:r>
            <a:r>
              <a:rPr lang="en-US" b="1" i="1" dirty="0" smtClean="0">
                <a:solidFill>
                  <a:schemeClr val="bg1"/>
                </a:solidFill>
                <a:latin typeface="Courier New" panose="02070309020205020404" pitchFamily="49" charset="0"/>
                <a:cs typeface="Courier New" panose="02070309020205020404" pitchFamily="49" charset="0"/>
              </a:rPr>
              <a:t>V</a:t>
            </a:r>
            <a:r>
              <a:rPr lang="en-US" i="1" dirty="0" smtClean="0">
                <a:latin typeface="Courier New" panose="02070309020205020404" pitchFamily="49" charset="0"/>
                <a:cs typeface="Courier New" panose="02070309020205020404" pitchFamily="49" charset="0"/>
              </a:rPr>
              <a:t>irtual </a:t>
            </a:r>
            <a:r>
              <a:rPr lang="en-US" b="1" i="1" dirty="0" smtClean="0">
                <a:solidFill>
                  <a:schemeClr val="bg1"/>
                </a:solidFill>
                <a:latin typeface="Courier New" panose="02070309020205020404" pitchFamily="49" charset="0"/>
                <a:cs typeface="Courier New" panose="02070309020205020404" pitchFamily="49" charset="0"/>
              </a:rPr>
              <a:t>m</a:t>
            </a:r>
            <a:r>
              <a:rPr lang="en-US" i="1" dirty="0" smtClean="0">
                <a:latin typeface="Courier New" panose="02070309020205020404" pitchFamily="49" charset="0"/>
                <a:cs typeface="Courier New" panose="02070309020205020404" pitchFamily="49" charset="0"/>
              </a:rPr>
              <a:t>achine</a:t>
            </a:r>
            <a:endParaRPr lang="en-US" i="1" dirty="0">
              <a:latin typeface="Courier New" panose="02070309020205020404" pitchFamily="49" charset="0"/>
              <a:cs typeface="Courier New" panose="02070309020205020404" pitchFamily="49" charset="0"/>
            </a:endParaRPr>
          </a:p>
        </p:txBody>
      </p:sp>
      <p:sp>
        <p:nvSpPr>
          <p:cNvPr id="10" name="Content Placeholder 9"/>
          <p:cNvSpPr>
            <a:spLocks noGrp="1"/>
          </p:cNvSpPr>
          <p:nvPr>
            <p:ph sz="half" idx="1"/>
          </p:nvPr>
        </p:nvSpPr>
        <p:spPr>
          <a:xfrm>
            <a:off x="685802" y="1800224"/>
            <a:ext cx="6248398" cy="4352925"/>
          </a:xfrm>
        </p:spPr>
        <p:txBody>
          <a:bodyPr>
            <a:normAutofit/>
          </a:bodyPr>
          <a:lstStyle/>
          <a:p>
            <a:pPr marL="0" indent="0">
              <a:buNone/>
            </a:pPr>
            <a:r>
              <a:rPr lang="en-US" sz="2000" b="1" i="1" dirty="0" smtClean="0"/>
              <a:t>The Run-Time Data Areas of the JVM:</a:t>
            </a:r>
          </a:p>
          <a:p>
            <a:pPr marL="0" indent="0" algn="just">
              <a:buNone/>
            </a:pPr>
            <a:r>
              <a:rPr lang="en-US" sz="2000" dirty="0" smtClean="0"/>
              <a:t>The </a:t>
            </a:r>
            <a:r>
              <a:rPr lang="en-US" sz="2000" dirty="0"/>
              <a:t>Java Virtual Machine defines various run-time data areas that are used during execution of a program. Some of these data areas are created on Java Virtual Machine start-up and are destroyed only when the Java Virtual Machine exits. Other data areas are per thread. Per-thread data areas are created when a thread is created and destroyed when the thread exits</a:t>
            </a:r>
            <a:r>
              <a:rPr lang="en-US" sz="2000" dirty="0" smtClean="0"/>
              <a:t>.</a:t>
            </a:r>
          </a:p>
          <a:p>
            <a:pPr marL="0" indent="0" algn="just">
              <a:buNone/>
            </a:pPr>
            <a:endParaRPr lang="en-US" sz="2000" dirty="0"/>
          </a:p>
          <a:p>
            <a:pPr marL="0" indent="0" algn="just">
              <a:buNone/>
            </a:pPr>
            <a:r>
              <a:rPr lang="en-US" sz="2000" dirty="0" smtClean="0"/>
              <a:t>Let’s understand the internal architecture of JVM.</a:t>
            </a: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2" y="381000"/>
            <a:ext cx="1285876" cy="1285876"/>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4497" y="2452279"/>
            <a:ext cx="4864295" cy="2732750"/>
          </a:xfrm>
          <a:prstGeom prst="rect">
            <a:avLst/>
          </a:prstGeom>
        </p:spPr>
      </p:pic>
    </p:spTree>
    <p:extLst>
      <p:ext uri="{BB962C8B-B14F-4D97-AF65-F5344CB8AC3E}">
        <p14:creationId xmlns:p14="http://schemas.microsoft.com/office/powerpoint/2010/main" val="1145245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078301" y="1886568"/>
            <a:ext cx="4885508" cy="39269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2152650" y="561975"/>
            <a:ext cx="9769476" cy="923925"/>
          </a:xfrm>
        </p:spPr>
        <p:txBody>
          <a:bodyPr/>
          <a:lstStyle/>
          <a:p>
            <a:r>
              <a:rPr lang="en-US" b="1" dirty="0" smtClean="0">
                <a:latin typeface="Courier New" panose="02070309020205020404" pitchFamily="49" charset="0"/>
                <a:cs typeface="Courier New" panose="02070309020205020404" pitchFamily="49" charset="0"/>
              </a:rPr>
              <a:t>JVM</a:t>
            </a:r>
            <a:r>
              <a:rPr lang="en-US" dirty="0" smtClean="0">
                <a:latin typeface="Courier New" panose="02070309020205020404" pitchFamily="49" charset="0"/>
                <a:cs typeface="Courier New" panose="02070309020205020404" pitchFamily="49" charset="0"/>
              </a:rPr>
              <a:t> – </a:t>
            </a:r>
            <a:r>
              <a:rPr lang="en-US" b="1" i="1" dirty="0" smtClean="0">
                <a:solidFill>
                  <a:schemeClr val="bg1"/>
                </a:solidFill>
                <a:latin typeface="Courier New" panose="02070309020205020404" pitchFamily="49" charset="0"/>
                <a:cs typeface="Courier New" panose="02070309020205020404" pitchFamily="49" charset="0"/>
              </a:rPr>
              <a:t>J</a:t>
            </a:r>
            <a:r>
              <a:rPr lang="en-US" i="1" dirty="0" smtClean="0">
                <a:latin typeface="Courier New" panose="02070309020205020404" pitchFamily="49" charset="0"/>
                <a:cs typeface="Courier New" panose="02070309020205020404" pitchFamily="49" charset="0"/>
              </a:rPr>
              <a:t>ava </a:t>
            </a:r>
            <a:r>
              <a:rPr lang="en-US" b="1" i="1" dirty="0" smtClean="0">
                <a:solidFill>
                  <a:schemeClr val="bg1"/>
                </a:solidFill>
                <a:latin typeface="Courier New" panose="02070309020205020404" pitchFamily="49" charset="0"/>
                <a:cs typeface="Courier New" panose="02070309020205020404" pitchFamily="49" charset="0"/>
              </a:rPr>
              <a:t>V</a:t>
            </a:r>
            <a:r>
              <a:rPr lang="en-US" i="1" dirty="0" smtClean="0">
                <a:latin typeface="Courier New" panose="02070309020205020404" pitchFamily="49" charset="0"/>
                <a:cs typeface="Courier New" panose="02070309020205020404" pitchFamily="49" charset="0"/>
              </a:rPr>
              <a:t>irtual </a:t>
            </a:r>
            <a:r>
              <a:rPr lang="en-US" b="1" i="1" dirty="0" smtClean="0">
                <a:solidFill>
                  <a:schemeClr val="bg1"/>
                </a:solidFill>
                <a:latin typeface="Courier New" panose="02070309020205020404" pitchFamily="49" charset="0"/>
                <a:cs typeface="Courier New" panose="02070309020205020404" pitchFamily="49" charset="0"/>
              </a:rPr>
              <a:t>m</a:t>
            </a:r>
            <a:r>
              <a:rPr lang="en-US" i="1" dirty="0" smtClean="0">
                <a:latin typeface="Courier New" panose="02070309020205020404" pitchFamily="49" charset="0"/>
                <a:cs typeface="Courier New" panose="02070309020205020404" pitchFamily="49" charset="0"/>
              </a:rPr>
              <a:t>achine</a:t>
            </a:r>
            <a:endParaRPr lang="en-US" i="1" dirty="0">
              <a:latin typeface="Courier New" panose="02070309020205020404" pitchFamily="49" charset="0"/>
              <a:cs typeface="Courier New" panose="02070309020205020404" pitchFamily="49" charset="0"/>
            </a:endParaRPr>
          </a:p>
        </p:txBody>
      </p:sp>
      <p:sp>
        <p:nvSpPr>
          <p:cNvPr id="10" name="Content Placeholder 9"/>
          <p:cNvSpPr>
            <a:spLocks noGrp="1"/>
          </p:cNvSpPr>
          <p:nvPr>
            <p:ph sz="half" idx="1"/>
          </p:nvPr>
        </p:nvSpPr>
        <p:spPr>
          <a:xfrm>
            <a:off x="685802" y="1800224"/>
            <a:ext cx="6248398" cy="4352925"/>
          </a:xfrm>
        </p:spPr>
        <p:txBody>
          <a:bodyPr/>
          <a:lstStyle/>
          <a:p>
            <a:pPr marL="0" indent="0">
              <a:buNone/>
            </a:pPr>
            <a:r>
              <a:rPr lang="en-US" sz="2000" b="1" i="1" dirty="0" smtClean="0"/>
              <a:t>JVM Architecture:</a:t>
            </a:r>
          </a:p>
          <a:p>
            <a:pPr marL="342900" indent="-342900" algn="just">
              <a:buAutoNum type="arabicParenR"/>
            </a:pPr>
            <a:r>
              <a:rPr lang="en-US" sz="2000" dirty="0" err="1" smtClean="0"/>
              <a:t>ClassLoader</a:t>
            </a:r>
            <a:r>
              <a:rPr lang="en-US" sz="2000" dirty="0" smtClean="0"/>
              <a:t> is a subsystem of JVM which is used to load class files. In the other words, a class loader is an object that is responsible for loading classes.</a:t>
            </a:r>
          </a:p>
          <a:p>
            <a:pPr marL="457200" lvl="1" indent="0">
              <a:buNone/>
            </a:pPr>
            <a:endParaRPr lang="en-US"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2" y="381000"/>
            <a:ext cx="1285876" cy="1285876"/>
          </a:xfrm>
          <a:prstGeom prst="rect">
            <a:avLst/>
          </a:prstGeom>
        </p:spPr>
      </p:pic>
      <p:pic>
        <p:nvPicPr>
          <p:cNvPr id="1026" name="Picture 2" descr="JVM Archite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5531" y="1886568"/>
            <a:ext cx="4551048" cy="3926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550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007195" cy="990600"/>
          </a:xfrm>
        </p:spPr>
        <p:txBody>
          <a:bodyPr/>
          <a:lstStyle/>
          <a:p>
            <a:r>
              <a:rPr lang="en-US" b="1" dirty="0" smtClean="0">
                <a:latin typeface="Courier New" panose="02070309020205020404" pitchFamily="49" charset="0"/>
                <a:cs typeface="Courier New" panose="02070309020205020404" pitchFamily="49" charset="0"/>
              </a:rPr>
              <a:t>Java variables</a:t>
            </a:r>
            <a:endParaRPr lang="en-US" i="1" dirty="0">
              <a:latin typeface="Courier New" panose="02070309020205020404" pitchFamily="49" charset="0"/>
              <a:cs typeface="Courier New" panose="02070309020205020404" pitchFamily="49" charset="0"/>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1498" y="213360"/>
            <a:ext cx="1094266" cy="1094266"/>
          </a:xfrm>
        </p:spPr>
      </p:pic>
    </p:spTree>
    <p:extLst>
      <p:ext uri="{BB962C8B-B14F-4D97-AF65-F5344CB8AC3E}">
        <p14:creationId xmlns:p14="http://schemas.microsoft.com/office/powerpoint/2010/main" val="2546947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007195" cy="990600"/>
          </a:xfrm>
        </p:spPr>
        <p:txBody>
          <a:bodyPr/>
          <a:lstStyle/>
          <a:p>
            <a:r>
              <a:rPr lang="en-US" b="1" dirty="0" smtClean="0">
                <a:latin typeface="Courier New" panose="02070309020205020404" pitchFamily="49" charset="0"/>
                <a:cs typeface="Courier New" panose="02070309020205020404" pitchFamily="49" charset="0"/>
              </a:rPr>
              <a:t>Java variables (non-static)</a:t>
            </a:r>
            <a:endParaRPr lang="en-US" i="1" dirty="0">
              <a:latin typeface="Courier New" panose="02070309020205020404" pitchFamily="49" charset="0"/>
              <a:cs typeface="Courier New" panose="02070309020205020404" pitchFamily="49" charset="0"/>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1498" y="213360"/>
            <a:ext cx="1094266" cy="1094266"/>
          </a:xfrm>
        </p:spPr>
      </p:pic>
    </p:spTree>
    <p:extLst>
      <p:ext uri="{BB962C8B-B14F-4D97-AF65-F5344CB8AC3E}">
        <p14:creationId xmlns:p14="http://schemas.microsoft.com/office/powerpoint/2010/main" val="868157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784505" y="409576"/>
            <a:ext cx="8007195" cy="990600"/>
          </a:xfrm>
        </p:spPr>
        <p:txBody>
          <a:bodyPr/>
          <a:lstStyle/>
          <a:p>
            <a:r>
              <a:rPr lang="en-US" b="1" dirty="0" smtClean="0">
                <a:latin typeface="Courier New" panose="02070309020205020404" pitchFamily="49" charset="0"/>
                <a:cs typeface="Courier New" panose="02070309020205020404" pitchFamily="49" charset="0"/>
              </a:rPr>
              <a:t>Java variables (Static)</a:t>
            </a:r>
            <a:endParaRPr lang="en-US" i="1" dirty="0">
              <a:latin typeface="Courier New" panose="02070309020205020404" pitchFamily="49" charset="0"/>
              <a:cs typeface="Courier New" panose="02070309020205020404" pitchFamily="49" charset="0"/>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1498" y="213360"/>
            <a:ext cx="1094266" cy="1094266"/>
          </a:xfrm>
        </p:spPr>
      </p:pic>
      <p:sp>
        <p:nvSpPr>
          <p:cNvPr id="5" name="Content Placeholder 3"/>
          <p:cNvSpPr txBox="1">
            <a:spLocks/>
          </p:cNvSpPr>
          <p:nvPr/>
        </p:nvSpPr>
        <p:spPr>
          <a:xfrm>
            <a:off x="685801" y="1602377"/>
            <a:ext cx="10809513" cy="4824549"/>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100" b="1" i="1" dirty="0" smtClean="0"/>
              <a:t>Real-Life Example:</a:t>
            </a:r>
          </a:p>
          <a:p>
            <a:pPr marL="0" indent="0" algn="just">
              <a:buNone/>
            </a:pPr>
            <a:r>
              <a:rPr lang="en-US" sz="2100" dirty="0">
                <a:cs typeface="Courier New" panose="02070309020205020404" pitchFamily="49" charset="0"/>
              </a:rPr>
              <a:t>Let’s start this </a:t>
            </a:r>
            <a:r>
              <a:rPr lang="en-US" sz="2100" dirty="0" smtClean="0">
                <a:cs typeface="Courier New" panose="02070309020205020404" pitchFamily="49" charset="0"/>
              </a:rPr>
              <a:t>slide </a:t>
            </a:r>
            <a:r>
              <a:rPr lang="en-US" sz="2100" dirty="0">
                <a:cs typeface="Courier New" panose="02070309020205020404" pitchFamily="49" charset="0"/>
              </a:rPr>
              <a:t>with a real life example. Consider a machine that produces different varieties of pens like blue, black, green, </a:t>
            </a:r>
            <a:r>
              <a:rPr lang="en-US" sz="2100" dirty="0" smtClean="0">
                <a:cs typeface="Courier New" panose="02070309020205020404" pitchFamily="49" charset="0"/>
              </a:rPr>
              <a:t>etc. </a:t>
            </a:r>
            <a:r>
              <a:rPr lang="en-US" sz="2100" dirty="0">
                <a:cs typeface="Courier New" panose="02070309020205020404" pitchFamily="49" charset="0"/>
              </a:rPr>
              <a:t>for two different companies</a:t>
            </a:r>
            <a:r>
              <a:rPr lang="en-US" sz="2100" dirty="0" smtClean="0">
                <a:cs typeface="Courier New" panose="02070309020205020404" pitchFamily="49" charset="0"/>
              </a:rPr>
              <a:t>.</a:t>
            </a:r>
            <a:endParaRPr lang="en-US" sz="2100" dirty="0">
              <a:cs typeface="Courier New" panose="02070309020205020404" pitchFamily="49" charset="0"/>
            </a:endParaRPr>
          </a:p>
          <a:p>
            <a:pPr marL="0" indent="0" algn="just">
              <a:buNone/>
            </a:pPr>
            <a:r>
              <a:rPr lang="en-US" sz="2100" dirty="0">
                <a:cs typeface="Courier New" panose="02070309020205020404" pitchFamily="49" charset="0"/>
              </a:rPr>
              <a:t>All pens are different in their properties like some of them are blue having different body structure and some of them are black but one attribute is common among all the pens is its company name </a:t>
            </a:r>
            <a:r>
              <a:rPr lang="en-US" sz="2100" dirty="0" smtClean="0">
                <a:cs typeface="Courier New" panose="02070309020205020404" pitchFamily="49" charset="0"/>
              </a:rPr>
              <a:t>i.e. </a:t>
            </a:r>
            <a:r>
              <a:rPr lang="en-US" sz="2100" dirty="0">
                <a:cs typeface="Courier New" panose="02070309020205020404" pitchFamily="49" charset="0"/>
              </a:rPr>
              <a:t>‘X’. All pens that are manufactured for a particular having the same company name </a:t>
            </a:r>
            <a:r>
              <a:rPr lang="en-US" sz="2100" dirty="0" smtClean="0">
                <a:cs typeface="Courier New" panose="02070309020205020404" pitchFamily="49" charset="0"/>
              </a:rPr>
              <a:t>i.e. </a:t>
            </a:r>
            <a:r>
              <a:rPr lang="en-US" sz="2100" dirty="0">
                <a:cs typeface="Courier New" panose="02070309020205020404" pitchFamily="49" charset="0"/>
              </a:rPr>
              <a:t>‘X</a:t>
            </a:r>
            <a:r>
              <a:rPr lang="en-US" sz="2100" dirty="0" smtClean="0">
                <a:cs typeface="Courier New" panose="02070309020205020404" pitchFamily="49" charset="0"/>
              </a:rPr>
              <a:t>’.</a:t>
            </a:r>
            <a:endParaRPr lang="en-US" sz="2100" dirty="0">
              <a:cs typeface="Courier New" panose="02070309020205020404" pitchFamily="49" charset="0"/>
            </a:endParaRPr>
          </a:p>
          <a:p>
            <a:pPr marL="0" indent="0" algn="just">
              <a:buNone/>
            </a:pPr>
            <a:r>
              <a:rPr lang="en-US" sz="2100" dirty="0">
                <a:cs typeface="Courier New" panose="02070309020205020404" pitchFamily="49" charset="0"/>
              </a:rPr>
              <a:t>After some time if we want to manufacture pens for a second company we simply update the company name variable to the name of the second company and after that, all pens that will be manufactured will be of the second company.</a:t>
            </a:r>
            <a:endParaRPr lang="en-US" sz="2100" dirty="0" smtClean="0">
              <a:cs typeface="Courier New" panose="02070309020205020404" pitchFamily="49" charset="0"/>
            </a:endParaRPr>
          </a:p>
          <a:p>
            <a:pPr marL="0" indent="0" algn="just">
              <a:buFont typeface="Arial"/>
              <a:buNone/>
            </a:pPr>
            <a:endParaRPr lang="en-US" sz="2100" dirty="0"/>
          </a:p>
        </p:txBody>
      </p:sp>
    </p:spTree>
    <p:extLst>
      <p:ext uri="{BB962C8B-B14F-4D97-AF65-F5344CB8AC3E}">
        <p14:creationId xmlns:p14="http://schemas.microsoft.com/office/powerpoint/2010/main" val="35485575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txDef>
      <a:spPr>
        <a:noFill/>
      </a:spPr>
      <a:bodyPr wrap="none" rtlCol="0">
        <a:spAutoFit/>
      </a:bodyPr>
      <a:lstStyle>
        <a:defPPr>
          <a:defRPr dirty="0"/>
        </a:defPPr>
      </a:lstStyle>
    </a:txDef>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CE12C2FA-3740-4055-BA8A-74A1458F4A51}">
  <ds:schemaRefs>
    <ds:schemaRef ds:uri="http://schemas.microsoft.com/sharepoint/v3/contenttype/forms"/>
  </ds:schemaRefs>
</ds:datastoreItem>
</file>

<file path=customXml/itemProps2.xml><?xml version="1.0" encoding="utf-8"?>
<ds:datastoreItem xmlns:ds="http://schemas.openxmlformats.org/officeDocument/2006/customXml" ds:itemID="{0257C101-46E1-4CAE-AE60-1AB79022B7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15B3C4-7FB6-414C-8C24-8862C0E6C9F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Future design</Template>
  <TotalTime>0</TotalTime>
  <Words>4256</Words>
  <Application>Microsoft Office PowerPoint</Application>
  <PresentationFormat>Widescreen</PresentationFormat>
  <Paragraphs>316</Paragraphs>
  <Slides>47</Slides>
  <Notes>47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Courier New</vt:lpstr>
      <vt:lpstr>Wingdings</vt:lpstr>
      <vt:lpstr>Celestial</vt:lpstr>
      <vt:lpstr>JAVA Programming Language</vt:lpstr>
      <vt:lpstr>Content</vt:lpstr>
      <vt:lpstr>JVM – Java Virtual machine</vt:lpstr>
      <vt:lpstr>JVM – Java Virtual machine</vt:lpstr>
      <vt:lpstr>JVM – Java Virtual machine</vt:lpstr>
      <vt:lpstr>JVM – Java Virtual machine</vt:lpstr>
      <vt:lpstr>Java variables</vt:lpstr>
      <vt:lpstr>Java variables (non-static)</vt:lpstr>
      <vt:lpstr>Java variables (Static)</vt:lpstr>
      <vt:lpstr>Java variables (Static)</vt:lpstr>
      <vt:lpstr>Java variables (Static)</vt:lpstr>
      <vt:lpstr>Java variables (Static)</vt:lpstr>
      <vt:lpstr>Java variables (Static)</vt:lpstr>
      <vt:lpstr>Java variables (Static)</vt:lpstr>
      <vt:lpstr>Java variables (Static)</vt:lpstr>
      <vt:lpstr>Java variables (Static)</vt:lpstr>
      <vt:lpstr>Java variables (Static)</vt:lpstr>
      <vt:lpstr>Java variables (Static)</vt:lpstr>
      <vt:lpstr>Java variables (Static)</vt:lpstr>
      <vt:lpstr>Java variables (Static)</vt:lpstr>
      <vt:lpstr>Java Methods</vt:lpstr>
      <vt:lpstr>Java Methods</vt:lpstr>
      <vt:lpstr>Java Methods (with final parameter)</vt:lpstr>
      <vt:lpstr>Java Methods (with final parameter)</vt:lpstr>
      <vt:lpstr>Java Methods (with final parameter)</vt:lpstr>
      <vt:lpstr>Call BY VALUE/REFERENCE</vt:lpstr>
      <vt:lpstr>Call BY VALUE/REFERENCE</vt:lpstr>
      <vt:lpstr>Call BY VALUE/REFERENCE</vt:lpstr>
      <vt:lpstr>Call BY VALUE/REFERENCE</vt:lpstr>
      <vt:lpstr>Call BY VALUE/REFERENCE</vt:lpstr>
      <vt:lpstr>Call BY VALUE/REFERENCE</vt:lpstr>
      <vt:lpstr>Call BY VALUE/REFERENCE</vt:lpstr>
      <vt:lpstr>Call BY VALUE/REFERENCE</vt:lpstr>
      <vt:lpstr>Design patterns(Introduction)</vt:lpstr>
      <vt:lpstr>Design patterns(Introduction)</vt:lpstr>
      <vt:lpstr>Design patterns(Introduction)</vt:lpstr>
      <vt:lpstr>Design patterns(Introduction)</vt:lpstr>
      <vt:lpstr>Design patterns(Introduction)</vt:lpstr>
      <vt:lpstr>Design patterns(Creational)</vt:lpstr>
      <vt:lpstr>Design patterns(Singleton)</vt:lpstr>
      <vt:lpstr>Design patterns(Singleton)</vt:lpstr>
      <vt:lpstr>Design patterns(Singleton)</vt:lpstr>
      <vt:lpstr>Design patterns(Singleton)</vt:lpstr>
      <vt:lpstr>Design patterns(Singleton)</vt:lpstr>
      <vt:lpstr>Design patterns(Singleton)</vt:lpstr>
      <vt:lpstr>Lazy initialization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2022-08-30T14:35:11Z</dcterms:created>
  <dcterms:modified xsi:type="dcterms:W3CDTF">2022-09-02T19:28:58Z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