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d F.S" initials="AF" lastIdx="1" clrIdx="0">
    <p:extLst>
      <p:ext uri="{19B8F6BF-5375-455C-9EA6-DF929625EA0E}">
        <p15:presenceInfo xmlns:p15="http://schemas.microsoft.com/office/powerpoint/2012/main" userId="d7e25ca59d1190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30T23:36:52.014"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994D-D767-4778-8EB5-AD94455107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ADC9D-0225-4D53-887F-3528C6EFA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D9D36B-7A61-4D27-B711-7D69464ADFD7}"/>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5" name="Footer Placeholder 4">
            <a:extLst>
              <a:ext uri="{FF2B5EF4-FFF2-40B4-BE49-F238E27FC236}">
                <a16:creationId xmlns:a16="http://schemas.microsoft.com/office/drawing/2014/main" id="{566BE0DB-0905-40BF-87EB-5ADBBA269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9E214-1B82-4A80-A4FA-F301A76ABB2C}"/>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1184987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CBF7-A3C1-415D-BBE0-5495FE15F5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9BCB35-7C53-45F6-83A6-95BD338BF8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1D259-F6F0-4D87-95E1-2D10802CC78E}"/>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5" name="Footer Placeholder 4">
            <a:extLst>
              <a:ext uri="{FF2B5EF4-FFF2-40B4-BE49-F238E27FC236}">
                <a16:creationId xmlns:a16="http://schemas.microsoft.com/office/drawing/2014/main" id="{0FF3850C-0EB6-4202-9B46-EF256E56C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52DB5-4D73-4878-A057-163C01FBA298}"/>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261987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495F9-B48A-4808-B849-FA96CD4AFC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7AAD2-4670-4222-AFD0-FED87DE307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6BBB4-C420-4ECC-A9EA-C88B5FEF3C43}"/>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5" name="Footer Placeholder 4">
            <a:extLst>
              <a:ext uri="{FF2B5EF4-FFF2-40B4-BE49-F238E27FC236}">
                <a16:creationId xmlns:a16="http://schemas.microsoft.com/office/drawing/2014/main" id="{DD0AD76C-FA2D-4DBA-B869-726E1116F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CDBA6-FE99-416D-B582-CCB68A2D5015}"/>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244725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9900B-4210-4C6C-9BAF-5438D4F636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4AA81-540C-4CE3-88EC-657647C99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3C6D5-21DD-439E-AD70-2534F3B158A8}"/>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5" name="Footer Placeholder 4">
            <a:extLst>
              <a:ext uri="{FF2B5EF4-FFF2-40B4-BE49-F238E27FC236}">
                <a16:creationId xmlns:a16="http://schemas.microsoft.com/office/drawing/2014/main" id="{F1791020-D8C0-42C9-A386-34F9B306F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DC5C8-ABE2-4297-B0FE-1EBFC6E8DADB}"/>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330629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A3FE-EDFC-4A72-8075-EA1D4FDD71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E8A35-2AA7-4567-BF13-BDD526F5DE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3ACFA-C5AB-4E2D-8DD7-173334678F4D}"/>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5" name="Footer Placeholder 4">
            <a:extLst>
              <a:ext uri="{FF2B5EF4-FFF2-40B4-BE49-F238E27FC236}">
                <a16:creationId xmlns:a16="http://schemas.microsoft.com/office/drawing/2014/main" id="{2C166EDD-0F0D-4470-B1C6-647B4E8AC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58F5E-6091-4EF9-886D-FDCB3C8449AA}"/>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354069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607-6182-4461-8E10-A9180184AB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6FEEEC-1DA9-4885-8549-F43C0E430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5E2982-B9FC-492B-AA11-3B62C1CAE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B725D-4202-4196-ACA7-D9A10653F45C}"/>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6" name="Footer Placeholder 5">
            <a:extLst>
              <a:ext uri="{FF2B5EF4-FFF2-40B4-BE49-F238E27FC236}">
                <a16:creationId xmlns:a16="http://schemas.microsoft.com/office/drawing/2014/main" id="{2E920C23-0E67-4A50-9F96-BD4322B10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E4669-D381-40CE-91C3-C395696CB063}"/>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3744210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53407-330D-48AC-BE93-5B940EC54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7829D-2770-4913-9004-4FC5725D9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27FD7-B3DD-4D64-B211-C40CFC38D6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4974CE-7CC0-4297-A4D6-F20D470CE5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4C46C-93DD-404A-915D-0258878E26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AF11B0-6704-4090-99CF-A21B5FF1CBE1}"/>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8" name="Footer Placeholder 7">
            <a:extLst>
              <a:ext uri="{FF2B5EF4-FFF2-40B4-BE49-F238E27FC236}">
                <a16:creationId xmlns:a16="http://schemas.microsoft.com/office/drawing/2014/main" id="{51387D88-13CA-43FF-ADEB-1034E119C1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AFB5DE-68B4-4216-8B48-9B79F80BC762}"/>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3070834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7D857-19C5-4433-AACD-1350339812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4369A2-1FD0-41EC-8B10-B10F2951D672}"/>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4" name="Footer Placeholder 3">
            <a:extLst>
              <a:ext uri="{FF2B5EF4-FFF2-40B4-BE49-F238E27FC236}">
                <a16:creationId xmlns:a16="http://schemas.microsoft.com/office/drawing/2014/main" id="{04F4A028-C4C8-4C14-8985-0CFA641BD8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0898D-79D0-4CCF-9A30-8A27C890A475}"/>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295115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6C7E9-2F02-4B78-970F-7E5D9A15B6BC}"/>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3" name="Footer Placeholder 2">
            <a:extLst>
              <a:ext uri="{FF2B5EF4-FFF2-40B4-BE49-F238E27FC236}">
                <a16:creationId xmlns:a16="http://schemas.microsoft.com/office/drawing/2014/main" id="{B0D9DBDF-E45F-40CF-9741-7835541BB0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A7A32-FF26-4B25-85CC-F251DCA61999}"/>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211838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BF32-73B9-4AAB-B588-B5238B5E6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C6FD60-33D3-4CF1-AF0F-1DDB4E88E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289D16-FF50-485E-B7C9-CAF218FD6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8ADE9-0474-44A4-AEC9-C987F202E69C}"/>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6" name="Footer Placeholder 5">
            <a:extLst>
              <a:ext uri="{FF2B5EF4-FFF2-40B4-BE49-F238E27FC236}">
                <a16:creationId xmlns:a16="http://schemas.microsoft.com/office/drawing/2014/main" id="{0BE33AFF-36D8-44F4-A9B0-D220106BA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BCEBE-4AA5-4938-AD88-A1D11F0514F4}"/>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325526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131B-C0DF-4D0B-AE5E-93290231D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8789B-404D-42BD-B6CB-5F06EC5EB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16DB4-EACE-4D43-9DCD-A874B6972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D6902-4703-4E60-9D80-307AE9B653AF}"/>
              </a:ext>
            </a:extLst>
          </p:cNvPr>
          <p:cNvSpPr>
            <a:spLocks noGrp="1"/>
          </p:cNvSpPr>
          <p:nvPr>
            <p:ph type="dt" sz="half" idx="10"/>
          </p:nvPr>
        </p:nvSpPr>
        <p:spPr/>
        <p:txBody>
          <a:bodyPr/>
          <a:lstStyle/>
          <a:p>
            <a:fld id="{033EFEEE-1FBA-414E-8855-AB28025F3089}" type="datetimeFigureOut">
              <a:rPr lang="en-US" smtClean="0"/>
              <a:t>3/30/2021</a:t>
            </a:fld>
            <a:endParaRPr lang="en-US"/>
          </a:p>
        </p:txBody>
      </p:sp>
      <p:sp>
        <p:nvSpPr>
          <p:cNvPr id="6" name="Footer Placeholder 5">
            <a:extLst>
              <a:ext uri="{FF2B5EF4-FFF2-40B4-BE49-F238E27FC236}">
                <a16:creationId xmlns:a16="http://schemas.microsoft.com/office/drawing/2014/main" id="{906D0DEF-5F54-45EB-B7A9-53DBA2D7C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2F4E0-2F3A-485A-9276-3551FA8CEA95}"/>
              </a:ext>
            </a:extLst>
          </p:cNvPr>
          <p:cNvSpPr>
            <a:spLocks noGrp="1"/>
          </p:cNvSpPr>
          <p:nvPr>
            <p:ph type="sldNum" sz="quarter" idx="12"/>
          </p:nvPr>
        </p:nvSpPr>
        <p:spPr/>
        <p:txBody>
          <a:bodyPr/>
          <a:lstStyle/>
          <a:p>
            <a:fld id="{BB19BDF5-2908-469B-B77F-9A257E6E53F1}" type="slidenum">
              <a:rPr lang="en-US" smtClean="0"/>
              <a:t>‹#›</a:t>
            </a:fld>
            <a:endParaRPr lang="en-US"/>
          </a:p>
        </p:txBody>
      </p:sp>
    </p:spTree>
    <p:extLst>
      <p:ext uri="{BB962C8B-B14F-4D97-AF65-F5344CB8AC3E}">
        <p14:creationId xmlns:p14="http://schemas.microsoft.com/office/powerpoint/2010/main" val="426543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4373F4-3FB6-4DD1-B32E-7C34B4B48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A88A4-B806-4AE7-86CA-80C8BD2FA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73394-C151-4AE3-A3A1-AFC6F2596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3EFEEE-1FBA-414E-8855-AB28025F3089}" type="datetimeFigureOut">
              <a:rPr lang="en-US" smtClean="0"/>
              <a:t>3/30/2021</a:t>
            </a:fld>
            <a:endParaRPr lang="en-US"/>
          </a:p>
        </p:txBody>
      </p:sp>
      <p:sp>
        <p:nvSpPr>
          <p:cNvPr id="5" name="Footer Placeholder 4">
            <a:extLst>
              <a:ext uri="{FF2B5EF4-FFF2-40B4-BE49-F238E27FC236}">
                <a16:creationId xmlns:a16="http://schemas.microsoft.com/office/drawing/2014/main" id="{216B2006-9FF4-4B08-B2E5-9F528ABC9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16EF76-986D-4A02-8F80-197C061660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9BDF5-2908-469B-B77F-9A257E6E53F1}" type="slidenum">
              <a:rPr lang="en-US" smtClean="0"/>
              <a:t>‹#›</a:t>
            </a:fld>
            <a:endParaRPr lang="en-US"/>
          </a:p>
        </p:txBody>
      </p:sp>
    </p:spTree>
    <p:extLst>
      <p:ext uri="{BB962C8B-B14F-4D97-AF65-F5344CB8AC3E}">
        <p14:creationId xmlns:p14="http://schemas.microsoft.com/office/powerpoint/2010/main" val="3157741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B1AA5-1721-46EB-A52A-4DA1420E79FD}"/>
              </a:ext>
            </a:extLst>
          </p:cNvPr>
          <p:cNvSpPr>
            <a:spLocks noGrp="1"/>
          </p:cNvSpPr>
          <p:nvPr>
            <p:ph type="ctrTitle"/>
          </p:nvPr>
        </p:nvSpPr>
        <p:spPr>
          <a:xfrm>
            <a:off x="1339443" y="610634"/>
            <a:ext cx="9144000" cy="2387600"/>
          </a:xfrm>
        </p:spPr>
        <p:txBody>
          <a:bodyPr>
            <a:normAutofit/>
          </a:bodyPr>
          <a:lstStyle/>
          <a:p>
            <a:r>
              <a:rPr lang="en-US" sz="4800" dirty="0">
                <a:solidFill>
                  <a:schemeClr val="accent1"/>
                </a:solidFill>
              </a:rPr>
              <a:t>Introduction to Databases</a:t>
            </a:r>
            <a:br>
              <a:rPr lang="en-US" sz="4800" dirty="0">
                <a:solidFill>
                  <a:schemeClr val="accent1"/>
                </a:solidFill>
              </a:rPr>
            </a:br>
            <a:r>
              <a:rPr lang="en-US" sz="4800" dirty="0">
                <a:solidFill>
                  <a:schemeClr val="accent1"/>
                </a:solidFill>
              </a:rPr>
              <a:t>Checkpoint</a:t>
            </a:r>
          </a:p>
        </p:txBody>
      </p:sp>
      <p:sp>
        <p:nvSpPr>
          <p:cNvPr id="3" name="Subtitle 2">
            <a:extLst>
              <a:ext uri="{FF2B5EF4-FFF2-40B4-BE49-F238E27FC236}">
                <a16:creationId xmlns:a16="http://schemas.microsoft.com/office/drawing/2014/main" id="{19339107-84F6-49DC-B5A3-6DEF218EAD6A}"/>
              </a:ext>
            </a:extLst>
          </p:cNvPr>
          <p:cNvSpPr>
            <a:spLocks noGrp="1"/>
          </p:cNvSpPr>
          <p:nvPr>
            <p:ph type="subTitle" idx="1"/>
          </p:nvPr>
        </p:nvSpPr>
        <p:spPr>
          <a:xfrm>
            <a:off x="1524000" y="4323491"/>
            <a:ext cx="9144000" cy="1655762"/>
          </a:xfrm>
        </p:spPr>
        <p:txBody>
          <a:bodyPr/>
          <a:lstStyle/>
          <a:p>
            <a:endParaRPr lang="en-US" dirty="0"/>
          </a:p>
          <a:p>
            <a:endParaRPr lang="en-US" dirty="0"/>
          </a:p>
          <a:p>
            <a:pPr algn="l"/>
            <a:r>
              <a:rPr lang="en-US" dirty="0" err="1"/>
              <a:t>Abderrahman</a:t>
            </a:r>
            <a:r>
              <a:rPr lang="en-US" dirty="0"/>
              <a:t> </a:t>
            </a:r>
            <a:r>
              <a:rPr lang="en-US" dirty="0" err="1"/>
              <a:t>Dhahak</a:t>
            </a:r>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403224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80EB-B704-478F-8F39-CEF3A17C6C74}"/>
              </a:ext>
            </a:extLst>
          </p:cNvPr>
          <p:cNvSpPr>
            <a:spLocks noGrp="1"/>
          </p:cNvSpPr>
          <p:nvPr>
            <p:ph type="title"/>
          </p:nvPr>
        </p:nvSpPr>
        <p:spPr>
          <a:xfrm>
            <a:off x="838200" y="365126"/>
            <a:ext cx="10515600" cy="792556"/>
          </a:xfrm>
        </p:spPr>
        <p:txBody>
          <a:bodyPr>
            <a:normAutofit fontScale="90000"/>
          </a:bodyPr>
          <a:lstStyle/>
          <a:p>
            <a:br>
              <a:rPr lang="en-US" sz="2400" b="0" i="0" dirty="0">
                <a:effectLst/>
                <a:latin typeface="+mn-lt"/>
              </a:rPr>
            </a:br>
            <a:r>
              <a:rPr lang="en-US" sz="2400" b="0" i="0" dirty="0">
                <a:effectLst/>
                <a:latin typeface="+mn-lt"/>
              </a:rPr>
              <a:t>General information for MySQL, PostgreSQL and SQL Server</a:t>
            </a:r>
            <a:br>
              <a:rPr lang="en-US" b="0" i="0" dirty="0">
                <a:solidFill>
                  <a:srgbClr val="CC3300"/>
                </a:solidFill>
                <a:effectLst/>
                <a:latin typeface="helvetica neue"/>
              </a:rPr>
            </a:br>
            <a:endParaRPr lang="en-US" dirty="0"/>
          </a:p>
        </p:txBody>
      </p:sp>
      <p:graphicFrame>
        <p:nvGraphicFramePr>
          <p:cNvPr id="6" name="Table 6">
            <a:extLst>
              <a:ext uri="{FF2B5EF4-FFF2-40B4-BE49-F238E27FC236}">
                <a16:creationId xmlns:a16="http://schemas.microsoft.com/office/drawing/2014/main" id="{FF320531-3287-4014-AC08-67E9B4A32A54}"/>
              </a:ext>
            </a:extLst>
          </p:cNvPr>
          <p:cNvGraphicFramePr>
            <a:graphicFrameLocks noGrp="1"/>
          </p:cNvGraphicFramePr>
          <p:nvPr>
            <p:ph idx="1"/>
            <p:extLst>
              <p:ext uri="{D42A27DB-BD31-4B8C-83A1-F6EECF244321}">
                <p14:modId xmlns:p14="http://schemas.microsoft.com/office/powerpoint/2010/main" val="616376503"/>
              </p:ext>
            </p:extLst>
          </p:nvPr>
        </p:nvGraphicFramePr>
        <p:xfrm>
          <a:off x="838200" y="1825625"/>
          <a:ext cx="10515600" cy="3247757"/>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361673553"/>
                    </a:ext>
                  </a:extLst>
                </a:gridCol>
                <a:gridCol w="2628900">
                  <a:extLst>
                    <a:ext uri="{9D8B030D-6E8A-4147-A177-3AD203B41FA5}">
                      <a16:colId xmlns:a16="http://schemas.microsoft.com/office/drawing/2014/main" val="2240513102"/>
                    </a:ext>
                  </a:extLst>
                </a:gridCol>
                <a:gridCol w="2628900">
                  <a:extLst>
                    <a:ext uri="{9D8B030D-6E8A-4147-A177-3AD203B41FA5}">
                      <a16:colId xmlns:a16="http://schemas.microsoft.com/office/drawing/2014/main" val="1866554046"/>
                    </a:ext>
                  </a:extLst>
                </a:gridCol>
                <a:gridCol w="2628900">
                  <a:extLst>
                    <a:ext uri="{9D8B030D-6E8A-4147-A177-3AD203B41FA5}">
                      <a16:colId xmlns:a16="http://schemas.microsoft.com/office/drawing/2014/main" val="1947427430"/>
                    </a:ext>
                  </a:extLst>
                </a:gridCol>
              </a:tblGrid>
              <a:tr h="372291">
                <a:tc>
                  <a:txBody>
                    <a:bodyPr/>
                    <a:lstStyle/>
                    <a:p>
                      <a:endParaRPr lang="en-US" dirty="0"/>
                    </a:p>
                  </a:txBody>
                  <a:tcPr/>
                </a:tc>
                <a:tc>
                  <a:txBody>
                    <a:bodyPr/>
                    <a:lstStyle/>
                    <a:p>
                      <a:r>
                        <a:rPr lang="en-US" sz="1800" b="1" i="0" kern="1200" dirty="0">
                          <a:solidFill>
                            <a:schemeClr val="lt1"/>
                          </a:solidFill>
                          <a:effectLst/>
                          <a:latin typeface="+mn-lt"/>
                          <a:ea typeface="+mn-ea"/>
                          <a:cs typeface="+mn-cs"/>
                        </a:rPr>
                        <a:t>MySQL</a:t>
                      </a:r>
                      <a:endParaRPr lang="en-US" dirty="0"/>
                    </a:p>
                  </a:txBody>
                  <a:tcPr/>
                </a:tc>
                <a:tc>
                  <a:txBody>
                    <a:bodyPr/>
                    <a:lstStyle/>
                    <a:p>
                      <a:r>
                        <a:rPr lang="en-US" sz="1800" b="1" i="0" kern="1200" dirty="0">
                          <a:solidFill>
                            <a:schemeClr val="lt1"/>
                          </a:solidFill>
                          <a:effectLst/>
                          <a:latin typeface="+mn-lt"/>
                          <a:ea typeface="+mn-ea"/>
                          <a:cs typeface="+mn-cs"/>
                        </a:rPr>
                        <a:t>PostgreSQL</a:t>
                      </a:r>
                      <a:endParaRPr lang="en-US" dirty="0"/>
                    </a:p>
                  </a:txBody>
                  <a:tcPr/>
                </a:tc>
                <a:tc>
                  <a:txBody>
                    <a:bodyPr/>
                    <a:lstStyle/>
                    <a:p>
                      <a:r>
                        <a:rPr lang="en-US" dirty="0"/>
                        <a:t>SQL Server</a:t>
                      </a:r>
                    </a:p>
                  </a:txBody>
                  <a:tcPr/>
                </a:tc>
                <a:extLst>
                  <a:ext uri="{0D108BD9-81ED-4DB2-BD59-A6C34878D82A}">
                    <a16:rowId xmlns:a16="http://schemas.microsoft.com/office/drawing/2014/main" val="1854854328"/>
                  </a:ext>
                </a:extLst>
              </a:tr>
              <a:tr h="1442906">
                <a:tc>
                  <a:txBody>
                    <a:bodyPr/>
                    <a:lstStyle/>
                    <a:p>
                      <a:pPr algn="l"/>
                      <a:r>
                        <a:rPr lang="en-US" b="1" dirty="0">
                          <a:solidFill>
                            <a:srgbClr val="222222"/>
                          </a:solidFill>
                          <a:effectLst/>
                        </a:rPr>
                        <a:t>Maturity</a:t>
                      </a:r>
                    </a:p>
                  </a:txBody>
                  <a:tcPr marL="30480" marR="30480" marT="30480" marB="30480" anchor="ctr"/>
                </a:tc>
                <a:tc>
                  <a:txBody>
                    <a:bodyPr/>
                    <a:lstStyle/>
                    <a:p>
                      <a:endParaRPr lang="en-GB" sz="1400" b="0" i="0" kern="1200" dirty="0">
                        <a:solidFill>
                          <a:schemeClr val="dk1"/>
                        </a:solidFill>
                        <a:effectLst/>
                        <a:latin typeface="+mn-lt"/>
                        <a:ea typeface="+mn-ea"/>
                        <a:cs typeface="+mn-cs"/>
                      </a:endParaRPr>
                    </a:p>
                    <a:p>
                      <a:endParaRPr lang="en-GB" sz="1400" b="0" i="0" kern="1200" dirty="0">
                        <a:solidFill>
                          <a:schemeClr val="dk1"/>
                        </a:solidFill>
                        <a:effectLst/>
                        <a:latin typeface="+mn-lt"/>
                        <a:ea typeface="+mn-ea"/>
                        <a:cs typeface="+mn-cs"/>
                      </a:endParaRPr>
                    </a:p>
                    <a:p>
                      <a:r>
                        <a:rPr lang="en-GB" sz="1400" b="0" i="0" kern="1200" dirty="0">
                          <a:solidFill>
                            <a:schemeClr val="dk1"/>
                          </a:solidFill>
                          <a:effectLst/>
                          <a:latin typeface="+mn-lt"/>
                          <a:ea typeface="+mn-ea"/>
                          <a:cs typeface="+mn-cs"/>
                        </a:rPr>
                        <a:t>Initial release was in 1995</a:t>
                      </a:r>
                      <a:endParaRPr lang="en-US" sz="1400" dirty="0"/>
                    </a:p>
                  </a:txBody>
                  <a:tcPr/>
                </a:tc>
                <a:tc>
                  <a:txBody>
                    <a:bodyPr/>
                    <a:lstStyle/>
                    <a:p>
                      <a:pPr algn="l"/>
                      <a:r>
                        <a:rPr lang="en-GB" sz="1400" dirty="0">
                          <a:solidFill>
                            <a:srgbClr val="222222"/>
                          </a:solidFill>
                          <a:effectLst/>
                        </a:rPr>
                        <a:t>Initial release was in 1989</a:t>
                      </a:r>
                    </a:p>
                  </a:txBody>
                  <a:tcPr marL="30480" marR="30480" marT="30480" marB="30480" anchor="ctr"/>
                </a:tc>
                <a:tc>
                  <a:txBody>
                    <a:bodyPr/>
                    <a:lstStyle/>
                    <a:p>
                      <a:r>
                        <a:rPr lang="en-GB" sz="1400" b="0" i="0" kern="1200" dirty="0">
                          <a:solidFill>
                            <a:schemeClr val="dk1"/>
                          </a:solidFill>
                          <a:effectLst/>
                          <a:latin typeface="+mn-lt"/>
                          <a:ea typeface="+mn-ea"/>
                          <a:cs typeface="+mn-cs"/>
                        </a:rPr>
                        <a:t>MSMS SQL Server for OS/2 was released in 1989</a:t>
                      </a:r>
                    </a:p>
                    <a:p>
                      <a:endParaRPr lang="en-GB" sz="1400" b="0" i="0" kern="1200" dirty="0">
                        <a:solidFill>
                          <a:schemeClr val="dk1"/>
                        </a:solidFill>
                        <a:effectLst/>
                        <a:latin typeface="+mn-lt"/>
                        <a:ea typeface="+mn-ea"/>
                        <a:cs typeface="+mn-cs"/>
                      </a:endParaRPr>
                    </a:p>
                    <a:p>
                      <a:r>
                        <a:rPr lang="en-GB" sz="1400" b="0" i="0" kern="1200" dirty="0">
                          <a:solidFill>
                            <a:schemeClr val="dk1"/>
                          </a:solidFill>
                          <a:effectLst/>
                          <a:latin typeface="+mn-lt"/>
                          <a:ea typeface="+mn-ea"/>
                          <a:cs typeface="+mn-cs"/>
                        </a:rPr>
                        <a:t>SQL Server 6.0 was released in 1995</a:t>
                      </a:r>
                      <a:endParaRPr lang="en-US" sz="1400" dirty="0"/>
                    </a:p>
                  </a:txBody>
                  <a:tcPr/>
                </a:tc>
                <a:extLst>
                  <a:ext uri="{0D108BD9-81ED-4DB2-BD59-A6C34878D82A}">
                    <a16:rowId xmlns:a16="http://schemas.microsoft.com/office/drawing/2014/main" val="1688635471"/>
                  </a:ext>
                </a:extLst>
              </a:tr>
              <a:tr h="455897">
                <a:tc>
                  <a:txBody>
                    <a:bodyPr/>
                    <a:lstStyle/>
                    <a:p>
                      <a:r>
                        <a:rPr lang="en-US" sz="1800" b="1" i="0" kern="1200" dirty="0">
                          <a:solidFill>
                            <a:schemeClr val="dk1"/>
                          </a:solidFill>
                          <a:effectLst/>
                          <a:latin typeface="+mn-lt"/>
                          <a:ea typeface="+mn-ea"/>
                          <a:cs typeface="+mn-cs"/>
                        </a:rPr>
                        <a:t>Language</a:t>
                      </a:r>
                      <a:endParaRPr lang="en-US" b="1" dirty="0"/>
                    </a:p>
                  </a:txBody>
                  <a:tcPr/>
                </a:tc>
                <a:tc>
                  <a:txBody>
                    <a:bodyPr/>
                    <a:lstStyle/>
                    <a:p>
                      <a:r>
                        <a:rPr lang="en-GB" sz="1400" b="0" i="0" kern="1200" dirty="0">
                          <a:solidFill>
                            <a:schemeClr val="dk1"/>
                          </a:solidFill>
                          <a:effectLst/>
                          <a:latin typeface="+mn-lt"/>
                          <a:ea typeface="+mn-ea"/>
                          <a:cs typeface="+mn-cs"/>
                        </a:rPr>
                        <a:t>Written in C, has a few C++ modules</a:t>
                      </a:r>
                      <a:endParaRPr lang="en-US" sz="1400" dirty="0"/>
                    </a:p>
                  </a:txBody>
                  <a:tcPr/>
                </a:tc>
                <a:tc>
                  <a:txBody>
                    <a:bodyPr/>
                    <a:lstStyle/>
                    <a:p>
                      <a:pPr algn="l"/>
                      <a:r>
                        <a:rPr lang="en-US" sz="1400" dirty="0">
                          <a:solidFill>
                            <a:srgbClr val="222222"/>
                          </a:solidFill>
                          <a:effectLst/>
                        </a:rPr>
                        <a:t>Written in C</a:t>
                      </a:r>
                    </a:p>
                  </a:txBody>
                  <a:tcPr marL="30480" marR="30480" marT="30480" marB="30480" anchor="ctr"/>
                </a:tc>
                <a:tc>
                  <a:txBody>
                    <a:bodyPr/>
                    <a:lstStyle/>
                    <a:p>
                      <a:pPr algn="l"/>
                      <a:r>
                        <a:rPr lang="en-GB" sz="1400" dirty="0">
                          <a:solidFill>
                            <a:srgbClr val="222222"/>
                          </a:solidFill>
                          <a:effectLst/>
                        </a:rPr>
                        <a:t>Mostly C++ with a few exceptions</a:t>
                      </a:r>
                    </a:p>
                  </a:txBody>
                  <a:tcPr marL="30480" marR="30480" marT="30480" marB="30480" anchor="ctr"/>
                </a:tc>
                <a:extLst>
                  <a:ext uri="{0D108BD9-81ED-4DB2-BD59-A6C34878D82A}">
                    <a16:rowId xmlns:a16="http://schemas.microsoft.com/office/drawing/2014/main" val="1083703010"/>
                  </a:ext>
                </a:extLst>
              </a:tr>
              <a:tr h="743729">
                <a:tc>
                  <a:txBody>
                    <a:bodyPr/>
                    <a:lstStyle/>
                    <a:p>
                      <a:r>
                        <a:rPr lang="en-US" sz="1800" b="1" i="0" kern="1200" dirty="0">
                          <a:solidFill>
                            <a:schemeClr val="dk1"/>
                          </a:solidFill>
                          <a:effectLst/>
                          <a:latin typeface="+mn-lt"/>
                          <a:ea typeface="+mn-ea"/>
                          <a:cs typeface="+mn-cs"/>
                        </a:rPr>
                        <a:t>Cost</a:t>
                      </a:r>
                      <a:endParaRPr lang="en-US" b="1" dirty="0"/>
                    </a:p>
                  </a:txBody>
                  <a:tcPr/>
                </a:tc>
                <a:tc>
                  <a:txBody>
                    <a:bodyPr/>
                    <a:lstStyle/>
                    <a:p>
                      <a:r>
                        <a:rPr lang="en-GB" sz="1400" b="0" i="0" kern="1200" dirty="0">
                          <a:solidFill>
                            <a:schemeClr val="dk1"/>
                          </a:solidFill>
                          <a:effectLst/>
                          <a:latin typeface="+mn-lt"/>
                          <a:ea typeface="+mn-ea"/>
                          <a:cs typeface="+mn-cs"/>
                        </a:rPr>
                        <a:t>Open source / Owned by Oracle and has several paid editions</a:t>
                      </a:r>
                      <a:endParaRPr lang="en-US" sz="1400" dirty="0"/>
                    </a:p>
                  </a:txBody>
                  <a:tcPr/>
                </a:tc>
                <a:tc>
                  <a:txBody>
                    <a:bodyPr/>
                    <a:lstStyle/>
                    <a:p>
                      <a:pPr algn="l"/>
                      <a:r>
                        <a:rPr lang="en-US" sz="1400" dirty="0">
                          <a:solidFill>
                            <a:srgbClr val="222222"/>
                          </a:solidFill>
                          <a:effectLst/>
                        </a:rPr>
                        <a:t>Completely free / Open source</a:t>
                      </a:r>
                    </a:p>
                  </a:txBody>
                  <a:tcPr marL="30480" marR="30480" marT="30480" marB="30480" anchor="ctr"/>
                </a:tc>
                <a:tc>
                  <a:txBody>
                    <a:bodyPr/>
                    <a:lstStyle/>
                    <a:p>
                      <a:pPr algn="l"/>
                      <a:r>
                        <a:rPr lang="en-GB" sz="1400" dirty="0">
                          <a:solidFill>
                            <a:srgbClr val="222222"/>
                          </a:solidFill>
                          <a:effectLst/>
                        </a:rPr>
                        <a:t>SQL Server Express is a free edition, but it is limited to using 1 processor, 1 GB memory and 10 GB database files. </a:t>
                      </a:r>
                    </a:p>
                  </a:txBody>
                  <a:tcPr marL="30480" marR="30480" marT="30480" marB="30480" anchor="ctr"/>
                </a:tc>
                <a:extLst>
                  <a:ext uri="{0D108BD9-81ED-4DB2-BD59-A6C34878D82A}">
                    <a16:rowId xmlns:a16="http://schemas.microsoft.com/office/drawing/2014/main" val="961875231"/>
                  </a:ext>
                </a:extLst>
              </a:tr>
            </a:tbl>
          </a:graphicData>
        </a:graphic>
      </p:graphicFrame>
    </p:spTree>
    <p:extLst>
      <p:ext uri="{BB962C8B-B14F-4D97-AF65-F5344CB8AC3E}">
        <p14:creationId xmlns:p14="http://schemas.microsoft.com/office/powerpoint/2010/main" val="318033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67B2-3379-43C7-A1C0-18B4965D2F0B}"/>
              </a:ext>
            </a:extLst>
          </p:cNvPr>
          <p:cNvSpPr>
            <a:spLocks noGrp="1"/>
          </p:cNvSpPr>
          <p:nvPr>
            <p:ph type="title"/>
          </p:nvPr>
        </p:nvSpPr>
        <p:spPr>
          <a:xfrm>
            <a:off x="1073092" y="398681"/>
            <a:ext cx="10515600" cy="717055"/>
          </a:xfrm>
        </p:spPr>
        <p:txBody>
          <a:bodyPr>
            <a:normAutofit fontScale="90000"/>
          </a:bodyPr>
          <a:lstStyle/>
          <a:p>
            <a:r>
              <a:rPr lang="en-GB" sz="2400" b="0" i="0" dirty="0">
                <a:effectLst/>
                <a:latin typeface="+mn-lt"/>
              </a:rPr>
              <a:t>Data changes for MySQL, PostgreSQL and SQL Server</a:t>
            </a:r>
            <a:br>
              <a:rPr lang="en-GB" sz="2400" b="0" i="0" dirty="0">
                <a:effectLst/>
                <a:latin typeface="+mn-lt"/>
              </a:rPr>
            </a:br>
            <a:endParaRPr lang="en-US" sz="2400" dirty="0">
              <a:latin typeface="+mn-lt"/>
            </a:endParaRPr>
          </a:p>
        </p:txBody>
      </p:sp>
      <p:graphicFrame>
        <p:nvGraphicFramePr>
          <p:cNvPr id="8" name="Table 8">
            <a:extLst>
              <a:ext uri="{FF2B5EF4-FFF2-40B4-BE49-F238E27FC236}">
                <a16:creationId xmlns:a16="http://schemas.microsoft.com/office/drawing/2014/main" id="{25C01DA3-FF5A-4D2A-989F-75A3B05C3CFC}"/>
              </a:ext>
            </a:extLst>
          </p:cNvPr>
          <p:cNvGraphicFramePr>
            <a:graphicFrameLocks noGrp="1"/>
          </p:cNvGraphicFramePr>
          <p:nvPr>
            <p:extLst>
              <p:ext uri="{D42A27DB-BD31-4B8C-83A1-F6EECF244321}">
                <p14:modId xmlns:p14="http://schemas.microsoft.com/office/powerpoint/2010/main" val="2124097123"/>
              </p:ext>
            </p:extLst>
          </p:nvPr>
        </p:nvGraphicFramePr>
        <p:xfrm>
          <a:off x="1073092" y="1115736"/>
          <a:ext cx="8128000" cy="5516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546691629"/>
                    </a:ext>
                  </a:extLst>
                </a:gridCol>
                <a:gridCol w="2032000">
                  <a:extLst>
                    <a:ext uri="{9D8B030D-6E8A-4147-A177-3AD203B41FA5}">
                      <a16:colId xmlns:a16="http://schemas.microsoft.com/office/drawing/2014/main" val="1846439049"/>
                    </a:ext>
                  </a:extLst>
                </a:gridCol>
                <a:gridCol w="2032000">
                  <a:extLst>
                    <a:ext uri="{9D8B030D-6E8A-4147-A177-3AD203B41FA5}">
                      <a16:colId xmlns:a16="http://schemas.microsoft.com/office/drawing/2014/main" val="512267557"/>
                    </a:ext>
                  </a:extLst>
                </a:gridCol>
                <a:gridCol w="2032000">
                  <a:extLst>
                    <a:ext uri="{9D8B030D-6E8A-4147-A177-3AD203B41FA5}">
                      <a16:colId xmlns:a16="http://schemas.microsoft.com/office/drawing/2014/main" val="2202427484"/>
                    </a:ext>
                  </a:extLst>
                </a:gridCol>
              </a:tblGrid>
              <a:tr h="316266">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MySQL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PostgreSQL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Server</a:t>
                      </a:r>
                    </a:p>
                    <a:p>
                      <a:endParaRPr lang="en-US" dirty="0"/>
                    </a:p>
                  </a:txBody>
                  <a:tcPr/>
                </a:tc>
                <a:extLst>
                  <a:ext uri="{0D108BD9-81ED-4DB2-BD59-A6C34878D82A}">
                    <a16:rowId xmlns:a16="http://schemas.microsoft.com/office/drawing/2014/main" val="2705144299"/>
                  </a:ext>
                </a:extLst>
              </a:tr>
              <a:tr h="2916852">
                <a:tc>
                  <a:txBody>
                    <a:bodyPr/>
                    <a:lstStyle/>
                    <a:p>
                      <a:pPr algn="l"/>
                      <a:r>
                        <a:rPr lang="en-US" b="1" dirty="0">
                          <a:solidFill>
                            <a:srgbClr val="222222"/>
                          </a:solidFill>
                          <a:effectLst/>
                        </a:rPr>
                        <a:t>Row Updates</a:t>
                      </a:r>
                    </a:p>
                  </a:txBody>
                  <a:tcPr marL="30480" marR="30480" marT="30480" marB="30480" anchor="ctr"/>
                </a:tc>
                <a:tc>
                  <a:txBody>
                    <a:bodyPr/>
                    <a:lstStyle/>
                    <a:p>
                      <a:pPr algn="l"/>
                      <a:br>
                        <a:rPr lang="en-GB" sz="1400" dirty="0">
                          <a:solidFill>
                            <a:srgbClr val="222222"/>
                          </a:solidFill>
                          <a:effectLst/>
                        </a:rPr>
                      </a:br>
                      <a:r>
                        <a:rPr lang="en-GB" sz="1400" dirty="0">
                          <a:solidFill>
                            <a:srgbClr val="222222"/>
                          </a:solidFill>
                          <a:effectLst/>
                        </a:rPr>
                        <a:t>Updates happen in place, changed data is copied to the rollback segment. This makes vacuuming and index compaction very efficient. MySQL is slower for reads, but writes are atomic and if columns in a secondary index change, this does not require changes to all indexes</a:t>
                      </a:r>
                    </a:p>
                  </a:txBody>
                  <a:tcPr marL="30480" marR="30480" marT="30480" marB="30480" anchor="ctr"/>
                </a:tc>
                <a:tc>
                  <a:txBody>
                    <a:bodyPr/>
                    <a:lstStyle/>
                    <a:p>
                      <a:r>
                        <a:rPr lang="en-GB" sz="1400" b="0" i="0" kern="1200" dirty="0">
                          <a:solidFill>
                            <a:schemeClr val="dk1"/>
                          </a:solidFill>
                          <a:effectLst/>
                          <a:latin typeface="+mn-lt"/>
                          <a:ea typeface="+mn-ea"/>
                          <a:cs typeface="+mn-cs"/>
                        </a:rPr>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a:t>
                      </a:r>
                      <a:endParaRPr lang="en-US" sz="1400" dirty="0"/>
                    </a:p>
                  </a:txBody>
                  <a:tcPr/>
                </a:tc>
                <a:tc>
                  <a:txBody>
                    <a:bodyPr/>
                    <a:lstStyle/>
                    <a:p>
                      <a:r>
                        <a:rPr lang="en-US" sz="1400" b="0" i="0" kern="1200" dirty="0">
                          <a:solidFill>
                            <a:schemeClr val="dk1"/>
                          </a:solidFill>
                          <a:effectLst/>
                          <a:latin typeface="+mn-lt"/>
                          <a:ea typeface="+mn-ea"/>
                          <a:cs typeface="+mn-cs"/>
                        </a:rPr>
                        <a:t>Row-Store database engine:</a:t>
                      </a:r>
                      <a:br>
                        <a:rPr lang="en-US" sz="1400" dirty="0"/>
                      </a:br>
                      <a:br>
                        <a:rPr lang="en-US" sz="1400" dirty="0"/>
                      </a:br>
                      <a:r>
                        <a:rPr lang="en-US" sz="1400" b="0" i="0" kern="1200" dirty="0">
                          <a:solidFill>
                            <a:schemeClr val="dk1"/>
                          </a:solidFill>
                          <a:effectLst/>
                          <a:latin typeface="+mn-lt"/>
                          <a:ea typeface="+mn-ea"/>
                          <a:cs typeface="+mn-cs"/>
                        </a:rPr>
                        <a:t>In-Memory database engine: updates implemented as insert + mark for delete. Garbage collector is not non-blocking and parallel</a:t>
                      </a:r>
                      <a:br>
                        <a:rPr lang="en-US" sz="1400" dirty="0"/>
                      </a:br>
                      <a:br>
                        <a:rPr lang="en-US" sz="1400" dirty="0"/>
                      </a:br>
                      <a:r>
                        <a:rPr lang="en-US" sz="1400" b="0" i="0" kern="1200" dirty="0" err="1">
                          <a:solidFill>
                            <a:schemeClr val="dk1"/>
                          </a:solidFill>
                          <a:effectLst/>
                          <a:latin typeface="+mn-lt"/>
                          <a:ea typeface="+mn-ea"/>
                          <a:cs typeface="+mn-cs"/>
                        </a:rPr>
                        <a:t>Columnstore</a:t>
                      </a:r>
                      <a:r>
                        <a:rPr lang="en-US" sz="1400" b="0" i="0" kern="1200" dirty="0">
                          <a:solidFill>
                            <a:schemeClr val="dk1"/>
                          </a:solidFill>
                          <a:effectLst/>
                          <a:latin typeface="+mn-lt"/>
                          <a:ea typeface="+mn-ea"/>
                          <a:cs typeface="+mn-cs"/>
                        </a:rPr>
                        <a:t> database engine: in-place updates </a:t>
                      </a:r>
                      <a:endParaRPr lang="en-US" sz="1400" dirty="0"/>
                    </a:p>
                  </a:txBody>
                  <a:tcPr/>
                </a:tc>
                <a:extLst>
                  <a:ext uri="{0D108BD9-81ED-4DB2-BD59-A6C34878D82A}">
                    <a16:rowId xmlns:a16="http://schemas.microsoft.com/office/drawing/2014/main" val="1570253783"/>
                  </a:ext>
                </a:extLst>
              </a:tr>
              <a:tr h="657264">
                <a:tc>
                  <a:txBody>
                    <a:bodyPr/>
                    <a:lstStyle/>
                    <a:p>
                      <a:r>
                        <a:rPr lang="en-US" sz="1800" b="1" i="0" kern="1200" dirty="0">
                          <a:solidFill>
                            <a:schemeClr val="dk1"/>
                          </a:solidFill>
                          <a:effectLst/>
                          <a:latin typeface="+mn-lt"/>
                          <a:ea typeface="+mn-ea"/>
                          <a:cs typeface="+mn-cs"/>
                        </a:rPr>
                        <a:t>Vacuum / Defragmentation</a:t>
                      </a:r>
                      <a:endParaRPr lang="en-US" b="1" dirty="0"/>
                    </a:p>
                  </a:txBody>
                  <a:tcPr/>
                </a:tc>
                <a:tc>
                  <a:txBody>
                    <a:bodyPr/>
                    <a:lstStyle/>
                    <a:p>
                      <a:r>
                        <a:rPr lang="en-GB" sz="1400" b="0" i="0" kern="1200" dirty="0">
                          <a:solidFill>
                            <a:schemeClr val="dk1"/>
                          </a:solidFill>
                          <a:effectLst/>
                          <a:latin typeface="+mn-lt"/>
                          <a:ea typeface="+mn-ea"/>
                          <a:cs typeface="+mn-cs"/>
                        </a:rPr>
                        <a:t>Vacuuming and index compaction are very efficient.</a:t>
                      </a:r>
                      <a:endParaRPr lang="en-US" sz="1400" dirty="0"/>
                    </a:p>
                  </a:txBody>
                  <a:tcPr/>
                </a:tc>
                <a:tc>
                  <a:txBody>
                    <a:bodyPr/>
                    <a:lstStyle/>
                    <a:p>
                      <a:r>
                        <a:rPr lang="en-GB" sz="1400" b="0" i="0" kern="1200" dirty="0">
                          <a:solidFill>
                            <a:schemeClr val="dk1"/>
                          </a:solidFill>
                          <a:effectLst/>
                          <a:latin typeface="+mn-lt"/>
                          <a:ea typeface="+mn-ea"/>
                          <a:cs typeface="+mn-cs"/>
                        </a:rPr>
                        <a:t>Vacuum performs full tables scans to find the deleted rows and quite heavy process/might impact users’ workload.</a:t>
                      </a:r>
                      <a:endParaRPr lang="en-US" sz="1400" dirty="0"/>
                    </a:p>
                  </a:txBody>
                  <a:tcPr/>
                </a:tc>
                <a:tc>
                  <a:txBody>
                    <a:bodyPr/>
                    <a:lstStyle/>
                    <a:p>
                      <a:r>
                        <a:rPr lang="en-US" sz="1400" dirty="0"/>
                        <a:t>I</a:t>
                      </a:r>
                      <a:r>
                        <a:rPr lang="en-GB" sz="1400" b="0" i="0" kern="1200" dirty="0">
                          <a:solidFill>
                            <a:schemeClr val="dk1"/>
                          </a:solidFill>
                          <a:effectLst/>
                          <a:latin typeface="+mn-lt"/>
                          <a:ea typeface="+mn-ea"/>
                          <a:cs typeface="+mn-cs"/>
                        </a:rPr>
                        <a:t>n-memory garbage collector might add max ~15% overhead, usually much less</a:t>
                      </a:r>
                      <a:endParaRPr lang="en-US" sz="1400" dirty="0"/>
                    </a:p>
                  </a:txBody>
                  <a:tcPr/>
                </a:tc>
                <a:extLst>
                  <a:ext uri="{0D108BD9-81ED-4DB2-BD59-A6C34878D82A}">
                    <a16:rowId xmlns:a16="http://schemas.microsoft.com/office/drawing/2014/main" val="133187830"/>
                  </a:ext>
                </a:extLst>
              </a:tr>
            </a:tbl>
          </a:graphicData>
        </a:graphic>
      </p:graphicFrame>
    </p:spTree>
    <p:extLst>
      <p:ext uri="{BB962C8B-B14F-4D97-AF65-F5344CB8AC3E}">
        <p14:creationId xmlns:p14="http://schemas.microsoft.com/office/powerpoint/2010/main" val="186076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DA5A-034F-4788-BD96-83CD2072CA9A}"/>
              </a:ext>
            </a:extLst>
          </p:cNvPr>
          <p:cNvSpPr>
            <a:spLocks noGrp="1"/>
          </p:cNvSpPr>
          <p:nvPr>
            <p:ph type="title"/>
          </p:nvPr>
        </p:nvSpPr>
        <p:spPr>
          <a:xfrm>
            <a:off x="838200" y="163789"/>
            <a:ext cx="10515600" cy="1325563"/>
          </a:xfrm>
        </p:spPr>
        <p:txBody>
          <a:bodyPr>
            <a:normAutofit/>
          </a:bodyPr>
          <a:lstStyle/>
          <a:p>
            <a:r>
              <a:rPr lang="en-US" sz="2800" b="1" i="0" dirty="0">
                <a:solidFill>
                  <a:schemeClr val="accent6">
                    <a:lumMod val="75000"/>
                  </a:schemeClr>
                </a:solidFill>
                <a:effectLst/>
                <a:latin typeface="Roboto"/>
              </a:rPr>
              <a:t>What is RDBMS</a:t>
            </a:r>
            <a:br>
              <a:rPr lang="en-US" sz="2800" b="1" i="0" dirty="0">
                <a:solidFill>
                  <a:schemeClr val="accent6">
                    <a:lumMod val="75000"/>
                  </a:schemeClr>
                </a:solidFill>
                <a:effectLst/>
                <a:latin typeface="Roboto"/>
              </a:rPr>
            </a:br>
            <a:endParaRPr lang="en-US" sz="2800" b="1" dirty="0">
              <a:solidFill>
                <a:schemeClr val="accent6">
                  <a:lumMod val="75000"/>
                </a:schemeClr>
              </a:solidFill>
            </a:endParaRPr>
          </a:p>
        </p:txBody>
      </p:sp>
      <p:sp>
        <p:nvSpPr>
          <p:cNvPr id="3" name="Content Placeholder 2">
            <a:extLst>
              <a:ext uri="{FF2B5EF4-FFF2-40B4-BE49-F238E27FC236}">
                <a16:creationId xmlns:a16="http://schemas.microsoft.com/office/drawing/2014/main" id="{E2728F32-5521-4D20-B294-5A6C931CF55A}"/>
              </a:ext>
            </a:extLst>
          </p:cNvPr>
          <p:cNvSpPr>
            <a:spLocks noGrp="1"/>
          </p:cNvSpPr>
          <p:nvPr>
            <p:ph idx="1"/>
          </p:nvPr>
        </p:nvSpPr>
        <p:spPr>
          <a:xfrm>
            <a:off x="687198" y="1082180"/>
            <a:ext cx="10515600" cy="5394121"/>
          </a:xfrm>
        </p:spPr>
        <p:txBody>
          <a:bodyPr>
            <a:normAutofit/>
          </a:bodyPr>
          <a:lstStyle/>
          <a:p>
            <a:r>
              <a:rPr lang="en-US" sz="2400" b="0" i="0" dirty="0">
                <a:solidFill>
                  <a:srgbClr val="000000"/>
                </a:solidFill>
                <a:effectLst/>
              </a:rPr>
              <a:t>A relational database management system (RDBMS) </a:t>
            </a:r>
            <a:r>
              <a:rPr lang="en-GB" sz="2400" b="0" i="0" dirty="0">
                <a:solidFill>
                  <a:srgbClr val="000000"/>
                </a:solidFill>
                <a:effectLst/>
              </a:rPr>
              <a:t>is a common type of database that stores data in tables, so it can be used in relation to other stored datasets.</a:t>
            </a:r>
          </a:p>
          <a:p>
            <a:r>
              <a:rPr lang="en-GB" sz="2400" b="0" i="0" dirty="0">
                <a:solidFill>
                  <a:srgbClr val="000000"/>
                </a:solidFill>
                <a:effectLst/>
              </a:rPr>
              <a:t> Most databases used by businesses these days are relational databases, as opposed to a flat file or hierarchical database. The majority of current IT systems and applications are based on a relational DBMS.</a:t>
            </a:r>
          </a:p>
          <a:p>
            <a:endParaRPr lang="en-GB" sz="2400" b="0" i="0" dirty="0">
              <a:solidFill>
                <a:srgbClr val="000000"/>
              </a:solidFill>
              <a:effectLst/>
            </a:endParaRPr>
          </a:p>
          <a:p>
            <a:pPr algn="l"/>
            <a:r>
              <a:rPr lang="en-GB" sz="2400" b="0" i="0" dirty="0">
                <a:effectLst/>
              </a:rPr>
              <a:t>Using RDBMS allows us to:</a:t>
            </a:r>
          </a:p>
          <a:p>
            <a:pPr>
              <a:buFont typeface="Courier New" panose="02070309020205020404" pitchFamily="49" charset="0"/>
              <a:buChar char="o"/>
            </a:pPr>
            <a:r>
              <a:rPr lang="en-GB" sz="2400" b="0" i="1" dirty="0">
                <a:solidFill>
                  <a:schemeClr val="tx1">
                    <a:lumMod val="65000"/>
                    <a:lumOff val="35000"/>
                  </a:schemeClr>
                </a:solidFill>
                <a:effectLst/>
              </a:rPr>
              <a:t>No Data redundancy</a:t>
            </a:r>
          </a:p>
          <a:p>
            <a:pPr>
              <a:buFont typeface="Courier New" panose="02070309020205020404" pitchFamily="49" charset="0"/>
              <a:buChar char="o"/>
            </a:pPr>
            <a:r>
              <a:rPr lang="en-GB" sz="2400" b="0" i="1" dirty="0">
                <a:solidFill>
                  <a:schemeClr val="tx1">
                    <a:lumMod val="65000"/>
                    <a:lumOff val="35000"/>
                  </a:schemeClr>
                </a:solidFill>
                <a:effectLst/>
              </a:rPr>
              <a:t>Data Consistency and Integrity</a:t>
            </a:r>
          </a:p>
          <a:p>
            <a:pPr>
              <a:buFont typeface="Courier New" panose="02070309020205020404" pitchFamily="49" charset="0"/>
              <a:buChar char="o"/>
            </a:pPr>
            <a:r>
              <a:rPr lang="en-GB" sz="2400" b="0" i="1" dirty="0">
                <a:solidFill>
                  <a:schemeClr val="tx1">
                    <a:lumMod val="65000"/>
                    <a:lumOff val="35000"/>
                  </a:schemeClr>
                </a:solidFill>
                <a:effectLst/>
              </a:rPr>
              <a:t>Easy access to data</a:t>
            </a:r>
          </a:p>
          <a:p>
            <a:pPr>
              <a:buFont typeface="Courier New" panose="02070309020205020404" pitchFamily="49" charset="0"/>
              <a:buChar char="o"/>
            </a:pPr>
            <a:r>
              <a:rPr lang="en-GB" sz="2400" b="0" i="1" dirty="0">
                <a:solidFill>
                  <a:schemeClr val="tx1">
                    <a:lumMod val="65000"/>
                    <a:lumOff val="35000"/>
                  </a:schemeClr>
                </a:solidFill>
                <a:effectLst/>
              </a:rPr>
              <a:t>More flexibility than files</a:t>
            </a:r>
          </a:p>
          <a:p>
            <a:pPr>
              <a:buFont typeface="Courier New" panose="02070309020205020404" pitchFamily="49" charset="0"/>
              <a:buChar char="o"/>
            </a:pPr>
            <a:r>
              <a:rPr lang="en-GB" sz="2400" b="0" i="1" dirty="0">
                <a:solidFill>
                  <a:schemeClr val="tx1">
                    <a:lumMod val="65000"/>
                    <a:lumOff val="35000"/>
                  </a:schemeClr>
                </a:solidFill>
                <a:effectLst/>
              </a:rPr>
              <a:t>Recovery process</a:t>
            </a:r>
          </a:p>
          <a:p>
            <a:endParaRPr lang="en-US" sz="2400" dirty="0"/>
          </a:p>
        </p:txBody>
      </p:sp>
    </p:spTree>
    <p:extLst>
      <p:ext uri="{BB962C8B-B14F-4D97-AF65-F5344CB8AC3E}">
        <p14:creationId xmlns:p14="http://schemas.microsoft.com/office/powerpoint/2010/main" val="171678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C3E8-930E-406C-9FF2-C62326285097}"/>
              </a:ext>
            </a:extLst>
          </p:cNvPr>
          <p:cNvSpPr>
            <a:spLocks noGrp="1"/>
          </p:cNvSpPr>
          <p:nvPr>
            <p:ph type="title"/>
          </p:nvPr>
        </p:nvSpPr>
        <p:spPr>
          <a:xfrm>
            <a:off x="838200" y="151002"/>
            <a:ext cx="10515600" cy="3277998"/>
          </a:xfrm>
        </p:spPr>
        <p:txBody>
          <a:bodyPr>
            <a:normAutofit fontScale="90000"/>
          </a:bodyPr>
          <a:lstStyle/>
          <a:p>
            <a:r>
              <a:rPr lang="en-US" sz="3100" b="1" i="0" dirty="0">
                <a:solidFill>
                  <a:schemeClr val="accent6">
                    <a:lumMod val="75000"/>
                  </a:schemeClr>
                </a:solidFill>
                <a:effectLst/>
                <a:latin typeface="Montserrat"/>
              </a:rPr>
              <a:t>MySQL</a:t>
            </a:r>
            <a:br>
              <a:rPr lang="en-US" sz="2800" b="0" i="0" dirty="0">
                <a:solidFill>
                  <a:schemeClr val="accent6">
                    <a:lumMod val="75000"/>
                  </a:schemeClr>
                </a:solidFill>
                <a:effectLst/>
                <a:latin typeface="Montserrat"/>
              </a:rPr>
            </a:br>
            <a:br>
              <a:rPr lang="en-US" sz="2800" b="0" i="0" dirty="0">
                <a:solidFill>
                  <a:schemeClr val="accent6">
                    <a:lumMod val="75000"/>
                  </a:schemeClr>
                </a:solidFill>
                <a:effectLst/>
                <a:latin typeface="Montserrat"/>
              </a:rPr>
            </a:br>
            <a:br>
              <a:rPr lang="en-US" sz="2800" b="0" i="0" dirty="0">
                <a:solidFill>
                  <a:schemeClr val="accent6">
                    <a:lumMod val="75000"/>
                  </a:schemeClr>
                </a:solidFill>
                <a:effectLst/>
                <a:latin typeface="Montserrat"/>
              </a:rPr>
            </a:br>
            <a:r>
              <a:rPr lang="en-GB" sz="2700" b="0" i="0" dirty="0">
                <a:solidFill>
                  <a:srgbClr val="000000"/>
                </a:solidFill>
                <a:effectLst/>
                <a:latin typeface="+mn-lt"/>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br>
              <a:rPr lang="en-GB" sz="2700" b="0" i="0" dirty="0">
                <a:solidFill>
                  <a:srgbClr val="000000"/>
                </a:solidFill>
                <a:effectLst/>
                <a:latin typeface="+mn-lt"/>
              </a:rPr>
            </a:br>
            <a:endParaRPr lang="en-US" sz="2700" dirty="0">
              <a:solidFill>
                <a:schemeClr val="accent6">
                  <a:lumMod val="75000"/>
                </a:schemeClr>
              </a:solidFill>
              <a:latin typeface="+mn-lt"/>
            </a:endParaRPr>
          </a:p>
        </p:txBody>
      </p:sp>
      <p:pic>
        <p:nvPicPr>
          <p:cNvPr id="5" name="Content Placeholder 4">
            <a:extLst>
              <a:ext uri="{FF2B5EF4-FFF2-40B4-BE49-F238E27FC236}">
                <a16:creationId xmlns:a16="http://schemas.microsoft.com/office/drawing/2014/main" id="{0831E550-6849-402D-A775-7AB4C171D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0475" y="3457575"/>
            <a:ext cx="4591050" cy="3060700"/>
          </a:xfrm>
        </p:spPr>
      </p:pic>
    </p:spTree>
    <p:extLst>
      <p:ext uri="{BB962C8B-B14F-4D97-AF65-F5344CB8AC3E}">
        <p14:creationId xmlns:p14="http://schemas.microsoft.com/office/powerpoint/2010/main" val="252367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0FEDE-9136-465B-BEE6-82A4A680EC08}"/>
              </a:ext>
            </a:extLst>
          </p:cNvPr>
          <p:cNvSpPr>
            <a:spLocks noGrp="1"/>
          </p:cNvSpPr>
          <p:nvPr>
            <p:ph type="title"/>
          </p:nvPr>
        </p:nvSpPr>
        <p:spPr>
          <a:xfrm>
            <a:off x="838200" y="365125"/>
            <a:ext cx="10515600" cy="750611"/>
          </a:xfrm>
        </p:spPr>
        <p:txBody>
          <a:bodyPr>
            <a:normAutofit/>
          </a:bodyPr>
          <a:lstStyle/>
          <a:p>
            <a:r>
              <a:rPr lang="en-GB" sz="2400" b="0" i="0" dirty="0">
                <a:solidFill>
                  <a:srgbClr val="000000"/>
                </a:solidFill>
                <a:effectLst/>
                <a:latin typeface="+mn-lt"/>
              </a:rPr>
              <a:t>The following are the most important features of MySQL:</a:t>
            </a:r>
            <a:endParaRPr lang="en-US" sz="2400" dirty="0">
              <a:latin typeface="+mn-lt"/>
            </a:endParaRPr>
          </a:p>
        </p:txBody>
      </p:sp>
      <p:sp>
        <p:nvSpPr>
          <p:cNvPr id="3" name="Content Placeholder 2">
            <a:extLst>
              <a:ext uri="{FF2B5EF4-FFF2-40B4-BE49-F238E27FC236}">
                <a16:creationId xmlns:a16="http://schemas.microsoft.com/office/drawing/2014/main" id="{27F33F1F-721F-48A0-B1C5-36E1ED91DBF3}"/>
              </a:ext>
            </a:extLst>
          </p:cNvPr>
          <p:cNvSpPr>
            <a:spLocks noGrp="1"/>
          </p:cNvSpPr>
          <p:nvPr>
            <p:ph idx="1"/>
          </p:nvPr>
        </p:nvSpPr>
        <p:spPr>
          <a:xfrm>
            <a:off x="838200" y="1837188"/>
            <a:ext cx="4463642" cy="4943781"/>
          </a:xfrm>
        </p:spPr>
        <p:txBody>
          <a:bodyPr>
            <a:noAutofit/>
          </a:bodyPr>
          <a:lstStyle/>
          <a:p>
            <a:r>
              <a:rPr lang="en-US" sz="2000" i="1" dirty="0">
                <a:effectLst/>
                <a:latin typeface="+mj-lt"/>
              </a:rPr>
              <a:t>Easy to use</a:t>
            </a:r>
          </a:p>
          <a:p>
            <a:pPr algn="l"/>
            <a:r>
              <a:rPr lang="en-US" sz="2000" i="1" dirty="0">
                <a:solidFill>
                  <a:srgbClr val="000000"/>
                </a:solidFill>
                <a:effectLst/>
                <a:latin typeface="+mj-lt"/>
              </a:rPr>
              <a:t>It is secure</a:t>
            </a:r>
          </a:p>
          <a:p>
            <a:pPr algn="l"/>
            <a:r>
              <a:rPr lang="en-US" sz="2000" i="1" dirty="0">
                <a:solidFill>
                  <a:srgbClr val="000000"/>
                </a:solidFill>
                <a:effectLst/>
                <a:latin typeface="+mj-lt"/>
              </a:rPr>
              <a:t>Client/ Server Architecture</a:t>
            </a:r>
          </a:p>
          <a:p>
            <a:pPr algn="l"/>
            <a:r>
              <a:rPr lang="en-US" sz="2000" i="1" dirty="0">
                <a:solidFill>
                  <a:srgbClr val="000000"/>
                </a:solidFill>
                <a:effectLst/>
                <a:latin typeface="+mj-lt"/>
              </a:rPr>
              <a:t>Free to download</a:t>
            </a:r>
          </a:p>
          <a:p>
            <a:pPr algn="l"/>
            <a:r>
              <a:rPr lang="en-US" sz="2000" i="1" dirty="0">
                <a:solidFill>
                  <a:srgbClr val="000000"/>
                </a:solidFill>
                <a:effectLst/>
                <a:latin typeface="+mj-lt"/>
              </a:rPr>
              <a:t>It is scalable</a:t>
            </a:r>
          </a:p>
          <a:p>
            <a:pPr algn="l"/>
            <a:r>
              <a:rPr lang="en-US" sz="2000" i="1" dirty="0">
                <a:latin typeface="+mj-lt"/>
              </a:rPr>
              <a:t>Fast</a:t>
            </a:r>
          </a:p>
          <a:p>
            <a:pPr algn="l"/>
            <a:r>
              <a:rPr lang="en-US" sz="2000" i="1" dirty="0">
                <a:effectLst/>
                <a:latin typeface="+mj-lt"/>
              </a:rPr>
              <a:t>High Flexibility</a:t>
            </a:r>
          </a:p>
          <a:p>
            <a:r>
              <a:rPr lang="en-GB" sz="2000" i="1" dirty="0">
                <a:effectLst/>
                <a:latin typeface="+mj-lt"/>
              </a:rPr>
              <a:t>Compatible on many operating systems</a:t>
            </a:r>
            <a:endParaRPr lang="en-US" sz="2000" i="1" dirty="0">
              <a:latin typeface="+mj-lt"/>
            </a:endParaRPr>
          </a:p>
          <a:p>
            <a:pPr marL="0" indent="0">
              <a:buNone/>
            </a:pPr>
            <a:br>
              <a:rPr lang="en-US" sz="2000" i="1" dirty="0">
                <a:latin typeface="+mj-lt"/>
              </a:rPr>
            </a:br>
            <a:br>
              <a:rPr lang="en-US" sz="2000" i="1" dirty="0">
                <a:latin typeface="+mj-lt"/>
              </a:rPr>
            </a:br>
            <a:br>
              <a:rPr lang="en-US" sz="2000" i="1" dirty="0">
                <a:latin typeface="+mj-lt"/>
              </a:rPr>
            </a:br>
            <a:br>
              <a:rPr lang="en-US" sz="2000" i="1" dirty="0">
                <a:latin typeface="+mj-lt"/>
              </a:rPr>
            </a:br>
            <a:endParaRPr lang="en-US" sz="2000" b="1" i="1" dirty="0">
              <a:effectLst/>
              <a:latin typeface="+mj-lt"/>
            </a:endParaRPr>
          </a:p>
        </p:txBody>
      </p:sp>
      <p:sp>
        <p:nvSpPr>
          <p:cNvPr id="6" name="Content Placeholder 2">
            <a:extLst>
              <a:ext uri="{FF2B5EF4-FFF2-40B4-BE49-F238E27FC236}">
                <a16:creationId xmlns:a16="http://schemas.microsoft.com/office/drawing/2014/main" id="{31E3488C-3B62-4FAB-8C03-249967C2593D}"/>
              </a:ext>
            </a:extLst>
          </p:cNvPr>
          <p:cNvSpPr txBox="1">
            <a:spLocks/>
          </p:cNvSpPr>
          <p:nvPr/>
        </p:nvSpPr>
        <p:spPr>
          <a:xfrm>
            <a:off x="6096000" y="1837189"/>
            <a:ext cx="4463642" cy="49437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latin typeface="+mj-lt"/>
              </a:rPr>
              <a:t>Allows roll-back</a:t>
            </a:r>
          </a:p>
          <a:p>
            <a:r>
              <a:rPr lang="en-US" sz="2000" i="1" dirty="0">
                <a:latin typeface="+mj-lt"/>
              </a:rPr>
              <a:t>Memory efficiency</a:t>
            </a:r>
          </a:p>
          <a:p>
            <a:r>
              <a:rPr lang="en-US" sz="2000" i="1" dirty="0">
                <a:latin typeface="+mj-lt"/>
              </a:rPr>
              <a:t>High Performance</a:t>
            </a:r>
          </a:p>
          <a:p>
            <a:r>
              <a:rPr lang="en-US" sz="2000" i="1" dirty="0">
                <a:latin typeface="+mj-lt"/>
              </a:rPr>
              <a:t>High Productivity</a:t>
            </a:r>
          </a:p>
          <a:p>
            <a:r>
              <a:rPr lang="en-US" sz="2000" i="1" dirty="0">
                <a:latin typeface="+mj-lt"/>
              </a:rPr>
              <a:t>Platform Independent</a:t>
            </a:r>
          </a:p>
          <a:p>
            <a:r>
              <a:rPr lang="en-US" sz="2000" i="1" dirty="0">
                <a:latin typeface="+mj-lt"/>
              </a:rPr>
              <a:t>Partitioning</a:t>
            </a:r>
          </a:p>
          <a:p>
            <a:r>
              <a:rPr lang="en-US" sz="2000" i="1" dirty="0">
                <a:latin typeface="+mj-lt"/>
              </a:rPr>
              <a:t>GUI Support</a:t>
            </a:r>
          </a:p>
          <a:p>
            <a:r>
              <a:rPr lang="en-US" sz="2000" i="1" dirty="0">
                <a:latin typeface="+mj-lt"/>
              </a:rPr>
              <a:t>Dual Password Support</a:t>
            </a:r>
            <a:br>
              <a:rPr lang="en-US" sz="2000" i="1" dirty="0">
                <a:latin typeface="+mj-lt"/>
              </a:rPr>
            </a:br>
            <a:br>
              <a:rPr lang="en-US" sz="2000" i="1" dirty="0">
                <a:latin typeface="+mj-lt"/>
              </a:rPr>
            </a:br>
            <a:br>
              <a:rPr lang="en-US" sz="2000" i="1" dirty="0">
                <a:latin typeface="+mj-lt"/>
              </a:rPr>
            </a:br>
            <a:br>
              <a:rPr lang="en-US" sz="2000" i="1" dirty="0">
                <a:latin typeface="+mj-lt"/>
              </a:rPr>
            </a:br>
            <a:endParaRPr lang="en-US" sz="2000" b="1" i="1" dirty="0">
              <a:latin typeface="+mj-lt"/>
            </a:endParaRPr>
          </a:p>
        </p:txBody>
      </p:sp>
    </p:spTree>
    <p:extLst>
      <p:ext uri="{BB962C8B-B14F-4D97-AF65-F5344CB8AC3E}">
        <p14:creationId xmlns:p14="http://schemas.microsoft.com/office/powerpoint/2010/main" val="232136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99EB-A9B6-42AE-847E-A62D61124564}"/>
              </a:ext>
            </a:extLst>
          </p:cNvPr>
          <p:cNvSpPr>
            <a:spLocks noGrp="1"/>
          </p:cNvSpPr>
          <p:nvPr>
            <p:ph type="title"/>
          </p:nvPr>
        </p:nvSpPr>
        <p:spPr>
          <a:xfrm>
            <a:off x="838200" y="365125"/>
            <a:ext cx="10515600" cy="3284086"/>
          </a:xfrm>
        </p:spPr>
        <p:txBody>
          <a:bodyPr>
            <a:normAutofit/>
          </a:bodyPr>
          <a:lstStyle/>
          <a:p>
            <a:r>
              <a:rPr lang="en-US" sz="2800" b="1" i="0" dirty="0">
                <a:solidFill>
                  <a:schemeClr val="accent6">
                    <a:lumMod val="75000"/>
                  </a:schemeClr>
                </a:solidFill>
                <a:effectLst/>
                <a:latin typeface="Montserrat"/>
              </a:rPr>
              <a:t>PostgreSQL</a:t>
            </a:r>
            <a:br>
              <a:rPr lang="en-US" sz="2800" b="0" i="0" dirty="0">
                <a:solidFill>
                  <a:schemeClr val="accent6">
                    <a:lumMod val="75000"/>
                  </a:schemeClr>
                </a:solidFill>
                <a:effectLst/>
                <a:latin typeface="Montserrat"/>
              </a:rPr>
            </a:br>
            <a:br>
              <a:rPr lang="en-US" sz="2800" b="0" i="0" dirty="0">
                <a:solidFill>
                  <a:schemeClr val="accent6">
                    <a:lumMod val="75000"/>
                  </a:schemeClr>
                </a:solidFill>
                <a:effectLst/>
                <a:latin typeface="Montserrat"/>
              </a:rPr>
            </a:br>
            <a:r>
              <a:rPr lang="en-GB" sz="2400" b="1" i="0" dirty="0">
                <a:solidFill>
                  <a:srgbClr val="222222"/>
                </a:solidFill>
                <a:effectLst/>
                <a:latin typeface="+mn-lt"/>
              </a:rPr>
              <a:t>PostgreSQL</a:t>
            </a:r>
            <a:r>
              <a:rPr lang="en-GB" sz="2400" b="0" i="0" dirty="0">
                <a:solidFill>
                  <a:srgbClr val="222222"/>
                </a:solidFill>
                <a:effectLst/>
                <a:latin typeface="+mn-lt"/>
              </a:rPr>
              <a:t> is an enterprise-class open source database management system. It supports both SQL and JSON for relational and non-relational queries for extensibility and SQL compliance. PostgreSQL supports advanced data types and performance optimization features, which are only available in expensive commercial databases, like Oracle and SQL Server. It is also known as Postgres.</a:t>
            </a:r>
            <a:br>
              <a:rPr lang="en-US" sz="2400" b="0" i="0" dirty="0">
                <a:solidFill>
                  <a:schemeClr val="accent6">
                    <a:lumMod val="75000"/>
                  </a:schemeClr>
                </a:solidFill>
                <a:effectLst/>
                <a:latin typeface="+mn-lt"/>
              </a:rPr>
            </a:br>
            <a:br>
              <a:rPr lang="en-US" sz="2400" b="0" i="0" dirty="0">
                <a:solidFill>
                  <a:srgbClr val="0F0F19"/>
                </a:solidFill>
                <a:effectLst/>
                <a:latin typeface="+mn-lt"/>
              </a:rPr>
            </a:br>
            <a:endParaRPr lang="en-US" sz="2400" dirty="0">
              <a:latin typeface="+mn-lt"/>
            </a:endParaRPr>
          </a:p>
        </p:txBody>
      </p:sp>
      <p:pic>
        <p:nvPicPr>
          <p:cNvPr id="5" name="Content Placeholder 4">
            <a:extLst>
              <a:ext uri="{FF2B5EF4-FFF2-40B4-BE49-F238E27FC236}">
                <a16:creationId xmlns:a16="http://schemas.microsoft.com/office/drawing/2014/main" id="{D3AF41F3-F07A-49F3-AB01-9F3434134C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437" y="4045744"/>
            <a:ext cx="2143125" cy="2143125"/>
          </a:xfrm>
        </p:spPr>
      </p:pic>
    </p:spTree>
    <p:extLst>
      <p:ext uri="{BB962C8B-B14F-4D97-AF65-F5344CB8AC3E}">
        <p14:creationId xmlns:p14="http://schemas.microsoft.com/office/powerpoint/2010/main" val="210399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633D-F1BB-4897-90B1-D7BBEBC5C9CB}"/>
              </a:ext>
            </a:extLst>
          </p:cNvPr>
          <p:cNvSpPr>
            <a:spLocks noGrp="1"/>
          </p:cNvSpPr>
          <p:nvPr>
            <p:ph type="title"/>
          </p:nvPr>
        </p:nvSpPr>
        <p:spPr>
          <a:xfrm>
            <a:off x="838200" y="100668"/>
            <a:ext cx="10515600" cy="1392572"/>
          </a:xfrm>
        </p:spPr>
        <p:txBody>
          <a:bodyPr>
            <a:noAutofit/>
          </a:bodyPr>
          <a:lstStyle/>
          <a:p>
            <a:br>
              <a:rPr lang="en-US" sz="2400" dirty="0">
                <a:latin typeface="+mn-lt"/>
              </a:rPr>
            </a:br>
            <a:r>
              <a:rPr lang="en-US" sz="2400" dirty="0">
                <a:latin typeface="+mn-lt"/>
              </a:rPr>
              <a:t>The </a:t>
            </a:r>
            <a:r>
              <a:rPr lang="en-US" sz="2400" b="1" i="0" dirty="0">
                <a:solidFill>
                  <a:srgbClr val="222222"/>
                </a:solidFill>
                <a:effectLst/>
                <a:latin typeface="+mn-lt"/>
              </a:rPr>
              <a:t>Advantages of </a:t>
            </a:r>
            <a:r>
              <a:rPr lang="en-GB" sz="2400" b="1" i="0" dirty="0">
                <a:solidFill>
                  <a:srgbClr val="222222"/>
                </a:solidFill>
                <a:effectLst/>
                <a:latin typeface="+mn-lt"/>
              </a:rPr>
              <a:t>PostgreSQL </a:t>
            </a:r>
            <a:r>
              <a:rPr lang="en-US" sz="2400" b="1" i="0" dirty="0">
                <a:solidFill>
                  <a:srgbClr val="222222"/>
                </a:solidFill>
                <a:effectLst/>
                <a:latin typeface="+mn-lt"/>
              </a:rPr>
              <a:t>:</a:t>
            </a:r>
            <a:br>
              <a:rPr lang="en-US" sz="2400" b="1" i="0" dirty="0">
                <a:solidFill>
                  <a:srgbClr val="222222"/>
                </a:solidFill>
                <a:effectLst/>
                <a:latin typeface="+mn-lt"/>
              </a:rPr>
            </a:br>
            <a:endParaRPr lang="en-US" sz="2400" dirty="0">
              <a:latin typeface="+mn-lt"/>
            </a:endParaRPr>
          </a:p>
        </p:txBody>
      </p:sp>
      <p:sp>
        <p:nvSpPr>
          <p:cNvPr id="3" name="Content Placeholder 2">
            <a:extLst>
              <a:ext uri="{FF2B5EF4-FFF2-40B4-BE49-F238E27FC236}">
                <a16:creationId xmlns:a16="http://schemas.microsoft.com/office/drawing/2014/main" id="{10B2C413-1940-4083-8246-3079F19E69D9}"/>
              </a:ext>
            </a:extLst>
          </p:cNvPr>
          <p:cNvSpPr>
            <a:spLocks noGrp="1"/>
          </p:cNvSpPr>
          <p:nvPr>
            <p:ph idx="1"/>
          </p:nvPr>
        </p:nvSpPr>
        <p:spPr>
          <a:xfrm>
            <a:off x="838200" y="1946246"/>
            <a:ext cx="10515600" cy="4613945"/>
          </a:xfrm>
        </p:spPr>
        <p:txBody>
          <a:bodyPr>
            <a:normAutofit/>
          </a:bodyPr>
          <a:lstStyle/>
          <a:p>
            <a:endParaRPr lang="en-GB" sz="2000" b="0" i="0" dirty="0">
              <a:solidFill>
                <a:srgbClr val="222222"/>
              </a:solidFill>
              <a:effectLst/>
              <a:latin typeface="+mj-lt"/>
            </a:endParaRPr>
          </a:p>
          <a:p>
            <a:endParaRPr lang="en-GB" sz="2000" dirty="0">
              <a:solidFill>
                <a:srgbClr val="222222"/>
              </a:solidFill>
              <a:latin typeface="+mj-lt"/>
            </a:endParaRPr>
          </a:p>
          <a:p>
            <a:r>
              <a:rPr lang="en-GB" sz="2000" b="0" i="1" dirty="0">
                <a:solidFill>
                  <a:srgbClr val="222222"/>
                </a:solidFill>
                <a:effectLst/>
                <a:latin typeface="+mj-lt"/>
              </a:rPr>
              <a:t> dynamic websites and web apps</a:t>
            </a:r>
          </a:p>
          <a:p>
            <a:r>
              <a:rPr lang="en-US" sz="2000" b="0" i="1" dirty="0">
                <a:solidFill>
                  <a:srgbClr val="222222"/>
                </a:solidFill>
                <a:effectLst/>
                <a:latin typeface="+mj-lt"/>
              </a:rPr>
              <a:t>highly fault-tolerant database</a:t>
            </a:r>
            <a:endParaRPr lang="en-GB" sz="2000" i="1" dirty="0">
              <a:solidFill>
                <a:srgbClr val="222222"/>
              </a:solidFill>
              <a:latin typeface="+mj-lt"/>
            </a:endParaRPr>
          </a:p>
          <a:p>
            <a:r>
              <a:rPr lang="en-GB" sz="2000" b="0" i="1" dirty="0">
                <a:solidFill>
                  <a:srgbClr val="222222"/>
                </a:solidFill>
                <a:effectLst/>
                <a:latin typeface="+mj-lt"/>
              </a:rPr>
              <a:t>source code is freely available under an open source license</a:t>
            </a:r>
          </a:p>
          <a:p>
            <a:r>
              <a:rPr lang="en-US" sz="2000" b="0" i="1" dirty="0">
                <a:solidFill>
                  <a:srgbClr val="222222"/>
                </a:solidFill>
                <a:effectLst/>
                <a:latin typeface="+mj-lt"/>
              </a:rPr>
              <a:t>supports geographic objects</a:t>
            </a:r>
            <a:endParaRPr lang="en-GB" sz="2000" i="1" dirty="0">
              <a:solidFill>
                <a:srgbClr val="222222"/>
              </a:solidFill>
              <a:latin typeface="+mj-lt"/>
            </a:endParaRPr>
          </a:p>
          <a:p>
            <a:r>
              <a:rPr lang="en-GB" sz="2000" i="1" dirty="0">
                <a:solidFill>
                  <a:srgbClr val="222222"/>
                </a:solidFill>
                <a:latin typeface="+mj-lt"/>
              </a:rPr>
              <a:t>e</a:t>
            </a:r>
            <a:r>
              <a:rPr lang="en-US" sz="2000" b="0" i="1" dirty="0" err="1">
                <a:solidFill>
                  <a:srgbClr val="222222"/>
                </a:solidFill>
                <a:effectLst/>
                <a:latin typeface="+mj-lt"/>
              </a:rPr>
              <a:t>asy</a:t>
            </a:r>
            <a:r>
              <a:rPr lang="en-US" sz="2000" b="0" i="1" dirty="0">
                <a:solidFill>
                  <a:srgbClr val="222222"/>
                </a:solidFill>
                <a:effectLst/>
                <a:latin typeface="+mj-lt"/>
              </a:rPr>
              <a:t> to use</a:t>
            </a:r>
          </a:p>
          <a:p>
            <a:r>
              <a:rPr lang="en-GB" sz="2000" b="0" i="1" dirty="0">
                <a:solidFill>
                  <a:srgbClr val="222222"/>
                </a:solidFill>
                <a:effectLst/>
                <a:latin typeface="+mj-lt"/>
              </a:rPr>
              <a:t>Low maintenance and administration for both embedded and enterprise use of PostgreSQL</a:t>
            </a:r>
          </a:p>
          <a:p>
            <a:endParaRPr lang="en-GB" sz="2000" b="0" i="1" dirty="0">
              <a:solidFill>
                <a:srgbClr val="222222"/>
              </a:solidFill>
              <a:effectLst/>
              <a:latin typeface="+mj-lt"/>
            </a:endParaRPr>
          </a:p>
          <a:p>
            <a:endParaRPr lang="en-US" sz="2000" dirty="0">
              <a:latin typeface="+mj-lt"/>
            </a:endParaRPr>
          </a:p>
        </p:txBody>
      </p:sp>
    </p:spTree>
    <p:extLst>
      <p:ext uri="{BB962C8B-B14F-4D97-AF65-F5344CB8AC3E}">
        <p14:creationId xmlns:p14="http://schemas.microsoft.com/office/powerpoint/2010/main" val="113656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9966-6B37-4AB2-8FF2-46C9EA31689B}"/>
              </a:ext>
            </a:extLst>
          </p:cNvPr>
          <p:cNvSpPr>
            <a:spLocks noGrp="1"/>
          </p:cNvSpPr>
          <p:nvPr>
            <p:ph type="title"/>
          </p:nvPr>
        </p:nvSpPr>
        <p:spPr>
          <a:xfrm>
            <a:off x="838200" y="365124"/>
            <a:ext cx="10515600" cy="3938427"/>
          </a:xfrm>
        </p:spPr>
        <p:txBody>
          <a:bodyPr>
            <a:normAutofit fontScale="90000"/>
          </a:bodyPr>
          <a:lstStyle/>
          <a:p>
            <a:br>
              <a:rPr lang="en-US" sz="2800" b="1" i="0" dirty="0">
                <a:solidFill>
                  <a:schemeClr val="accent6">
                    <a:lumMod val="75000"/>
                  </a:schemeClr>
                </a:solidFill>
                <a:effectLst/>
                <a:latin typeface="Montserrat"/>
              </a:rPr>
            </a:br>
            <a:br>
              <a:rPr lang="en-US" sz="2800" b="1" i="0" dirty="0">
                <a:solidFill>
                  <a:schemeClr val="accent6">
                    <a:lumMod val="75000"/>
                  </a:schemeClr>
                </a:solidFill>
                <a:effectLst/>
                <a:latin typeface="Montserrat"/>
              </a:rPr>
            </a:br>
            <a:br>
              <a:rPr lang="en-US" sz="2800" b="1" i="0" dirty="0">
                <a:solidFill>
                  <a:schemeClr val="accent6">
                    <a:lumMod val="75000"/>
                  </a:schemeClr>
                </a:solidFill>
                <a:effectLst/>
                <a:latin typeface="Montserrat"/>
              </a:rPr>
            </a:br>
            <a:r>
              <a:rPr lang="en-US" sz="3100" b="1" i="0" dirty="0">
                <a:solidFill>
                  <a:schemeClr val="accent6">
                    <a:lumMod val="75000"/>
                  </a:schemeClr>
                </a:solidFill>
                <a:effectLst/>
                <a:latin typeface="Montserrat"/>
              </a:rPr>
              <a:t>SQL SERVER</a:t>
            </a:r>
            <a:br>
              <a:rPr lang="en-US" sz="2800" b="1" i="0" dirty="0">
                <a:solidFill>
                  <a:schemeClr val="accent6">
                    <a:lumMod val="75000"/>
                  </a:schemeClr>
                </a:solidFill>
                <a:effectLst/>
                <a:latin typeface="Montserrat"/>
              </a:rPr>
            </a:br>
            <a:br>
              <a:rPr lang="en-US" sz="2800" b="1" i="0" dirty="0">
                <a:solidFill>
                  <a:schemeClr val="accent6">
                    <a:lumMod val="75000"/>
                  </a:schemeClr>
                </a:solidFill>
                <a:effectLst/>
                <a:latin typeface="Montserrat"/>
              </a:rPr>
            </a:br>
            <a:r>
              <a:rPr lang="en-GB" sz="2700" i="0" dirty="0">
                <a:effectLst/>
                <a:latin typeface="+mn-lt"/>
              </a:rPr>
              <a:t>Microsoft developed and marketed the SQL Server relational database management system (RDBMS) to primarily compete with the MySQL and Oracle databases</a:t>
            </a:r>
            <a:r>
              <a:rPr lang="en-GB" sz="2700" b="0" i="0" dirty="0">
                <a:solidFill>
                  <a:srgbClr val="000000"/>
                </a:solidFill>
                <a:effectLst/>
                <a:latin typeface="+mn-lt"/>
              </a:rPr>
              <a:t>. It is also called MS SQL Server, which is an ORDBMS, platform-dependent, and can work on GUI and command-based software. The key interface tool for SQL Server is SQL Server Management Studio (SSMS), which operates in both 32-bit and 64-bit environments.</a:t>
            </a:r>
            <a:br>
              <a:rPr lang="en-US" sz="2700" b="1" i="0" dirty="0">
                <a:solidFill>
                  <a:schemeClr val="accent6">
                    <a:lumMod val="75000"/>
                  </a:schemeClr>
                </a:solidFill>
                <a:effectLst/>
                <a:latin typeface="+mn-lt"/>
              </a:rPr>
            </a:br>
            <a:br>
              <a:rPr lang="en-US" sz="2700" b="1" i="0" dirty="0">
                <a:solidFill>
                  <a:schemeClr val="accent6">
                    <a:lumMod val="75000"/>
                  </a:schemeClr>
                </a:solidFill>
                <a:effectLst/>
                <a:latin typeface="+mn-lt"/>
              </a:rPr>
            </a:br>
            <a:br>
              <a:rPr lang="en-US" sz="2800" b="1" i="0" dirty="0">
                <a:solidFill>
                  <a:schemeClr val="accent6">
                    <a:lumMod val="75000"/>
                  </a:schemeClr>
                </a:solidFill>
                <a:effectLst/>
                <a:latin typeface="Montserrat"/>
              </a:rPr>
            </a:br>
            <a:br>
              <a:rPr lang="en-US" sz="2800" b="1" i="0" dirty="0">
                <a:solidFill>
                  <a:schemeClr val="accent6">
                    <a:lumMod val="75000"/>
                  </a:schemeClr>
                </a:solidFill>
                <a:effectLst/>
                <a:latin typeface="Montserrat"/>
              </a:rPr>
            </a:br>
            <a:br>
              <a:rPr lang="en-US" sz="2800" b="1" i="0" dirty="0">
                <a:solidFill>
                  <a:schemeClr val="accent6">
                    <a:lumMod val="75000"/>
                  </a:schemeClr>
                </a:solidFill>
                <a:effectLst/>
                <a:latin typeface="Montserrat"/>
              </a:rPr>
            </a:br>
            <a:br>
              <a:rPr lang="en-US" sz="2800" b="1" i="0" dirty="0">
                <a:solidFill>
                  <a:schemeClr val="accent6">
                    <a:lumMod val="75000"/>
                  </a:schemeClr>
                </a:solidFill>
                <a:effectLst/>
                <a:latin typeface="Montserrat"/>
              </a:rPr>
            </a:br>
            <a:endParaRPr lang="en-US" sz="2800" b="1" dirty="0">
              <a:solidFill>
                <a:schemeClr val="accent6">
                  <a:lumMod val="75000"/>
                </a:schemeClr>
              </a:solidFill>
            </a:endParaRPr>
          </a:p>
        </p:txBody>
      </p:sp>
      <p:pic>
        <p:nvPicPr>
          <p:cNvPr id="5" name="Content Placeholder 4">
            <a:extLst>
              <a:ext uri="{FF2B5EF4-FFF2-40B4-BE49-F238E27FC236}">
                <a16:creationId xmlns:a16="http://schemas.microsoft.com/office/drawing/2014/main" id="{0E3619D7-47CB-4BF8-9E06-FEC6B6DC2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0609" y="4546600"/>
            <a:ext cx="2010781" cy="1630363"/>
          </a:xfrm>
        </p:spPr>
      </p:pic>
    </p:spTree>
    <p:extLst>
      <p:ext uri="{BB962C8B-B14F-4D97-AF65-F5344CB8AC3E}">
        <p14:creationId xmlns:p14="http://schemas.microsoft.com/office/powerpoint/2010/main" val="147227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B7AC-6E6D-4654-9680-D2244839E9C0}"/>
              </a:ext>
            </a:extLst>
          </p:cNvPr>
          <p:cNvSpPr>
            <a:spLocks noGrp="1"/>
          </p:cNvSpPr>
          <p:nvPr>
            <p:ph type="title"/>
          </p:nvPr>
        </p:nvSpPr>
        <p:spPr>
          <a:xfrm>
            <a:off x="838200" y="281236"/>
            <a:ext cx="10515600" cy="658332"/>
          </a:xfrm>
        </p:spPr>
        <p:txBody>
          <a:bodyPr>
            <a:normAutofit/>
          </a:bodyPr>
          <a:lstStyle/>
          <a:p>
            <a:r>
              <a:rPr lang="en-GB" sz="2400" b="0" i="0" dirty="0">
                <a:solidFill>
                  <a:srgbClr val="000000"/>
                </a:solidFill>
                <a:effectLst/>
                <a:latin typeface="+mn-lt"/>
              </a:rPr>
              <a:t>The following are the key usage of MS SQL Server:</a:t>
            </a:r>
            <a:endParaRPr lang="en-US" sz="2400" dirty="0">
              <a:latin typeface="+mn-lt"/>
            </a:endParaRPr>
          </a:p>
        </p:txBody>
      </p:sp>
      <p:sp>
        <p:nvSpPr>
          <p:cNvPr id="3" name="Content Placeholder 2">
            <a:extLst>
              <a:ext uri="{FF2B5EF4-FFF2-40B4-BE49-F238E27FC236}">
                <a16:creationId xmlns:a16="http://schemas.microsoft.com/office/drawing/2014/main" id="{446870F0-6E1E-480E-997A-C23CE64F2B7E}"/>
              </a:ext>
            </a:extLst>
          </p:cNvPr>
          <p:cNvSpPr>
            <a:spLocks noGrp="1"/>
          </p:cNvSpPr>
          <p:nvPr>
            <p:ph idx="1"/>
          </p:nvPr>
        </p:nvSpPr>
        <p:spPr>
          <a:xfrm>
            <a:off x="838200" y="1191237"/>
            <a:ext cx="10515600" cy="4985726"/>
          </a:xfrm>
        </p:spPr>
        <p:txBody>
          <a:bodyPr/>
          <a:lstStyle/>
          <a:p>
            <a:pPr algn="l">
              <a:buFont typeface="Arial" panose="020B0604020202020204" pitchFamily="34" charset="0"/>
              <a:buChar char="•"/>
            </a:pPr>
            <a:r>
              <a:rPr lang="en-GB" sz="2000" b="0" i="1" dirty="0">
                <a:solidFill>
                  <a:srgbClr val="000000"/>
                </a:solidFill>
                <a:effectLst/>
                <a:latin typeface="+mj-lt"/>
              </a:rPr>
              <a:t>Its main purpose is to build and maintain databases.</a:t>
            </a:r>
          </a:p>
          <a:p>
            <a:pPr algn="l">
              <a:buFont typeface="Arial" panose="020B0604020202020204" pitchFamily="34" charset="0"/>
              <a:buChar char="•"/>
            </a:pPr>
            <a:r>
              <a:rPr lang="en-GB" sz="2000" b="0" i="1" dirty="0">
                <a:solidFill>
                  <a:srgbClr val="000000"/>
                </a:solidFill>
                <a:effectLst/>
                <a:latin typeface="+mj-lt"/>
              </a:rPr>
              <a:t>It is used to </a:t>
            </a:r>
            <a:r>
              <a:rPr lang="en-GB" sz="2000" b="0" i="1" dirty="0" err="1">
                <a:solidFill>
                  <a:srgbClr val="000000"/>
                </a:solidFill>
                <a:effectLst/>
                <a:latin typeface="+mj-lt"/>
              </a:rPr>
              <a:t>analyze</a:t>
            </a:r>
            <a:r>
              <a:rPr lang="en-GB" sz="2000" b="0" i="1" dirty="0">
                <a:solidFill>
                  <a:srgbClr val="000000"/>
                </a:solidFill>
                <a:effectLst/>
                <a:latin typeface="+mj-lt"/>
              </a:rPr>
              <a:t> the data using SQL Server Analysis Services (SSAS).</a:t>
            </a:r>
          </a:p>
          <a:p>
            <a:pPr algn="l">
              <a:buFont typeface="Arial" panose="020B0604020202020204" pitchFamily="34" charset="0"/>
              <a:buChar char="•"/>
            </a:pPr>
            <a:r>
              <a:rPr lang="en-GB" sz="2000" b="0" i="1" dirty="0">
                <a:solidFill>
                  <a:srgbClr val="000000"/>
                </a:solidFill>
                <a:effectLst/>
                <a:latin typeface="+mj-lt"/>
              </a:rPr>
              <a:t>It is used to generate reports using SQL Server Reporting Services (SSRS).</a:t>
            </a:r>
          </a:p>
          <a:p>
            <a:pPr algn="l">
              <a:buFont typeface="Arial" panose="020B0604020202020204" pitchFamily="34" charset="0"/>
              <a:buChar char="•"/>
            </a:pPr>
            <a:r>
              <a:rPr lang="en-GB" sz="2000" b="0" i="1" dirty="0">
                <a:solidFill>
                  <a:srgbClr val="000000"/>
                </a:solidFill>
                <a:effectLst/>
                <a:latin typeface="+mj-lt"/>
              </a:rPr>
              <a:t>It is used to perform ETL operations using SQL Server Integration Services (SSIS).</a:t>
            </a:r>
          </a:p>
          <a:p>
            <a:endParaRPr lang="en-US" dirty="0"/>
          </a:p>
        </p:txBody>
      </p:sp>
    </p:spTree>
    <p:extLst>
      <p:ext uri="{BB962C8B-B14F-4D97-AF65-F5344CB8AC3E}">
        <p14:creationId xmlns:p14="http://schemas.microsoft.com/office/powerpoint/2010/main" val="356584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5E22-3B62-46C9-9C2A-6E58EFEB765A}"/>
              </a:ext>
            </a:extLst>
          </p:cNvPr>
          <p:cNvSpPr>
            <a:spLocks noGrp="1"/>
          </p:cNvSpPr>
          <p:nvPr>
            <p:ph type="title"/>
          </p:nvPr>
        </p:nvSpPr>
        <p:spPr/>
        <p:txBody>
          <a:bodyPr>
            <a:normAutofit/>
          </a:bodyPr>
          <a:lstStyle/>
          <a:p>
            <a:r>
              <a:rPr lang="en-GB" sz="2800" b="0" i="0" dirty="0">
                <a:solidFill>
                  <a:schemeClr val="accent6">
                    <a:lumMod val="75000"/>
                  </a:schemeClr>
                </a:solidFill>
                <a:effectLst/>
                <a:latin typeface="Montserrat"/>
              </a:rPr>
              <a:t>Comparison of MySQL vs. PostgreSQL vs. SQL Server</a:t>
            </a:r>
            <a:br>
              <a:rPr lang="en-GB" b="0" i="0" dirty="0">
                <a:solidFill>
                  <a:srgbClr val="CC3300"/>
                </a:solidFill>
                <a:effectLst/>
                <a:latin typeface="helvetica neue"/>
              </a:rPr>
            </a:br>
            <a:endParaRPr lang="en-US" dirty="0"/>
          </a:p>
        </p:txBody>
      </p:sp>
      <p:sp>
        <p:nvSpPr>
          <p:cNvPr id="3" name="Content Placeholder 2">
            <a:extLst>
              <a:ext uri="{FF2B5EF4-FFF2-40B4-BE49-F238E27FC236}">
                <a16:creationId xmlns:a16="http://schemas.microsoft.com/office/drawing/2014/main" id="{72F7A636-42D7-4109-87E5-4D8358A466D1}"/>
              </a:ext>
            </a:extLst>
          </p:cNvPr>
          <p:cNvSpPr>
            <a:spLocks noGrp="1"/>
          </p:cNvSpPr>
          <p:nvPr>
            <p:ph idx="1"/>
          </p:nvPr>
        </p:nvSpPr>
        <p:spPr>
          <a:xfrm>
            <a:off x="838200" y="1266738"/>
            <a:ext cx="10515600" cy="4910225"/>
          </a:xfrm>
        </p:spPr>
        <p:txBody>
          <a:bodyPr>
            <a:normAutofit/>
          </a:bodyPr>
          <a:lstStyle/>
          <a:p>
            <a:r>
              <a:rPr lang="en-GB" sz="2400" b="0" i="0" dirty="0">
                <a:solidFill>
                  <a:srgbClr val="222222"/>
                </a:solidFill>
                <a:effectLst/>
              </a:rPr>
              <a:t>In general, both MySQL and PostgreSQL databases fully support ACID and can handle large amounts of data and high levels of query concurrency.</a:t>
            </a:r>
          </a:p>
          <a:p>
            <a:pPr algn="l">
              <a:buFont typeface="Arial" panose="020B0604020202020204" pitchFamily="34" charset="0"/>
              <a:buChar char="•"/>
            </a:pPr>
            <a:r>
              <a:rPr lang="en-GB" sz="2000" b="0" i="0" dirty="0">
                <a:solidFill>
                  <a:srgbClr val="222222"/>
                </a:solidFill>
                <a:effectLst/>
              </a:rPr>
              <a:t>PostgreSQL is more feature-rich and extensible and maybe a better choice for extreme cases.</a:t>
            </a:r>
          </a:p>
          <a:p>
            <a:pPr algn="l">
              <a:buFont typeface="Arial" panose="020B0604020202020204" pitchFamily="34" charset="0"/>
              <a:buChar char="•"/>
            </a:pPr>
            <a:r>
              <a:rPr lang="en-GB" sz="2000" b="0" i="0" dirty="0">
                <a:solidFill>
                  <a:srgbClr val="222222"/>
                </a:solidFill>
                <a:effectLst/>
              </a:rPr>
              <a:t>MySQL is much more popular, suits web applications and e-commerce projects, there are much more blogposts/support/documentation then for PostgreSQL.</a:t>
            </a:r>
          </a:p>
          <a:p>
            <a:pPr algn="l">
              <a:buFont typeface="Arial" panose="020B0604020202020204" pitchFamily="34" charset="0"/>
              <a:buChar char="•"/>
            </a:pPr>
            <a:r>
              <a:rPr lang="en-GB" sz="2000" b="0" i="0" dirty="0">
                <a:solidFill>
                  <a:srgbClr val="222222"/>
                </a:solidFill>
                <a:effectLst/>
              </a:rPr>
              <a:t>For environments with high number of connections - PostgreSQL might need a lot of memory, because each connection has its own memory. However, there are solutions to overcome this issue, like </a:t>
            </a:r>
            <a:r>
              <a:rPr lang="en-GB" sz="2000" b="0" i="0" dirty="0" err="1">
                <a:solidFill>
                  <a:srgbClr val="222222"/>
                </a:solidFill>
                <a:effectLst/>
              </a:rPr>
              <a:t>PgBouncers</a:t>
            </a:r>
            <a:r>
              <a:rPr lang="en-GB" sz="2000" b="0" i="0" dirty="0">
                <a:solidFill>
                  <a:srgbClr val="222222"/>
                </a:solidFill>
                <a:effectLst/>
              </a:rPr>
              <a:t>, external connection pools.</a:t>
            </a:r>
          </a:p>
          <a:p>
            <a:pPr algn="l">
              <a:buFont typeface="Arial" panose="020B0604020202020204" pitchFamily="34" charset="0"/>
              <a:buChar char="•"/>
            </a:pPr>
            <a:r>
              <a:rPr lang="en-GB" sz="2000" b="0" i="0" dirty="0">
                <a:solidFill>
                  <a:srgbClr val="222222"/>
                </a:solidFill>
                <a:effectLst/>
              </a:rPr>
              <a:t>Manual partition management in PostgreSQL requires too much overhead and updates that move rows from one partition to another will fail.</a:t>
            </a:r>
          </a:p>
          <a:p>
            <a:pPr algn="l">
              <a:buFont typeface="Arial" panose="020B0604020202020204" pitchFamily="34" charset="0"/>
              <a:buChar char="•"/>
            </a:pPr>
            <a:r>
              <a:rPr lang="en-GB" sz="2000" b="0" i="0" dirty="0">
                <a:solidFill>
                  <a:srgbClr val="222222"/>
                </a:solidFill>
                <a:effectLst/>
              </a:rPr>
              <a:t>There is 1 CPU per query limitation in MySQL and only the nested-loop join algorithm which make MySQL a less optimal choice for data warehouse systems.</a:t>
            </a:r>
          </a:p>
          <a:p>
            <a:pPr algn="l">
              <a:buFont typeface="Arial" panose="020B0604020202020204" pitchFamily="34" charset="0"/>
              <a:buChar char="•"/>
            </a:pPr>
            <a:r>
              <a:rPr lang="en-GB" sz="2000" b="0" i="0" dirty="0">
                <a:solidFill>
                  <a:srgbClr val="222222"/>
                </a:solidFill>
                <a:effectLst/>
              </a:rPr>
              <a:t>If check constraint functionality is important - there are none in MySQL.</a:t>
            </a:r>
          </a:p>
          <a:p>
            <a:endParaRPr lang="en-US" sz="2400" dirty="0"/>
          </a:p>
        </p:txBody>
      </p:sp>
    </p:spTree>
    <p:extLst>
      <p:ext uri="{BB962C8B-B14F-4D97-AF65-F5344CB8AC3E}">
        <p14:creationId xmlns:p14="http://schemas.microsoft.com/office/powerpoint/2010/main" val="2080259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Words>
  <Application>Microsoft Office PowerPoint</Application>
  <PresentationFormat>Widescreen</PresentationFormat>
  <Paragraphs>95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helvetica neue</vt:lpstr>
      <vt:lpstr>Montserrat</vt:lpstr>
      <vt:lpstr>Roboto</vt:lpstr>
      <vt:lpstr>Office Theme</vt:lpstr>
      <vt:lpstr>Introduction to Databases Checkpoint</vt:lpstr>
      <vt:lpstr>What is RDBMS </vt:lpstr>
      <vt:lpstr>MySQL   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 </vt:lpstr>
      <vt:lpstr>The following are the most important features of MySQL:</vt:lpstr>
      <vt:lpstr>PostgreSQL  PostgreSQL is an enterprise-class open source database management system. It supports both SQL and JSON for relational and non-relational queries for extensibility and SQL compliance. PostgreSQL supports advanced data types and performance optimization features, which are only available in expensive commercial databases, like Oracle and SQL Server. It is also known as Postgres.  </vt:lpstr>
      <vt:lpstr> The Advantages of PostgreSQL : </vt:lpstr>
      <vt:lpstr>   SQL SERVER  Microsoft developed and marketed the SQL Server relational database management system (RDBMS) to primarily compete with the MySQL and Oracle databases. It is also called MS SQL Server, which is an ORDBMS, platform-dependent, and can work on GUI and command-based software. The key interface tool for SQL Server is SQL Server Management Studio (SSMS), which operates in both 32-bit and 64-bit environments.      </vt:lpstr>
      <vt:lpstr>The following are the key usage of MS SQL Server:</vt:lpstr>
      <vt:lpstr>Comparison of MySQL vs. PostgreSQL vs. SQL Server </vt:lpstr>
      <vt:lpstr> General information for MySQL, PostgreSQL and SQL Server </vt:lpstr>
      <vt:lpstr>Data changes for MySQL, PostgreSQL and SQL Server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Checkpoint</dc:title>
  <dc:creator>Ahmed F.S</dc:creator>
  <cp:lastModifiedBy>Ahmed F.S</cp:lastModifiedBy>
  <cp:revision>10</cp:revision>
  <dcterms:created xsi:type="dcterms:W3CDTF">2021-03-30T15:15:46Z</dcterms:created>
  <dcterms:modified xsi:type="dcterms:W3CDTF">2021-03-30T22:34:33Z</dcterms:modified>
</cp:coreProperties>
</file>