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3"/>
  </p:notesMasterIdLst>
  <p:sldIdLst>
    <p:sldId id="257" r:id="rId2"/>
    <p:sldId id="260" r:id="rId3"/>
    <p:sldId id="261" r:id="rId4"/>
    <p:sldId id="262" r:id="rId5"/>
    <p:sldId id="263" r:id="rId6"/>
    <p:sldId id="265" r:id="rId7"/>
    <p:sldId id="264" r:id="rId8"/>
    <p:sldId id="266" r:id="rId9"/>
    <p:sldId id="268" r:id="rId10"/>
    <p:sldId id="269" r:id="rId11"/>
    <p:sldId id="270" r:id="rId12"/>
    <p:sldId id="271" r:id="rId13"/>
    <p:sldId id="272" r:id="rId14"/>
    <p:sldId id="273" r:id="rId15"/>
    <p:sldId id="274" r:id="rId16"/>
    <p:sldId id="276" r:id="rId17"/>
    <p:sldId id="275" r:id="rId18"/>
    <p:sldId id="277" r:id="rId19"/>
    <p:sldId id="278" r:id="rId20"/>
    <p:sldId id="279" r:id="rId21"/>
    <p:sldId id="258"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E79"/>
    <a:srgbClr val="FFD7D6"/>
    <a:srgbClr val="FF9E9E"/>
    <a:srgbClr val="D883FF"/>
    <a:srgbClr val="FFADD6"/>
    <a:srgbClr val="E9A223"/>
    <a:srgbClr val="AB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68631"/>
  </p:normalViewPr>
  <p:slideViewPr>
    <p:cSldViewPr snapToGrid="0" snapToObjects="1">
      <p:cViewPr varScale="1">
        <p:scale>
          <a:sx n="72" d="100"/>
          <a:sy n="72" d="100"/>
        </p:scale>
        <p:origin x="158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3529-0863-964E-817F-D9FAC4999636}" type="datetimeFigureOut">
              <a:rPr kumimoji="1" lang="zh-CN" altLang="en-US" smtClean="0"/>
              <a:t>2021/10/27</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036D08-C22A-434A-AA9B-3F9C08ADFAD6}" type="slidenum">
              <a:rPr kumimoji="1" lang="zh-CN" altLang="en-US" smtClean="0"/>
              <a:t>‹#›</a:t>
            </a:fld>
            <a:endParaRPr kumimoji="1" lang="zh-CN" altLang="en-US"/>
          </a:p>
        </p:txBody>
      </p:sp>
    </p:spTree>
    <p:extLst>
      <p:ext uri="{BB962C8B-B14F-4D97-AF65-F5344CB8AC3E}">
        <p14:creationId xmlns:p14="http://schemas.microsoft.com/office/powerpoint/2010/main" val="293010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Hello everyone! I am </a:t>
            </a:r>
            <a:r>
              <a:rPr kumimoji="1" lang="en-US" altLang="zh-CN" dirty="0" err="1"/>
              <a:t>Yiran</a:t>
            </a:r>
            <a:r>
              <a:rPr kumimoji="1" lang="en-US" altLang="zh-CN" dirty="0"/>
              <a:t> Lei from Tsinghua University.</a:t>
            </a:r>
          </a:p>
          <a:p>
            <a:r>
              <a:rPr kumimoji="1" lang="en-US" altLang="zh-CN" dirty="0"/>
              <a:t>Today, I am about to introduce my research work, DOVE: Diagnosis-driven SLO Violation Detection, to you.</a:t>
            </a:r>
            <a:endParaRPr kumimoji="1" lang="zh-CN" altLang="en-US" dirty="0"/>
          </a:p>
        </p:txBody>
      </p:sp>
      <p:sp>
        <p:nvSpPr>
          <p:cNvPr id="4" name="灯片编号占位符 3"/>
          <p:cNvSpPr>
            <a:spLocks noGrp="1"/>
          </p:cNvSpPr>
          <p:nvPr>
            <p:ph type="sldNum" sz="quarter" idx="5"/>
          </p:nvPr>
        </p:nvSpPr>
        <p:spPr/>
        <p:txBody>
          <a:bodyPr/>
          <a:lstStyle/>
          <a:p>
            <a:fld id="{F6036D08-C22A-434A-AA9B-3F9C08ADFAD6}" type="slidenum">
              <a:rPr kumimoji="1" lang="zh-CN" altLang="en-US" smtClean="0"/>
              <a:t>1</a:t>
            </a:fld>
            <a:endParaRPr kumimoji="1" lang="zh-CN" altLang="en-US"/>
          </a:p>
        </p:txBody>
      </p:sp>
    </p:spTree>
    <p:extLst>
      <p:ext uri="{BB962C8B-B14F-4D97-AF65-F5344CB8AC3E}">
        <p14:creationId xmlns:p14="http://schemas.microsoft.com/office/powerpoint/2010/main" val="13981484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Let’s look at DOVE’s architecture and how it works.</a:t>
            </a:r>
          </a:p>
          <a:p>
            <a:endParaRPr kumimoji="1" lang="en-US" altLang="zh-CN" dirty="0"/>
          </a:p>
          <a:p>
            <a:r>
              <a:rPr kumimoji="1" lang="en-US" altLang="zh-CN" dirty="0"/>
              <a:t>DOVE consists of three components. On the data plane, SLO Violation Detector verifies the SLOs of the selected flows. It generates alerts and reports them to the control plane at the end of current epoch if SLOs are violated. Suspicious Flow Behavior Monitor checks the flow behaviors to find bad flows out of the watched flows. It generates events and reports them to the control plane if any suspicious flows are found. </a:t>
            </a:r>
          </a:p>
          <a:p>
            <a:r>
              <a:rPr kumimoji="1" lang="en-US" altLang="zh-CN" dirty="0"/>
              <a:t>On the control plane, SLO Violation Analyzer passively collects all the alerts and events. It uses events to explain the causes of SLO violations.</a:t>
            </a:r>
          </a:p>
          <a:p>
            <a:endParaRPr kumimoji="1" lang="en-US" altLang="zh-CN" dirty="0"/>
          </a:p>
          <a:p>
            <a:r>
              <a:rPr kumimoji="1" lang="en-US" altLang="zh-CN" dirty="0"/>
              <a:t>In the network view, the first DOVE-enabled switch inserts telemetry headers into the packets of the selected flows. When these packets leave the network, the exit switch removes the headers. The analyzer also distributes epoch-wise and segment-wise SLO values within the configuration files to the switches. The SLO values are installed as thresholds. Switches collect and compute real network performance and compare it with the thresholds to decide whether to generate alerts or events.</a:t>
            </a:r>
          </a:p>
        </p:txBody>
      </p:sp>
      <p:sp>
        <p:nvSpPr>
          <p:cNvPr id="4" name="灯片编号占位符 3"/>
          <p:cNvSpPr>
            <a:spLocks noGrp="1"/>
          </p:cNvSpPr>
          <p:nvPr>
            <p:ph type="sldNum" sz="quarter" idx="5"/>
          </p:nvPr>
        </p:nvSpPr>
        <p:spPr/>
        <p:txBody>
          <a:bodyPr/>
          <a:lstStyle/>
          <a:p>
            <a:fld id="{F6036D08-C22A-434A-AA9B-3F9C08ADFAD6}" type="slidenum">
              <a:rPr kumimoji="1" lang="zh-CN" altLang="en-US" smtClean="0"/>
              <a:t>10</a:t>
            </a:fld>
            <a:endParaRPr kumimoji="1" lang="zh-CN" altLang="en-US"/>
          </a:p>
        </p:txBody>
      </p:sp>
    </p:spTree>
    <p:extLst>
      <p:ext uri="{BB962C8B-B14F-4D97-AF65-F5344CB8AC3E}">
        <p14:creationId xmlns:p14="http://schemas.microsoft.com/office/powerpoint/2010/main" val="35208781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Let’s look into SLO Violation Detector to see its mechanism to verify SLOs.</a:t>
            </a:r>
          </a:p>
          <a:p>
            <a:endParaRPr kumimoji="1" lang="en-US" altLang="zh-CN" dirty="0"/>
          </a:p>
          <a:p>
            <a:r>
              <a:rPr kumimoji="1" lang="en-US" altLang="zh-CN" dirty="0"/>
              <a:t>First, DOVE measures packet loss using Coloring Algorithm, which completely runs on the data plane</a:t>
            </a:r>
          </a:p>
          <a:p>
            <a:endParaRPr kumimoji="1" lang="en-US" altLang="zh-CN" dirty="0"/>
          </a:p>
          <a:p>
            <a:pPr marL="228600" indent="-228600">
              <a:buAutoNum type="arabicPeriod"/>
            </a:pPr>
            <a:r>
              <a:rPr kumimoji="1" lang="en-US" altLang="zh-CN" dirty="0"/>
              <a:t>Upstream switch dyes packets red or green in turns. The packets of the same epoch are dyed the same color. This is done by setting the color bit in the telemetry header.</a:t>
            </a:r>
          </a:p>
          <a:p>
            <a:pPr marL="228600" indent="-228600">
              <a:buAutoNum type="arabicPeriod"/>
            </a:pPr>
            <a:r>
              <a:rPr kumimoji="1" lang="en-US" altLang="zh-CN" dirty="0"/>
              <a:t>Switch’s red or green counter increments when it sends or receives a packet in the corresponding color.</a:t>
            </a:r>
          </a:p>
          <a:p>
            <a:pPr marL="228600" indent="-228600">
              <a:buAutoNum type="arabicPeriod"/>
            </a:pPr>
            <a:r>
              <a:rPr kumimoji="1" lang="en-US" altLang="zh-CN" dirty="0"/>
              <a:t>Upstream switch copies the counter value of the previous epoch into the telemetry header. Red packets carry the number of green packets while green packets carry the number of red packets. </a:t>
            </a:r>
          </a:p>
          <a:p>
            <a:pPr marL="228600" indent="-228600">
              <a:buAutoNum type="arabicPeriod"/>
            </a:pPr>
            <a:r>
              <a:rPr kumimoji="1" lang="en-US" altLang="zh-CN" dirty="0"/>
              <a:t>Upstream switch clears the control bit for the first half of the epoch and sets the bit for the second. At the beginning of the second half, upstream switch resets the counter of previous epoch to prepare for the next epoch.</a:t>
            </a:r>
          </a:p>
          <a:p>
            <a:pPr marL="228600" indent="-228600">
              <a:buAutoNum type="arabicPeriod"/>
            </a:pPr>
            <a:r>
              <a:rPr kumimoji="1" lang="en-US" altLang="zh-CN" dirty="0"/>
              <a:t>For the first half the epoch, downstream switch stores the number of sent packets carried in headers. When first seeing the set control bit, it calculates packet loss by subtracting the number of received packets from the stored number. Then it resets downstream counter of the previous epoch.</a:t>
            </a:r>
          </a:p>
          <a:p>
            <a:endParaRPr kumimoji="1" lang="en-US" altLang="zh-CN" dirty="0"/>
          </a:p>
          <a:p>
            <a:r>
              <a:rPr kumimoji="1" lang="en-US" altLang="zh-CN" dirty="0"/>
              <a:t>Coloring Algorithm is resilient to packets’ out-of-order and loss, because it waits for half of the epoch to get the number of sent packets.</a:t>
            </a:r>
          </a:p>
          <a:p>
            <a:endParaRPr kumimoji="1" lang="en-US" altLang="zh-CN" dirty="0"/>
          </a:p>
          <a:p>
            <a:pPr marL="228600" indent="-228600">
              <a:buAutoNum type="arabicPeriod"/>
            </a:pPr>
            <a:endParaRPr kumimoji="1" lang="en-US" altLang="zh-CN" dirty="0"/>
          </a:p>
        </p:txBody>
      </p:sp>
      <p:sp>
        <p:nvSpPr>
          <p:cNvPr id="4" name="灯片编号占位符 3"/>
          <p:cNvSpPr>
            <a:spLocks noGrp="1"/>
          </p:cNvSpPr>
          <p:nvPr>
            <p:ph type="sldNum" sz="quarter" idx="5"/>
          </p:nvPr>
        </p:nvSpPr>
        <p:spPr/>
        <p:txBody>
          <a:bodyPr/>
          <a:lstStyle/>
          <a:p>
            <a:fld id="{F6036D08-C22A-434A-AA9B-3F9C08ADFAD6}" type="slidenum">
              <a:rPr kumimoji="1" lang="zh-CN" altLang="en-US" smtClean="0"/>
              <a:t>11</a:t>
            </a:fld>
            <a:endParaRPr kumimoji="1" lang="zh-CN" altLang="en-US"/>
          </a:p>
        </p:txBody>
      </p:sp>
    </p:spTree>
    <p:extLst>
      <p:ext uri="{BB962C8B-B14F-4D97-AF65-F5344CB8AC3E}">
        <p14:creationId xmlns:p14="http://schemas.microsoft.com/office/powerpoint/2010/main" val="2511858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Next, DOVE measures percentile delay using an approximation algorithm.</a:t>
            </a:r>
          </a:p>
          <a:p>
            <a:endParaRPr kumimoji="1" lang="en-US" altLang="zh-CN" dirty="0"/>
          </a:p>
          <a:p>
            <a:r>
              <a:rPr kumimoji="1" lang="en-US" altLang="zh-CN" dirty="0"/>
              <a:t>It is difficult to measure flow-level percentile delay on the data plane. However, instead of answering what is the eta-percentile delay,  we only need to answer a yes/no question: does eta-percentile delay exceeds a certain threshold?</a:t>
            </a:r>
          </a:p>
          <a:p>
            <a:endParaRPr kumimoji="1" lang="en-US" altLang="zh-CN" dirty="0"/>
          </a:p>
          <a:p>
            <a:r>
              <a:rPr kumimoji="1" lang="en-US" altLang="zh-CN" dirty="0"/>
              <a:t>Let’s see how to answer this question.</a:t>
            </a:r>
          </a:p>
          <a:p>
            <a:endParaRPr kumimoji="1" lang="en-US" altLang="zh-CN" dirty="0"/>
          </a:p>
          <a:p>
            <a:r>
              <a:rPr kumimoji="1" lang="en-US" altLang="zh-CN" dirty="0"/>
              <a:t>[Given N values sorted in ascending order, the eta-percentile value is:</a:t>
            </a:r>
          </a:p>
          <a:p>
            <a:pPr marL="228600" indent="-228600">
              <a:buAutoNum type="arabicPeriod"/>
            </a:pPr>
            <a:r>
              <a:rPr kumimoji="1" lang="en-US" altLang="zh-CN" dirty="0"/>
              <a:t>(one plus left bracket N minus one right bracket times eta percent)-</a:t>
            </a:r>
            <a:r>
              <a:rPr kumimoji="1" lang="en-US" altLang="zh-CN" dirty="0" err="1"/>
              <a:t>th</a:t>
            </a:r>
            <a:r>
              <a:rPr kumimoji="1" lang="en-US" altLang="zh-CN" dirty="0"/>
              <a:t> value, if (eta percent times bracket N minus 1) is an integer</a:t>
            </a:r>
          </a:p>
          <a:p>
            <a:pPr marL="228600" indent="-228600">
              <a:buAutoNum type="arabicPeriod"/>
            </a:pPr>
            <a:r>
              <a:rPr kumimoji="1" lang="en-US" altLang="zh-CN" dirty="0"/>
              <a:t>Some value between (one plus left floor N minus one times eta percent right floor)-</a:t>
            </a:r>
            <a:r>
              <a:rPr kumimoji="1" lang="en-US" altLang="zh-CN" dirty="0" err="1"/>
              <a:t>th</a:t>
            </a:r>
            <a:r>
              <a:rPr kumimoji="1" lang="en-US" altLang="zh-CN" dirty="0"/>
              <a:t> and (one plus left cell N minus one times eta percent right cell)-</a:t>
            </a:r>
            <a:r>
              <a:rPr kumimoji="1" lang="en-US" altLang="zh-CN" dirty="0" err="1"/>
              <a:t>th</a:t>
            </a:r>
            <a:r>
              <a:rPr kumimoji="1" lang="en-US" altLang="zh-CN" dirty="0"/>
              <a:t> value, if that number is not integer</a:t>
            </a:r>
          </a:p>
          <a:p>
            <a:r>
              <a:rPr kumimoji="1" lang="en-US" altLang="zh-CN" dirty="0"/>
              <a:t>Bearing this in mind, let’s see two statements:]</a:t>
            </a:r>
          </a:p>
          <a:p>
            <a:endParaRPr kumimoji="1" lang="en-US" altLang="zh-CN" dirty="0"/>
          </a:p>
          <a:p>
            <a:r>
              <a:rPr kumimoji="1" lang="en-US" altLang="zh-CN" dirty="0"/>
              <a:t>Statement1: eta percentile value is larger than d</a:t>
            </a:r>
          </a:p>
          <a:p>
            <a:r>
              <a:rPr kumimoji="1" lang="en-US" altLang="zh-CN" dirty="0"/>
              <a:t>Statement2: let the number of value exceeding d be n, n is larger than (N minus left floor N minus one times eta percent) right floor minus one.</a:t>
            </a:r>
          </a:p>
          <a:p>
            <a:endParaRPr kumimoji="1" lang="en-US" altLang="zh-CN" dirty="0"/>
          </a:p>
          <a:p>
            <a:r>
              <a:rPr kumimoji="1" lang="en-US" altLang="zh-CN" dirty="0"/>
              <a:t>Statement 1 and 2 are equivalent if (N minus one times eta percent) is an integer</a:t>
            </a:r>
          </a:p>
          <a:p>
            <a:r>
              <a:rPr kumimoji="1" lang="en-US" altLang="zh-CN" dirty="0"/>
              <a:t>They are not equivalent, if that number is not integer. In this case, if statement 1 is true, statement 2 can be false, whose n is (N minus left floor N minus one times eta percent right floor minus one). However, considering it is rare that n happens to be that number, we can treat two statements equivalent.</a:t>
            </a:r>
          </a:p>
          <a:p>
            <a:endParaRPr kumimoji="1" lang="en-US" altLang="zh-CN" dirty="0"/>
          </a:p>
          <a:p>
            <a:pPr marL="228600" indent="-228600">
              <a:buAutoNum type="arabicPeriod"/>
            </a:pPr>
            <a:endParaRPr kumimoji="1" lang="en-US" altLang="zh-CN" dirty="0"/>
          </a:p>
          <a:p>
            <a:pPr marL="228600" indent="-228600">
              <a:buAutoNum type="arabicPeriod"/>
            </a:pPr>
            <a:endParaRPr kumimoji="1" lang="en-US" altLang="zh-CN" dirty="0"/>
          </a:p>
          <a:p>
            <a:pPr marL="228600" indent="-228600">
              <a:buAutoNum type="arabicPeriod"/>
            </a:pPr>
            <a:endParaRPr kumimoji="1" lang="en-US" altLang="zh-CN" dirty="0"/>
          </a:p>
          <a:p>
            <a:pPr marL="228600" indent="-228600">
              <a:buAutoNum type="arabicPeriod"/>
            </a:pPr>
            <a:endParaRPr kumimoji="1" lang="en-US" altLang="zh-CN" dirty="0"/>
          </a:p>
        </p:txBody>
      </p:sp>
      <p:sp>
        <p:nvSpPr>
          <p:cNvPr id="4" name="灯片编号占位符 3"/>
          <p:cNvSpPr>
            <a:spLocks noGrp="1"/>
          </p:cNvSpPr>
          <p:nvPr>
            <p:ph type="sldNum" sz="quarter" idx="5"/>
          </p:nvPr>
        </p:nvSpPr>
        <p:spPr/>
        <p:txBody>
          <a:bodyPr/>
          <a:lstStyle/>
          <a:p>
            <a:fld id="{F6036D08-C22A-434A-AA9B-3F9C08ADFAD6}" type="slidenum">
              <a:rPr kumimoji="1" lang="zh-CN" altLang="en-US" smtClean="0"/>
              <a:t>12</a:t>
            </a:fld>
            <a:endParaRPr kumimoji="1" lang="zh-CN" altLang="en-US"/>
          </a:p>
        </p:txBody>
      </p:sp>
    </p:spTree>
    <p:extLst>
      <p:ext uri="{BB962C8B-B14F-4D97-AF65-F5344CB8AC3E}">
        <p14:creationId xmlns:p14="http://schemas.microsoft.com/office/powerpoint/2010/main" val="26934989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Here is the interesting part: we can then simply count the number of delays exceeding d, and compare the number with a threshold installed from the control plane.</a:t>
            </a:r>
          </a:p>
          <a:p>
            <a:r>
              <a:rPr kumimoji="1" lang="en-US" altLang="zh-CN" dirty="0"/>
              <a:t>At last, SLO Violation Detector measures maximum delay of the current epoch.</a:t>
            </a:r>
          </a:p>
          <a:p>
            <a:endParaRPr kumimoji="1" lang="en-US" altLang="zh-CN" dirty="0"/>
          </a:p>
          <a:p>
            <a:r>
              <a:rPr kumimoji="1" lang="en-US" altLang="zh-CN" dirty="0"/>
              <a:t>Next, we look into Suspicious Flow Behavior Monitor to see how it gathers causal information. Unlike SLO </a:t>
            </a:r>
            <a:r>
              <a:rPr lang="en-US" altLang="zh-CN" sz="1200" dirty="0">
                <a:latin typeface="Gill Sans MT" panose="020B0502020104020203" pitchFamily="34" charset="0"/>
              </a:rPr>
              <a:t>measuring, the monitor checks flow behaviors </a:t>
            </a:r>
            <a:r>
              <a:rPr lang="en-US" altLang="zh-CN" sz="1200" b="1" dirty="0">
                <a:solidFill>
                  <a:srgbClr val="C00000"/>
                </a:solidFill>
                <a:latin typeface="Gill Sans MT" panose="020B0502020104020203" pitchFamily="34" charset="0"/>
              </a:rPr>
              <a:t>on each DOVE switch (instead of on each segment) </a:t>
            </a:r>
            <a:r>
              <a:rPr lang="en-US" altLang="zh-CN" sz="1200" b="1" dirty="0">
                <a:solidFill>
                  <a:srgbClr val="7030A0"/>
                </a:solidFill>
                <a:latin typeface="Gill Sans MT" panose="020B0502020104020203" pitchFamily="34" charset="0"/>
              </a:rPr>
              <a:t>during each epoch.</a:t>
            </a:r>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fld id="{F6036D08-C22A-434A-AA9B-3F9C08ADFAD6}" type="slidenum">
              <a:rPr kumimoji="1" lang="zh-CN" altLang="en-US" smtClean="0"/>
              <a:t>13</a:t>
            </a:fld>
            <a:endParaRPr kumimoji="1" lang="zh-CN" altLang="en-US"/>
          </a:p>
        </p:txBody>
      </p:sp>
    </p:spTree>
    <p:extLst>
      <p:ext uri="{BB962C8B-B14F-4D97-AF65-F5344CB8AC3E}">
        <p14:creationId xmlns:p14="http://schemas.microsoft.com/office/powerpoint/2010/main" val="13359473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Let’s first ask what contributes to SLO violations?</a:t>
            </a:r>
          </a:p>
          <a:p>
            <a:endParaRPr kumimoji="1" lang="en-US" altLang="zh-CN" dirty="0"/>
          </a:p>
          <a:p>
            <a:r>
              <a:rPr kumimoji="1" lang="en-US" altLang="zh-CN" dirty="0"/>
              <a:t>The causes are various. High queue occupancy, inter and intra switch loop, </a:t>
            </a:r>
            <a:r>
              <a:rPr kumimoji="1" lang="en-US" altLang="zh-CN" dirty="0" err="1"/>
              <a:t>etc</a:t>
            </a:r>
            <a:r>
              <a:rPr kumimoji="1" lang="en-US" altLang="zh-CN" dirty="0"/>
              <a:t> can lead to high delay. Queue overflow, link corruption and failure, and software bugs can cause high packet loss. Among all the causes, the most common one is the queue-related cause, ﻿ because the hardware, software, and configurations are relatively fixed compared with dynamic network conditions. </a:t>
            </a:r>
          </a:p>
          <a:p>
            <a:endParaRPr kumimoji="1" lang="en-US" altLang="zh-CN" dirty="0"/>
          </a:p>
          <a:p>
            <a:r>
              <a:rPr kumimoji="1" lang="en-US" altLang="zh-CN" dirty="0"/>
              <a:t>Therefore, the monitor finds out the flows contributing much to the queue occupancy as the potential causes. The monitor finds:</a:t>
            </a:r>
          </a:p>
          <a:p>
            <a:pPr marL="228600" indent="-228600">
              <a:buAutoNum type="arabicParenR"/>
            </a:pPr>
            <a:r>
              <a:rPr kumimoji="1" lang="en-US" altLang="zh-CN" dirty="0"/>
              <a:t>heavy hitters, which are flows with large traffic. </a:t>
            </a:r>
          </a:p>
          <a:p>
            <a:pPr marL="228600" indent="-228600">
              <a:buAutoNum type="arabicParenR"/>
            </a:pPr>
            <a:r>
              <a:rPr kumimoji="1" lang="en-US" altLang="zh-CN" dirty="0"/>
              <a:t>heavy changers, which are newly-established flows, or whose traffic increases rapidly. ﻿Although the absolute flow rate may not be large, several heavy changers may break the balance and cause congestions at switches. </a:t>
            </a:r>
          </a:p>
        </p:txBody>
      </p:sp>
      <p:sp>
        <p:nvSpPr>
          <p:cNvPr id="4" name="灯片编号占位符 3"/>
          <p:cNvSpPr>
            <a:spLocks noGrp="1"/>
          </p:cNvSpPr>
          <p:nvPr>
            <p:ph type="sldNum" sz="quarter" idx="5"/>
          </p:nvPr>
        </p:nvSpPr>
        <p:spPr/>
        <p:txBody>
          <a:bodyPr/>
          <a:lstStyle/>
          <a:p>
            <a:fld id="{F6036D08-C22A-434A-AA9B-3F9C08ADFAD6}" type="slidenum">
              <a:rPr kumimoji="1" lang="zh-CN" altLang="en-US" smtClean="0"/>
              <a:t>14</a:t>
            </a:fld>
            <a:endParaRPr kumimoji="1" lang="zh-CN" altLang="en-US"/>
          </a:p>
        </p:txBody>
      </p:sp>
    </p:spTree>
    <p:extLst>
      <p:ext uri="{BB962C8B-B14F-4D97-AF65-F5344CB8AC3E}">
        <p14:creationId xmlns:p14="http://schemas.microsoft.com/office/powerpoint/2010/main" val="32989802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The last component is SLO Violation Analyzer. Having collected alerts and events, the analyzer has to link certain events to the alert.</a:t>
            </a:r>
          </a:p>
          <a:p>
            <a:endParaRPr kumimoji="1" lang="en-US" altLang="zh-CN" dirty="0"/>
          </a:p>
          <a:p>
            <a:r>
              <a:rPr kumimoji="1" lang="en-US" altLang="zh-CN" dirty="0"/>
              <a:t>There are two principles about the correlation.</a:t>
            </a:r>
          </a:p>
          <a:p>
            <a:pPr marL="228600" indent="-228600">
              <a:buAutoNum type="arabicPeriod"/>
            </a:pPr>
            <a:r>
              <a:rPr kumimoji="1" lang="en-US" altLang="zh-CN" dirty="0"/>
              <a:t>Location adjacency. Heavy hitters and changers need to share the same queues with the selected flows whose SLOs are violated.</a:t>
            </a:r>
          </a:p>
          <a:p>
            <a:pPr marL="228600" indent="-228600">
              <a:buAutoNum type="arabicPeriod"/>
            </a:pPr>
            <a:r>
              <a:rPr kumimoji="1" lang="en-US" altLang="zh-CN" dirty="0"/>
              <a:t>Epoch adjacency. The epochs of heavy hitters and changers should be close to those of the selected flows.</a:t>
            </a:r>
          </a:p>
          <a:p>
            <a:endParaRPr kumimoji="1" lang="en-US" altLang="zh-CN" dirty="0"/>
          </a:p>
          <a:p>
            <a:r>
              <a:rPr kumimoji="1" lang="en-US" altLang="zh-CN" dirty="0"/>
              <a:t>Based on the principle, alert can be correlated to:</a:t>
            </a:r>
          </a:p>
          <a:p>
            <a:pPr marL="228600" indent="-228600">
              <a:buAutoNum type="arabicPeriod"/>
            </a:pPr>
            <a:r>
              <a:rPr kumimoji="1" lang="en-US" altLang="zh-CN" dirty="0"/>
              <a:t>high queue occupancy at the upstream switch. The events are from alert’s upstream switch sharing the same egress port with the alert. And the </a:t>
            </a:r>
            <a:r>
              <a:rPr kumimoji="1" lang="en-US" altLang="zh-CN" dirty="0" err="1"/>
              <a:t>events’epochs</a:t>
            </a:r>
            <a:r>
              <a:rPr kumimoji="1" lang="en-US" altLang="zh-CN" dirty="0"/>
              <a:t> are just before that of the alert.</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1" lang="en-US" altLang="zh-CN" dirty="0"/>
              <a:t>high queue occupancy </a:t>
            </a:r>
            <a:r>
              <a:rPr kumimoji="1" lang="en-US" altLang="zh-CN" sz="1200" dirty="0">
                <a:latin typeface="Gill Sans MT" panose="020B0502020104020203" pitchFamily="34" charset="0"/>
              </a:rPr>
              <a:t>at the previous switch of</a:t>
            </a:r>
            <a:r>
              <a:rPr kumimoji="1" lang="en-US" altLang="zh-CN" dirty="0"/>
              <a:t> the downstream switch. The events are from alert’s downstream switch sharing the same ingress port with the alert. And the </a:t>
            </a:r>
            <a:r>
              <a:rPr kumimoji="1" lang="en-US" altLang="zh-CN" dirty="0" err="1"/>
              <a:t>events’epochs</a:t>
            </a:r>
            <a:r>
              <a:rPr kumimoji="1" lang="en-US" altLang="zh-CN" dirty="0"/>
              <a:t> are just before that of the alert.</a:t>
            </a:r>
          </a:p>
          <a:p>
            <a:endParaRPr kumimoji="1" lang="en-US" altLang="zh-CN" dirty="0"/>
          </a:p>
          <a:p>
            <a:endParaRPr kumimoji="1" lang="en-US" altLang="zh-CN" dirty="0"/>
          </a:p>
          <a:p>
            <a:pPr marL="228600" indent="-228600">
              <a:buAutoNum type="arabicPeriod"/>
            </a:pPr>
            <a:endParaRPr kumimoji="1" lang="en-US" altLang="zh-CN" dirty="0"/>
          </a:p>
          <a:p>
            <a:pPr marL="228600" indent="-228600">
              <a:buAutoNum type="arabicPeriod"/>
            </a:pPr>
            <a:endParaRPr kumimoji="1" lang="zh-CN" altLang="en-US" dirty="0"/>
          </a:p>
        </p:txBody>
      </p:sp>
      <p:sp>
        <p:nvSpPr>
          <p:cNvPr id="4" name="灯片编号占位符 3"/>
          <p:cNvSpPr>
            <a:spLocks noGrp="1"/>
          </p:cNvSpPr>
          <p:nvPr>
            <p:ph type="sldNum" sz="quarter" idx="5"/>
          </p:nvPr>
        </p:nvSpPr>
        <p:spPr/>
        <p:txBody>
          <a:bodyPr/>
          <a:lstStyle/>
          <a:p>
            <a:fld id="{F6036D08-C22A-434A-AA9B-3F9C08ADFAD6}" type="slidenum">
              <a:rPr kumimoji="1" lang="zh-CN" altLang="en-US" smtClean="0"/>
              <a:t>15</a:t>
            </a:fld>
            <a:endParaRPr kumimoji="1" lang="zh-CN" altLang="en-US"/>
          </a:p>
        </p:txBody>
      </p:sp>
    </p:spTree>
    <p:extLst>
      <p:ext uri="{BB962C8B-B14F-4D97-AF65-F5344CB8AC3E}">
        <p14:creationId xmlns:p14="http://schemas.microsoft.com/office/powerpoint/2010/main" val="8351746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We implement DOVE on p4 software switch</a:t>
            </a:r>
            <a:r>
              <a:rPr kumimoji="1" lang="en-US" altLang="zh-CN" dirty="0">
                <a:sym typeface="Wingdings" pitchFamily="2" charset="2"/>
              </a:rPr>
              <a:t>( Behavior Model Version Two) and Barefoot Tofino, testify its effectiveness, accuracy and overhead, and compare DOVE with state-of-the-art works.</a:t>
            </a:r>
          </a:p>
          <a:p>
            <a:endParaRPr kumimoji="1" lang="en-US" altLang="zh-CN" dirty="0">
              <a:sym typeface="Wingdings" pitchFamily="2" charset="2"/>
            </a:endParaRPr>
          </a:p>
          <a:p>
            <a:r>
              <a:rPr kumimoji="1" lang="en-US" altLang="zh-CN" dirty="0">
                <a:sym typeface="Wingdings" pitchFamily="2" charset="2"/>
              </a:rPr>
              <a:t>We show DOVE’s effectiveness with a use case.</a:t>
            </a:r>
          </a:p>
          <a:p>
            <a:r>
              <a:rPr kumimoji="1" lang="en-US" altLang="zh-CN" dirty="0"/>
              <a:t>﻿We set up a simulation using Mininet with the topology shown in Figure (a). There are 4 switches, all of which are</a:t>
            </a:r>
          </a:p>
          <a:p>
            <a:r>
              <a:rPr kumimoji="1" lang="en-US" altLang="zh-CN" dirty="0"/>
              <a:t>DOVE-enabled. Flow A is the only selected flow whose SLO should be maintained. ﻿The rates of flow A, B, C, D are shown in (b). ﻿Figure (c) shows the accumulated flow rate (the left axis) with the running time (the bottom axis) on segment s2 to s1. ﻿ It also shows whether an alert is received(1 for received) in each epoch (the top axis). </a:t>
            </a:r>
          </a:p>
          <a:p>
            <a:endParaRPr kumimoji="1" lang="en-US" altLang="zh-CN" dirty="0"/>
          </a:p>
          <a:p>
            <a:r>
              <a:rPr kumimoji="1" lang="en-US" altLang="zh-CN" dirty="0"/>
              <a:t>we choose two alerts shown as diagnosis points on Figure (c) to verify the effectiveness.</a:t>
            </a:r>
          </a:p>
        </p:txBody>
      </p:sp>
      <p:sp>
        <p:nvSpPr>
          <p:cNvPr id="4" name="灯片编号占位符 3"/>
          <p:cNvSpPr>
            <a:spLocks noGrp="1"/>
          </p:cNvSpPr>
          <p:nvPr>
            <p:ph type="sldNum" sz="quarter" idx="5"/>
          </p:nvPr>
        </p:nvSpPr>
        <p:spPr/>
        <p:txBody>
          <a:bodyPr/>
          <a:lstStyle/>
          <a:p>
            <a:fld id="{F6036D08-C22A-434A-AA9B-3F9C08ADFAD6}" type="slidenum">
              <a:rPr kumimoji="1" lang="zh-CN" altLang="en-US" smtClean="0"/>
              <a:t>16</a:t>
            </a:fld>
            <a:endParaRPr kumimoji="1" lang="zh-CN" altLang="en-US"/>
          </a:p>
        </p:txBody>
      </p:sp>
    </p:spTree>
    <p:extLst>
      <p:ext uri="{BB962C8B-B14F-4D97-AF65-F5344CB8AC3E}">
        <p14:creationId xmlns:p14="http://schemas.microsoft.com/office/powerpoint/2010/main" val="3993589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err="1"/>
              <a:t>T﻿he</a:t>
            </a:r>
            <a:r>
              <a:rPr kumimoji="1" lang="en-US" altLang="zh-CN" dirty="0"/>
              <a:t> analysis results are shown in DAG. </a:t>
            </a:r>
          </a:p>
          <a:p>
            <a:r>
              <a:rPr kumimoji="1" lang="en-US" altLang="zh-CN" dirty="0"/>
              <a:t>The first alert is mainly caused by flow B.</a:t>
            </a:r>
          </a:p>
          <a:p>
            <a:r>
              <a:rPr kumimoji="1" lang="en-US" altLang="zh-CN" dirty="0"/>
              <a:t>The Second alert is due to flow B, C, D. </a:t>
            </a:r>
          </a:p>
          <a:p>
            <a:endParaRPr kumimoji="1" lang="en-US" altLang="zh-CN" dirty="0"/>
          </a:p>
          <a:p>
            <a:r>
              <a:rPr kumimoji="1" lang="en-US" altLang="zh-CN" dirty="0"/>
              <a:t>Note that this corresponds to the real traffic change.</a:t>
            </a:r>
            <a:endParaRPr kumimoji="1" lang="zh-CN" altLang="en-US" dirty="0"/>
          </a:p>
        </p:txBody>
      </p:sp>
      <p:sp>
        <p:nvSpPr>
          <p:cNvPr id="4" name="灯片编号占位符 3"/>
          <p:cNvSpPr>
            <a:spLocks noGrp="1"/>
          </p:cNvSpPr>
          <p:nvPr>
            <p:ph type="sldNum" sz="quarter" idx="5"/>
          </p:nvPr>
        </p:nvSpPr>
        <p:spPr/>
        <p:txBody>
          <a:bodyPr/>
          <a:lstStyle/>
          <a:p>
            <a:fld id="{F6036D08-C22A-434A-AA9B-3F9C08ADFAD6}" type="slidenum">
              <a:rPr kumimoji="1" lang="zh-CN" altLang="en-US" smtClean="0"/>
              <a:t>17</a:t>
            </a:fld>
            <a:endParaRPr kumimoji="1" lang="zh-CN" altLang="en-US"/>
          </a:p>
        </p:txBody>
      </p:sp>
    </p:spTree>
    <p:extLst>
      <p:ext uri="{BB962C8B-B14F-4D97-AF65-F5344CB8AC3E}">
        <p14:creationId xmlns:p14="http://schemas.microsoft.com/office/powerpoint/2010/main" val="32875935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﻿We evaluate DOVE’s bandwidth overhead. The bandwidth overhead of DOVE consists of two </a:t>
            </a:r>
            <a:r>
              <a:rPr kumimoji="1" lang="en-US" altLang="zh-CN" dirty="0" err="1"/>
              <a:t>parts,which</a:t>
            </a:r>
            <a:r>
              <a:rPr kumimoji="1" lang="en-US" altLang="zh-CN" dirty="0"/>
              <a:t> are 1) telemetry header, and 2) alerts and events.</a:t>
            </a:r>
          </a:p>
          <a:p>
            <a:r>
              <a:rPr kumimoji="1" lang="en-US" altLang="zh-CN" dirty="0"/>
              <a:t>There is a tradeoff </a:t>
            </a:r>
            <a:r>
              <a:rPr kumimoji="1" lang="en-US" altLang="zh-CN" sz="1200" dirty="0">
                <a:latin typeface="Gill Sans MT" panose="020B0502020104020203" pitchFamily="34" charset="0"/>
              </a:rPr>
              <a:t>between SLO measuring accuracy (epoch length) and overhead. A</a:t>
            </a:r>
            <a:r>
              <a:rPr kumimoji="1" lang="en-US" altLang="zh-CN" dirty="0"/>
              <a:t> finer epoch length has deeper visibility into network status at the cost of generating more traffic overhead.</a:t>
            </a:r>
          </a:p>
          <a:p>
            <a:r>
              <a:rPr kumimoji="1" lang="en-US" altLang="zh-CN" dirty="0"/>
              <a:t>﻿The header overhead is proportional to the size of the selected flows</a:t>
            </a:r>
            <a:endParaRPr kumimoji="1" lang="zh-CN" altLang="en-US" dirty="0"/>
          </a:p>
        </p:txBody>
      </p:sp>
      <p:sp>
        <p:nvSpPr>
          <p:cNvPr id="4" name="灯片编号占位符 3"/>
          <p:cNvSpPr>
            <a:spLocks noGrp="1"/>
          </p:cNvSpPr>
          <p:nvPr>
            <p:ph type="sldNum" sz="quarter" idx="5"/>
          </p:nvPr>
        </p:nvSpPr>
        <p:spPr/>
        <p:txBody>
          <a:bodyPr/>
          <a:lstStyle/>
          <a:p>
            <a:fld id="{F6036D08-C22A-434A-AA9B-3F9C08ADFAD6}" type="slidenum">
              <a:rPr kumimoji="1" lang="zh-CN" altLang="en-US" smtClean="0"/>
              <a:t>18</a:t>
            </a:fld>
            <a:endParaRPr kumimoji="1" lang="zh-CN" altLang="en-US"/>
          </a:p>
        </p:txBody>
      </p:sp>
    </p:spTree>
    <p:extLst>
      <p:ext uri="{BB962C8B-B14F-4D97-AF65-F5344CB8AC3E}">
        <p14:creationId xmlns:p14="http://schemas.microsoft.com/office/powerpoint/2010/main" val="27264680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We evaluate DOVE’s packet loss and delay coverage rate, compare DOVE with state-of-the-art works.</a:t>
            </a:r>
          </a:p>
          <a:p>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For packet loss, DOVE achieves good coverage rate. It is worth noting that </a:t>
            </a:r>
            <a:r>
              <a:rPr kumimoji="1" lang="en-US" altLang="zh-CN" sz="1200" dirty="0">
                <a:latin typeface="Gill Sans MT" panose="020B0502020104020203" pitchFamily="34" charset="0"/>
              </a:rPr>
              <a:t>heavy packet loss makes Coloring Algorithm less effective, which reduces coverage rate. ﻿This is because all of the packets which belong to the second half of the epoch are lost. Without the set control bits, downstream switches are not triggered to calculate packet loss.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1200" dirty="0">
              <a:latin typeface="Gill Sans MT" panose="020B05020201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200" dirty="0">
                <a:latin typeface="Gill Sans MT" panose="020B0502020104020203" pitchFamily="34" charset="0"/>
              </a:rPr>
              <a:t>DOVE generates much less traffic overhead than </a:t>
            </a:r>
            <a:r>
              <a:rPr kumimoji="1" lang="en-US" altLang="zh-CN" sz="1200" dirty="0" err="1">
                <a:latin typeface="Gill Sans MT" panose="020B0502020104020203" pitchFamily="34" charset="0"/>
              </a:rPr>
              <a:t>NetSight</a:t>
            </a:r>
            <a:r>
              <a:rPr kumimoji="1" lang="en-US" altLang="zh-CN" sz="1200" dirty="0">
                <a:latin typeface="Gill Sans MT" panose="020B0502020104020203" pitchFamily="34" charset="0"/>
              </a:rPr>
              <a:t> and </a:t>
            </a:r>
            <a:r>
              <a:rPr kumimoji="1" lang="en-US" altLang="zh-CN" sz="1200" dirty="0" err="1">
                <a:latin typeface="Gill Sans MT" panose="020B0502020104020203" pitchFamily="34" charset="0"/>
              </a:rPr>
              <a:t>LossRadar</a:t>
            </a:r>
            <a:r>
              <a:rPr kumimoji="1" lang="en-US" altLang="zh-CN" sz="1200" dirty="0">
                <a:latin typeface="Gill Sans MT" panose="020B0502020104020203"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200" dirty="0">
                <a:latin typeface="Gill Sans MT" panose="020B0502020104020203" pitchFamily="34" charset="0"/>
              </a:rPr>
              <a:t>As for delay measuring, DOVE generates less traffic overhead than </a:t>
            </a:r>
            <a:r>
              <a:rPr kumimoji="1" lang="en-US" altLang="zh-CN" sz="1200" dirty="0" err="1">
                <a:latin typeface="Gill Sans MT" panose="020B0502020104020203" pitchFamily="34" charset="0"/>
              </a:rPr>
              <a:t>INTSight</a:t>
            </a:r>
            <a:r>
              <a:rPr kumimoji="1" lang="en-US" altLang="zh-CN" sz="1200" dirty="0">
                <a:latin typeface="Gill Sans MT" panose="020B0502020104020203" pitchFamily="34" charset="0"/>
              </a:rPr>
              <a:t> and </a:t>
            </a:r>
            <a:r>
              <a:rPr kumimoji="1" lang="en-US" altLang="zh-CN" sz="1200" dirty="0" err="1">
                <a:latin typeface="Gill Sans MT" panose="020B0502020104020203" pitchFamily="34" charset="0"/>
              </a:rPr>
              <a:t>NetSight</a:t>
            </a:r>
            <a:r>
              <a:rPr kumimoji="1" lang="en-US" altLang="zh-CN" sz="1200" dirty="0">
                <a:latin typeface="Gill Sans MT" panose="020B0502020104020203" pitchFamily="34" charset="0"/>
              </a:rPr>
              <a:t>.</a:t>
            </a:r>
          </a:p>
          <a:p>
            <a:endParaRPr kumimoji="1" lang="zh-CN" altLang="en-US" dirty="0"/>
          </a:p>
        </p:txBody>
      </p:sp>
      <p:sp>
        <p:nvSpPr>
          <p:cNvPr id="4" name="灯片编号占位符 3"/>
          <p:cNvSpPr>
            <a:spLocks noGrp="1"/>
          </p:cNvSpPr>
          <p:nvPr>
            <p:ph type="sldNum" sz="quarter" idx="5"/>
          </p:nvPr>
        </p:nvSpPr>
        <p:spPr/>
        <p:txBody>
          <a:bodyPr/>
          <a:lstStyle/>
          <a:p>
            <a:fld id="{F6036D08-C22A-434A-AA9B-3F9C08ADFAD6}" type="slidenum">
              <a:rPr kumimoji="1" lang="zh-CN" altLang="en-US" smtClean="0"/>
              <a:t>19</a:t>
            </a:fld>
            <a:endParaRPr kumimoji="1" lang="zh-CN" altLang="en-US"/>
          </a:p>
        </p:txBody>
      </p:sp>
    </p:spTree>
    <p:extLst>
      <p:ext uri="{BB962C8B-B14F-4D97-AF65-F5344CB8AC3E}">
        <p14:creationId xmlns:p14="http://schemas.microsoft.com/office/powerpoint/2010/main" val="2061224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As network develops, internet applications are having more and more strict service-level-objectives (or SLO for short) over reachability, packet loss, latency, and bandwidth. Today, SLO maintenance is gaining increasing importance.</a:t>
            </a:r>
          </a:p>
          <a:p>
            <a:r>
              <a:rPr kumimoji="1" lang="en-US" altLang="zh-CN" dirty="0"/>
              <a:t>Let me show you a few examples here. </a:t>
            </a:r>
          </a:p>
          <a:p>
            <a:r>
              <a:rPr kumimoji="1" lang="en-US" altLang="zh-CN" dirty="0"/>
              <a:t>Algorithmic Stock Trading and Clouding Gaming require constantly low latency to make full use of every financial opportunities in the market and have good playing experiences respectively.</a:t>
            </a:r>
          </a:p>
          <a:p>
            <a:r>
              <a:rPr kumimoji="1" lang="en-US" altLang="zh-CN" dirty="0"/>
              <a:t>Along with latency requirement, Industrial Control System has more requirements on packet loss to never lose controls.</a:t>
            </a:r>
          </a:p>
          <a:p>
            <a:r>
              <a:rPr kumimoji="1" lang="en-US" altLang="zh-CN" dirty="0"/>
              <a:t>Telesurgery and Video Conferencing have further throughput requirements to offer clear videos and audios. </a:t>
            </a:r>
          </a:p>
          <a:p>
            <a:r>
              <a:rPr kumimoji="1" lang="en-US" altLang="zh-CN" dirty="0"/>
              <a:t>Block Storage Service and VR Video Streaming require high throughput and low packet loss to ensure high performance and good watching experiences.</a:t>
            </a:r>
            <a:endParaRPr kumimoji="1" lang="zh-CN" altLang="en-US" dirty="0"/>
          </a:p>
        </p:txBody>
      </p:sp>
      <p:sp>
        <p:nvSpPr>
          <p:cNvPr id="4" name="灯片编号占位符 3"/>
          <p:cNvSpPr>
            <a:spLocks noGrp="1"/>
          </p:cNvSpPr>
          <p:nvPr>
            <p:ph type="sldNum" sz="quarter" idx="5"/>
          </p:nvPr>
        </p:nvSpPr>
        <p:spPr/>
        <p:txBody>
          <a:bodyPr/>
          <a:lstStyle/>
          <a:p>
            <a:fld id="{F6036D08-C22A-434A-AA9B-3F9C08ADFAD6}" type="slidenum">
              <a:rPr kumimoji="1" lang="zh-CN" altLang="en-US" smtClean="0"/>
              <a:t>2</a:t>
            </a:fld>
            <a:endParaRPr kumimoji="1" lang="zh-CN" altLang="en-US"/>
          </a:p>
        </p:txBody>
      </p:sp>
    </p:spTree>
    <p:extLst>
      <p:ext uri="{BB962C8B-B14F-4D97-AF65-F5344CB8AC3E}">
        <p14:creationId xmlns:p14="http://schemas.microsoft.com/office/powerpoint/2010/main" val="38925384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We evaluate DOVE’s data plane resource utilization in several real network topologies shown in the table. </a:t>
            </a:r>
          </a:p>
          <a:p>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﻿For each pair of source and destination nodes, there are 512 selected flows and 512 watched flows.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﻿The TCAM usage of DOVE is twice as much as that of </a:t>
            </a:r>
            <a:r>
              <a:rPr kumimoji="1" lang="en-US" altLang="zh-CN" dirty="0" err="1"/>
              <a:t>INTSight</a:t>
            </a:r>
            <a:r>
              <a:rPr kumimoji="1" lang="en-US" altLang="zh-CN" dirty="0"/>
              <a:t>. This is because DOVE has two lookup tables for selected flows and watched flows respectively. ﻿DOVE’s SRAM usage is more than </a:t>
            </a:r>
            <a:r>
              <a:rPr kumimoji="1" lang="en-US" altLang="zh-CN" dirty="0" err="1"/>
              <a:t>INTSight</a:t>
            </a:r>
            <a:r>
              <a:rPr kumimoji="1" lang="en-US" altLang="zh-CN" dirty="0"/>
              <a:t> since packet loss measuring in DOVE requires many registers used as triggers and counters.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﻿DOVE’s TCAM and SRAM requirements are within the resources of Tofino, which makes DOVE deployable in real network settings.</a:t>
            </a:r>
            <a:endParaRPr kumimoji="1" lang="zh-CN" altLang="en-US" dirty="0"/>
          </a:p>
        </p:txBody>
      </p:sp>
      <p:sp>
        <p:nvSpPr>
          <p:cNvPr id="4" name="灯片编号占位符 3"/>
          <p:cNvSpPr>
            <a:spLocks noGrp="1"/>
          </p:cNvSpPr>
          <p:nvPr>
            <p:ph type="sldNum" sz="quarter" idx="5"/>
          </p:nvPr>
        </p:nvSpPr>
        <p:spPr/>
        <p:txBody>
          <a:bodyPr/>
          <a:lstStyle/>
          <a:p>
            <a:fld id="{F6036D08-C22A-434A-AA9B-3F9C08ADFAD6}" type="slidenum">
              <a:rPr kumimoji="1" lang="zh-CN" altLang="en-US" smtClean="0"/>
              <a:t>20</a:t>
            </a:fld>
            <a:endParaRPr kumimoji="1" lang="zh-CN" altLang="en-US"/>
          </a:p>
        </p:txBody>
      </p:sp>
    </p:spTree>
    <p:extLst>
      <p:ext uri="{BB962C8B-B14F-4D97-AF65-F5344CB8AC3E}">
        <p14:creationId xmlns:p14="http://schemas.microsoft.com/office/powerpoint/2010/main" val="30872304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That’s the end of it. Thank you for listening!</a:t>
            </a:r>
          </a:p>
        </p:txBody>
      </p:sp>
      <p:sp>
        <p:nvSpPr>
          <p:cNvPr id="4" name="灯片编号占位符 3"/>
          <p:cNvSpPr>
            <a:spLocks noGrp="1"/>
          </p:cNvSpPr>
          <p:nvPr>
            <p:ph type="sldNum" sz="quarter" idx="5"/>
          </p:nvPr>
        </p:nvSpPr>
        <p:spPr/>
        <p:txBody>
          <a:bodyPr/>
          <a:lstStyle/>
          <a:p>
            <a:fld id="{F6036D08-C22A-434A-AA9B-3F9C08ADFAD6}" type="slidenum">
              <a:rPr kumimoji="1" lang="zh-CN" altLang="en-US" smtClean="0"/>
              <a:t>21</a:t>
            </a:fld>
            <a:endParaRPr kumimoji="1" lang="zh-CN" altLang="en-US"/>
          </a:p>
        </p:txBody>
      </p:sp>
    </p:spTree>
    <p:extLst>
      <p:ext uri="{BB962C8B-B14F-4D97-AF65-F5344CB8AC3E}">
        <p14:creationId xmlns:p14="http://schemas.microsoft.com/office/powerpoint/2010/main" val="18278490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However, at the same time, SLO violation is common and destructive. </a:t>
            </a:r>
            <a:r>
              <a:rPr lang="en-US" altLang="zh-CN" dirty="0">
                <a:latin typeface="Calibri Light" panose="020F0302020204030204" pitchFamily="34" charset="0"/>
                <a:cs typeface="Calibri Light" panose="020F0302020204030204" pitchFamily="34" charset="0"/>
              </a:rPr>
              <a:t>SLO violations may degrade user experiences, cause monetary damage, pose security or function issues.</a:t>
            </a:r>
          </a:p>
          <a:p>
            <a:r>
              <a:rPr kumimoji="1" lang="en-US" altLang="zh-CN" dirty="0">
                <a:latin typeface="Calibri Light" panose="020F0302020204030204" pitchFamily="34" charset="0"/>
                <a:cs typeface="Calibri Light" panose="020F0302020204030204" pitchFamily="34" charset="0"/>
              </a:rPr>
              <a:t>For example,</a:t>
            </a:r>
          </a:p>
          <a:p>
            <a:r>
              <a:rPr kumimoji="1" lang="en-US" altLang="zh-CN" dirty="0">
                <a:latin typeface="Calibri Light" panose="020F0302020204030204" pitchFamily="34" charset="0"/>
                <a:cs typeface="Calibri Light" panose="020F0302020204030204" pitchFamily="34" charset="0"/>
              </a:rPr>
              <a:t>Google and Bing’s report indicates that extra web visiting delay directly leads to revenue reduction.</a:t>
            </a:r>
          </a:p>
          <a:p>
            <a:r>
              <a:rPr kumimoji="1" lang="en-US" altLang="zh-CN" dirty="0">
                <a:latin typeface="Calibri Light" panose="020F0302020204030204" pitchFamily="34" charset="0"/>
                <a:cs typeface="Calibri Light" panose="020F0302020204030204" pitchFamily="34" charset="0"/>
              </a:rPr>
              <a:t>A survey shows the Internet services from nine Australian ISPs have severe latency jitters at busy time, which is unacceptable for many games.</a:t>
            </a:r>
          </a:p>
          <a:p>
            <a:r>
              <a:rPr kumimoji="1" lang="en-US" altLang="zh-CN" dirty="0">
                <a:latin typeface="Calibri Light" panose="020F0302020204030204" pitchFamily="34" charset="0"/>
                <a:cs typeface="Calibri Light" panose="020F0302020204030204" pitchFamily="34" charset="0"/>
              </a:rPr>
              <a:t>Amazon lost a lot of money out of a blackout accident.</a:t>
            </a:r>
          </a:p>
          <a:p>
            <a:r>
              <a:rPr kumimoji="1" lang="en-US" altLang="zh-CN" dirty="0">
                <a:latin typeface="Calibri Light" panose="020F0302020204030204" pitchFamily="34" charset="0"/>
                <a:cs typeface="Calibri Light" panose="020F0302020204030204" pitchFamily="34" charset="0"/>
              </a:rPr>
              <a:t>Another survey shows that in many data center networks, there are around 40 to 80 machines suffering from severe packet loss every year.</a:t>
            </a:r>
          </a:p>
          <a:p>
            <a:r>
              <a:rPr kumimoji="1" lang="en-US" altLang="zh-CN" dirty="0">
                <a:latin typeface="Calibri Light" panose="020F0302020204030204" pitchFamily="34" charset="0"/>
                <a:cs typeface="Calibri Light" panose="020F0302020204030204" pitchFamily="34" charset="0"/>
              </a:rPr>
              <a:t>Even at the moment, there are many IP prefixes having reachability problems.</a:t>
            </a:r>
          </a:p>
        </p:txBody>
      </p:sp>
      <p:sp>
        <p:nvSpPr>
          <p:cNvPr id="4" name="灯片编号占位符 3"/>
          <p:cNvSpPr>
            <a:spLocks noGrp="1"/>
          </p:cNvSpPr>
          <p:nvPr>
            <p:ph type="sldNum" sz="quarter" idx="5"/>
          </p:nvPr>
        </p:nvSpPr>
        <p:spPr/>
        <p:txBody>
          <a:bodyPr/>
          <a:lstStyle/>
          <a:p>
            <a:fld id="{F6036D08-C22A-434A-AA9B-3F9C08ADFAD6}" type="slidenum">
              <a:rPr kumimoji="1" lang="zh-CN" altLang="en-US" smtClean="0"/>
              <a:t>3</a:t>
            </a:fld>
            <a:endParaRPr kumimoji="1" lang="zh-CN" altLang="en-US"/>
          </a:p>
        </p:txBody>
      </p:sp>
    </p:spTree>
    <p:extLst>
      <p:ext uri="{BB962C8B-B14F-4D97-AF65-F5344CB8AC3E}">
        <p14:creationId xmlns:p14="http://schemas.microsoft.com/office/powerpoint/2010/main" val="133041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In order to reduce the damage brought by SLO violation, there are urgent needs to fast mitigate the network problems. </a:t>
            </a:r>
          </a:p>
          <a:p>
            <a:r>
              <a:rPr kumimoji="1" lang="en-US" altLang="zh-CN" dirty="0"/>
              <a:t>Fast mitigation requires three steps.</a:t>
            </a:r>
          </a:p>
          <a:p>
            <a:r>
              <a:rPr kumimoji="1" lang="en-US" altLang="zh-CN" dirty="0"/>
              <a:t>The first step is detection. Detection measures network performance at real time and compares the real performance with the expectations, i.e., objectives. When the network fails to meet the objectives, it should report to and notify the network operators.</a:t>
            </a:r>
          </a:p>
          <a:p>
            <a:r>
              <a:rPr kumimoji="1" lang="en-US" altLang="zh-CN" dirty="0"/>
              <a:t>The second step is diagnosis. Diagnosis analyzes the causality of the SLO violations. In many cases, flow-level causal information is extremely helpful.</a:t>
            </a:r>
          </a:p>
          <a:p>
            <a:r>
              <a:rPr kumimoji="1" lang="en-US" altLang="zh-CN" dirty="0"/>
              <a:t>The last step is troubleshooting. With flow-level causal information, network operators can do corresponding actions, e.g., reset firewalls, and reboot hardware, to mitigate the problems.</a:t>
            </a:r>
          </a:p>
          <a:p>
            <a:endParaRPr kumimoji="1" lang="en-US" altLang="zh-CN" dirty="0"/>
          </a:p>
          <a:p>
            <a:r>
              <a:rPr kumimoji="1" lang="en-US" altLang="zh-CN" dirty="0"/>
              <a:t>The detection and diagnosis are the key steps of all. Fine-grained and accurate detection gives network operators clear visibility into network performance. When bad things happen, detection makes operators know about them immediately. Diagnosis finds out the responsible culprit flows. When bad things happen, diagnosis makes operators know who-to-blame to solve the problems. </a:t>
            </a:r>
          </a:p>
          <a:p>
            <a:endParaRPr kumimoji="1" lang="en-US" altLang="zh-CN" dirty="0"/>
          </a:p>
        </p:txBody>
      </p:sp>
      <p:sp>
        <p:nvSpPr>
          <p:cNvPr id="4" name="灯片编号占位符 3"/>
          <p:cNvSpPr>
            <a:spLocks noGrp="1"/>
          </p:cNvSpPr>
          <p:nvPr>
            <p:ph type="sldNum" sz="quarter" idx="5"/>
          </p:nvPr>
        </p:nvSpPr>
        <p:spPr/>
        <p:txBody>
          <a:bodyPr/>
          <a:lstStyle/>
          <a:p>
            <a:fld id="{F6036D08-C22A-434A-AA9B-3F9C08ADFAD6}" type="slidenum">
              <a:rPr kumimoji="1" lang="zh-CN" altLang="en-US" smtClean="0"/>
              <a:t>4</a:t>
            </a:fld>
            <a:endParaRPr kumimoji="1" lang="zh-CN" altLang="en-US"/>
          </a:p>
        </p:txBody>
      </p:sp>
    </p:spTree>
    <p:extLst>
      <p:ext uri="{BB962C8B-B14F-4D97-AF65-F5344CB8AC3E}">
        <p14:creationId xmlns:p14="http://schemas.microsoft.com/office/powerpoint/2010/main" val="677120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Unfortunately, existing detection and diagnosis solutions have several drawbacks. Let’s first take a look at detection tools.</a:t>
            </a:r>
          </a:p>
          <a:p>
            <a:r>
              <a:rPr kumimoji="1" lang="en-US" altLang="zh-CN" dirty="0"/>
              <a:t>Traditional active and passive tools, e.g., ping, </a:t>
            </a:r>
            <a:r>
              <a:rPr kumimoji="1" lang="en-US" altLang="zh-CN" dirty="0" err="1"/>
              <a:t>Netflow</a:t>
            </a:r>
            <a:r>
              <a:rPr kumimoji="1" lang="en-US" altLang="zh-CN" dirty="0"/>
              <a:t>, SNMP, work at coarse timescale, which is at second even minute level. It can not detect microbursts and provide fine-grained information.</a:t>
            </a:r>
          </a:p>
          <a:p>
            <a:r>
              <a:rPr kumimoji="1" lang="en-US" altLang="zh-CN" dirty="0"/>
              <a:t>Packet mirroring techniques, </a:t>
            </a:r>
            <a:r>
              <a:rPr kumimoji="1" lang="en-US" altLang="zh-CN" dirty="0" err="1"/>
              <a:t>e.g</a:t>
            </a:r>
            <a:r>
              <a:rPr kumimoji="1" lang="en-US" altLang="zh-CN" dirty="0"/>
              <a:t>, </a:t>
            </a:r>
            <a:r>
              <a:rPr kumimoji="1" lang="en-US" altLang="zh-CN" dirty="0" err="1"/>
              <a:t>NetSight</a:t>
            </a:r>
            <a:r>
              <a:rPr kumimoji="1" lang="en-US" altLang="zh-CN" dirty="0"/>
              <a:t>, send packet information from the switches to the control plane. It collects exhaustive information and can verify SLO on the control plane. However, the traffic overhead of </a:t>
            </a:r>
            <a:r>
              <a:rPr kumimoji="1" lang="en-US" altLang="zh-CN" dirty="0" err="1"/>
              <a:t>NetSight</a:t>
            </a:r>
            <a:r>
              <a:rPr kumimoji="1" lang="en-US" altLang="zh-CN" dirty="0"/>
              <a:t> is large and it faces scalability issues.</a:t>
            </a:r>
          </a:p>
          <a:p>
            <a:r>
              <a:rPr kumimoji="1" lang="en-US" altLang="zh-CN" dirty="0"/>
              <a:t>End-host involved techniques, e.g., </a:t>
            </a:r>
            <a:r>
              <a:rPr kumimoji="1" lang="en-US" altLang="zh-CN" dirty="0" err="1"/>
              <a:t>SwitchPointer</a:t>
            </a:r>
            <a:r>
              <a:rPr kumimoji="1" lang="en-US" altLang="zh-CN" dirty="0"/>
              <a:t>, TPP, need to modify the network stacks of the end hosts, which is impractical in real network settings.</a:t>
            </a:r>
          </a:p>
          <a:p>
            <a:r>
              <a:rPr kumimoji="1" lang="en-US" altLang="zh-CN" dirty="0" err="1"/>
              <a:t>LossRadar</a:t>
            </a:r>
            <a:r>
              <a:rPr kumimoji="1" lang="en-US" altLang="zh-CN" dirty="0"/>
              <a:t> and </a:t>
            </a:r>
            <a:r>
              <a:rPr kumimoji="1" lang="en-US" altLang="zh-CN" dirty="0" err="1"/>
              <a:t>INTSight</a:t>
            </a:r>
            <a:r>
              <a:rPr kumimoji="1" lang="en-US" altLang="zh-CN" dirty="0"/>
              <a:t> can only test certain types of SLO. And they rely on control plane’s computation capability to function, which introduces extra lags. </a:t>
            </a:r>
          </a:p>
          <a:p>
            <a:r>
              <a:rPr kumimoji="1" lang="en-US" altLang="zh-CN" dirty="0"/>
              <a:t>Therefore, we need a new detection tool, which detects at fine-grained timescale, gets rid of the control plane and end-host to reduce lags, generates small traffic overhead, and monitors multiple SLOs.</a:t>
            </a:r>
            <a:endParaRPr kumimoji="1" lang="zh-CN" altLang="en-US" dirty="0"/>
          </a:p>
        </p:txBody>
      </p:sp>
      <p:sp>
        <p:nvSpPr>
          <p:cNvPr id="4" name="灯片编号占位符 3"/>
          <p:cNvSpPr>
            <a:spLocks noGrp="1"/>
          </p:cNvSpPr>
          <p:nvPr>
            <p:ph type="sldNum" sz="quarter" idx="5"/>
          </p:nvPr>
        </p:nvSpPr>
        <p:spPr/>
        <p:txBody>
          <a:bodyPr/>
          <a:lstStyle/>
          <a:p>
            <a:fld id="{F6036D08-C22A-434A-AA9B-3F9C08ADFAD6}" type="slidenum">
              <a:rPr kumimoji="1" lang="zh-CN" altLang="en-US" smtClean="0"/>
              <a:t>5</a:t>
            </a:fld>
            <a:endParaRPr kumimoji="1" lang="zh-CN" altLang="en-US"/>
          </a:p>
        </p:txBody>
      </p:sp>
    </p:spTree>
    <p:extLst>
      <p:ext uri="{BB962C8B-B14F-4D97-AF65-F5344CB8AC3E}">
        <p14:creationId xmlns:p14="http://schemas.microsoft.com/office/powerpoint/2010/main" val="8439380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Existing diagnosis tools, e.g., Dapper, DTaP and Provenance, can link events to its direct causes.</a:t>
            </a:r>
          </a:p>
          <a:p>
            <a:r>
              <a:rPr kumimoji="1" lang="en-US" altLang="zh-CN" dirty="0"/>
              <a:t>In the network settings, in most cases, high queue occupancy is the direct causes of SLO violations. Exhaustive flow-level queue information at arbitrary time is needed to let the tools work. </a:t>
            </a:r>
            <a:r>
              <a:rPr kumimoji="1" lang="en-US" altLang="zh-CN" dirty="0" err="1"/>
              <a:t>NetSight</a:t>
            </a:r>
            <a:r>
              <a:rPr kumimoji="1" lang="en-US" altLang="zh-CN" dirty="0"/>
              <a:t> can provide such information but it generates too much overhead. Other detection tools cannot provide such fine-grained queue information. Therefore, we are facing a dilemma where there is no feasible diagnosis solutions to explain SLO violations.</a:t>
            </a:r>
            <a:endParaRPr kumimoji="1" lang="zh-CN" altLang="en-US" dirty="0"/>
          </a:p>
        </p:txBody>
      </p:sp>
      <p:sp>
        <p:nvSpPr>
          <p:cNvPr id="4" name="灯片编号占位符 3"/>
          <p:cNvSpPr>
            <a:spLocks noGrp="1"/>
          </p:cNvSpPr>
          <p:nvPr>
            <p:ph type="sldNum" sz="quarter" idx="5"/>
          </p:nvPr>
        </p:nvSpPr>
        <p:spPr/>
        <p:txBody>
          <a:bodyPr/>
          <a:lstStyle/>
          <a:p>
            <a:fld id="{F6036D08-C22A-434A-AA9B-3F9C08ADFAD6}" type="slidenum">
              <a:rPr kumimoji="1" lang="zh-CN" altLang="en-US" smtClean="0"/>
              <a:t>6</a:t>
            </a:fld>
            <a:endParaRPr kumimoji="1" lang="zh-CN" altLang="en-US"/>
          </a:p>
        </p:txBody>
      </p:sp>
    </p:spTree>
    <p:extLst>
      <p:ext uri="{BB962C8B-B14F-4D97-AF65-F5344CB8AC3E}">
        <p14:creationId xmlns:p14="http://schemas.microsoft.com/office/powerpoint/2010/main" val="27581065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Therefore, we bring you DOVE to </a:t>
            </a:r>
          </a:p>
          <a:p>
            <a:r>
              <a:rPr kumimoji="1" lang="en-US" altLang="zh-CN" dirty="0"/>
              <a:t>1) measure multiple service-level-objectives at fine-grained timescale with low lags and overhead.</a:t>
            </a:r>
          </a:p>
          <a:p>
            <a:r>
              <a:rPr kumimoji="1" lang="en-US" altLang="zh-CN" dirty="0"/>
              <a:t>2) collect causal information and diagnose the SLO violations.</a:t>
            </a:r>
            <a:endParaRPr kumimoji="1" lang="zh-CN" altLang="en-US" dirty="0"/>
          </a:p>
        </p:txBody>
      </p:sp>
      <p:sp>
        <p:nvSpPr>
          <p:cNvPr id="4" name="灯片编号占位符 3"/>
          <p:cNvSpPr>
            <a:spLocks noGrp="1"/>
          </p:cNvSpPr>
          <p:nvPr>
            <p:ph type="sldNum" sz="quarter" idx="5"/>
          </p:nvPr>
        </p:nvSpPr>
        <p:spPr/>
        <p:txBody>
          <a:bodyPr/>
          <a:lstStyle/>
          <a:p>
            <a:fld id="{F6036D08-C22A-434A-AA9B-3F9C08ADFAD6}" type="slidenum">
              <a:rPr kumimoji="1" lang="zh-CN" altLang="en-US" smtClean="0"/>
              <a:t>7</a:t>
            </a:fld>
            <a:endParaRPr kumimoji="1" lang="zh-CN" altLang="en-US"/>
          </a:p>
        </p:txBody>
      </p:sp>
    </p:spTree>
    <p:extLst>
      <p:ext uri="{BB962C8B-B14F-4D97-AF65-F5344CB8AC3E}">
        <p14:creationId xmlns:p14="http://schemas.microsoft.com/office/powerpoint/2010/main" val="6859042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Let’s look at some core concepts of DOVE. Different from generalized processors such as CPU, the computation resources of the programmable data plane are extremely constrained. </a:t>
            </a:r>
          </a:p>
          <a:p>
            <a:endParaRPr kumimoji="1" lang="en-US" altLang="zh-CN" dirty="0"/>
          </a:p>
          <a:p>
            <a:r>
              <a:rPr kumimoji="1" lang="en-US" altLang="zh-CN" dirty="0"/>
              <a:t>Detection requires high SLO verification accuracy without introducing the computation ability of the control plane.</a:t>
            </a:r>
          </a:p>
          <a:p>
            <a:r>
              <a:rPr kumimoji="1" lang="en-US" altLang="zh-CN" dirty="0"/>
              <a:t>Hence for detection, DOVE only monitors partial set of flows, i.e., VIP flows and measures their SLOs. Detection is completely based on data plane resources and logics. </a:t>
            </a:r>
          </a:p>
          <a:p>
            <a:r>
              <a:rPr kumimoji="1" lang="en-US" altLang="zh-CN" dirty="0"/>
              <a:t>We call the set of flows the selected flows.</a:t>
            </a:r>
          </a:p>
          <a:p>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Diagnosis requires gathering more causal information to have more accurate violation explanations, which means watching more flows to find out potential bad ones. Hence for diagnosis, DOVE gathers causal information from a wider set of flows called the watched flows.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The watched flows can use sketches to monitor the complete set of flows or use Sonata for periodic updates.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The watched flows and selected flows are not necessarily the same. They are empirical and set by network operators.</a:t>
            </a:r>
          </a:p>
        </p:txBody>
      </p:sp>
      <p:sp>
        <p:nvSpPr>
          <p:cNvPr id="4" name="灯片编号占位符 3"/>
          <p:cNvSpPr>
            <a:spLocks noGrp="1"/>
          </p:cNvSpPr>
          <p:nvPr>
            <p:ph type="sldNum" sz="quarter" idx="5"/>
          </p:nvPr>
        </p:nvSpPr>
        <p:spPr/>
        <p:txBody>
          <a:bodyPr/>
          <a:lstStyle/>
          <a:p>
            <a:fld id="{F6036D08-C22A-434A-AA9B-3F9C08ADFAD6}" type="slidenum">
              <a:rPr kumimoji="1" lang="zh-CN" altLang="en-US" smtClean="0"/>
              <a:t>8</a:t>
            </a:fld>
            <a:endParaRPr kumimoji="1" lang="zh-CN" altLang="en-US"/>
          </a:p>
        </p:txBody>
      </p:sp>
    </p:spTree>
    <p:extLst>
      <p:ext uri="{BB962C8B-B14F-4D97-AF65-F5344CB8AC3E}">
        <p14:creationId xmlns:p14="http://schemas.microsoft.com/office/powerpoint/2010/main" val="30137059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Next, we look at epoch and segmentation.</a:t>
            </a:r>
          </a:p>
          <a:p>
            <a:endParaRPr kumimoji="1" lang="en-US" altLang="zh-CN" dirty="0"/>
          </a:p>
          <a:p>
            <a:r>
              <a:rPr kumimoji="1" lang="en-US" altLang="zh-CN" dirty="0"/>
              <a:t>DOVE splits continuous time into a series of adjacent epochs. The length of epoch is identical and configurable.</a:t>
            </a:r>
          </a:p>
          <a:p>
            <a:r>
              <a:rPr kumimoji="1" lang="en-US" altLang="zh-CN" dirty="0"/>
              <a:t>DOVE splits flow path into segments. The life cycle of a packet going through a programmable switch includes ingress mac ports, ingress match-action pipeline, queuing, egress match-action pipeline and egress mac ports. A segment is from the ingress match-action pipeline of the upstream switch to the ingress match-action pipeline of the downstream switch. </a:t>
            </a:r>
          </a:p>
          <a:p>
            <a:endParaRPr kumimoji="1" lang="en-US" altLang="zh-CN" dirty="0"/>
          </a:p>
          <a:p>
            <a:r>
              <a:rPr kumimoji="1" lang="en-US" altLang="zh-CN" dirty="0"/>
              <a:t>A physical switch can be a downstream and upstream switch at the same time for adjacent segments. Upstream and downstream switches do not have to be neighbor switches, which makes DOVE support partial and incremental deployment.</a:t>
            </a:r>
          </a:p>
          <a:p>
            <a:endParaRPr kumimoji="1" lang="en-US" altLang="zh-CN" dirty="0"/>
          </a:p>
          <a:p>
            <a:r>
              <a:rPr kumimoji="1" lang="en-US" altLang="zh-CN" dirty="0"/>
              <a:t>Note that for every selected flow, DOVE measures its SLO on each segment during each epoch.</a:t>
            </a:r>
            <a:endParaRPr kumimoji="1" lang="zh-CN" altLang="en-US" dirty="0"/>
          </a:p>
        </p:txBody>
      </p:sp>
      <p:sp>
        <p:nvSpPr>
          <p:cNvPr id="4" name="灯片编号占位符 3"/>
          <p:cNvSpPr>
            <a:spLocks noGrp="1"/>
          </p:cNvSpPr>
          <p:nvPr>
            <p:ph type="sldNum" sz="quarter" idx="5"/>
          </p:nvPr>
        </p:nvSpPr>
        <p:spPr/>
        <p:txBody>
          <a:bodyPr/>
          <a:lstStyle/>
          <a:p>
            <a:fld id="{F6036D08-C22A-434A-AA9B-3F9C08ADFAD6}" type="slidenum">
              <a:rPr kumimoji="1" lang="zh-CN" altLang="en-US" smtClean="0"/>
              <a:t>9</a:t>
            </a:fld>
            <a:endParaRPr kumimoji="1" lang="zh-CN" altLang="en-US"/>
          </a:p>
        </p:txBody>
      </p:sp>
    </p:spTree>
    <p:extLst>
      <p:ext uri="{BB962C8B-B14F-4D97-AF65-F5344CB8AC3E}">
        <p14:creationId xmlns:p14="http://schemas.microsoft.com/office/powerpoint/2010/main" val="10845408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AA9C12-DE49-0247-B749-31D62F3D5700}"/>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5C6A88B7-DB27-0546-B481-B4DDBD17D8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BD7F4B43-0AA8-C84F-93B8-8F0167A987EB}"/>
              </a:ext>
            </a:extLst>
          </p:cNvPr>
          <p:cNvSpPr>
            <a:spLocks noGrp="1"/>
          </p:cNvSpPr>
          <p:nvPr>
            <p:ph type="dt" sz="half" idx="10"/>
          </p:nvPr>
        </p:nvSpPr>
        <p:spPr/>
        <p:txBody>
          <a:bodyPr/>
          <a:lstStyle/>
          <a:p>
            <a:fld id="{04354535-B018-874D-B33F-562E732289BF}" type="datetime1">
              <a:rPr kumimoji="1" lang="zh-CN" altLang="en-US" smtClean="0"/>
              <a:t>2021/10/27</a:t>
            </a:fld>
            <a:endParaRPr kumimoji="1" lang="zh-CN" altLang="en-US"/>
          </a:p>
        </p:txBody>
      </p:sp>
      <p:sp>
        <p:nvSpPr>
          <p:cNvPr id="5" name="页脚占位符 4">
            <a:extLst>
              <a:ext uri="{FF2B5EF4-FFF2-40B4-BE49-F238E27FC236}">
                <a16:creationId xmlns:a16="http://schemas.microsoft.com/office/drawing/2014/main" id="{2D309A44-402A-4D44-B896-CCF16B257B6E}"/>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89C1302A-49B4-4F47-A6AA-8A02B57691CB}"/>
              </a:ext>
            </a:extLst>
          </p:cNvPr>
          <p:cNvSpPr>
            <a:spLocks noGrp="1"/>
          </p:cNvSpPr>
          <p:nvPr>
            <p:ph type="sldNum" sz="quarter" idx="12"/>
          </p:nvPr>
        </p:nvSpPr>
        <p:spPr/>
        <p:txBody>
          <a:bodyPr/>
          <a:lstStyle/>
          <a:p>
            <a:fld id="{7E58E2E3-9338-904D-B0EF-72E59A78C11C}" type="slidenum">
              <a:rPr kumimoji="1" lang="zh-CN" altLang="en-US" smtClean="0"/>
              <a:t>‹#›</a:t>
            </a:fld>
            <a:endParaRPr kumimoji="1" lang="zh-CN" altLang="en-US"/>
          </a:p>
        </p:txBody>
      </p:sp>
    </p:spTree>
    <p:extLst>
      <p:ext uri="{BB962C8B-B14F-4D97-AF65-F5344CB8AC3E}">
        <p14:creationId xmlns:p14="http://schemas.microsoft.com/office/powerpoint/2010/main" val="1201026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A302BB-9B1C-8A4B-A437-3C3DE9DB2DA3}"/>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9EA85F36-8DA6-5D4D-B4CF-29CCF919B611}"/>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DBBA60F2-42F5-3D47-B42E-5E70CC34A80C}"/>
              </a:ext>
            </a:extLst>
          </p:cNvPr>
          <p:cNvSpPr>
            <a:spLocks noGrp="1"/>
          </p:cNvSpPr>
          <p:nvPr>
            <p:ph type="dt" sz="half" idx="10"/>
          </p:nvPr>
        </p:nvSpPr>
        <p:spPr/>
        <p:txBody>
          <a:bodyPr/>
          <a:lstStyle/>
          <a:p>
            <a:fld id="{BFDC9263-E62E-8541-9BD2-7CBBB39A2331}" type="datetime1">
              <a:rPr kumimoji="1" lang="zh-CN" altLang="en-US" smtClean="0"/>
              <a:t>2021/10/27</a:t>
            </a:fld>
            <a:endParaRPr kumimoji="1" lang="zh-CN" altLang="en-US"/>
          </a:p>
        </p:txBody>
      </p:sp>
      <p:sp>
        <p:nvSpPr>
          <p:cNvPr id="5" name="页脚占位符 4">
            <a:extLst>
              <a:ext uri="{FF2B5EF4-FFF2-40B4-BE49-F238E27FC236}">
                <a16:creationId xmlns:a16="http://schemas.microsoft.com/office/drawing/2014/main" id="{3B3E3A3F-5ACF-994B-9696-B5644FE30CB7}"/>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18F95357-10E7-5247-8412-F8FFCD6D4E61}"/>
              </a:ext>
            </a:extLst>
          </p:cNvPr>
          <p:cNvSpPr>
            <a:spLocks noGrp="1"/>
          </p:cNvSpPr>
          <p:nvPr>
            <p:ph type="sldNum" sz="quarter" idx="12"/>
          </p:nvPr>
        </p:nvSpPr>
        <p:spPr/>
        <p:txBody>
          <a:bodyPr/>
          <a:lstStyle/>
          <a:p>
            <a:fld id="{7E58E2E3-9338-904D-B0EF-72E59A78C11C}" type="slidenum">
              <a:rPr kumimoji="1" lang="zh-CN" altLang="en-US" smtClean="0"/>
              <a:t>‹#›</a:t>
            </a:fld>
            <a:endParaRPr kumimoji="1" lang="zh-CN" altLang="en-US"/>
          </a:p>
        </p:txBody>
      </p:sp>
    </p:spTree>
    <p:extLst>
      <p:ext uri="{BB962C8B-B14F-4D97-AF65-F5344CB8AC3E}">
        <p14:creationId xmlns:p14="http://schemas.microsoft.com/office/powerpoint/2010/main" val="1019970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5FE02E3-E24A-1C4E-9B73-7E3145E5D8D5}"/>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5134F01C-D7E5-2C4B-BDC8-6B982A02465E}"/>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67B130FF-5C0B-5B45-AE65-AE502DB69BA3}"/>
              </a:ext>
            </a:extLst>
          </p:cNvPr>
          <p:cNvSpPr>
            <a:spLocks noGrp="1"/>
          </p:cNvSpPr>
          <p:nvPr>
            <p:ph type="dt" sz="half" idx="10"/>
          </p:nvPr>
        </p:nvSpPr>
        <p:spPr/>
        <p:txBody>
          <a:bodyPr/>
          <a:lstStyle/>
          <a:p>
            <a:fld id="{397EDB76-AC32-7F49-80AF-C73C49F68387}" type="datetime1">
              <a:rPr kumimoji="1" lang="zh-CN" altLang="en-US" smtClean="0"/>
              <a:t>2021/10/27</a:t>
            </a:fld>
            <a:endParaRPr kumimoji="1" lang="zh-CN" altLang="en-US"/>
          </a:p>
        </p:txBody>
      </p:sp>
      <p:sp>
        <p:nvSpPr>
          <p:cNvPr id="5" name="页脚占位符 4">
            <a:extLst>
              <a:ext uri="{FF2B5EF4-FFF2-40B4-BE49-F238E27FC236}">
                <a16:creationId xmlns:a16="http://schemas.microsoft.com/office/drawing/2014/main" id="{585AE55E-F7C1-5145-9D62-902EE1F807FF}"/>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DFF72BA3-B011-6040-9DE8-D6FE565BD7D7}"/>
              </a:ext>
            </a:extLst>
          </p:cNvPr>
          <p:cNvSpPr>
            <a:spLocks noGrp="1"/>
          </p:cNvSpPr>
          <p:nvPr>
            <p:ph type="sldNum" sz="quarter" idx="12"/>
          </p:nvPr>
        </p:nvSpPr>
        <p:spPr/>
        <p:txBody>
          <a:bodyPr/>
          <a:lstStyle/>
          <a:p>
            <a:fld id="{7E58E2E3-9338-904D-B0EF-72E59A78C11C}" type="slidenum">
              <a:rPr kumimoji="1" lang="zh-CN" altLang="en-US" smtClean="0"/>
              <a:t>‹#›</a:t>
            </a:fld>
            <a:endParaRPr kumimoji="1" lang="zh-CN" altLang="en-US"/>
          </a:p>
        </p:txBody>
      </p:sp>
    </p:spTree>
    <p:extLst>
      <p:ext uri="{BB962C8B-B14F-4D97-AF65-F5344CB8AC3E}">
        <p14:creationId xmlns:p14="http://schemas.microsoft.com/office/powerpoint/2010/main" val="4179250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2C8777-B868-9743-928E-1DEE15BF2BF1}"/>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32FD2719-CABA-4D40-9A45-C4887E7669AF}"/>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A1C367B9-5F2A-7E44-B3BF-3586B653FBC3}"/>
              </a:ext>
            </a:extLst>
          </p:cNvPr>
          <p:cNvSpPr>
            <a:spLocks noGrp="1"/>
          </p:cNvSpPr>
          <p:nvPr>
            <p:ph type="dt" sz="half" idx="10"/>
          </p:nvPr>
        </p:nvSpPr>
        <p:spPr/>
        <p:txBody>
          <a:bodyPr/>
          <a:lstStyle/>
          <a:p>
            <a:fld id="{F3E5BC2B-5648-F545-8839-8BADC8BABFC5}" type="datetime1">
              <a:rPr kumimoji="1" lang="zh-CN" altLang="en-US" smtClean="0"/>
              <a:t>2021/10/27</a:t>
            </a:fld>
            <a:endParaRPr kumimoji="1" lang="zh-CN" altLang="en-US"/>
          </a:p>
        </p:txBody>
      </p:sp>
      <p:sp>
        <p:nvSpPr>
          <p:cNvPr id="5" name="页脚占位符 4">
            <a:extLst>
              <a:ext uri="{FF2B5EF4-FFF2-40B4-BE49-F238E27FC236}">
                <a16:creationId xmlns:a16="http://schemas.microsoft.com/office/drawing/2014/main" id="{286A2ED1-6649-E84D-9525-D00B025387E5}"/>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ED9AF4D2-4D2B-A840-B787-B9087E6D8C0F}"/>
              </a:ext>
            </a:extLst>
          </p:cNvPr>
          <p:cNvSpPr>
            <a:spLocks noGrp="1"/>
          </p:cNvSpPr>
          <p:nvPr>
            <p:ph type="sldNum" sz="quarter" idx="12"/>
          </p:nvPr>
        </p:nvSpPr>
        <p:spPr/>
        <p:txBody>
          <a:bodyPr/>
          <a:lstStyle/>
          <a:p>
            <a:fld id="{7E58E2E3-9338-904D-B0EF-72E59A78C11C}" type="slidenum">
              <a:rPr kumimoji="1" lang="zh-CN" altLang="en-US" smtClean="0"/>
              <a:t>‹#›</a:t>
            </a:fld>
            <a:endParaRPr kumimoji="1" lang="zh-CN" altLang="en-US"/>
          </a:p>
        </p:txBody>
      </p:sp>
    </p:spTree>
    <p:extLst>
      <p:ext uri="{BB962C8B-B14F-4D97-AF65-F5344CB8AC3E}">
        <p14:creationId xmlns:p14="http://schemas.microsoft.com/office/powerpoint/2010/main" val="487616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50F8CF-E31B-044B-8536-08E40562802F}"/>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DB0467B6-EE3A-5648-9939-B14DEDC7F8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B6D50FDC-3232-0E4C-8577-10E8A90AF4E2}"/>
              </a:ext>
            </a:extLst>
          </p:cNvPr>
          <p:cNvSpPr>
            <a:spLocks noGrp="1"/>
          </p:cNvSpPr>
          <p:nvPr>
            <p:ph type="dt" sz="half" idx="10"/>
          </p:nvPr>
        </p:nvSpPr>
        <p:spPr/>
        <p:txBody>
          <a:bodyPr/>
          <a:lstStyle/>
          <a:p>
            <a:fld id="{06CC56DE-8566-224E-815F-DECAA82537C4}" type="datetime1">
              <a:rPr kumimoji="1" lang="zh-CN" altLang="en-US" smtClean="0"/>
              <a:t>2021/10/27</a:t>
            </a:fld>
            <a:endParaRPr kumimoji="1" lang="zh-CN" altLang="en-US"/>
          </a:p>
        </p:txBody>
      </p:sp>
      <p:sp>
        <p:nvSpPr>
          <p:cNvPr id="5" name="页脚占位符 4">
            <a:extLst>
              <a:ext uri="{FF2B5EF4-FFF2-40B4-BE49-F238E27FC236}">
                <a16:creationId xmlns:a16="http://schemas.microsoft.com/office/drawing/2014/main" id="{97E0FA18-3ABD-5445-BEDC-44E065DA2BB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0F074988-C200-9640-939F-D50EF4EDAECB}"/>
              </a:ext>
            </a:extLst>
          </p:cNvPr>
          <p:cNvSpPr>
            <a:spLocks noGrp="1"/>
          </p:cNvSpPr>
          <p:nvPr>
            <p:ph type="sldNum" sz="quarter" idx="12"/>
          </p:nvPr>
        </p:nvSpPr>
        <p:spPr/>
        <p:txBody>
          <a:bodyPr/>
          <a:lstStyle/>
          <a:p>
            <a:fld id="{7E58E2E3-9338-904D-B0EF-72E59A78C11C}" type="slidenum">
              <a:rPr kumimoji="1" lang="zh-CN" altLang="en-US" smtClean="0"/>
              <a:t>‹#›</a:t>
            </a:fld>
            <a:endParaRPr kumimoji="1" lang="zh-CN" altLang="en-US"/>
          </a:p>
        </p:txBody>
      </p:sp>
    </p:spTree>
    <p:extLst>
      <p:ext uri="{BB962C8B-B14F-4D97-AF65-F5344CB8AC3E}">
        <p14:creationId xmlns:p14="http://schemas.microsoft.com/office/powerpoint/2010/main" val="1646067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C4496E-B99D-9C45-BD55-5B9D3558383E}"/>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32D08CF0-BD6A-4A46-845B-2CBD2D97480E}"/>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395712BB-169D-E54B-BB3B-077F3BC5AE5F}"/>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4A56ACD2-F3AE-8A44-970C-5D2CF2AB7C78}"/>
              </a:ext>
            </a:extLst>
          </p:cNvPr>
          <p:cNvSpPr>
            <a:spLocks noGrp="1"/>
          </p:cNvSpPr>
          <p:nvPr>
            <p:ph type="dt" sz="half" idx="10"/>
          </p:nvPr>
        </p:nvSpPr>
        <p:spPr/>
        <p:txBody>
          <a:bodyPr/>
          <a:lstStyle/>
          <a:p>
            <a:fld id="{447E6E08-7B7F-5145-B08F-DBCBB9E01C54}" type="datetime1">
              <a:rPr kumimoji="1" lang="zh-CN" altLang="en-US" smtClean="0"/>
              <a:t>2021/10/27</a:t>
            </a:fld>
            <a:endParaRPr kumimoji="1" lang="zh-CN" altLang="en-US"/>
          </a:p>
        </p:txBody>
      </p:sp>
      <p:sp>
        <p:nvSpPr>
          <p:cNvPr id="6" name="页脚占位符 5">
            <a:extLst>
              <a:ext uri="{FF2B5EF4-FFF2-40B4-BE49-F238E27FC236}">
                <a16:creationId xmlns:a16="http://schemas.microsoft.com/office/drawing/2014/main" id="{9C28D9B0-224D-BE4C-9619-530314972518}"/>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4CB80CAF-BD51-444E-960B-7EF78C5093AB}"/>
              </a:ext>
            </a:extLst>
          </p:cNvPr>
          <p:cNvSpPr>
            <a:spLocks noGrp="1"/>
          </p:cNvSpPr>
          <p:nvPr>
            <p:ph type="sldNum" sz="quarter" idx="12"/>
          </p:nvPr>
        </p:nvSpPr>
        <p:spPr/>
        <p:txBody>
          <a:bodyPr/>
          <a:lstStyle/>
          <a:p>
            <a:fld id="{7E58E2E3-9338-904D-B0EF-72E59A78C11C}" type="slidenum">
              <a:rPr kumimoji="1" lang="zh-CN" altLang="en-US" smtClean="0"/>
              <a:t>‹#›</a:t>
            </a:fld>
            <a:endParaRPr kumimoji="1" lang="zh-CN" altLang="en-US"/>
          </a:p>
        </p:txBody>
      </p:sp>
    </p:spTree>
    <p:extLst>
      <p:ext uri="{BB962C8B-B14F-4D97-AF65-F5344CB8AC3E}">
        <p14:creationId xmlns:p14="http://schemas.microsoft.com/office/powerpoint/2010/main" val="3004730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D3A7E9-F3E2-DE4C-B4CD-ADD2F3A47F36}"/>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8A5F9B33-A239-544E-8D33-9B299B5356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9A3D3E08-BCE1-8E45-97D3-4318C0702CB7}"/>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777724F1-89C9-FE49-807F-92695B3F41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6C6AE362-DFC7-4343-960F-8644C5660D6F}"/>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359167EB-9C2E-BD47-8FC0-E90E87F172F3}"/>
              </a:ext>
            </a:extLst>
          </p:cNvPr>
          <p:cNvSpPr>
            <a:spLocks noGrp="1"/>
          </p:cNvSpPr>
          <p:nvPr>
            <p:ph type="dt" sz="half" idx="10"/>
          </p:nvPr>
        </p:nvSpPr>
        <p:spPr/>
        <p:txBody>
          <a:bodyPr/>
          <a:lstStyle/>
          <a:p>
            <a:fld id="{51F1758C-DB1F-0144-8F14-106E1C7AEB24}" type="datetime1">
              <a:rPr kumimoji="1" lang="zh-CN" altLang="en-US" smtClean="0"/>
              <a:t>2021/10/27</a:t>
            </a:fld>
            <a:endParaRPr kumimoji="1" lang="zh-CN" altLang="en-US"/>
          </a:p>
        </p:txBody>
      </p:sp>
      <p:sp>
        <p:nvSpPr>
          <p:cNvPr id="8" name="页脚占位符 7">
            <a:extLst>
              <a:ext uri="{FF2B5EF4-FFF2-40B4-BE49-F238E27FC236}">
                <a16:creationId xmlns:a16="http://schemas.microsoft.com/office/drawing/2014/main" id="{067459BF-04D2-504F-8398-AC7C02E48FDA}"/>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CFC3D808-448B-214B-9E1E-D4AF241BBB45}"/>
              </a:ext>
            </a:extLst>
          </p:cNvPr>
          <p:cNvSpPr>
            <a:spLocks noGrp="1"/>
          </p:cNvSpPr>
          <p:nvPr>
            <p:ph type="sldNum" sz="quarter" idx="12"/>
          </p:nvPr>
        </p:nvSpPr>
        <p:spPr/>
        <p:txBody>
          <a:bodyPr/>
          <a:lstStyle/>
          <a:p>
            <a:fld id="{7E58E2E3-9338-904D-B0EF-72E59A78C11C}" type="slidenum">
              <a:rPr kumimoji="1" lang="zh-CN" altLang="en-US" smtClean="0"/>
              <a:t>‹#›</a:t>
            </a:fld>
            <a:endParaRPr kumimoji="1" lang="zh-CN" altLang="en-US"/>
          </a:p>
        </p:txBody>
      </p:sp>
    </p:spTree>
    <p:extLst>
      <p:ext uri="{BB962C8B-B14F-4D97-AF65-F5344CB8AC3E}">
        <p14:creationId xmlns:p14="http://schemas.microsoft.com/office/powerpoint/2010/main" val="3407961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3661CA-A7FF-354E-8E6A-35B062CA20E6}"/>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A61C8C43-2A95-7E42-8F9E-2DE01964F2BF}"/>
              </a:ext>
            </a:extLst>
          </p:cNvPr>
          <p:cNvSpPr>
            <a:spLocks noGrp="1"/>
          </p:cNvSpPr>
          <p:nvPr>
            <p:ph type="dt" sz="half" idx="10"/>
          </p:nvPr>
        </p:nvSpPr>
        <p:spPr/>
        <p:txBody>
          <a:bodyPr/>
          <a:lstStyle/>
          <a:p>
            <a:fld id="{74E7B707-0B9A-D84F-9074-2B7B5517BDF7}" type="datetime1">
              <a:rPr kumimoji="1" lang="zh-CN" altLang="en-US" smtClean="0"/>
              <a:t>2021/10/27</a:t>
            </a:fld>
            <a:endParaRPr kumimoji="1" lang="zh-CN" altLang="en-US"/>
          </a:p>
        </p:txBody>
      </p:sp>
      <p:sp>
        <p:nvSpPr>
          <p:cNvPr id="4" name="页脚占位符 3">
            <a:extLst>
              <a:ext uri="{FF2B5EF4-FFF2-40B4-BE49-F238E27FC236}">
                <a16:creationId xmlns:a16="http://schemas.microsoft.com/office/drawing/2014/main" id="{AF35557E-A5CF-4044-9B79-EAAAD83D3C8A}"/>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8CCF9E98-3445-B442-9376-D31F39FB2B07}"/>
              </a:ext>
            </a:extLst>
          </p:cNvPr>
          <p:cNvSpPr>
            <a:spLocks noGrp="1"/>
          </p:cNvSpPr>
          <p:nvPr>
            <p:ph type="sldNum" sz="quarter" idx="12"/>
          </p:nvPr>
        </p:nvSpPr>
        <p:spPr/>
        <p:txBody>
          <a:bodyPr/>
          <a:lstStyle/>
          <a:p>
            <a:fld id="{7E58E2E3-9338-904D-B0EF-72E59A78C11C}" type="slidenum">
              <a:rPr kumimoji="1" lang="zh-CN" altLang="en-US" smtClean="0"/>
              <a:t>‹#›</a:t>
            </a:fld>
            <a:endParaRPr kumimoji="1" lang="zh-CN" altLang="en-US"/>
          </a:p>
        </p:txBody>
      </p:sp>
    </p:spTree>
    <p:extLst>
      <p:ext uri="{BB962C8B-B14F-4D97-AF65-F5344CB8AC3E}">
        <p14:creationId xmlns:p14="http://schemas.microsoft.com/office/powerpoint/2010/main" val="2507231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1E9A818-C869-8C44-A4A0-0048584A16BC}"/>
              </a:ext>
            </a:extLst>
          </p:cNvPr>
          <p:cNvSpPr>
            <a:spLocks noGrp="1"/>
          </p:cNvSpPr>
          <p:nvPr>
            <p:ph type="dt" sz="half" idx="10"/>
          </p:nvPr>
        </p:nvSpPr>
        <p:spPr/>
        <p:txBody>
          <a:bodyPr/>
          <a:lstStyle/>
          <a:p>
            <a:fld id="{CBDAC131-92E9-714B-983F-B3C73740554C}" type="datetime1">
              <a:rPr kumimoji="1" lang="zh-CN" altLang="en-US" smtClean="0"/>
              <a:t>2021/10/27</a:t>
            </a:fld>
            <a:endParaRPr kumimoji="1" lang="zh-CN" altLang="en-US"/>
          </a:p>
        </p:txBody>
      </p:sp>
      <p:sp>
        <p:nvSpPr>
          <p:cNvPr id="3" name="页脚占位符 2">
            <a:extLst>
              <a:ext uri="{FF2B5EF4-FFF2-40B4-BE49-F238E27FC236}">
                <a16:creationId xmlns:a16="http://schemas.microsoft.com/office/drawing/2014/main" id="{9E78EFF8-47FA-3940-A306-928F5B2C2A17}"/>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2135307D-2AD8-AA4E-AD17-DB41556650A3}"/>
              </a:ext>
            </a:extLst>
          </p:cNvPr>
          <p:cNvSpPr>
            <a:spLocks noGrp="1"/>
          </p:cNvSpPr>
          <p:nvPr>
            <p:ph type="sldNum" sz="quarter" idx="12"/>
          </p:nvPr>
        </p:nvSpPr>
        <p:spPr/>
        <p:txBody>
          <a:bodyPr/>
          <a:lstStyle/>
          <a:p>
            <a:fld id="{7E58E2E3-9338-904D-B0EF-72E59A78C11C}" type="slidenum">
              <a:rPr kumimoji="1" lang="zh-CN" altLang="en-US" smtClean="0"/>
              <a:t>‹#›</a:t>
            </a:fld>
            <a:endParaRPr kumimoji="1" lang="zh-CN" altLang="en-US"/>
          </a:p>
        </p:txBody>
      </p:sp>
    </p:spTree>
    <p:extLst>
      <p:ext uri="{BB962C8B-B14F-4D97-AF65-F5344CB8AC3E}">
        <p14:creationId xmlns:p14="http://schemas.microsoft.com/office/powerpoint/2010/main" val="3933180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C33F0F-5DC3-004A-A286-3DFAC063547B}"/>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772B3731-E5C4-7548-A2C4-3FA3766E78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4A23F610-A4B5-7145-8868-F90292ADAC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6161166A-3243-CA45-80F4-DC2A0DB9471A}"/>
              </a:ext>
            </a:extLst>
          </p:cNvPr>
          <p:cNvSpPr>
            <a:spLocks noGrp="1"/>
          </p:cNvSpPr>
          <p:nvPr>
            <p:ph type="dt" sz="half" idx="10"/>
          </p:nvPr>
        </p:nvSpPr>
        <p:spPr/>
        <p:txBody>
          <a:bodyPr/>
          <a:lstStyle/>
          <a:p>
            <a:fld id="{D823B2B5-7122-5644-BAC7-06E8AF8BB954}" type="datetime1">
              <a:rPr kumimoji="1" lang="zh-CN" altLang="en-US" smtClean="0"/>
              <a:t>2021/10/27</a:t>
            </a:fld>
            <a:endParaRPr kumimoji="1" lang="zh-CN" altLang="en-US"/>
          </a:p>
        </p:txBody>
      </p:sp>
      <p:sp>
        <p:nvSpPr>
          <p:cNvPr id="6" name="页脚占位符 5">
            <a:extLst>
              <a:ext uri="{FF2B5EF4-FFF2-40B4-BE49-F238E27FC236}">
                <a16:creationId xmlns:a16="http://schemas.microsoft.com/office/drawing/2014/main" id="{6182B086-674B-2749-A9C0-1CE877A5C9FE}"/>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73415474-5165-554A-912B-2831E282503D}"/>
              </a:ext>
            </a:extLst>
          </p:cNvPr>
          <p:cNvSpPr>
            <a:spLocks noGrp="1"/>
          </p:cNvSpPr>
          <p:nvPr>
            <p:ph type="sldNum" sz="quarter" idx="12"/>
          </p:nvPr>
        </p:nvSpPr>
        <p:spPr/>
        <p:txBody>
          <a:bodyPr/>
          <a:lstStyle/>
          <a:p>
            <a:fld id="{7E58E2E3-9338-904D-B0EF-72E59A78C11C}" type="slidenum">
              <a:rPr kumimoji="1" lang="zh-CN" altLang="en-US" smtClean="0"/>
              <a:t>‹#›</a:t>
            </a:fld>
            <a:endParaRPr kumimoji="1" lang="zh-CN" altLang="en-US"/>
          </a:p>
        </p:txBody>
      </p:sp>
    </p:spTree>
    <p:extLst>
      <p:ext uri="{BB962C8B-B14F-4D97-AF65-F5344CB8AC3E}">
        <p14:creationId xmlns:p14="http://schemas.microsoft.com/office/powerpoint/2010/main" val="3065997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AC92FE-0FF0-534D-B3C9-44F3F741A019}"/>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D2968B22-9DD9-704F-B0AF-F44884DC62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C42186D4-72E6-A94C-8341-13DBC84CF4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FFA5D4F3-9712-3E44-B278-BDF46A11153E}"/>
              </a:ext>
            </a:extLst>
          </p:cNvPr>
          <p:cNvSpPr>
            <a:spLocks noGrp="1"/>
          </p:cNvSpPr>
          <p:nvPr>
            <p:ph type="dt" sz="half" idx="10"/>
          </p:nvPr>
        </p:nvSpPr>
        <p:spPr/>
        <p:txBody>
          <a:bodyPr/>
          <a:lstStyle/>
          <a:p>
            <a:fld id="{1A62230E-A835-6D42-9BF1-51BF76340CDA}" type="datetime1">
              <a:rPr kumimoji="1" lang="zh-CN" altLang="en-US" smtClean="0"/>
              <a:t>2021/10/27</a:t>
            </a:fld>
            <a:endParaRPr kumimoji="1" lang="zh-CN" altLang="en-US"/>
          </a:p>
        </p:txBody>
      </p:sp>
      <p:sp>
        <p:nvSpPr>
          <p:cNvPr id="6" name="页脚占位符 5">
            <a:extLst>
              <a:ext uri="{FF2B5EF4-FFF2-40B4-BE49-F238E27FC236}">
                <a16:creationId xmlns:a16="http://schemas.microsoft.com/office/drawing/2014/main" id="{248E45F1-6782-C142-AB31-2999F69A8F77}"/>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FBCC505F-3CC1-1E4E-A277-525E38F52E04}"/>
              </a:ext>
            </a:extLst>
          </p:cNvPr>
          <p:cNvSpPr>
            <a:spLocks noGrp="1"/>
          </p:cNvSpPr>
          <p:nvPr>
            <p:ph type="sldNum" sz="quarter" idx="12"/>
          </p:nvPr>
        </p:nvSpPr>
        <p:spPr/>
        <p:txBody>
          <a:bodyPr/>
          <a:lstStyle/>
          <a:p>
            <a:fld id="{7E58E2E3-9338-904D-B0EF-72E59A78C11C}" type="slidenum">
              <a:rPr kumimoji="1" lang="zh-CN" altLang="en-US" smtClean="0"/>
              <a:t>‹#›</a:t>
            </a:fld>
            <a:endParaRPr kumimoji="1" lang="zh-CN" altLang="en-US"/>
          </a:p>
        </p:txBody>
      </p:sp>
    </p:spTree>
    <p:extLst>
      <p:ext uri="{BB962C8B-B14F-4D97-AF65-F5344CB8AC3E}">
        <p14:creationId xmlns:p14="http://schemas.microsoft.com/office/powerpoint/2010/main" val="977777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151A97A-40C7-5C49-A4A7-D2C9AF86F3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C4FC22CB-9A19-B742-A4D8-621AB2054E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0E1EA968-D0C2-2B41-920E-29DA7DC2C7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B9FDF5-2BF6-3B43-95BA-509EA8E6D44F}" type="datetime1">
              <a:rPr kumimoji="1" lang="zh-CN" altLang="en-US" smtClean="0"/>
              <a:t>2021/10/27</a:t>
            </a:fld>
            <a:endParaRPr kumimoji="1" lang="zh-CN" altLang="en-US"/>
          </a:p>
        </p:txBody>
      </p:sp>
      <p:sp>
        <p:nvSpPr>
          <p:cNvPr id="5" name="页脚占位符 4">
            <a:extLst>
              <a:ext uri="{FF2B5EF4-FFF2-40B4-BE49-F238E27FC236}">
                <a16:creationId xmlns:a16="http://schemas.microsoft.com/office/drawing/2014/main" id="{3078128F-39CC-204A-B9FF-34EF6A3B38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03108574-1AE8-1E45-9DD7-27560A2B89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58E2E3-9338-904D-B0EF-72E59A78C11C}" type="slidenum">
              <a:rPr kumimoji="1" lang="zh-CN" altLang="en-US" smtClean="0"/>
              <a:t>‹#›</a:t>
            </a:fld>
            <a:endParaRPr kumimoji="1" lang="zh-CN" altLang="en-US"/>
          </a:p>
        </p:txBody>
      </p:sp>
    </p:spTree>
    <p:extLst>
      <p:ext uri="{BB962C8B-B14F-4D97-AF65-F5344CB8AC3E}">
        <p14:creationId xmlns:p14="http://schemas.microsoft.com/office/powerpoint/2010/main" val="36336545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4.png"/><Relationship Id="rId7"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5.svg"/></Relationships>
</file>

<file path=ppt/slides/_rels/slide11.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41.svg"/><Relationship Id="rId3" Type="http://schemas.openxmlformats.org/officeDocument/2006/relationships/image" Target="../media/image31.png"/><Relationship Id="rId7" Type="http://schemas.openxmlformats.org/officeDocument/2006/relationships/image" Target="../media/image35.svg"/><Relationship Id="rId12" Type="http://schemas.openxmlformats.org/officeDocument/2006/relationships/image" Target="../media/image4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4.png"/><Relationship Id="rId11" Type="http://schemas.openxmlformats.org/officeDocument/2006/relationships/image" Target="../media/image39.svg"/><Relationship Id="rId5" Type="http://schemas.openxmlformats.org/officeDocument/2006/relationships/image" Target="../media/image33.png"/><Relationship Id="rId15" Type="http://schemas.openxmlformats.org/officeDocument/2006/relationships/image" Target="../media/image43.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svg"/><Relationship Id="rId14" Type="http://schemas.openxmlformats.org/officeDocument/2006/relationships/image" Target="../media/image42.png"/></Relationships>
</file>

<file path=ppt/slides/_rels/slide1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1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1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eg"/><Relationship Id="rId9" Type="http://schemas.openxmlformats.org/officeDocument/2006/relationships/image" Target="../media/image11.jpeg"/></Relationships>
</file>

<file path=ppt/slides/_rels/slide2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B3F24A-F1B0-C849-82E0-0774DBA8FE7F}"/>
              </a:ext>
            </a:extLst>
          </p:cNvPr>
          <p:cNvSpPr>
            <a:spLocks noGrp="1"/>
          </p:cNvSpPr>
          <p:nvPr>
            <p:ph type="ctrTitle"/>
          </p:nvPr>
        </p:nvSpPr>
        <p:spPr>
          <a:xfrm>
            <a:off x="1145984" y="658245"/>
            <a:ext cx="10518230" cy="2387600"/>
          </a:xfrm>
        </p:spPr>
        <p:txBody>
          <a:bodyPr>
            <a:normAutofit/>
          </a:bodyPr>
          <a:lstStyle/>
          <a:p>
            <a:r>
              <a:rPr kumimoji="1" lang="en-US" altLang="zh-CN" sz="3600" dirty="0" err="1">
                <a:latin typeface="Gill Sans" panose="020B0502020104020203" pitchFamily="34" charset="-79"/>
                <a:cs typeface="Gill Sans" panose="020B0502020104020203" pitchFamily="34" charset="-79"/>
              </a:rPr>
              <a:t>iagnosis</a:t>
            </a:r>
            <a:r>
              <a:rPr kumimoji="1" lang="en-US" altLang="zh-CN" sz="3600" dirty="0">
                <a:latin typeface="Gill Sans" panose="020B0502020104020203" pitchFamily="34" charset="-79"/>
                <a:cs typeface="Gill Sans" panose="020B0502020104020203" pitchFamily="34" charset="-79"/>
              </a:rPr>
              <a:t>-driven </a:t>
            </a:r>
            <a:r>
              <a:rPr kumimoji="1" lang="en-US" altLang="zh-CN" sz="8000" dirty="0">
                <a:latin typeface="Gill Sans" panose="020B0502020104020203" pitchFamily="34" charset="-79"/>
                <a:cs typeface="Gill Sans" panose="020B0502020104020203" pitchFamily="34" charset="-79"/>
              </a:rPr>
              <a:t> </a:t>
            </a:r>
            <a:r>
              <a:rPr kumimoji="1" lang="en-US" altLang="zh-CN" sz="3600" dirty="0">
                <a:latin typeface="Gill Sans" panose="020B0502020104020203" pitchFamily="34" charset="-79"/>
                <a:cs typeface="Gill Sans" panose="020B0502020104020203" pitchFamily="34" charset="-79"/>
              </a:rPr>
              <a:t>SL    </a:t>
            </a:r>
            <a:r>
              <a:rPr kumimoji="1" lang="zh-CN" altLang="en-US" sz="9600" dirty="0">
                <a:solidFill>
                  <a:srgbClr val="7030A0"/>
                </a:solidFill>
                <a:latin typeface="Gill Sans" panose="020B0502020104020203" pitchFamily="34" charset="-79"/>
                <a:cs typeface="Gill Sans" panose="020B0502020104020203" pitchFamily="34" charset="-79"/>
              </a:rPr>
              <a:t> </a:t>
            </a:r>
            <a:r>
              <a:rPr kumimoji="1" lang="en-US" altLang="zh-CN" sz="8000" dirty="0">
                <a:latin typeface="Gill Sans" panose="020B0502020104020203" pitchFamily="34" charset="-79"/>
                <a:cs typeface="Gill Sans" panose="020B0502020104020203" pitchFamily="34" charset="-79"/>
              </a:rPr>
              <a:t>   </a:t>
            </a:r>
            <a:r>
              <a:rPr kumimoji="1" lang="en-US" altLang="zh-CN" sz="3600" dirty="0" err="1">
                <a:latin typeface="Gill Sans" panose="020B0502020104020203" pitchFamily="34" charset="-79"/>
                <a:cs typeface="Gill Sans" panose="020B0502020104020203" pitchFamily="34" charset="-79"/>
              </a:rPr>
              <a:t>iolation</a:t>
            </a:r>
            <a:r>
              <a:rPr kumimoji="1" lang="en-US" altLang="zh-CN" sz="8000" dirty="0">
                <a:latin typeface="Gill Sans" panose="020B0502020104020203" pitchFamily="34" charset="-79"/>
                <a:cs typeface="Gill Sans" panose="020B0502020104020203" pitchFamily="34" charset="-79"/>
              </a:rPr>
              <a:t>  </a:t>
            </a:r>
            <a:r>
              <a:rPr kumimoji="1" lang="en-US" altLang="zh-CN" sz="3600" dirty="0">
                <a:latin typeface="Gill Sans" panose="020B0502020104020203" pitchFamily="34" charset="-79"/>
                <a:cs typeface="Gill Sans" panose="020B0502020104020203" pitchFamily="34" charset="-79"/>
              </a:rPr>
              <a:t>D    </a:t>
            </a:r>
            <a:r>
              <a:rPr kumimoji="1" lang="en-US" altLang="zh-CN" sz="3600" dirty="0" err="1">
                <a:latin typeface="Gill Sans" panose="020B0502020104020203" pitchFamily="34" charset="-79"/>
                <a:cs typeface="Gill Sans" panose="020B0502020104020203" pitchFamily="34" charset="-79"/>
              </a:rPr>
              <a:t>tection</a:t>
            </a:r>
            <a:endParaRPr kumimoji="1" lang="zh-CN" altLang="en-US" sz="3200" dirty="0">
              <a:latin typeface="Gill Sans" panose="020B0502020104020203" pitchFamily="34" charset="-79"/>
              <a:cs typeface="Gill Sans" panose="020B0502020104020203" pitchFamily="34" charset="-79"/>
            </a:endParaRPr>
          </a:p>
        </p:txBody>
      </p:sp>
      <p:sp>
        <p:nvSpPr>
          <p:cNvPr id="3" name="副标题 2">
            <a:extLst>
              <a:ext uri="{FF2B5EF4-FFF2-40B4-BE49-F238E27FC236}">
                <a16:creationId xmlns:a16="http://schemas.microsoft.com/office/drawing/2014/main" id="{734EC0F0-E6C5-8442-8810-525752DFBDE3}"/>
              </a:ext>
            </a:extLst>
          </p:cNvPr>
          <p:cNvSpPr>
            <a:spLocks noGrp="1"/>
          </p:cNvSpPr>
          <p:nvPr>
            <p:ph type="subTitle" idx="1"/>
          </p:nvPr>
        </p:nvSpPr>
        <p:spPr>
          <a:xfrm>
            <a:off x="1145984" y="3457771"/>
            <a:ext cx="9588844" cy="1655762"/>
          </a:xfrm>
          <a:effectLst>
            <a:glow rad="139700">
              <a:schemeClr val="accent1">
                <a:satMod val="175000"/>
                <a:alpha val="40000"/>
              </a:schemeClr>
            </a:glow>
          </a:effectLst>
        </p:spPr>
        <p:txBody>
          <a:bodyPr>
            <a:normAutofit fontScale="92500"/>
          </a:bodyPr>
          <a:lstStyle/>
          <a:p>
            <a:r>
              <a:rPr kumimoji="1" lang="en-US" altLang="zh-CN" sz="3000" b="1" dirty="0" err="1">
                <a:solidFill>
                  <a:srgbClr val="7030A0"/>
                </a:solidFill>
                <a:latin typeface="Gill Sans MT" panose="020B0502020104020203" pitchFamily="34" charset="0"/>
                <a:cs typeface="Gill Sans Light" panose="020B0302020104020203" pitchFamily="34" charset="-79"/>
              </a:rPr>
              <a:t>Yiran</a:t>
            </a:r>
            <a:r>
              <a:rPr kumimoji="1" lang="en-US" altLang="zh-CN" sz="3000" b="1" dirty="0">
                <a:solidFill>
                  <a:srgbClr val="7030A0"/>
                </a:solidFill>
                <a:latin typeface="Gill Sans MT" panose="020B0502020104020203" pitchFamily="34" charset="0"/>
                <a:cs typeface="Gill Sans Light" panose="020B0302020104020203" pitchFamily="34" charset="-79"/>
              </a:rPr>
              <a:t> Lei</a:t>
            </a:r>
            <a:r>
              <a:rPr kumimoji="1" lang="en-US" altLang="zh-CN" sz="3000" dirty="0">
                <a:latin typeface="Gill Sans MT" panose="020B0502020104020203" pitchFamily="34" charset="0"/>
                <a:cs typeface="Gill Sans Light" panose="020B0302020104020203" pitchFamily="34" charset="-79"/>
              </a:rPr>
              <a:t>, Yu Zhou, </a:t>
            </a:r>
            <a:r>
              <a:rPr kumimoji="1" lang="en-US" altLang="zh-CN" sz="3000" dirty="0" err="1">
                <a:latin typeface="Gill Sans MT" panose="020B0502020104020203" pitchFamily="34" charset="0"/>
                <a:cs typeface="Gill Sans Light" panose="020B0302020104020203" pitchFamily="34" charset="-79"/>
              </a:rPr>
              <a:t>Yunsenxiao</a:t>
            </a:r>
            <a:r>
              <a:rPr kumimoji="1" lang="en-US" altLang="zh-CN" sz="3000" dirty="0">
                <a:latin typeface="Gill Sans MT" panose="020B0502020104020203" pitchFamily="34" charset="0"/>
                <a:cs typeface="Gill Sans Light" panose="020B0302020104020203" pitchFamily="34" charset="-79"/>
              </a:rPr>
              <a:t> Lin, </a:t>
            </a:r>
            <a:r>
              <a:rPr kumimoji="1" lang="en-US" altLang="zh-CN" sz="3000" dirty="0" err="1">
                <a:latin typeface="Gill Sans MT" panose="020B0502020104020203" pitchFamily="34" charset="0"/>
                <a:cs typeface="Gill Sans Light" panose="020B0302020104020203" pitchFamily="34" charset="-79"/>
              </a:rPr>
              <a:t>Mingwei</a:t>
            </a:r>
            <a:r>
              <a:rPr kumimoji="1" lang="en-US" altLang="zh-CN" sz="3000" dirty="0">
                <a:latin typeface="Gill Sans MT" panose="020B0502020104020203" pitchFamily="34" charset="0"/>
                <a:cs typeface="Gill Sans Light" panose="020B0302020104020203" pitchFamily="34" charset="-79"/>
              </a:rPr>
              <a:t> Xu, </a:t>
            </a:r>
            <a:r>
              <a:rPr kumimoji="1" lang="en-US" altLang="zh-CN" sz="3000" dirty="0" err="1">
                <a:latin typeface="Gill Sans MT" panose="020B0502020104020203" pitchFamily="34" charset="0"/>
                <a:cs typeface="Gill Sans Light" panose="020B0302020104020203" pitchFamily="34" charset="-79"/>
              </a:rPr>
              <a:t>Yangyang</a:t>
            </a:r>
            <a:r>
              <a:rPr kumimoji="1" lang="en-US" altLang="zh-CN" sz="3000" dirty="0">
                <a:latin typeface="Gill Sans MT" panose="020B0502020104020203" pitchFamily="34" charset="0"/>
                <a:cs typeface="Gill Sans Light" panose="020B0302020104020203" pitchFamily="34" charset="-79"/>
              </a:rPr>
              <a:t> Wang</a:t>
            </a:r>
          </a:p>
          <a:p>
            <a:endParaRPr kumimoji="1" lang="en-US" altLang="zh-CN" sz="3000" dirty="0">
              <a:latin typeface="Gill Sans MT" panose="020B0502020104020203" pitchFamily="34" charset="0"/>
              <a:cs typeface="Gill Sans Light" panose="020B0302020104020203" pitchFamily="34" charset="-79"/>
            </a:endParaRPr>
          </a:p>
          <a:p>
            <a:r>
              <a:rPr kumimoji="1" lang="en-US" altLang="zh-CN" sz="3000" dirty="0">
                <a:latin typeface="Gill Sans MT" panose="020B0502020104020203" pitchFamily="34" charset="0"/>
                <a:cs typeface="Gill Sans Light" panose="020B0302020104020203" pitchFamily="34" charset="-79"/>
              </a:rPr>
              <a:t>Tsinghua University</a:t>
            </a:r>
          </a:p>
          <a:p>
            <a:endParaRPr kumimoji="1" lang="zh-CN" altLang="en-US" sz="3000" dirty="0">
              <a:latin typeface="Gill Sans MT" panose="020B0502020104020203" pitchFamily="34" charset="0"/>
              <a:cs typeface="Gill Sans Light" panose="020B0302020104020203" pitchFamily="34" charset="-79"/>
            </a:endParaRPr>
          </a:p>
        </p:txBody>
      </p:sp>
      <p:sp>
        <p:nvSpPr>
          <p:cNvPr id="4" name="文本框 3">
            <a:extLst>
              <a:ext uri="{FF2B5EF4-FFF2-40B4-BE49-F238E27FC236}">
                <a16:creationId xmlns:a16="http://schemas.microsoft.com/office/drawing/2014/main" id="{2A398B26-5B46-724C-A004-AE07B2101E98}"/>
              </a:ext>
            </a:extLst>
          </p:cNvPr>
          <p:cNvSpPr txBox="1"/>
          <p:nvPr/>
        </p:nvSpPr>
        <p:spPr>
          <a:xfrm>
            <a:off x="802216" y="1750447"/>
            <a:ext cx="1569308" cy="1446550"/>
          </a:xfrm>
          <a:prstGeom prst="rect">
            <a:avLst/>
          </a:prstGeom>
          <a:noFill/>
          <a:effectLst>
            <a:glow rad="228600">
              <a:schemeClr val="accent1">
                <a:satMod val="175000"/>
                <a:alpha val="40000"/>
              </a:schemeClr>
            </a:glow>
            <a:outerShdw blurRad="76200" dist="76200" dir="2700000" algn="tl" rotWithShape="0">
              <a:prstClr val="black">
                <a:alpha val="25000"/>
              </a:prstClr>
            </a:outerShdw>
          </a:effectLst>
        </p:spPr>
        <p:txBody>
          <a:bodyPr wrap="square" rtlCol="0">
            <a:spAutoFit/>
          </a:bodyPr>
          <a:lstStyle/>
          <a:p>
            <a:r>
              <a:rPr kumimoji="1" lang="en-US" altLang="zh-CN" sz="8800" dirty="0">
                <a:solidFill>
                  <a:srgbClr val="7030A0"/>
                </a:solidFill>
                <a:latin typeface="Gill Sans" panose="020B0502020104020203" pitchFamily="34" charset="-79"/>
                <a:cs typeface="Gill Sans" panose="020B0502020104020203" pitchFamily="34" charset="-79"/>
              </a:rPr>
              <a:t>D</a:t>
            </a:r>
            <a:endParaRPr kumimoji="1" lang="zh-CN" altLang="en-US" sz="8800" dirty="0"/>
          </a:p>
        </p:txBody>
      </p:sp>
      <p:sp>
        <p:nvSpPr>
          <p:cNvPr id="5" name="文本框 4">
            <a:extLst>
              <a:ext uri="{FF2B5EF4-FFF2-40B4-BE49-F238E27FC236}">
                <a16:creationId xmlns:a16="http://schemas.microsoft.com/office/drawing/2014/main" id="{D6BD5541-C54A-2D44-8FD9-E22F28828C1C}"/>
              </a:ext>
            </a:extLst>
          </p:cNvPr>
          <p:cNvSpPr txBox="1"/>
          <p:nvPr/>
        </p:nvSpPr>
        <p:spPr>
          <a:xfrm>
            <a:off x="5158216" y="1751741"/>
            <a:ext cx="1569308" cy="1446550"/>
          </a:xfrm>
          <a:prstGeom prst="rect">
            <a:avLst/>
          </a:prstGeom>
          <a:noFill/>
          <a:effectLst>
            <a:glow rad="228600">
              <a:schemeClr val="accent1">
                <a:satMod val="175000"/>
                <a:alpha val="40000"/>
              </a:schemeClr>
            </a:glow>
            <a:outerShdw blurRad="76200" dist="76200" dir="2700000" algn="tl" rotWithShape="0">
              <a:prstClr val="black">
                <a:alpha val="25000"/>
              </a:prstClr>
            </a:outerShdw>
          </a:effectLst>
        </p:spPr>
        <p:txBody>
          <a:bodyPr wrap="square" rtlCol="0">
            <a:spAutoFit/>
          </a:bodyPr>
          <a:lstStyle/>
          <a:p>
            <a:r>
              <a:rPr kumimoji="1" lang="en-US" altLang="zh-CN" sz="8800" dirty="0">
                <a:solidFill>
                  <a:srgbClr val="7030A0"/>
                </a:solidFill>
                <a:latin typeface="Gill Sans" panose="020B0502020104020203" pitchFamily="34" charset="-79"/>
                <a:cs typeface="Gill Sans" panose="020B0502020104020203" pitchFamily="34" charset="-79"/>
              </a:rPr>
              <a:t>O</a:t>
            </a:r>
            <a:endParaRPr kumimoji="1" lang="zh-CN" altLang="en-US" sz="8800" dirty="0"/>
          </a:p>
        </p:txBody>
      </p:sp>
      <p:sp>
        <p:nvSpPr>
          <p:cNvPr id="6" name="文本框 5">
            <a:extLst>
              <a:ext uri="{FF2B5EF4-FFF2-40B4-BE49-F238E27FC236}">
                <a16:creationId xmlns:a16="http://schemas.microsoft.com/office/drawing/2014/main" id="{04917DB3-0BD9-6145-BC57-7A25193EEEFE}"/>
              </a:ext>
            </a:extLst>
          </p:cNvPr>
          <p:cNvSpPr txBox="1"/>
          <p:nvPr/>
        </p:nvSpPr>
        <p:spPr>
          <a:xfrm>
            <a:off x="6310216" y="1751741"/>
            <a:ext cx="1569308" cy="1446550"/>
          </a:xfrm>
          <a:prstGeom prst="rect">
            <a:avLst/>
          </a:prstGeom>
          <a:noFill/>
          <a:effectLst>
            <a:glow rad="228600">
              <a:schemeClr val="accent1">
                <a:satMod val="175000"/>
                <a:alpha val="40000"/>
              </a:schemeClr>
            </a:glow>
            <a:outerShdw blurRad="76200" dist="76200" dir="2700000" algn="tl" rotWithShape="0">
              <a:prstClr val="black">
                <a:alpha val="25000"/>
              </a:prstClr>
            </a:outerShdw>
          </a:effectLst>
        </p:spPr>
        <p:txBody>
          <a:bodyPr wrap="square" rtlCol="0">
            <a:spAutoFit/>
          </a:bodyPr>
          <a:lstStyle/>
          <a:p>
            <a:r>
              <a:rPr kumimoji="1" lang="en-US" altLang="zh-CN" sz="8800" dirty="0">
                <a:solidFill>
                  <a:srgbClr val="7030A0"/>
                </a:solidFill>
                <a:latin typeface="Gill Sans" panose="020B0502020104020203" pitchFamily="34" charset="-79"/>
                <a:cs typeface="Gill Sans" panose="020B0502020104020203" pitchFamily="34" charset="-79"/>
              </a:rPr>
              <a:t>V</a:t>
            </a:r>
            <a:endParaRPr kumimoji="1" lang="zh-CN" altLang="en-US" sz="8800" dirty="0"/>
          </a:p>
        </p:txBody>
      </p:sp>
      <p:sp>
        <p:nvSpPr>
          <p:cNvPr id="7" name="文本框 6">
            <a:extLst>
              <a:ext uri="{FF2B5EF4-FFF2-40B4-BE49-F238E27FC236}">
                <a16:creationId xmlns:a16="http://schemas.microsoft.com/office/drawing/2014/main" id="{44187A2A-79C7-F14A-BD01-4996D5359D3A}"/>
              </a:ext>
            </a:extLst>
          </p:cNvPr>
          <p:cNvSpPr txBox="1"/>
          <p:nvPr/>
        </p:nvSpPr>
        <p:spPr>
          <a:xfrm>
            <a:off x="9118216" y="1751741"/>
            <a:ext cx="1569308" cy="1446550"/>
          </a:xfrm>
          <a:prstGeom prst="rect">
            <a:avLst/>
          </a:prstGeom>
          <a:noFill/>
          <a:effectLst>
            <a:glow rad="228600">
              <a:schemeClr val="accent1">
                <a:satMod val="175000"/>
                <a:alpha val="40000"/>
              </a:schemeClr>
            </a:glow>
            <a:outerShdw blurRad="76200" dist="76200" dir="2700000" algn="tl" rotWithShape="0">
              <a:prstClr val="black">
                <a:alpha val="25000"/>
              </a:prstClr>
            </a:outerShdw>
          </a:effectLst>
        </p:spPr>
        <p:txBody>
          <a:bodyPr wrap="square" rtlCol="0">
            <a:spAutoFit/>
          </a:bodyPr>
          <a:lstStyle/>
          <a:p>
            <a:r>
              <a:rPr kumimoji="1" lang="en-US" altLang="zh-CN" sz="8800" dirty="0">
                <a:solidFill>
                  <a:srgbClr val="7030A0"/>
                </a:solidFill>
                <a:latin typeface="Gill Sans" panose="020B0502020104020203" pitchFamily="34" charset="-79"/>
                <a:cs typeface="Gill Sans" panose="020B0502020104020203" pitchFamily="34" charset="-79"/>
              </a:rPr>
              <a:t>E</a:t>
            </a:r>
            <a:endParaRPr kumimoji="1" lang="zh-CN" altLang="en-US" sz="8800" dirty="0"/>
          </a:p>
        </p:txBody>
      </p:sp>
      <p:pic>
        <p:nvPicPr>
          <p:cNvPr id="9" name="图形 8">
            <a:extLst>
              <a:ext uri="{FF2B5EF4-FFF2-40B4-BE49-F238E27FC236}">
                <a16:creationId xmlns:a16="http://schemas.microsoft.com/office/drawing/2014/main" id="{B9586145-185E-6845-A2DF-A5BF083628E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69313" y="5265979"/>
            <a:ext cx="1458211" cy="1458211"/>
          </a:xfrm>
          <a:prstGeom prst="rect">
            <a:avLst/>
          </a:prstGeom>
        </p:spPr>
      </p:pic>
      <p:pic>
        <p:nvPicPr>
          <p:cNvPr id="11" name="图形 10">
            <a:extLst>
              <a:ext uri="{FF2B5EF4-FFF2-40B4-BE49-F238E27FC236}">
                <a16:creationId xmlns:a16="http://schemas.microsoft.com/office/drawing/2014/main" id="{0171AA0C-72F9-224D-8093-78D699255F5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0" y="0"/>
            <a:ext cx="839580" cy="877314"/>
          </a:xfrm>
          <a:prstGeom prst="rect">
            <a:avLst/>
          </a:prstGeom>
        </p:spPr>
      </p:pic>
      <p:sp>
        <p:nvSpPr>
          <p:cNvPr id="13" name="文本框 12">
            <a:extLst>
              <a:ext uri="{FF2B5EF4-FFF2-40B4-BE49-F238E27FC236}">
                <a16:creationId xmlns:a16="http://schemas.microsoft.com/office/drawing/2014/main" id="{F5C1944F-98FD-3840-A31C-4AB0C6558B37}"/>
              </a:ext>
            </a:extLst>
          </p:cNvPr>
          <p:cNvSpPr txBox="1"/>
          <p:nvPr/>
        </p:nvSpPr>
        <p:spPr>
          <a:xfrm>
            <a:off x="780191" y="21262"/>
            <a:ext cx="1569308" cy="769441"/>
          </a:xfrm>
          <a:prstGeom prst="rect">
            <a:avLst/>
          </a:prstGeom>
          <a:noFill/>
        </p:spPr>
        <p:txBody>
          <a:bodyPr wrap="square" rtlCol="0">
            <a:spAutoFit/>
          </a:bodyPr>
          <a:lstStyle/>
          <a:p>
            <a:r>
              <a:rPr kumimoji="1" lang="en-US" altLang="zh-CN" sz="4400" b="1" dirty="0">
                <a:solidFill>
                  <a:srgbClr val="E9A223"/>
                </a:solidFill>
                <a:latin typeface="+mn-ea"/>
                <a:cs typeface="Gill Sans" panose="020B0502020104020203" pitchFamily="34" charset="-79"/>
              </a:rPr>
              <a:t>2021</a:t>
            </a:r>
            <a:endParaRPr kumimoji="1" lang="zh-CN" altLang="en-US" sz="4400" b="1" dirty="0">
              <a:solidFill>
                <a:srgbClr val="E9A223"/>
              </a:solidFill>
              <a:latin typeface="+mn-ea"/>
              <a:cs typeface="Gill Sans" panose="020B0502020104020203" pitchFamily="34" charset="-79"/>
            </a:endParaRPr>
          </a:p>
        </p:txBody>
      </p:sp>
    </p:spTree>
    <p:extLst>
      <p:ext uri="{BB962C8B-B14F-4D97-AF65-F5344CB8AC3E}">
        <p14:creationId xmlns:p14="http://schemas.microsoft.com/office/powerpoint/2010/main" val="1449074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05FF7E-E020-DC41-9FAC-DAF670C8FE9F}"/>
              </a:ext>
            </a:extLst>
          </p:cNvPr>
          <p:cNvSpPr>
            <a:spLocks noGrp="1"/>
          </p:cNvSpPr>
          <p:nvPr>
            <p:ph type="title"/>
          </p:nvPr>
        </p:nvSpPr>
        <p:spPr>
          <a:xfrm>
            <a:off x="372764" y="-54564"/>
            <a:ext cx="10515600" cy="1325563"/>
          </a:xfrm>
        </p:spPr>
        <p:txBody>
          <a:bodyPr/>
          <a:lstStyle/>
          <a:p>
            <a:r>
              <a:rPr kumimoji="1" lang="en-US" altLang="zh-CN" dirty="0">
                <a:latin typeface="Gill Sans MT" panose="020B0502020104020203" pitchFamily="34" charset="0"/>
              </a:rPr>
              <a:t>DOVE’s Architecture</a:t>
            </a:r>
            <a:endParaRPr kumimoji="1" lang="zh-CN" altLang="en-US" dirty="0">
              <a:latin typeface="Gill Sans MT" panose="020B0502020104020203" pitchFamily="34" charset="0"/>
            </a:endParaRPr>
          </a:p>
        </p:txBody>
      </p:sp>
      <p:sp>
        <p:nvSpPr>
          <p:cNvPr id="4" name="椭圆 3">
            <a:extLst>
              <a:ext uri="{FF2B5EF4-FFF2-40B4-BE49-F238E27FC236}">
                <a16:creationId xmlns:a16="http://schemas.microsoft.com/office/drawing/2014/main" id="{1BA1FEA9-9440-614A-ABF7-716C7123AFE2}"/>
              </a:ext>
            </a:extLst>
          </p:cNvPr>
          <p:cNvSpPr/>
          <p:nvPr/>
        </p:nvSpPr>
        <p:spPr>
          <a:xfrm>
            <a:off x="863152" y="1816317"/>
            <a:ext cx="3780000" cy="37800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cxnSp>
        <p:nvCxnSpPr>
          <p:cNvPr id="7" name="直线连接符 6">
            <a:extLst>
              <a:ext uri="{FF2B5EF4-FFF2-40B4-BE49-F238E27FC236}">
                <a16:creationId xmlns:a16="http://schemas.microsoft.com/office/drawing/2014/main" id="{9074464F-CC15-8D49-B776-434352EE8FCA}"/>
              </a:ext>
            </a:extLst>
          </p:cNvPr>
          <p:cNvCxnSpPr>
            <a:cxnSpLocks/>
          </p:cNvCxnSpPr>
          <p:nvPr/>
        </p:nvCxnSpPr>
        <p:spPr>
          <a:xfrm>
            <a:off x="138392" y="4396863"/>
            <a:ext cx="12053608" cy="0"/>
          </a:xfrm>
          <a:prstGeom prst="line">
            <a:avLst/>
          </a:prstGeom>
          <a:ln w="19050"/>
        </p:spPr>
        <p:style>
          <a:lnRef idx="1">
            <a:schemeClr val="dk1"/>
          </a:lnRef>
          <a:fillRef idx="0">
            <a:schemeClr val="dk1"/>
          </a:fillRef>
          <a:effectRef idx="0">
            <a:schemeClr val="dk1"/>
          </a:effectRef>
          <a:fontRef idx="minor">
            <a:schemeClr val="tx1"/>
          </a:fontRef>
        </p:style>
      </p:cxnSp>
      <p:sp>
        <p:nvSpPr>
          <p:cNvPr id="8" name="矩形 7">
            <a:extLst>
              <a:ext uri="{FF2B5EF4-FFF2-40B4-BE49-F238E27FC236}">
                <a16:creationId xmlns:a16="http://schemas.microsoft.com/office/drawing/2014/main" id="{0BDDEAA9-CBA3-814D-8EE0-C46A674B30F5}"/>
              </a:ext>
            </a:extLst>
          </p:cNvPr>
          <p:cNvSpPr/>
          <p:nvPr/>
        </p:nvSpPr>
        <p:spPr>
          <a:xfrm>
            <a:off x="1494859" y="3840341"/>
            <a:ext cx="1066800" cy="1061671"/>
          </a:xfrm>
          <a:prstGeom prst="rect">
            <a:avLst/>
          </a:prstGeom>
          <a:solidFill>
            <a:schemeClr val="accent5">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a:latin typeface="Gill Sans MT" panose="020B0502020104020203" pitchFamily="34" charset="0"/>
              </a:rPr>
              <a:t>SLO Violation Detector</a:t>
            </a:r>
            <a:endParaRPr kumimoji="1" lang="zh-CN" altLang="en-US" dirty="0">
              <a:latin typeface="Gill Sans MT" panose="020B0502020104020203" pitchFamily="34" charset="0"/>
            </a:endParaRPr>
          </a:p>
        </p:txBody>
      </p:sp>
      <p:sp>
        <p:nvSpPr>
          <p:cNvPr id="82" name="矩形 81">
            <a:extLst>
              <a:ext uri="{FF2B5EF4-FFF2-40B4-BE49-F238E27FC236}">
                <a16:creationId xmlns:a16="http://schemas.microsoft.com/office/drawing/2014/main" id="{0B0D3E56-675B-AF47-B0DC-FA77D603A43C}"/>
              </a:ext>
            </a:extLst>
          </p:cNvPr>
          <p:cNvSpPr/>
          <p:nvPr/>
        </p:nvSpPr>
        <p:spPr>
          <a:xfrm>
            <a:off x="2893918" y="3840341"/>
            <a:ext cx="1143000" cy="1061671"/>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a:latin typeface="Gill Sans MT" panose="020B0502020104020203" pitchFamily="34" charset="0"/>
              </a:rPr>
              <a:t>Suspicious Flow Behavior Monitor</a:t>
            </a:r>
            <a:endParaRPr kumimoji="1" lang="zh-CN" altLang="en-US" dirty="0">
              <a:latin typeface="Gill Sans MT" panose="020B0502020104020203" pitchFamily="34" charset="0"/>
            </a:endParaRPr>
          </a:p>
        </p:txBody>
      </p:sp>
      <p:cxnSp>
        <p:nvCxnSpPr>
          <p:cNvPr id="84" name="直线连接符 83">
            <a:extLst>
              <a:ext uri="{FF2B5EF4-FFF2-40B4-BE49-F238E27FC236}">
                <a16:creationId xmlns:a16="http://schemas.microsoft.com/office/drawing/2014/main" id="{17F2B594-3FCE-5D42-82E5-D7E306948C62}"/>
              </a:ext>
            </a:extLst>
          </p:cNvPr>
          <p:cNvCxnSpPr>
            <a:cxnSpLocks/>
          </p:cNvCxnSpPr>
          <p:nvPr/>
        </p:nvCxnSpPr>
        <p:spPr>
          <a:xfrm>
            <a:off x="51635" y="3353190"/>
            <a:ext cx="12154220" cy="0"/>
          </a:xfrm>
          <a:prstGeom prst="line">
            <a:avLst/>
          </a:prstGeom>
          <a:ln w="28575"/>
        </p:spPr>
        <p:style>
          <a:lnRef idx="1">
            <a:schemeClr val="dk1"/>
          </a:lnRef>
          <a:fillRef idx="0">
            <a:schemeClr val="dk1"/>
          </a:fillRef>
          <a:effectRef idx="0">
            <a:schemeClr val="dk1"/>
          </a:effectRef>
          <a:fontRef idx="minor">
            <a:schemeClr val="tx1"/>
          </a:fontRef>
        </p:style>
      </p:cxnSp>
      <p:sp>
        <p:nvSpPr>
          <p:cNvPr id="16" name="文本框 15">
            <a:extLst>
              <a:ext uri="{FF2B5EF4-FFF2-40B4-BE49-F238E27FC236}">
                <a16:creationId xmlns:a16="http://schemas.microsoft.com/office/drawing/2014/main" id="{1192202C-541C-E842-BF37-430F5E6D555A}"/>
              </a:ext>
            </a:extLst>
          </p:cNvPr>
          <p:cNvSpPr txBox="1"/>
          <p:nvPr/>
        </p:nvSpPr>
        <p:spPr>
          <a:xfrm>
            <a:off x="4872804" y="3358700"/>
            <a:ext cx="1713684" cy="461665"/>
          </a:xfrm>
          <a:prstGeom prst="rect">
            <a:avLst/>
          </a:prstGeom>
          <a:noFill/>
        </p:spPr>
        <p:txBody>
          <a:bodyPr wrap="square" rtlCol="0">
            <a:spAutoFit/>
          </a:bodyPr>
          <a:lstStyle/>
          <a:p>
            <a:r>
              <a:rPr kumimoji="1" lang="en-US" altLang="zh-CN" sz="2400" dirty="0">
                <a:solidFill>
                  <a:srgbClr val="C00000"/>
                </a:solidFill>
                <a:latin typeface="Gill Sans MT" panose="020B0502020104020203" pitchFamily="34" charset="0"/>
              </a:rPr>
              <a:t>Data Plane</a:t>
            </a:r>
            <a:endParaRPr kumimoji="1" lang="zh-CN" altLang="en-US" sz="2400" dirty="0">
              <a:solidFill>
                <a:srgbClr val="C00000"/>
              </a:solidFill>
              <a:latin typeface="Gill Sans MT" panose="020B0502020104020203" pitchFamily="34" charset="0"/>
            </a:endParaRPr>
          </a:p>
        </p:txBody>
      </p:sp>
      <p:sp>
        <p:nvSpPr>
          <p:cNvPr id="85" name="文本框 84">
            <a:extLst>
              <a:ext uri="{FF2B5EF4-FFF2-40B4-BE49-F238E27FC236}">
                <a16:creationId xmlns:a16="http://schemas.microsoft.com/office/drawing/2014/main" id="{81D97CFC-EBB9-1746-8FEF-9F5A602CC892}"/>
              </a:ext>
            </a:extLst>
          </p:cNvPr>
          <p:cNvSpPr txBox="1"/>
          <p:nvPr/>
        </p:nvSpPr>
        <p:spPr>
          <a:xfrm>
            <a:off x="4710876" y="2865765"/>
            <a:ext cx="1958686" cy="461665"/>
          </a:xfrm>
          <a:prstGeom prst="rect">
            <a:avLst/>
          </a:prstGeom>
          <a:noFill/>
        </p:spPr>
        <p:txBody>
          <a:bodyPr wrap="square" rtlCol="0">
            <a:spAutoFit/>
          </a:bodyPr>
          <a:lstStyle/>
          <a:p>
            <a:r>
              <a:rPr kumimoji="1" lang="en-US" altLang="zh-CN" sz="2400" dirty="0">
                <a:solidFill>
                  <a:srgbClr val="C00000"/>
                </a:solidFill>
                <a:latin typeface="Gill Sans MT" panose="020B0502020104020203" pitchFamily="34" charset="0"/>
              </a:rPr>
              <a:t>Control Plane</a:t>
            </a:r>
            <a:endParaRPr kumimoji="1" lang="zh-CN" altLang="en-US" sz="2400" dirty="0">
              <a:solidFill>
                <a:srgbClr val="C00000"/>
              </a:solidFill>
              <a:latin typeface="Gill Sans MT" panose="020B0502020104020203" pitchFamily="34" charset="0"/>
            </a:endParaRPr>
          </a:p>
        </p:txBody>
      </p:sp>
      <p:sp>
        <p:nvSpPr>
          <p:cNvPr id="86" name="文本框 85">
            <a:extLst>
              <a:ext uri="{FF2B5EF4-FFF2-40B4-BE49-F238E27FC236}">
                <a16:creationId xmlns:a16="http://schemas.microsoft.com/office/drawing/2014/main" id="{90F1EA7D-A321-3F43-A2DD-0BDD48803D23}"/>
              </a:ext>
            </a:extLst>
          </p:cNvPr>
          <p:cNvSpPr txBox="1"/>
          <p:nvPr/>
        </p:nvSpPr>
        <p:spPr>
          <a:xfrm>
            <a:off x="1312670" y="1330097"/>
            <a:ext cx="3049646" cy="461665"/>
          </a:xfrm>
          <a:prstGeom prst="rect">
            <a:avLst/>
          </a:prstGeom>
          <a:noFill/>
        </p:spPr>
        <p:txBody>
          <a:bodyPr wrap="square" rtlCol="0">
            <a:spAutoFit/>
          </a:bodyPr>
          <a:lstStyle/>
          <a:p>
            <a:r>
              <a:rPr kumimoji="1" lang="en-US" altLang="zh-CN" sz="2400" dirty="0">
                <a:latin typeface="Gill Sans MT" panose="020B0502020104020203" pitchFamily="34" charset="0"/>
              </a:rPr>
              <a:t>DOVE-enabled switch</a:t>
            </a:r>
            <a:endParaRPr kumimoji="1" lang="zh-CN" altLang="en-US" sz="2400" dirty="0">
              <a:latin typeface="Gill Sans MT" panose="020B0502020104020203" pitchFamily="34" charset="0"/>
            </a:endParaRPr>
          </a:p>
        </p:txBody>
      </p:sp>
      <p:sp>
        <p:nvSpPr>
          <p:cNvPr id="87" name="矩形 86">
            <a:extLst>
              <a:ext uri="{FF2B5EF4-FFF2-40B4-BE49-F238E27FC236}">
                <a16:creationId xmlns:a16="http://schemas.microsoft.com/office/drawing/2014/main" id="{2301075A-B5B9-A146-BC57-EDE2999FC21D}"/>
              </a:ext>
            </a:extLst>
          </p:cNvPr>
          <p:cNvSpPr/>
          <p:nvPr/>
        </p:nvSpPr>
        <p:spPr>
          <a:xfrm>
            <a:off x="1552610" y="2434660"/>
            <a:ext cx="2392582" cy="53021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a:latin typeface="Gill Sans MT" panose="020B0502020104020203" pitchFamily="34" charset="0"/>
              </a:rPr>
              <a:t>SLO Violation Analyzer</a:t>
            </a:r>
            <a:endParaRPr kumimoji="1" lang="zh-CN" altLang="en-US" dirty="0">
              <a:latin typeface="Gill Sans MT" panose="020B0502020104020203" pitchFamily="34" charset="0"/>
            </a:endParaRPr>
          </a:p>
        </p:txBody>
      </p:sp>
      <p:sp>
        <p:nvSpPr>
          <p:cNvPr id="39" name="矩形 38">
            <a:extLst>
              <a:ext uri="{FF2B5EF4-FFF2-40B4-BE49-F238E27FC236}">
                <a16:creationId xmlns:a16="http://schemas.microsoft.com/office/drawing/2014/main" id="{0BEE91BF-6A89-D244-9985-88C02BAC3C68}"/>
              </a:ext>
            </a:extLst>
          </p:cNvPr>
          <p:cNvSpPr/>
          <p:nvPr/>
        </p:nvSpPr>
        <p:spPr>
          <a:xfrm>
            <a:off x="320954" y="4328555"/>
            <a:ext cx="205727" cy="136615"/>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4" name="文本框 93">
            <a:extLst>
              <a:ext uri="{FF2B5EF4-FFF2-40B4-BE49-F238E27FC236}">
                <a16:creationId xmlns:a16="http://schemas.microsoft.com/office/drawing/2014/main" id="{A1E220A2-9BDC-2846-A2DA-3AC95360E68E}"/>
              </a:ext>
            </a:extLst>
          </p:cNvPr>
          <p:cNvSpPr txBox="1"/>
          <p:nvPr/>
        </p:nvSpPr>
        <p:spPr>
          <a:xfrm>
            <a:off x="1368327" y="4827313"/>
            <a:ext cx="1421586" cy="338554"/>
          </a:xfrm>
          <a:prstGeom prst="rect">
            <a:avLst/>
          </a:prstGeom>
          <a:noFill/>
        </p:spPr>
        <p:txBody>
          <a:bodyPr wrap="square" rtlCol="0">
            <a:spAutoFit/>
          </a:bodyPr>
          <a:lstStyle/>
          <a:p>
            <a:r>
              <a:rPr kumimoji="1" lang="en-US" altLang="zh-CN" sz="1600" dirty="0">
                <a:solidFill>
                  <a:schemeClr val="accent5">
                    <a:lumMod val="75000"/>
                  </a:schemeClr>
                </a:solidFill>
                <a:latin typeface="Gill Sans MT" panose="020B0502020104020203" pitchFamily="34" charset="0"/>
              </a:rPr>
              <a:t>selected flows</a:t>
            </a:r>
            <a:endParaRPr kumimoji="1" lang="zh-CN" altLang="en-US" sz="1600" dirty="0">
              <a:solidFill>
                <a:schemeClr val="accent5">
                  <a:lumMod val="75000"/>
                </a:schemeClr>
              </a:solidFill>
              <a:latin typeface="Gill Sans MT" panose="020B0502020104020203" pitchFamily="34" charset="0"/>
            </a:endParaRPr>
          </a:p>
        </p:txBody>
      </p:sp>
      <p:sp>
        <p:nvSpPr>
          <p:cNvPr id="96" name="文本框 95">
            <a:extLst>
              <a:ext uri="{FF2B5EF4-FFF2-40B4-BE49-F238E27FC236}">
                <a16:creationId xmlns:a16="http://schemas.microsoft.com/office/drawing/2014/main" id="{9D7C001C-0620-6745-AA68-450F14B5AA94}"/>
              </a:ext>
            </a:extLst>
          </p:cNvPr>
          <p:cNvSpPr txBox="1"/>
          <p:nvPr/>
        </p:nvSpPr>
        <p:spPr>
          <a:xfrm>
            <a:off x="2799724" y="4837624"/>
            <a:ext cx="1395051" cy="338554"/>
          </a:xfrm>
          <a:prstGeom prst="rect">
            <a:avLst/>
          </a:prstGeom>
          <a:noFill/>
        </p:spPr>
        <p:txBody>
          <a:bodyPr wrap="square" rtlCol="0">
            <a:spAutoFit/>
          </a:bodyPr>
          <a:lstStyle/>
          <a:p>
            <a:r>
              <a:rPr kumimoji="1" lang="en-US" altLang="zh-CN" sz="1600" dirty="0">
                <a:solidFill>
                  <a:schemeClr val="accent6">
                    <a:lumMod val="75000"/>
                  </a:schemeClr>
                </a:solidFill>
                <a:latin typeface="Gill Sans MT" panose="020B0502020104020203" pitchFamily="34" charset="0"/>
              </a:rPr>
              <a:t>watched flows</a:t>
            </a:r>
            <a:endParaRPr kumimoji="1" lang="zh-CN" altLang="en-US" sz="1600" dirty="0">
              <a:solidFill>
                <a:schemeClr val="accent6">
                  <a:lumMod val="75000"/>
                </a:schemeClr>
              </a:solidFill>
              <a:latin typeface="Gill Sans MT" panose="020B0502020104020203" pitchFamily="34" charset="0"/>
            </a:endParaRPr>
          </a:p>
        </p:txBody>
      </p:sp>
      <p:sp>
        <p:nvSpPr>
          <p:cNvPr id="111" name="矩形 110">
            <a:extLst>
              <a:ext uri="{FF2B5EF4-FFF2-40B4-BE49-F238E27FC236}">
                <a16:creationId xmlns:a16="http://schemas.microsoft.com/office/drawing/2014/main" id="{D00D62D0-E3AB-1947-8C80-B452AA18AE34}"/>
              </a:ext>
            </a:extLst>
          </p:cNvPr>
          <p:cNvSpPr/>
          <p:nvPr/>
        </p:nvSpPr>
        <p:spPr>
          <a:xfrm>
            <a:off x="4710196" y="4323461"/>
            <a:ext cx="205727" cy="136615"/>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44" name="直线连接符 43">
            <a:extLst>
              <a:ext uri="{FF2B5EF4-FFF2-40B4-BE49-F238E27FC236}">
                <a16:creationId xmlns:a16="http://schemas.microsoft.com/office/drawing/2014/main" id="{EA441BB2-489E-9A4E-A3B2-C67BCB8B1A39}"/>
              </a:ext>
            </a:extLst>
          </p:cNvPr>
          <p:cNvCxnSpPr>
            <a:cxnSpLocks/>
          </p:cNvCxnSpPr>
          <p:nvPr/>
        </p:nvCxnSpPr>
        <p:spPr>
          <a:xfrm flipV="1">
            <a:off x="2028259" y="2970168"/>
            <a:ext cx="0" cy="87017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直线连接符 118">
            <a:extLst>
              <a:ext uri="{FF2B5EF4-FFF2-40B4-BE49-F238E27FC236}">
                <a16:creationId xmlns:a16="http://schemas.microsoft.com/office/drawing/2014/main" id="{1925CF93-9AA7-2A47-90A5-000BB86556E7}"/>
              </a:ext>
            </a:extLst>
          </p:cNvPr>
          <p:cNvCxnSpPr>
            <a:cxnSpLocks/>
          </p:cNvCxnSpPr>
          <p:nvPr/>
        </p:nvCxnSpPr>
        <p:spPr>
          <a:xfrm flipV="1">
            <a:off x="3577426" y="2970168"/>
            <a:ext cx="0" cy="87017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椭圆 44">
            <a:extLst>
              <a:ext uri="{FF2B5EF4-FFF2-40B4-BE49-F238E27FC236}">
                <a16:creationId xmlns:a16="http://schemas.microsoft.com/office/drawing/2014/main" id="{13E29C5C-EC5C-0A49-B4DB-6B56E498FB0A}"/>
              </a:ext>
            </a:extLst>
          </p:cNvPr>
          <p:cNvSpPr/>
          <p:nvPr/>
        </p:nvSpPr>
        <p:spPr>
          <a:xfrm>
            <a:off x="1933991" y="3525382"/>
            <a:ext cx="188536" cy="188536"/>
          </a:xfrm>
          <a:prstGeom prst="ellipse">
            <a:avLst/>
          </a:prstGeom>
          <a:solidFill>
            <a:srgbClr val="FF7E7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0" name="椭圆 119">
            <a:extLst>
              <a:ext uri="{FF2B5EF4-FFF2-40B4-BE49-F238E27FC236}">
                <a16:creationId xmlns:a16="http://schemas.microsoft.com/office/drawing/2014/main" id="{5BD6E80F-121C-A44D-9994-C04EB49F858D}"/>
              </a:ext>
            </a:extLst>
          </p:cNvPr>
          <p:cNvSpPr/>
          <p:nvPr/>
        </p:nvSpPr>
        <p:spPr>
          <a:xfrm>
            <a:off x="1936247" y="3206171"/>
            <a:ext cx="188536" cy="188536"/>
          </a:xfrm>
          <a:prstGeom prst="ellipse">
            <a:avLst/>
          </a:prstGeom>
          <a:solidFill>
            <a:srgbClr val="FF7E7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51" name="直线箭头连接符 50">
            <a:extLst>
              <a:ext uri="{FF2B5EF4-FFF2-40B4-BE49-F238E27FC236}">
                <a16:creationId xmlns:a16="http://schemas.microsoft.com/office/drawing/2014/main" id="{15CCC6BD-E251-5442-A01D-47731FD3730E}"/>
              </a:ext>
            </a:extLst>
          </p:cNvPr>
          <p:cNvCxnSpPr>
            <a:cxnSpLocks/>
          </p:cNvCxnSpPr>
          <p:nvPr/>
        </p:nvCxnSpPr>
        <p:spPr>
          <a:xfrm>
            <a:off x="229211" y="4218368"/>
            <a:ext cx="594939"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21" name="直线箭头连接符 120">
            <a:extLst>
              <a:ext uri="{FF2B5EF4-FFF2-40B4-BE49-F238E27FC236}">
                <a16:creationId xmlns:a16="http://schemas.microsoft.com/office/drawing/2014/main" id="{64D5F78C-4687-A441-AA1F-6617746E8AE6}"/>
              </a:ext>
            </a:extLst>
          </p:cNvPr>
          <p:cNvCxnSpPr>
            <a:cxnSpLocks/>
          </p:cNvCxnSpPr>
          <p:nvPr/>
        </p:nvCxnSpPr>
        <p:spPr>
          <a:xfrm flipV="1">
            <a:off x="1833484" y="3156891"/>
            <a:ext cx="0" cy="566290"/>
          </a:xfrm>
          <a:prstGeom prst="straightConnector1">
            <a:avLst/>
          </a:prstGeom>
          <a:ln w="19050">
            <a:solidFill>
              <a:srgbClr val="FF7E79"/>
            </a:solidFill>
            <a:tailEnd type="triangle"/>
          </a:ln>
        </p:spPr>
        <p:style>
          <a:lnRef idx="1">
            <a:schemeClr val="dk1"/>
          </a:lnRef>
          <a:fillRef idx="0">
            <a:schemeClr val="dk1"/>
          </a:fillRef>
          <a:effectRef idx="0">
            <a:schemeClr val="dk1"/>
          </a:effectRef>
          <a:fontRef idx="minor">
            <a:schemeClr val="tx1"/>
          </a:fontRef>
        </p:style>
      </p:cxnSp>
      <p:sp>
        <p:nvSpPr>
          <p:cNvPr id="55" name="三角形 54">
            <a:extLst>
              <a:ext uri="{FF2B5EF4-FFF2-40B4-BE49-F238E27FC236}">
                <a16:creationId xmlns:a16="http://schemas.microsoft.com/office/drawing/2014/main" id="{68874C24-2A99-754B-8AEC-63CAC3397F9D}"/>
              </a:ext>
            </a:extLst>
          </p:cNvPr>
          <p:cNvSpPr/>
          <p:nvPr/>
        </p:nvSpPr>
        <p:spPr>
          <a:xfrm>
            <a:off x="3466490" y="3353190"/>
            <a:ext cx="222746" cy="192022"/>
          </a:xfrm>
          <a:prstGeom prst="triangl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22" name="直线箭头连接符 121">
            <a:extLst>
              <a:ext uri="{FF2B5EF4-FFF2-40B4-BE49-F238E27FC236}">
                <a16:creationId xmlns:a16="http://schemas.microsoft.com/office/drawing/2014/main" id="{DF260497-8CCF-B44F-B52C-C85C73F9DA64}"/>
              </a:ext>
            </a:extLst>
          </p:cNvPr>
          <p:cNvCxnSpPr>
            <a:cxnSpLocks/>
          </p:cNvCxnSpPr>
          <p:nvPr/>
        </p:nvCxnSpPr>
        <p:spPr>
          <a:xfrm flipV="1">
            <a:off x="3824111" y="3156891"/>
            <a:ext cx="0" cy="541751"/>
          </a:xfrm>
          <a:prstGeom prst="straightConnector1">
            <a:avLst/>
          </a:prstGeom>
          <a:ln w="19050">
            <a:solidFill>
              <a:schemeClr val="accent4">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123" name="矩形 122">
            <a:extLst>
              <a:ext uri="{FF2B5EF4-FFF2-40B4-BE49-F238E27FC236}">
                <a16:creationId xmlns:a16="http://schemas.microsoft.com/office/drawing/2014/main" id="{797A68B3-A8AF-B54C-80C7-E148F82C7343}"/>
              </a:ext>
            </a:extLst>
          </p:cNvPr>
          <p:cNvSpPr/>
          <p:nvPr/>
        </p:nvSpPr>
        <p:spPr>
          <a:xfrm>
            <a:off x="1149020" y="5740959"/>
            <a:ext cx="205727" cy="136615"/>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4" name="椭圆 123">
            <a:extLst>
              <a:ext uri="{FF2B5EF4-FFF2-40B4-BE49-F238E27FC236}">
                <a16:creationId xmlns:a16="http://schemas.microsoft.com/office/drawing/2014/main" id="{E8DE0CDA-693B-F24D-AB5B-4B6B861476FF}"/>
              </a:ext>
            </a:extLst>
          </p:cNvPr>
          <p:cNvSpPr/>
          <p:nvPr/>
        </p:nvSpPr>
        <p:spPr>
          <a:xfrm>
            <a:off x="2465547" y="5725975"/>
            <a:ext cx="188536" cy="188536"/>
          </a:xfrm>
          <a:prstGeom prst="ellipse">
            <a:avLst/>
          </a:prstGeom>
          <a:solidFill>
            <a:srgbClr val="FF7E7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5" name="三角形 124">
            <a:extLst>
              <a:ext uri="{FF2B5EF4-FFF2-40B4-BE49-F238E27FC236}">
                <a16:creationId xmlns:a16="http://schemas.microsoft.com/office/drawing/2014/main" id="{BCE24CA6-81CC-5342-BFD3-B64157AC054F}"/>
              </a:ext>
            </a:extLst>
          </p:cNvPr>
          <p:cNvSpPr/>
          <p:nvPr/>
        </p:nvSpPr>
        <p:spPr>
          <a:xfrm>
            <a:off x="3820167" y="5725624"/>
            <a:ext cx="222746" cy="192022"/>
          </a:xfrm>
          <a:prstGeom prst="triangl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0" name="文本框 59">
            <a:extLst>
              <a:ext uri="{FF2B5EF4-FFF2-40B4-BE49-F238E27FC236}">
                <a16:creationId xmlns:a16="http://schemas.microsoft.com/office/drawing/2014/main" id="{4500285C-8981-4440-BE96-EC97B0C208A8}"/>
              </a:ext>
            </a:extLst>
          </p:cNvPr>
          <p:cNvSpPr txBox="1"/>
          <p:nvPr/>
        </p:nvSpPr>
        <p:spPr>
          <a:xfrm>
            <a:off x="1354747" y="5601407"/>
            <a:ext cx="846695" cy="338554"/>
          </a:xfrm>
          <a:prstGeom prst="rect">
            <a:avLst/>
          </a:prstGeom>
          <a:noFill/>
        </p:spPr>
        <p:txBody>
          <a:bodyPr wrap="square" rtlCol="0">
            <a:spAutoFit/>
          </a:bodyPr>
          <a:lstStyle/>
          <a:p>
            <a:r>
              <a:rPr kumimoji="1" lang="en-US" altLang="zh-CN" sz="1600" dirty="0">
                <a:latin typeface="Gill Sans MT" panose="020B0502020104020203" pitchFamily="34" charset="0"/>
              </a:rPr>
              <a:t>packet</a:t>
            </a:r>
            <a:endParaRPr kumimoji="1" lang="zh-CN" altLang="en-US" sz="1600" dirty="0">
              <a:latin typeface="Gill Sans MT" panose="020B0502020104020203" pitchFamily="34" charset="0"/>
            </a:endParaRPr>
          </a:p>
        </p:txBody>
      </p:sp>
      <p:sp>
        <p:nvSpPr>
          <p:cNvPr id="126" name="文本框 125">
            <a:extLst>
              <a:ext uri="{FF2B5EF4-FFF2-40B4-BE49-F238E27FC236}">
                <a16:creationId xmlns:a16="http://schemas.microsoft.com/office/drawing/2014/main" id="{0C40F1AE-E209-4841-94F2-E98D98446EAC}"/>
              </a:ext>
            </a:extLst>
          </p:cNvPr>
          <p:cNvSpPr txBox="1"/>
          <p:nvPr/>
        </p:nvSpPr>
        <p:spPr>
          <a:xfrm>
            <a:off x="2650555" y="5632002"/>
            <a:ext cx="846695" cy="338554"/>
          </a:xfrm>
          <a:prstGeom prst="rect">
            <a:avLst/>
          </a:prstGeom>
          <a:noFill/>
        </p:spPr>
        <p:txBody>
          <a:bodyPr wrap="square" rtlCol="0">
            <a:spAutoFit/>
          </a:bodyPr>
          <a:lstStyle/>
          <a:p>
            <a:r>
              <a:rPr kumimoji="1" lang="en-US" altLang="zh-CN" sz="1600" dirty="0">
                <a:latin typeface="Gill Sans MT" panose="020B0502020104020203" pitchFamily="34" charset="0"/>
              </a:rPr>
              <a:t>alert</a:t>
            </a:r>
            <a:endParaRPr kumimoji="1" lang="zh-CN" altLang="en-US" sz="1600" dirty="0">
              <a:latin typeface="Gill Sans MT" panose="020B0502020104020203" pitchFamily="34" charset="0"/>
            </a:endParaRPr>
          </a:p>
        </p:txBody>
      </p:sp>
      <p:sp>
        <p:nvSpPr>
          <p:cNvPr id="127" name="文本框 126">
            <a:extLst>
              <a:ext uri="{FF2B5EF4-FFF2-40B4-BE49-F238E27FC236}">
                <a16:creationId xmlns:a16="http://schemas.microsoft.com/office/drawing/2014/main" id="{C5531486-0AFF-684A-9B11-7AB077BC42FA}"/>
              </a:ext>
            </a:extLst>
          </p:cNvPr>
          <p:cNvSpPr txBox="1"/>
          <p:nvPr/>
        </p:nvSpPr>
        <p:spPr>
          <a:xfrm>
            <a:off x="4021141" y="5637410"/>
            <a:ext cx="846695" cy="338554"/>
          </a:xfrm>
          <a:prstGeom prst="rect">
            <a:avLst/>
          </a:prstGeom>
          <a:noFill/>
        </p:spPr>
        <p:txBody>
          <a:bodyPr wrap="square" rtlCol="0">
            <a:spAutoFit/>
          </a:bodyPr>
          <a:lstStyle/>
          <a:p>
            <a:r>
              <a:rPr kumimoji="1" lang="en-US" altLang="zh-CN" sz="1600" dirty="0">
                <a:latin typeface="Gill Sans MT" panose="020B0502020104020203" pitchFamily="34" charset="0"/>
              </a:rPr>
              <a:t>event</a:t>
            </a:r>
            <a:endParaRPr kumimoji="1" lang="zh-CN" altLang="en-US" sz="1600" dirty="0">
              <a:latin typeface="Gill Sans MT" panose="020B0502020104020203" pitchFamily="34" charset="0"/>
            </a:endParaRPr>
          </a:p>
        </p:txBody>
      </p:sp>
      <p:sp>
        <p:nvSpPr>
          <p:cNvPr id="72" name="矩形标注 71">
            <a:extLst>
              <a:ext uri="{FF2B5EF4-FFF2-40B4-BE49-F238E27FC236}">
                <a16:creationId xmlns:a16="http://schemas.microsoft.com/office/drawing/2014/main" id="{224B3ADF-6079-B346-8627-BE403BE3EA3D}"/>
              </a:ext>
            </a:extLst>
          </p:cNvPr>
          <p:cNvSpPr/>
          <p:nvPr/>
        </p:nvSpPr>
        <p:spPr>
          <a:xfrm>
            <a:off x="292981" y="6087071"/>
            <a:ext cx="2123875" cy="711655"/>
          </a:xfrm>
          <a:prstGeom prst="wedgeRectCallout">
            <a:avLst>
              <a:gd name="adj1" fmla="val 51240"/>
              <a:gd name="adj2" fmla="val -75588"/>
            </a:avLst>
          </a:prstGeom>
          <a:solidFill>
            <a:srgbClr val="FFD7D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tx1"/>
                </a:solidFill>
                <a:latin typeface="Gill Sans MT" panose="020B0502020104020203" pitchFamily="34" charset="0"/>
              </a:rPr>
              <a:t>The packet loss SLO of flow A on segment 12 during epoch 3 is violated</a:t>
            </a:r>
            <a:endParaRPr kumimoji="1" lang="zh-CN" altLang="en-US" sz="1400" dirty="0">
              <a:solidFill>
                <a:schemeClr val="tx1"/>
              </a:solidFill>
              <a:latin typeface="Gill Sans MT" panose="020B0502020104020203" pitchFamily="34" charset="0"/>
            </a:endParaRPr>
          </a:p>
        </p:txBody>
      </p:sp>
      <p:sp>
        <p:nvSpPr>
          <p:cNvPr id="128" name="矩形标注 127">
            <a:extLst>
              <a:ext uri="{FF2B5EF4-FFF2-40B4-BE49-F238E27FC236}">
                <a16:creationId xmlns:a16="http://schemas.microsoft.com/office/drawing/2014/main" id="{2FC49A3F-AEEC-F340-896E-6A54BC76062B}"/>
              </a:ext>
            </a:extLst>
          </p:cNvPr>
          <p:cNvSpPr/>
          <p:nvPr/>
        </p:nvSpPr>
        <p:spPr>
          <a:xfrm>
            <a:off x="3075475" y="6100214"/>
            <a:ext cx="2263007" cy="711655"/>
          </a:xfrm>
          <a:prstGeom prst="wedgeRectCallout">
            <a:avLst>
              <a:gd name="adj1" fmla="val 1011"/>
              <a:gd name="adj2" fmla="val -74058"/>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tx1"/>
                </a:solidFill>
                <a:latin typeface="Gill Sans MT" panose="020B0502020104020203" pitchFamily="34" charset="0"/>
              </a:rPr>
              <a:t>Flow C is a heavy hitter during epoch 3 at switch s2</a:t>
            </a:r>
            <a:endParaRPr kumimoji="1" lang="zh-CN" altLang="en-US" sz="1400" dirty="0">
              <a:solidFill>
                <a:schemeClr val="tx1"/>
              </a:solidFill>
              <a:latin typeface="Gill Sans MT" panose="020B0502020104020203" pitchFamily="34" charset="0"/>
            </a:endParaRPr>
          </a:p>
        </p:txBody>
      </p:sp>
      <p:grpSp>
        <p:nvGrpSpPr>
          <p:cNvPr id="149" name="组合 148">
            <a:extLst>
              <a:ext uri="{FF2B5EF4-FFF2-40B4-BE49-F238E27FC236}">
                <a16:creationId xmlns:a16="http://schemas.microsoft.com/office/drawing/2014/main" id="{D02E47D7-55BA-7649-A42E-7D8556D846AD}"/>
              </a:ext>
            </a:extLst>
          </p:cNvPr>
          <p:cNvGrpSpPr/>
          <p:nvPr/>
        </p:nvGrpSpPr>
        <p:grpSpPr>
          <a:xfrm>
            <a:off x="5252648" y="5740959"/>
            <a:ext cx="268521" cy="136615"/>
            <a:chOff x="7498810" y="4337328"/>
            <a:chExt cx="268521" cy="136615"/>
          </a:xfrm>
        </p:grpSpPr>
        <p:sp>
          <p:nvSpPr>
            <p:cNvPr id="150" name="矩形 149">
              <a:extLst>
                <a:ext uri="{FF2B5EF4-FFF2-40B4-BE49-F238E27FC236}">
                  <a16:creationId xmlns:a16="http://schemas.microsoft.com/office/drawing/2014/main" id="{85DDDDF7-D05D-094A-87C5-8C22A6C879B8}"/>
                </a:ext>
              </a:extLst>
            </p:cNvPr>
            <p:cNvSpPr/>
            <p:nvPr/>
          </p:nvSpPr>
          <p:spPr>
            <a:xfrm>
              <a:off x="7498810" y="4337328"/>
              <a:ext cx="205727" cy="136615"/>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1" name="矩形 150">
              <a:extLst>
                <a:ext uri="{FF2B5EF4-FFF2-40B4-BE49-F238E27FC236}">
                  <a16:creationId xmlns:a16="http://schemas.microsoft.com/office/drawing/2014/main" id="{CF8BC9DE-4577-364D-8295-138EF8C33EB3}"/>
                </a:ext>
              </a:extLst>
            </p:cNvPr>
            <p:cNvSpPr/>
            <p:nvPr/>
          </p:nvSpPr>
          <p:spPr>
            <a:xfrm>
              <a:off x="7703645" y="4337328"/>
              <a:ext cx="63686" cy="13661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152" name="文本框 151">
            <a:extLst>
              <a:ext uri="{FF2B5EF4-FFF2-40B4-BE49-F238E27FC236}">
                <a16:creationId xmlns:a16="http://schemas.microsoft.com/office/drawing/2014/main" id="{48160D37-FAEC-EC4A-86BE-96083C3FC26F}"/>
              </a:ext>
            </a:extLst>
          </p:cNvPr>
          <p:cNvSpPr txBox="1"/>
          <p:nvPr/>
        </p:nvSpPr>
        <p:spPr>
          <a:xfrm>
            <a:off x="5521170" y="5612967"/>
            <a:ext cx="3235728" cy="338554"/>
          </a:xfrm>
          <a:prstGeom prst="rect">
            <a:avLst/>
          </a:prstGeom>
          <a:noFill/>
        </p:spPr>
        <p:txBody>
          <a:bodyPr wrap="square" rtlCol="0">
            <a:spAutoFit/>
          </a:bodyPr>
          <a:lstStyle/>
          <a:p>
            <a:r>
              <a:rPr kumimoji="1" lang="en-US" altLang="zh-CN" sz="1600" dirty="0">
                <a:latin typeface="Gill Sans MT" panose="020B0502020104020203" pitchFamily="34" charset="0"/>
              </a:rPr>
              <a:t>packet with DOVE telemetry header</a:t>
            </a:r>
            <a:endParaRPr kumimoji="1" lang="zh-CN" altLang="en-US" sz="1600" dirty="0">
              <a:latin typeface="Gill Sans MT" panose="020B0502020104020203" pitchFamily="34" charset="0"/>
            </a:endParaRPr>
          </a:p>
        </p:txBody>
      </p:sp>
      <p:grpSp>
        <p:nvGrpSpPr>
          <p:cNvPr id="193" name="组合 192">
            <a:extLst>
              <a:ext uri="{FF2B5EF4-FFF2-40B4-BE49-F238E27FC236}">
                <a16:creationId xmlns:a16="http://schemas.microsoft.com/office/drawing/2014/main" id="{D2CBCD91-55B6-7246-809F-49CEC2FF33F5}"/>
              </a:ext>
            </a:extLst>
          </p:cNvPr>
          <p:cNvGrpSpPr/>
          <p:nvPr/>
        </p:nvGrpSpPr>
        <p:grpSpPr>
          <a:xfrm>
            <a:off x="801208" y="4333702"/>
            <a:ext cx="268521" cy="136615"/>
            <a:chOff x="7498810" y="4337328"/>
            <a:chExt cx="268521" cy="136615"/>
          </a:xfrm>
        </p:grpSpPr>
        <p:sp>
          <p:nvSpPr>
            <p:cNvPr id="194" name="矩形 193">
              <a:extLst>
                <a:ext uri="{FF2B5EF4-FFF2-40B4-BE49-F238E27FC236}">
                  <a16:creationId xmlns:a16="http://schemas.microsoft.com/office/drawing/2014/main" id="{2C7E77F8-CF8A-B649-8085-B4DBA37010BE}"/>
                </a:ext>
              </a:extLst>
            </p:cNvPr>
            <p:cNvSpPr/>
            <p:nvPr/>
          </p:nvSpPr>
          <p:spPr>
            <a:xfrm>
              <a:off x="7498810" y="4337328"/>
              <a:ext cx="205727" cy="136615"/>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5" name="矩形 194">
              <a:extLst>
                <a:ext uri="{FF2B5EF4-FFF2-40B4-BE49-F238E27FC236}">
                  <a16:creationId xmlns:a16="http://schemas.microsoft.com/office/drawing/2014/main" id="{9813091A-58F0-384A-9C1C-3A9862D864AD}"/>
                </a:ext>
              </a:extLst>
            </p:cNvPr>
            <p:cNvSpPr/>
            <p:nvPr/>
          </p:nvSpPr>
          <p:spPr>
            <a:xfrm>
              <a:off x="7703645" y="4337328"/>
              <a:ext cx="63686" cy="13661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196" name="组合 195">
            <a:extLst>
              <a:ext uri="{FF2B5EF4-FFF2-40B4-BE49-F238E27FC236}">
                <a16:creationId xmlns:a16="http://schemas.microsoft.com/office/drawing/2014/main" id="{80B0ED5F-54A5-684D-8AAF-B43D7A237CE3}"/>
              </a:ext>
            </a:extLst>
          </p:cNvPr>
          <p:cNvGrpSpPr/>
          <p:nvPr/>
        </p:nvGrpSpPr>
        <p:grpSpPr>
          <a:xfrm>
            <a:off x="5032149" y="4328554"/>
            <a:ext cx="268521" cy="136615"/>
            <a:chOff x="7498810" y="4337328"/>
            <a:chExt cx="268521" cy="136615"/>
          </a:xfrm>
        </p:grpSpPr>
        <p:sp>
          <p:nvSpPr>
            <p:cNvPr id="197" name="矩形 196">
              <a:extLst>
                <a:ext uri="{FF2B5EF4-FFF2-40B4-BE49-F238E27FC236}">
                  <a16:creationId xmlns:a16="http://schemas.microsoft.com/office/drawing/2014/main" id="{7787ADC9-4412-FE48-9526-FDD7BDE9513D}"/>
                </a:ext>
              </a:extLst>
            </p:cNvPr>
            <p:cNvSpPr/>
            <p:nvPr/>
          </p:nvSpPr>
          <p:spPr>
            <a:xfrm>
              <a:off x="7498810" y="4337328"/>
              <a:ext cx="205727" cy="136615"/>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8" name="矩形 197">
              <a:extLst>
                <a:ext uri="{FF2B5EF4-FFF2-40B4-BE49-F238E27FC236}">
                  <a16:creationId xmlns:a16="http://schemas.microsoft.com/office/drawing/2014/main" id="{6883BB5E-D910-8046-ADE6-312A75F25F86}"/>
                </a:ext>
              </a:extLst>
            </p:cNvPr>
            <p:cNvSpPr/>
            <p:nvPr/>
          </p:nvSpPr>
          <p:spPr>
            <a:xfrm>
              <a:off x="7703645" y="4337328"/>
              <a:ext cx="63686" cy="13661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208" name="矩形标注 207">
            <a:extLst>
              <a:ext uri="{FF2B5EF4-FFF2-40B4-BE49-F238E27FC236}">
                <a16:creationId xmlns:a16="http://schemas.microsoft.com/office/drawing/2014/main" id="{DCB09174-D9BA-614E-B3E2-B047C1E70C42}"/>
              </a:ext>
            </a:extLst>
          </p:cNvPr>
          <p:cNvSpPr/>
          <p:nvPr/>
        </p:nvSpPr>
        <p:spPr>
          <a:xfrm>
            <a:off x="5801418" y="6075494"/>
            <a:ext cx="2263007" cy="711655"/>
          </a:xfrm>
          <a:prstGeom prst="wedgeRectCallout">
            <a:avLst>
              <a:gd name="adj1" fmla="val 1011"/>
              <a:gd name="adj2" fmla="val -74058"/>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tx1"/>
                </a:solidFill>
                <a:latin typeface="Gill Sans MT" panose="020B0502020104020203" pitchFamily="34" charset="0"/>
              </a:rPr>
              <a:t>DOVE uses telemetry headers to pass information and carry control signals</a:t>
            </a:r>
            <a:endParaRPr kumimoji="1" lang="zh-CN" altLang="en-US" sz="1400" dirty="0">
              <a:solidFill>
                <a:schemeClr val="tx1"/>
              </a:solidFill>
              <a:latin typeface="Gill Sans MT" panose="020B0502020104020203" pitchFamily="34" charset="0"/>
            </a:endParaRPr>
          </a:p>
        </p:txBody>
      </p:sp>
      <p:grpSp>
        <p:nvGrpSpPr>
          <p:cNvPr id="230" name="组合 229">
            <a:extLst>
              <a:ext uri="{FF2B5EF4-FFF2-40B4-BE49-F238E27FC236}">
                <a16:creationId xmlns:a16="http://schemas.microsoft.com/office/drawing/2014/main" id="{847D7C49-7256-0E47-9DA0-AA8E0CD3BDCD}"/>
              </a:ext>
            </a:extLst>
          </p:cNvPr>
          <p:cNvGrpSpPr/>
          <p:nvPr/>
        </p:nvGrpSpPr>
        <p:grpSpPr>
          <a:xfrm>
            <a:off x="5759823" y="256787"/>
            <a:ext cx="5956615" cy="6541938"/>
            <a:chOff x="5759823" y="256787"/>
            <a:chExt cx="5956615" cy="6541938"/>
          </a:xfrm>
        </p:grpSpPr>
        <p:cxnSp>
          <p:nvCxnSpPr>
            <p:cNvPr id="135" name="直线箭头连接符 134">
              <a:extLst>
                <a:ext uri="{FF2B5EF4-FFF2-40B4-BE49-F238E27FC236}">
                  <a16:creationId xmlns:a16="http://schemas.microsoft.com/office/drawing/2014/main" id="{DB4FDFFD-7F1A-044C-ABB3-49CA6143931D}"/>
                </a:ext>
              </a:extLst>
            </p:cNvPr>
            <p:cNvCxnSpPr>
              <a:cxnSpLocks/>
            </p:cNvCxnSpPr>
            <p:nvPr/>
          </p:nvCxnSpPr>
          <p:spPr>
            <a:xfrm>
              <a:off x="5759823" y="4218368"/>
              <a:ext cx="594939"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44" name="文本框 143">
              <a:extLst>
                <a:ext uri="{FF2B5EF4-FFF2-40B4-BE49-F238E27FC236}">
                  <a16:creationId xmlns:a16="http://schemas.microsoft.com/office/drawing/2014/main" id="{714FF5E8-4124-FA49-8C14-3C92812B10D9}"/>
                </a:ext>
              </a:extLst>
            </p:cNvPr>
            <p:cNvSpPr txBox="1"/>
            <p:nvPr/>
          </p:nvSpPr>
          <p:spPr>
            <a:xfrm>
              <a:off x="5781125" y="4658035"/>
              <a:ext cx="2303594" cy="338554"/>
            </a:xfrm>
            <a:prstGeom prst="rect">
              <a:avLst/>
            </a:prstGeom>
            <a:noFill/>
          </p:spPr>
          <p:txBody>
            <a:bodyPr wrap="square" rtlCol="0">
              <a:spAutoFit/>
            </a:bodyPr>
            <a:lstStyle/>
            <a:p>
              <a:r>
                <a:rPr kumimoji="1" lang="en-US" altLang="zh-CN" sz="1600" dirty="0">
                  <a:latin typeface="Gill Sans MT" panose="020B0502020104020203" pitchFamily="34" charset="0"/>
                </a:rPr>
                <a:t>DOVE-enabled switch s1</a:t>
              </a:r>
              <a:endParaRPr kumimoji="1" lang="zh-CN" altLang="en-US" sz="1600" dirty="0">
                <a:latin typeface="Gill Sans MT" panose="020B0502020104020203" pitchFamily="34" charset="0"/>
              </a:endParaRPr>
            </a:p>
          </p:txBody>
        </p:sp>
        <p:grpSp>
          <p:nvGrpSpPr>
            <p:cNvPr id="229" name="组合 228">
              <a:extLst>
                <a:ext uri="{FF2B5EF4-FFF2-40B4-BE49-F238E27FC236}">
                  <a16:creationId xmlns:a16="http://schemas.microsoft.com/office/drawing/2014/main" id="{3981D365-9C9C-3246-B947-A77DDBFC1054}"/>
                </a:ext>
              </a:extLst>
            </p:cNvPr>
            <p:cNvGrpSpPr/>
            <p:nvPr/>
          </p:nvGrpSpPr>
          <p:grpSpPr>
            <a:xfrm>
              <a:off x="6128096" y="256787"/>
              <a:ext cx="5588342" cy="6541938"/>
              <a:chOff x="6128096" y="256787"/>
              <a:chExt cx="5588342" cy="6541938"/>
            </a:xfrm>
          </p:grpSpPr>
          <p:pic>
            <p:nvPicPr>
              <p:cNvPr id="129" name="图形 128">
                <a:extLst>
                  <a:ext uri="{FF2B5EF4-FFF2-40B4-BE49-F238E27FC236}">
                    <a16:creationId xmlns:a16="http://schemas.microsoft.com/office/drawing/2014/main" id="{E76213E0-1162-3B48-9A60-B71514ACB75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30960" y="3734342"/>
                <a:ext cx="1315622" cy="1365103"/>
              </a:xfrm>
              <a:prstGeom prst="rect">
                <a:avLst/>
              </a:prstGeom>
            </p:spPr>
          </p:pic>
          <p:pic>
            <p:nvPicPr>
              <p:cNvPr id="130" name="图形 129">
                <a:extLst>
                  <a:ext uri="{FF2B5EF4-FFF2-40B4-BE49-F238E27FC236}">
                    <a16:creationId xmlns:a16="http://schemas.microsoft.com/office/drawing/2014/main" id="{E21CA55E-BF75-F944-BF5D-4EB5BEB054F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58898" y="3723181"/>
                <a:ext cx="1315622" cy="1365103"/>
              </a:xfrm>
              <a:prstGeom prst="rect">
                <a:avLst/>
              </a:prstGeom>
            </p:spPr>
          </p:pic>
          <p:pic>
            <p:nvPicPr>
              <p:cNvPr id="131" name="图形 130">
                <a:extLst>
                  <a:ext uri="{FF2B5EF4-FFF2-40B4-BE49-F238E27FC236}">
                    <a16:creationId xmlns:a16="http://schemas.microsoft.com/office/drawing/2014/main" id="{7D7B35CA-1526-BF4B-9E03-9AEDB6C6E20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66212" y="3688624"/>
                <a:ext cx="1315622" cy="1365103"/>
              </a:xfrm>
              <a:prstGeom prst="rect">
                <a:avLst/>
              </a:prstGeom>
            </p:spPr>
          </p:pic>
          <p:pic>
            <p:nvPicPr>
              <p:cNvPr id="132" name="图形 131" descr="数据库">
                <a:extLst>
                  <a:ext uri="{FF2B5EF4-FFF2-40B4-BE49-F238E27FC236}">
                    <a16:creationId xmlns:a16="http://schemas.microsoft.com/office/drawing/2014/main" id="{88415198-6AA1-5D4F-8D13-8AA50801348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369724" y="1831711"/>
                <a:ext cx="928358" cy="928358"/>
              </a:xfrm>
              <a:prstGeom prst="rect">
                <a:avLst/>
              </a:prstGeom>
            </p:spPr>
          </p:pic>
          <p:sp>
            <p:nvSpPr>
              <p:cNvPr id="133" name="矩形 132">
                <a:extLst>
                  <a:ext uri="{FF2B5EF4-FFF2-40B4-BE49-F238E27FC236}">
                    <a16:creationId xmlns:a16="http://schemas.microsoft.com/office/drawing/2014/main" id="{09D6029A-CC60-944A-9289-025E0B8D5810}"/>
                  </a:ext>
                </a:extLst>
              </p:cNvPr>
              <p:cNvSpPr/>
              <p:nvPr/>
            </p:nvSpPr>
            <p:spPr>
              <a:xfrm>
                <a:off x="6128096" y="4328554"/>
                <a:ext cx="205727" cy="136615"/>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75" name="组合 74">
                <a:extLst>
                  <a:ext uri="{FF2B5EF4-FFF2-40B4-BE49-F238E27FC236}">
                    <a16:creationId xmlns:a16="http://schemas.microsoft.com/office/drawing/2014/main" id="{211EA538-D866-B747-B955-574BFA231921}"/>
                  </a:ext>
                </a:extLst>
              </p:cNvPr>
              <p:cNvGrpSpPr/>
              <p:nvPr/>
            </p:nvGrpSpPr>
            <p:grpSpPr>
              <a:xfrm>
                <a:off x="7844371" y="4320560"/>
                <a:ext cx="268521" cy="136615"/>
                <a:chOff x="7498810" y="4337328"/>
                <a:chExt cx="268521" cy="136615"/>
              </a:xfrm>
            </p:grpSpPr>
            <p:sp>
              <p:nvSpPr>
                <p:cNvPr id="134" name="矩形 133">
                  <a:extLst>
                    <a:ext uri="{FF2B5EF4-FFF2-40B4-BE49-F238E27FC236}">
                      <a16:creationId xmlns:a16="http://schemas.microsoft.com/office/drawing/2014/main" id="{DD41B6AC-3CD1-704A-97C0-E6454CB7010E}"/>
                    </a:ext>
                  </a:extLst>
                </p:cNvPr>
                <p:cNvSpPr/>
                <p:nvPr/>
              </p:nvSpPr>
              <p:spPr>
                <a:xfrm>
                  <a:off x="7498810" y="4337328"/>
                  <a:ext cx="205727" cy="136615"/>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6" name="矩形 135">
                  <a:extLst>
                    <a:ext uri="{FF2B5EF4-FFF2-40B4-BE49-F238E27FC236}">
                      <a16:creationId xmlns:a16="http://schemas.microsoft.com/office/drawing/2014/main" id="{62C933E7-7820-0940-9051-3D89CEDD18FA}"/>
                    </a:ext>
                  </a:extLst>
                </p:cNvPr>
                <p:cNvSpPr/>
                <p:nvPr/>
              </p:nvSpPr>
              <p:spPr>
                <a:xfrm>
                  <a:off x="7703645" y="4337328"/>
                  <a:ext cx="63686" cy="13661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140" name="组合 139">
                <a:extLst>
                  <a:ext uri="{FF2B5EF4-FFF2-40B4-BE49-F238E27FC236}">
                    <a16:creationId xmlns:a16="http://schemas.microsoft.com/office/drawing/2014/main" id="{6AC1AA13-6E17-A14A-BA3B-8BB94886B1E5}"/>
                  </a:ext>
                </a:extLst>
              </p:cNvPr>
              <p:cNvGrpSpPr/>
              <p:nvPr/>
            </p:nvGrpSpPr>
            <p:grpSpPr>
              <a:xfrm>
                <a:off x="9748271" y="4323459"/>
                <a:ext cx="268521" cy="136615"/>
                <a:chOff x="7498810" y="4337328"/>
                <a:chExt cx="268521" cy="136615"/>
              </a:xfrm>
            </p:grpSpPr>
            <p:sp>
              <p:nvSpPr>
                <p:cNvPr id="141" name="矩形 140">
                  <a:extLst>
                    <a:ext uri="{FF2B5EF4-FFF2-40B4-BE49-F238E27FC236}">
                      <a16:creationId xmlns:a16="http://schemas.microsoft.com/office/drawing/2014/main" id="{E1ED9477-DC9A-484D-8F2A-813F733FC57A}"/>
                    </a:ext>
                  </a:extLst>
                </p:cNvPr>
                <p:cNvSpPr/>
                <p:nvPr/>
              </p:nvSpPr>
              <p:spPr>
                <a:xfrm>
                  <a:off x="7498810" y="4337328"/>
                  <a:ext cx="205727" cy="136615"/>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2" name="矩形 141">
                  <a:extLst>
                    <a:ext uri="{FF2B5EF4-FFF2-40B4-BE49-F238E27FC236}">
                      <a16:creationId xmlns:a16="http://schemas.microsoft.com/office/drawing/2014/main" id="{731ADCC4-0D5B-C44F-B0BC-97F8335F670B}"/>
                    </a:ext>
                  </a:extLst>
                </p:cNvPr>
                <p:cNvSpPr/>
                <p:nvPr/>
              </p:nvSpPr>
              <p:spPr>
                <a:xfrm>
                  <a:off x="7703645" y="4337328"/>
                  <a:ext cx="63686" cy="13661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143" name="矩形 142">
                <a:extLst>
                  <a:ext uri="{FF2B5EF4-FFF2-40B4-BE49-F238E27FC236}">
                    <a16:creationId xmlns:a16="http://schemas.microsoft.com/office/drawing/2014/main" id="{A03ECDF4-E3E4-AD45-A0D1-24AED32678E3}"/>
                  </a:ext>
                </a:extLst>
              </p:cNvPr>
              <p:cNvSpPr/>
              <p:nvPr/>
            </p:nvSpPr>
            <p:spPr>
              <a:xfrm>
                <a:off x="11410210" y="4320560"/>
                <a:ext cx="205727" cy="136615"/>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5" name="文本框 144">
                <a:extLst>
                  <a:ext uri="{FF2B5EF4-FFF2-40B4-BE49-F238E27FC236}">
                    <a16:creationId xmlns:a16="http://schemas.microsoft.com/office/drawing/2014/main" id="{503DA832-8FD6-6142-BE98-2BF78CABAF74}"/>
                  </a:ext>
                </a:extLst>
              </p:cNvPr>
              <p:cNvSpPr txBox="1"/>
              <p:nvPr/>
            </p:nvSpPr>
            <p:spPr>
              <a:xfrm>
                <a:off x="8727402" y="4658035"/>
                <a:ext cx="367411" cy="338554"/>
              </a:xfrm>
              <a:prstGeom prst="rect">
                <a:avLst/>
              </a:prstGeom>
              <a:noFill/>
            </p:spPr>
            <p:txBody>
              <a:bodyPr wrap="square" rtlCol="0">
                <a:spAutoFit/>
              </a:bodyPr>
              <a:lstStyle/>
              <a:p>
                <a:r>
                  <a:rPr kumimoji="1" lang="en-US" altLang="zh-CN" sz="1600" dirty="0">
                    <a:latin typeface="Gill Sans MT" panose="020B0502020104020203" pitchFamily="34" charset="0"/>
                  </a:rPr>
                  <a:t>s2</a:t>
                </a:r>
                <a:endParaRPr kumimoji="1" lang="zh-CN" altLang="en-US" sz="1600" dirty="0">
                  <a:latin typeface="Gill Sans MT" panose="020B0502020104020203" pitchFamily="34" charset="0"/>
                </a:endParaRPr>
              </a:p>
            </p:txBody>
          </p:sp>
          <p:sp>
            <p:nvSpPr>
              <p:cNvPr id="146" name="文本框 145">
                <a:extLst>
                  <a:ext uri="{FF2B5EF4-FFF2-40B4-BE49-F238E27FC236}">
                    <a16:creationId xmlns:a16="http://schemas.microsoft.com/office/drawing/2014/main" id="{ABD4B179-7CE8-0E46-AEAB-503602678CC7}"/>
                  </a:ext>
                </a:extLst>
              </p:cNvPr>
              <p:cNvSpPr txBox="1"/>
              <p:nvPr/>
            </p:nvSpPr>
            <p:spPr>
              <a:xfrm>
                <a:off x="10671853" y="4658035"/>
                <a:ext cx="367411" cy="338554"/>
              </a:xfrm>
              <a:prstGeom prst="rect">
                <a:avLst/>
              </a:prstGeom>
              <a:noFill/>
            </p:spPr>
            <p:txBody>
              <a:bodyPr wrap="square" rtlCol="0">
                <a:spAutoFit/>
              </a:bodyPr>
              <a:lstStyle/>
              <a:p>
                <a:r>
                  <a:rPr kumimoji="1" lang="en-US" altLang="zh-CN" sz="1600" dirty="0">
                    <a:latin typeface="Gill Sans MT" panose="020B0502020104020203" pitchFamily="34" charset="0"/>
                  </a:rPr>
                  <a:t>s3</a:t>
                </a:r>
                <a:endParaRPr kumimoji="1" lang="zh-CN" altLang="en-US" sz="1600" dirty="0">
                  <a:latin typeface="Gill Sans MT" panose="020B0502020104020203" pitchFamily="34" charset="0"/>
                </a:endParaRPr>
              </a:p>
            </p:txBody>
          </p:sp>
          <p:sp>
            <p:nvSpPr>
              <p:cNvPr id="147" name="文本框 146">
                <a:extLst>
                  <a:ext uri="{FF2B5EF4-FFF2-40B4-BE49-F238E27FC236}">
                    <a16:creationId xmlns:a16="http://schemas.microsoft.com/office/drawing/2014/main" id="{4A0A3733-9037-E14F-9807-C97D4BAC2517}"/>
                  </a:ext>
                </a:extLst>
              </p:cNvPr>
              <p:cNvSpPr txBox="1"/>
              <p:nvPr/>
            </p:nvSpPr>
            <p:spPr>
              <a:xfrm>
                <a:off x="8364610" y="1600115"/>
                <a:ext cx="1092993" cy="338554"/>
              </a:xfrm>
              <a:prstGeom prst="rect">
                <a:avLst/>
              </a:prstGeom>
              <a:noFill/>
            </p:spPr>
            <p:txBody>
              <a:bodyPr wrap="square" rtlCol="0">
                <a:spAutoFit/>
              </a:bodyPr>
              <a:lstStyle/>
              <a:p>
                <a:r>
                  <a:rPr kumimoji="1" lang="en-US" altLang="zh-CN" sz="1600" dirty="0">
                    <a:latin typeface="Gill Sans MT" panose="020B0502020104020203" pitchFamily="34" charset="0"/>
                  </a:rPr>
                  <a:t>Analyzer</a:t>
                </a:r>
                <a:endParaRPr kumimoji="1" lang="zh-CN" altLang="en-US" sz="1600" dirty="0">
                  <a:latin typeface="Gill Sans MT" panose="020B0502020104020203" pitchFamily="34" charset="0"/>
                </a:endParaRPr>
              </a:p>
            </p:txBody>
          </p:sp>
          <p:cxnSp>
            <p:nvCxnSpPr>
              <p:cNvPr id="154" name="肘形连接符 153">
                <a:extLst>
                  <a:ext uri="{FF2B5EF4-FFF2-40B4-BE49-F238E27FC236}">
                    <a16:creationId xmlns:a16="http://schemas.microsoft.com/office/drawing/2014/main" id="{D0794EF9-3537-D345-B4FC-AE38689A14C5}"/>
                  </a:ext>
                </a:extLst>
              </p:cNvPr>
              <p:cNvCxnSpPr>
                <a:cxnSpLocks/>
                <a:endCxn id="132" idx="1"/>
              </p:cNvCxnSpPr>
              <p:nvPr/>
            </p:nvCxnSpPr>
            <p:spPr>
              <a:xfrm rot="5400000" flipH="1" flipV="1">
                <a:off x="6723314" y="2466948"/>
                <a:ext cx="1817468" cy="1475352"/>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cxnSp>
            <p:nvCxnSpPr>
              <p:cNvPr id="167" name="肘形连接符 166">
                <a:extLst>
                  <a:ext uri="{FF2B5EF4-FFF2-40B4-BE49-F238E27FC236}">
                    <a16:creationId xmlns:a16="http://schemas.microsoft.com/office/drawing/2014/main" id="{C228862C-6963-694B-9FCE-F36FA8FD281E}"/>
                  </a:ext>
                </a:extLst>
              </p:cNvPr>
              <p:cNvCxnSpPr>
                <a:endCxn id="132" idx="3"/>
              </p:cNvCxnSpPr>
              <p:nvPr/>
            </p:nvCxnSpPr>
            <p:spPr>
              <a:xfrm rot="16200000" flipV="1">
                <a:off x="9198159" y="2395814"/>
                <a:ext cx="1757323" cy="1557476"/>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cxnSp>
            <p:nvCxnSpPr>
              <p:cNvPr id="169" name="肘形连接符 168">
                <a:extLst>
                  <a:ext uri="{FF2B5EF4-FFF2-40B4-BE49-F238E27FC236}">
                    <a16:creationId xmlns:a16="http://schemas.microsoft.com/office/drawing/2014/main" id="{C8FA79E1-A6DE-D74B-953D-46E50B7DE167}"/>
                  </a:ext>
                </a:extLst>
              </p:cNvPr>
              <p:cNvCxnSpPr/>
              <p:nvPr/>
            </p:nvCxnSpPr>
            <p:spPr>
              <a:xfrm rot="5400000">
                <a:off x="6977714" y="2649106"/>
                <a:ext cx="1531470" cy="1298316"/>
              </a:xfrm>
              <a:prstGeom prst="bentConnector3">
                <a:avLst>
                  <a:gd name="adj1" fmla="val 413"/>
                </a:avLst>
              </a:prstGeom>
              <a:ln w="19050">
                <a:tailEnd type="triangle"/>
              </a:ln>
            </p:spPr>
            <p:style>
              <a:lnRef idx="1">
                <a:schemeClr val="dk1"/>
              </a:lnRef>
              <a:fillRef idx="0">
                <a:schemeClr val="dk1"/>
              </a:fillRef>
              <a:effectRef idx="0">
                <a:schemeClr val="dk1"/>
              </a:effectRef>
              <a:fontRef idx="minor">
                <a:schemeClr val="tx1"/>
              </a:fontRef>
            </p:style>
          </p:cxnSp>
          <p:cxnSp>
            <p:nvCxnSpPr>
              <p:cNvPr id="173" name="肘形连接符 172">
                <a:extLst>
                  <a:ext uri="{FF2B5EF4-FFF2-40B4-BE49-F238E27FC236}">
                    <a16:creationId xmlns:a16="http://schemas.microsoft.com/office/drawing/2014/main" id="{D72CACF8-12ED-1648-981D-FA635E995E2E}"/>
                  </a:ext>
                </a:extLst>
              </p:cNvPr>
              <p:cNvCxnSpPr/>
              <p:nvPr/>
            </p:nvCxnSpPr>
            <p:spPr>
              <a:xfrm rot="16200000" flipH="1">
                <a:off x="9177019" y="2605986"/>
                <a:ext cx="1520684" cy="1373771"/>
              </a:xfrm>
              <a:prstGeom prst="bentConnector3">
                <a:avLst>
                  <a:gd name="adj1" fmla="val 61"/>
                </a:avLst>
              </a:prstGeom>
              <a:ln w="19050">
                <a:tailEnd type="triangle"/>
              </a:ln>
            </p:spPr>
            <p:style>
              <a:lnRef idx="1">
                <a:schemeClr val="dk1"/>
              </a:lnRef>
              <a:fillRef idx="0">
                <a:schemeClr val="dk1"/>
              </a:fillRef>
              <a:effectRef idx="0">
                <a:schemeClr val="dk1"/>
              </a:effectRef>
              <a:fontRef idx="minor">
                <a:schemeClr val="tx1"/>
              </a:fontRef>
            </p:style>
          </p:cxnSp>
          <p:sp>
            <p:nvSpPr>
              <p:cNvPr id="175" name="椭圆 174">
                <a:extLst>
                  <a:ext uri="{FF2B5EF4-FFF2-40B4-BE49-F238E27FC236}">
                    <a16:creationId xmlns:a16="http://schemas.microsoft.com/office/drawing/2014/main" id="{37A92759-37B7-D14B-8DFF-C9D80F24A06A}"/>
                  </a:ext>
                </a:extLst>
              </p:cNvPr>
              <p:cNvSpPr/>
              <p:nvPr/>
            </p:nvSpPr>
            <p:spPr>
              <a:xfrm>
                <a:off x="7452314" y="2065413"/>
                <a:ext cx="188536" cy="188536"/>
              </a:xfrm>
              <a:prstGeom prst="ellipse">
                <a:avLst/>
              </a:prstGeom>
              <a:solidFill>
                <a:srgbClr val="FF7E7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6" name="三角形 175">
                <a:extLst>
                  <a:ext uri="{FF2B5EF4-FFF2-40B4-BE49-F238E27FC236}">
                    <a16:creationId xmlns:a16="http://schemas.microsoft.com/office/drawing/2014/main" id="{B6252804-AA5B-FB42-BFE3-55D7BDAB64B9}"/>
                  </a:ext>
                </a:extLst>
              </p:cNvPr>
              <p:cNvSpPr/>
              <p:nvPr/>
            </p:nvSpPr>
            <p:spPr>
              <a:xfrm>
                <a:off x="7097266" y="2062544"/>
                <a:ext cx="222746" cy="192022"/>
              </a:xfrm>
              <a:prstGeom prst="triangl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7" name="椭圆 176">
                <a:extLst>
                  <a:ext uri="{FF2B5EF4-FFF2-40B4-BE49-F238E27FC236}">
                    <a16:creationId xmlns:a16="http://schemas.microsoft.com/office/drawing/2014/main" id="{4E1671EF-E838-C343-A048-00D2130CD59C}"/>
                  </a:ext>
                </a:extLst>
              </p:cNvPr>
              <p:cNvSpPr/>
              <p:nvPr/>
            </p:nvSpPr>
            <p:spPr>
              <a:xfrm>
                <a:off x="9748271" y="2080066"/>
                <a:ext cx="188536" cy="188536"/>
              </a:xfrm>
              <a:prstGeom prst="ellipse">
                <a:avLst/>
              </a:prstGeom>
              <a:solidFill>
                <a:srgbClr val="FF7E7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8" name="椭圆 177">
                <a:extLst>
                  <a:ext uri="{FF2B5EF4-FFF2-40B4-BE49-F238E27FC236}">
                    <a16:creationId xmlns:a16="http://schemas.microsoft.com/office/drawing/2014/main" id="{2BE020EA-AA4A-394D-AFAA-1C31ACB0B3A4}"/>
                  </a:ext>
                </a:extLst>
              </p:cNvPr>
              <p:cNvSpPr/>
              <p:nvPr/>
            </p:nvSpPr>
            <p:spPr>
              <a:xfrm>
                <a:off x="10159258" y="2077647"/>
                <a:ext cx="188536" cy="188536"/>
              </a:xfrm>
              <a:prstGeom prst="ellipse">
                <a:avLst/>
              </a:prstGeom>
              <a:solidFill>
                <a:srgbClr val="FF7E7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81" name="直线箭头连接符 180">
                <a:extLst>
                  <a:ext uri="{FF2B5EF4-FFF2-40B4-BE49-F238E27FC236}">
                    <a16:creationId xmlns:a16="http://schemas.microsoft.com/office/drawing/2014/main" id="{D0BD6DD6-D1CA-7547-AFEF-9171D88AD9CC}"/>
                  </a:ext>
                </a:extLst>
              </p:cNvPr>
              <p:cNvCxnSpPr>
                <a:cxnSpLocks/>
              </p:cNvCxnSpPr>
              <p:nvPr/>
            </p:nvCxnSpPr>
            <p:spPr>
              <a:xfrm>
                <a:off x="8990197" y="2713320"/>
                <a:ext cx="0" cy="136277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82" name="直线箭头连接符 181">
                <a:extLst>
                  <a:ext uri="{FF2B5EF4-FFF2-40B4-BE49-F238E27FC236}">
                    <a16:creationId xmlns:a16="http://schemas.microsoft.com/office/drawing/2014/main" id="{9A4EDBF9-75FD-4B42-8EFF-01B1ECAFB76D}"/>
                  </a:ext>
                </a:extLst>
              </p:cNvPr>
              <p:cNvCxnSpPr>
                <a:cxnSpLocks/>
              </p:cNvCxnSpPr>
              <p:nvPr/>
            </p:nvCxnSpPr>
            <p:spPr>
              <a:xfrm flipV="1">
                <a:off x="8774828" y="2685842"/>
                <a:ext cx="0" cy="1378157"/>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87" name="椭圆 186">
                <a:extLst>
                  <a:ext uri="{FF2B5EF4-FFF2-40B4-BE49-F238E27FC236}">
                    <a16:creationId xmlns:a16="http://schemas.microsoft.com/office/drawing/2014/main" id="{4E4FC17B-F878-CA42-A92A-59E8D5D5345E}"/>
                  </a:ext>
                </a:extLst>
              </p:cNvPr>
              <p:cNvSpPr/>
              <p:nvPr/>
            </p:nvSpPr>
            <p:spPr>
              <a:xfrm>
                <a:off x="8543672" y="2909853"/>
                <a:ext cx="188536" cy="188536"/>
              </a:xfrm>
              <a:prstGeom prst="ellipse">
                <a:avLst/>
              </a:prstGeom>
              <a:solidFill>
                <a:srgbClr val="FF7E7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8" name="三角形 187">
                <a:extLst>
                  <a:ext uri="{FF2B5EF4-FFF2-40B4-BE49-F238E27FC236}">
                    <a16:creationId xmlns:a16="http://schemas.microsoft.com/office/drawing/2014/main" id="{2B77F0FD-8854-F343-8EBC-D5EA27848660}"/>
                  </a:ext>
                </a:extLst>
              </p:cNvPr>
              <p:cNvSpPr/>
              <p:nvPr/>
            </p:nvSpPr>
            <p:spPr>
              <a:xfrm>
                <a:off x="8534151" y="3425953"/>
                <a:ext cx="222746" cy="192022"/>
              </a:xfrm>
              <a:prstGeom prst="triangl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89" name="图形 188" descr="文档">
                <a:extLst>
                  <a:ext uri="{FF2B5EF4-FFF2-40B4-BE49-F238E27FC236}">
                    <a16:creationId xmlns:a16="http://schemas.microsoft.com/office/drawing/2014/main" id="{39C25382-7466-524C-BE83-688DCC15D1F7}"/>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428758" y="2550911"/>
                <a:ext cx="283324" cy="283324"/>
              </a:xfrm>
              <a:prstGeom prst="rect">
                <a:avLst/>
              </a:prstGeom>
            </p:spPr>
          </p:pic>
          <p:pic>
            <p:nvPicPr>
              <p:cNvPr id="204" name="图形 203" descr="文档">
                <a:extLst>
                  <a:ext uri="{FF2B5EF4-FFF2-40B4-BE49-F238E27FC236}">
                    <a16:creationId xmlns:a16="http://schemas.microsoft.com/office/drawing/2014/main" id="{D8B50BCB-812A-9E4B-B14C-38834DB8BB5A}"/>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983318" y="2869949"/>
                <a:ext cx="283324" cy="283324"/>
              </a:xfrm>
              <a:prstGeom prst="rect">
                <a:avLst/>
              </a:prstGeom>
            </p:spPr>
          </p:pic>
          <p:pic>
            <p:nvPicPr>
              <p:cNvPr id="205" name="图形 204" descr="文档">
                <a:extLst>
                  <a:ext uri="{FF2B5EF4-FFF2-40B4-BE49-F238E27FC236}">
                    <a16:creationId xmlns:a16="http://schemas.microsoft.com/office/drawing/2014/main" id="{8ECC69CC-7C18-2049-91CB-E218ED86CBE1}"/>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337620" y="2618407"/>
                <a:ext cx="283324" cy="283324"/>
              </a:xfrm>
              <a:prstGeom prst="rect">
                <a:avLst/>
              </a:prstGeom>
            </p:spPr>
          </p:pic>
          <p:pic>
            <p:nvPicPr>
              <p:cNvPr id="206" name="图形 205" descr="文档">
                <a:extLst>
                  <a:ext uri="{FF2B5EF4-FFF2-40B4-BE49-F238E27FC236}">
                    <a16:creationId xmlns:a16="http://schemas.microsoft.com/office/drawing/2014/main" id="{E543DB06-0679-4745-A72B-9CE6F5D61986}"/>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100806" y="5646106"/>
                <a:ext cx="283324" cy="283324"/>
              </a:xfrm>
              <a:prstGeom prst="rect">
                <a:avLst/>
              </a:prstGeom>
            </p:spPr>
          </p:pic>
          <p:sp>
            <p:nvSpPr>
              <p:cNvPr id="207" name="文本框 206">
                <a:extLst>
                  <a:ext uri="{FF2B5EF4-FFF2-40B4-BE49-F238E27FC236}">
                    <a16:creationId xmlns:a16="http://schemas.microsoft.com/office/drawing/2014/main" id="{C78994C7-3885-134F-B0A0-7A3E5697660E}"/>
                  </a:ext>
                </a:extLst>
              </p:cNvPr>
              <p:cNvSpPr txBox="1"/>
              <p:nvPr/>
            </p:nvSpPr>
            <p:spPr>
              <a:xfrm>
                <a:off x="9358980" y="5592689"/>
                <a:ext cx="1315623" cy="338554"/>
              </a:xfrm>
              <a:prstGeom prst="rect">
                <a:avLst/>
              </a:prstGeom>
              <a:noFill/>
            </p:spPr>
            <p:txBody>
              <a:bodyPr wrap="square" rtlCol="0">
                <a:spAutoFit/>
              </a:bodyPr>
              <a:lstStyle/>
              <a:p>
                <a:r>
                  <a:rPr kumimoji="1" lang="en-US" altLang="zh-CN" sz="1600" dirty="0">
                    <a:latin typeface="Gill Sans MT" panose="020B0502020104020203" pitchFamily="34" charset="0"/>
                  </a:rPr>
                  <a:t>configuration</a:t>
                </a:r>
                <a:endParaRPr kumimoji="1" lang="zh-CN" altLang="en-US" sz="1600" dirty="0">
                  <a:latin typeface="Gill Sans MT" panose="020B0502020104020203" pitchFamily="34" charset="0"/>
                </a:endParaRPr>
              </a:p>
            </p:txBody>
          </p:sp>
          <p:sp>
            <p:nvSpPr>
              <p:cNvPr id="209" name="矩形标注 208">
                <a:extLst>
                  <a:ext uri="{FF2B5EF4-FFF2-40B4-BE49-F238E27FC236}">
                    <a16:creationId xmlns:a16="http://schemas.microsoft.com/office/drawing/2014/main" id="{6B518286-BAEE-C14E-A2BB-6752F8369156}"/>
                  </a:ext>
                </a:extLst>
              </p:cNvPr>
              <p:cNvSpPr/>
              <p:nvPr/>
            </p:nvSpPr>
            <p:spPr>
              <a:xfrm>
                <a:off x="8480710" y="6087070"/>
                <a:ext cx="3235728" cy="711655"/>
              </a:xfrm>
              <a:prstGeom prst="wedgeRectCallout">
                <a:avLst>
                  <a:gd name="adj1" fmla="val -15595"/>
                  <a:gd name="adj2" fmla="val -70821"/>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kumimoji="1" lang="en-US" altLang="zh-CN" sz="1400" dirty="0">
                    <a:solidFill>
                      <a:schemeClr val="tx1"/>
                    </a:solidFill>
                    <a:latin typeface="Gill Sans MT" panose="020B0502020104020203" pitchFamily="34" charset="0"/>
                  </a:rPr>
                  <a:t>Epoch length is 200us</a:t>
                </a:r>
              </a:p>
              <a:p>
                <a:pPr marL="285750" indent="-285750">
                  <a:buFont typeface="Arial" panose="020B0604020202020204" pitchFamily="34" charset="0"/>
                  <a:buChar char="•"/>
                </a:pPr>
                <a:r>
                  <a:rPr kumimoji="1" lang="en-US" altLang="zh-CN" sz="1400" dirty="0">
                    <a:solidFill>
                      <a:schemeClr val="tx1"/>
                    </a:solidFill>
                    <a:latin typeface="Gill Sans MT" panose="020B0502020104020203" pitchFamily="34" charset="0"/>
                  </a:rPr>
                  <a:t>SLO: packet loss of flow A on segment 12 should not exceed 5% </a:t>
                </a:r>
                <a:endParaRPr kumimoji="1" lang="zh-CN" altLang="en-US" sz="1400" dirty="0">
                  <a:solidFill>
                    <a:schemeClr val="tx1"/>
                  </a:solidFill>
                  <a:latin typeface="Gill Sans MT" panose="020B0502020104020203" pitchFamily="34" charset="0"/>
                </a:endParaRPr>
              </a:p>
            </p:txBody>
          </p:sp>
          <p:grpSp>
            <p:nvGrpSpPr>
              <p:cNvPr id="210" name="组合 209">
                <a:extLst>
                  <a:ext uri="{FF2B5EF4-FFF2-40B4-BE49-F238E27FC236}">
                    <a16:creationId xmlns:a16="http://schemas.microsoft.com/office/drawing/2014/main" id="{42925AC8-016F-424B-ACB3-DACE70A56851}"/>
                  </a:ext>
                </a:extLst>
              </p:cNvPr>
              <p:cNvGrpSpPr/>
              <p:nvPr/>
            </p:nvGrpSpPr>
            <p:grpSpPr>
              <a:xfrm>
                <a:off x="6142812" y="931429"/>
                <a:ext cx="991169" cy="1119901"/>
                <a:chOff x="5302227" y="4681451"/>
                <a:chExt cx="720731" cy="763773"/>
              </a:xfrm>
            </p:grpSpPr>
            <p:sp>
              <p:nvSpPr>
                <p:cNvPr id="211" name="矩形 210">
                  <a:extLst>
                    <a:ext uri="{FF2B5EF4-FFF2-40B4-BE49-F238E27FC236}">
                      <a16:creationId xmlns:a16="http://schemas.microsoft.com/office/drawing/2014/main" id="{C85D664C-3657-0740-92E7-720A8F4B6330}"/>
                    </a:ext>
                  </a:extLst>
                </p:cNvPr>
                <p:cNvSpPr/>
                <p:nvPr/>
              </p:nvSpPr>
              <p:spPr>
                <a:xfrm>
                  <a:off x="5302227" y="4681451"/>
                  <a:ext cx="720731" cy="76377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568" dirty="0"/>
                </a:p>
              </p:txBody>
            </p:sp>
            <p:sp>
              <p:nvSpPr>
                <p:cNvPr id="212" name="矩形 211">
                  <a:extLst>
                    <a:ext uri="{FF2B5EF4-FFF2-40B4-BE49-F238E27FC236}">
                      <a16:creationId xmlns:a16="http://schemas.microsoft.com/office/drawing/2014/main" id="{8B021646-2AC8-754E-B484-BC6EA514D4B0}"/>
                    </a:ext>
                  </a:extLst>
                </p:cNvPr>
                <p:cNvSpPr/>
                <p:nvPr/>
              </p:nvSpPr>
              <p:spPr>
                <a:xfrm>
                  <a:off x="5561623" y="4865939"/>
                  <a:ext cx="216000" cy="72000"/>
                </a:xfrm>
                <a:prstGeom prst="rect">
                  <a:avLst/>
                </a:prstGeom>
                <a:solidFill>
                  <a:schemeClr val="accent3">
                    <a:lumMod val="75000"/>
                  </a:schemeClr>
                </a:solidFill>
                <a:ln w="952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sz="568" dirty="0"/>
                </a:p>
              </p:txBody>
            </p:sp>
            <p:sp>
              <p:nvSpPr>
                <p:cNvPr id="213" name="矩形 212">
                  <a:extLst>
                    <a:ext uri="{FF2B5EF4-FFF2-40B4-BE49-F238E27FC236}">
                      <a16:creationId xmlns:a16="http://schemas.microsoft.com/office/drawing/2014/main" id="{45F075BD-2C42-1341-856A-AD4412D5A150}"/>
                    </a:ext>
                  </a:extLst>
                </p:cNvPr>
                <p:cNvSpPr/>
                <p:nvPr/>
              </p:nvSpPr>
              <p:spPr>
                <a:xfrm>
                  <a:off x="5559834" y="5014418"/>
                  <a:ext cx="216000" cy="72000"/>
                </a:xfrm>
                <a:prstGeom prst="rect">
                  <a:avLst/>
                </a:prstGeom>
                <a:solidFill>
                  <a:schemeClr val="accent3">
                    <a:lumMod val="75000"/>
                  </a:schemeClr>
                </a:solidFill>
                <a:ln w="952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sz="568" dirty="0"/>
                </a:p>
              </p:txBody>
            </p:sp>
            <p:sp>
              <p:nvSpPr>
                <p:cNvPr id="214" name="矩形 213">
                  <a:extLst>
                    <a:ext uri="{FF2B5EF4-FFF2-40B4-BE49-F238E27FC236}">
                      <a16:creationId xmlns:a16="http://schemas.microsoft.com/office/drawing/2014/main" id="{50714E0B-A695-004B-8134-07E0AF86B0E9}"/>
                    </a:ext>
                  </a:extLst>
                </p:cNvPr>
                <p:cNvSpPr/>
                <p:nvPr/>
              </p:nvSpPr>
              <p:spPr>
                <a:xfrm>
                  <a:off x="5368583" y="5162897"/>
                  <a:ext cx="216000" cy="72000"/>
                </a:xfrm>
                <a:prstGeom prst="rect">
                  <a:avLst/>
                </a:prstGeom>
                <a:solidFill>
                  <a:schemeClr val="accent3">
                    <a:lumMod val="75000"/>
                  </a:schemeClr>
                </a:solidFill>
                <a:ln w="952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sz="568"/>
                </a:p>
              </p:txBody>
            </p:sp>
            <p:sp>
              <p:nvSpPr>
                <p:cNvPr id="215" name="矩形 214">
                  <a:extLst>
                    <a:ext uri="{FF2B5EF4-FFF2-40B4-BE49-F238E27FC236}">
                      <a16:creationId xmlns:a16="http://schemas.microsoft.com/office/drawing/2014/main" id="{ED012B98-6467-7040-95D9-138DA02E5694}"/>
                    </a:ext>
                  </a:extLst>
                </p:cNvPr>
                <p:cNvSpPr/>
                <p:nvPr/>
              </p:nvSpPr>
              <p:spPr>
                <a:xfrm>
                  <a:off x="5724807" y="5162897"/>
                  <a:ext cx="216000" cy="72000"/>
                </a:xfrm>
                <a:prstGeom prst="rect">
                  <a:avLst/>
                </a:prstGeom>
                <a:solidFill>
                  <a:schemeClr val="accent3">
                    <a:lumMod val="75000"/>
                  </a:schemeClr>
                </a:solidFill>
                <a:ln w="952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sz="568"/>
                </a:p>
              </p:txBody>
            </p:sp>
            <p:sp>
              <p:nvSpPr>
                <p:cNvPr id="216" name="矩形 215">
                  <a:extLst>
                    <a:ext uri="{FF2B5EF4-FFF2-40B4-BE49-F238E27FC236}">
                      <a16:creationId xmlns:a16="http://schemas.microsoft.com/office/drawing/2014/main" id="{9D636CB8-F86D-9A4A-8FB7-FA271DDC24B7}"/>
                    </a:ext>
                  </a:extLst>
                </p:cNvPr>
                <p:cNvSpPr/>
                <p:nvPr/>
              </p:nvSpPr>
              <p:spPr>
                <a:xfrm>
                  <a:off x="5724807" y="5315727"/>
                  <a:ext cx="216000" cy="72000"/>
                </a:xfrm>
                <a:prstGeom prst="rect">
                  <a:avLst/>
                </a:prstGeom>
                <a:solidFill>
                  <a:schemeClr val="accent3">
                    <a:lumMod val="75000"/>
                  </a:schemeClr>
                </a:solidFill>
                <a:ln w="952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sz="568"/>
                </a:p>
              </p:txBody>
            </p:sp>
            <p:cxnSp>
              <p:nvCxnSpPr>
                <p:cNvPr id="217" name="直线连接符 216">
                  <a:extLst>
                    <a:ext uri="{FF2B5EF4-FFF2-40B4-BE49-F238E27FC236}">
                      <a16:creationId xmlns:a16="http://schemas.microsoft.com/office/drawing/2014/main" id="{E2727846-5A15-F446-A085-A16ADC179775}"/>
                    </a:ext>
                  </a:extLst>
                </p:cNvPr>
                <p:cNvCxnSpPr>
                  <a:stCxn id="212" idx="2"/>
                  <a:endCxn id="213" idx="0"/>
                </p:cNvCxnSpPr>
                <p:nvPr/>
              </p:nvCxnSpPr>
              <p:spPr>
                <a:xfrm flipH="1">
                  <a:off x="5667834" y="4937939"/>
                  <a:ext cx="1789" cy="76479"/>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18" name="直线连接符 217">
                  <a:extLst>
                    <a:ext uri="{FF2B5EF4-FFF2-40B4-BE49-F238E27FC236}">
                      <a16:creationId xmlns:a16="http://schemas.microsoft.com/office/drawing/2014/main" id="{7B7EABCE-3D54-7040-B373-CC24E34C55EF}"/>
                    </a:ext>
                  </a:extLst>
                </p:cNvPr>
                <p:cNvCxnSpPr>
                  <a:stCxn id="213" idx="2"/>
                  <a:endCxn id="214" idx="0"/>
                </p:cNvCxnSpPr>
                <p:nvPr/>
              </p:nvCxnSpPr>
              <p:spPr>
                <a:xfrm flipH="1">
                  <a:off x="5476583" y="5086418"/>
                  <a:ext cx="191251" cy="76479"/>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19" name="直线连接符 218">
                  <a:extLst>
                    <a:ext uri="{FF2B5EF4-FFF2-40B4-BE49-F238E27FC236}">
                      <a16:creationId xmlns:a16="http://schemas.microsoft.com/office/drawing/2014/main" id="{50B3A19F-6787-144F-B387-9F70C187BBFA}"/>
                    </a:ext>
                  </a:extLst>
                </p:cNvPr>
                <p:cNvCxnSpPr>
                  <a:stCxn id="213" idx="2"/>
                  <a:endCxn id="215" idx="0"/>
                </p:cNvCxnSpPr>
                <p:nvPr/>
              </p:nvCxnSpPr>
              <p:spPr>
                <a:xfrm>
                  <a:off x="5667834" y="5086418"/>
                  <a:ext cx="164973" cy="76479"/>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20" name="直线连接符 219">
                  <a:extLst>
                    <a:ext uri="{FF2B5EF4-FFF2-40B4-BE49-F238E27FC236}">
                      <a16:creationId xmlns:a16="http://schemas.microsoft.com/office/drawing/2014/main" id="{FEA6E147-D977-6643-99CF-75EA7BF63EBF}"/>
                    </a:ext>
                  </a:extLst>
                </p:cNvPr>
                <p:cNvCxnSpPr>
                  <a:stCxn id="215" idx="2"/>
                  <a:endCxn id="216" idx="0"/>
                </p:cNvCxnSpPr>
                <p:nvPr/>
              </p:nvCxnSpPr>
              <p:spPr>
                <a:xfrm>
                  <a:off x="5832807" y="5234897"/>
                  <a:ext cx="0" cy="8083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221" name="矩形 220">
                  <a:extLst>
                    <a:ext uri="{FF2B5EF4-FFF2-40B4-BE49-F238E27FC236}">
                      <a16:creationId xmlns:a16="http://schemas.microsoft.com/office/drawing/2014/main" id="{1A398DEA-9593-6C4B-AD90-C12B902803AB}"/>
                    </a:ext>
                  </a:extLst>
                </p:cNvPr>
                <p:cNvSpPr/>
                <p:nvPr/>
              </p:nvSpPr>
              <p:spPr>
                <a:xfrm>
                  <a:off x="5561623" y="4730032"/>
                  <a:ext cx="216000" cy="72000"/>
                </a:xfrm>
                <a:prstGeom prst="rect">
                  <a:avLst/>
                </a:prstGeom>
                <a:solidFill>
                  <a:schemeClr val="accent3">
                    <a:lumMod val="75000"/>
                  </a:schemeClr>
                </a:solidFill>
                <a:ln w="952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sz="568" dirty="0"/>
                </a:p>
              </p:txBody>
            </p:sp>
            <p:cxnSp>
              <p:nvCxnSpPr>
                <p:cNvPr id="222" name="直线连接符 221">
                  <a:extLst>
                    <a:ext uri="{FF2B5EF4-FFF2-40B4-BE49-F238E27FC236}">
                      <a16:creationId xmlns:a16="http://schemas.microsoft.com/office/drawing/2014/main" id="{B3A78D71-44A6-5B41-A9DE-CAA2758D73F5}"/>
                    </a:ext>
                  </a:extLst>
                </p:cNvPr>
                <p:cNvCxnSpPr>
                  <a:stCxn id="221" idx="2"/>
                  <a:endCxn id="212" idx="0"/>
                </p:cNvCxnSpPr>
                <p:nvPr/>
              </p:nvCxnSpPr>
              <p:spPr>
                <a:xfrm>
                  <a:off x="5669623" y="4802032"/>
                  <a:ext cx="0" cy="63907"/>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cxnSp>
            <p:nvCxnSpPr>
              <p:cNvPr id="224" name="肘形连接符 223">
                <a:extLst>
                  <a:ext uri="{FF2B5EF4-FFF2-40B4-BE49-F238E27FC236}">
                    <a16:creationId xmlns:a16="http://schemas.microsoft.com/office/drawing/2014/main" id="{142F7FE4-F4B9-0348-BB1D-303215C6D39D}"/>
                  </a:ext>
                </a:extLst>
              </p:cNvPr>
              <p:cNvCxnSpPr>
                <a:cxnSpLocks/>
              </p:cNvCxnSpPr>
              <p:nvPr/>
            </p:nvCxnSpPr>
            <p:spPr>
              <a:xfrm rot="16200000" flipV="1">
                <a:off x="7968176" y="644219"/>
                <a:ext cx="108735" cy="1777126"/>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sp>
            <p:nvSpPr>
              <p:cNvPr id="226" name="文本框 225">
                <a:extLst>
                  <a:ext uri="{FF2B5EF4-FFF2-40B4-BE49-F238E27FC236}">
                    <a16:creationId xmlns:a16="http://schemas.microsoft.com/office/drawing/2014/main" id="{0B4121AF-5376-574F-953F-672EC11B541C}"/>
                  </a:ext>
                </a:extLst>
              </p:cNvPr>
              <p:cNvSpPr txBox="1"/>
              <p:nvPr/>
            </p:nvSpPr>
            <p:spPr>
              <a:xfrm>
                <a:off x="7586604" y="1175688"/>
                <a:ext cx="955641" cy="338554"/>
              </a:xfrm>
              <a:prstGeom prst="rect">
                <a:avLst/>
              </a:prstGeom>
              <a:noFill/>
            </p:spPr>
            <p:txBody>
              <a:bodyPr wrap="square" rtlCol="0">
                <a:spAutoFit/>
              </a:bodyPr>
              <a:lstStyle/>
              <a:p>
                <a:r>
                  <a:rPr kumimoji="1" lang="en-US" altLang="zh-CN" sz="1600" dirty="0">
                    <a:latin typeface="Gill Sans MT" panose="020B0502020104020203" pitchFamily="34" charset="0"/>
                  </a:rPr>
                  <a:t>causality</a:t>
                </a:r>
                <a:endParaRPr kumimoji="1" lang="zh-CN" altLang="en-US" sz="1600" dirty="0">
                  <a:latin typeface="Gill Sans MT" panose="020B0502020104020203" pitchFamily="34" charset="0"/>
                </a:endParaRPr>
              </a:p>
            </p:txBody>
          </p:sp>
          <p:sp>
            <p:nvSpPr>
              <p:cNvPr id="227" name="矩形标注 226">
                <a:extLst>
                  <a:ext uri="{FF2B5EF4-FFF2-40B4-BE49-F238E27FC236}">
                    <a16:creationId xmlns:a16="http://schemas.microsoft.com/office/drawing/2014/main" id="{E38870A9-E3C5-4748-9529-A19620E51320}"/>
                  </a:ext>
                </a:extLst>
              </p:cNvPr>
              <p:cNvSpPr/>
              <p:nvPr/>
            </p:nvSpPr>
            <p:spPr>
              <a:xfrm>
                <a:off x="7187717" y="256787"/>
                <a:ext cx="1795601" cy="650082"/>
              </a:xfrm>
              <a:prstGeom prst="wedgeRectCallout">
                <a:avLst>
                  <a:gd name="adj1" fmla="val -62038"/>
                  <a:gd name="adj2" fmla="val 47847"/>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tx1"/>
                    </a:solidFill>
                    <a:latin typeface="Gill Sans MT" panose="020B0502020104020203" pitchFamily="34" charset="0"/>
                  </a:rPr>
                  <a:t>SLO violation of flow A is due to flow C</a:t>
                </a:r>
                <a:endParaRPr kumimoji="1" lang="zh-CN" altLang="en-US" sz="1400" dirty="0">
                  <a:solidFill>
                    <a:schemeClr val="tx1"/>
                  </a:solidFill>
                  <a:latin typeface="Gill Sans MT" panose="020B0502020104020203" pitchFamily="34" charset="0"/>
                </a:endParaRPr>
              </a:p>
            </p:txBody>
          </p:sp>
        </p:grpSp>
      </p:grpSp>
      <p:sp>
        <p:nvSpPr>
          <p:cNvPr id="231" name="文本框 230">
            <a:extLst>
              <a:ext uri="{FF2B5EF4-FFF2-40B4-BE49-F238E27FC236}">
                <a16:creationId xmlns:a16="http://schemas.microsoft.com/office/drawing/2014/main" id="{7C4A2838-9814-F641-86F1-75178F8A0106}"/>
              </a:ext>
            </a:extLst>
          </p:cNvPr>
          <p:cNvSpPr txBox="1"/>
          <p:nvPr/>
        </p:nvSpPr>
        <p:spPr>
          <a:xfrm>
            <a:off x="11716438" y="4094778"/>
            <a:ext cx="489417" cy="338554"/>
          </a:xfrm>
          <a:prstGeom prst="rect">
            <a:avLst/>
          </a:prstGeom>
          <a:noFill/>
        </p:spPr>
        <p:txBody>
          <a:bodyPr wrap="square" rtlCol="0">
            <a:spAutoFit/>
          </a:bodyPr>
          <a:lstStyle/>
          <a:p>
            <a:r>
              <a:rPr kumimoji="1" lang="en-US" altLang="zh-CN" sz="1600" dirty="0">
                <a:latin typeface="Gill Sans MT" panose="020B0502020104020203" pitchFamily="34" charset="0"/>
              </a:rPr>
              <a:t>link</a:t>
            </a:r>
            <a:endParaRPr kumimoji="1" lang="zh-CN" altLang="en-US" sz="1600" dirty="0">
              <a:latin typeface="Gill Sans MT" panose="020B0502020104020203" pitchFamily="34" charset="0"/>
            </a:endParaRPr>
          </a:p>
        </p:txBody>
      </p:sp>
      <p:sp>
        <p:nvSpPr>
          <p:cNvPr id="233" name="灯片编号占位符 232">
            <a:extLst>
              <a:ext uri="{FF2B5EF4-FFF2-40B4-BE49-F238E27FC236}">
                <a16:creationId xmlns:a16="http://schemas.microsoft.com/office/drawing/2014/main" id="{28426172-D289-924C-9915-DBBA4FEFDACD}"/>
              </a:ext>
            </a:extLst>
          </p:cNvPr>
          <p:cNvSpPr>
            <a:spLocks noGrp="1"/>
          </p:cNvSpPr>
          <p:nvPr>
            <p:ph type="sldNum" sz="quarter" idx="12"/>
          </p:nvPr>
        </p:nvSpPr>
        <p:spPr>
          <a:xfrm>
            <a:off x="9448800" y="6501059"/>
            <a:ext cx="2743200" cy="365125"/>
          </a:xfrm>
        </p:spPr>
        <p:txBody>
          <a:bodyPr/>
          <a:lstStyle/>
          <a:p>
            <a:fld id="{7E58E2E3-9338-904D-B0EF-72E59A78C11C}" type="slidenum">
              <a:rPr kumimoji="1" lang="zh-CN" altLang="en-US" smtClean="0"/>
              <a:t>10</a:t>
            </a:fld>
            <a:endParaRPr kumimoji="1" lang="zh-CN" altLang="en-US" dirty="0"/>
          </a:p>
        </p:txBody>
      </p:sp>
    </p:spTree>
    <p:extLst>
      <p:ext uri="{BB962C8B-B14F-4D97-AF65-F5344CB8AC3E}">
        <p14:creationId xmlns:p14="http://schemas.microsoft.com/office/powerpoint/2010/main" val="32409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05FF7E-E020-DC41-9FAC-DAF670C8FE9F}"/>
              </a:ext>
            </a:extLst>
          </p:cNvPr>
          <p:cNvSpPr>
            <a:spLocks noGrp="1"/>
          </p:cNvSpPr>
          <p:nvPr>
            <p:ph type="title"/>
          </p:nvPr>
        </p:nvSpPr>
        <p:spPr>
          <a:xfrm>
            <a:off x="372764" y="-54564"/>
            <a:ext cx="10515600" cy="1325563"/>
          </a:xfrm>
        </p:spPr>
        <p:txBody>
          <a:bodyPr/>
          <a:lstStyle/>
          <a:p>
            <a:r>
              <a:rPr kumimoji="1" lang="en-US" altLang="zh-CN" dirty="0">
                <a:latin typeface="Gill Sans MT" panose="020B0502020104020203" pitchFamily="34" charset="0"/>
              </a:rPr>
              <a:t>SLO Violation Detector</a:t>
            </a:r>
            <a:endParaRPr kumimoji="1" lang="zh-CN" altLang="en-US" dirty="0">
              <a:latin typeface="Gill Sans MT" panose="020B0502020104020203" pitchFamily="34" charset="0"/>
            </a:endParaRPr>
          </a:p>
        </p:txBody>
      </p:sp>
      <p:grpSp>
        <p:nvGrpSpPr>
          <p:cNvPr id="25" name="组合 24">
            <a:extLst>
              <a:ext uri="{FF2B5EF4-FFF2-40B4-BE49-F238E27FC236}">
                <a16:creationId xmlns:a16="http://schemas.microsoft.com/office/drawing/2014/main" id="{A4A74110-A512-3B46-B5F4-8E565C9BA691}"/>
              </a:ext>
            </a:extLst>
          </p:cNvPr>
          <p:cNvGrpSpPr/>
          <p:nvPr/>
        </p:nvGrpSpPr>
        <p:grpSpPr>
          <a:xfrm>
            <a:off x="1303636" y="1011986"/>
            <a:ext cx="8006737" cy="752858"/>
            <a:chOff x="792879" y="982006"/>
            <a:chExt cx="8006737" cy="752858"/>
          </a:xfrm>
        </p:grpSpPr>
        <p:sp>
          <p:nvSpPr>
            <p:cNvPr id="5" name="文本框 4">
              <a:extLst>
                <a:ext uri="{FF2B5EF4-FFF2-40B4-BE49-F238E27FC236}">
                  <a16:creationId xmlns:a16="http://schemas.microsoft.com/office/drawing/2014/main" id="{437C5479-3ECB-6142-B0A2-8C6FC12982F9}"/>
                </a:ext>
              </a:extLst>
            </p:cNvPr>
            <p:cNvSpPr txBox="1"/>
            <p:nvPr/>
          </p:nvSpPr>
          <p:spPr>
            <a:xfrm>
              <a:off x="792879" y="1086670"/>
              <a:ext cx="2687842" cy="369332"/>
            </a:xfrm>
            <a:prstGeom prst="rect">
              <a:avLst/>
            </a:prstGeom>
            <a:noFill/>
            <a:ln w="12700">
              <a:solidFill>
                <a:schemeClr val="tx1"/>
              </a:solidFill>
            </a:ln>
          </p:spPr>
          <p:txBody>
            <a:bodyPr wrap="square" rtlCol="0">
              <a:spAutoFit/>
            </a:bodyPr>
            <a:lstStyle/>
            <a:p>
              <a:r>
                <a:rPr kumimoji="1" lang="en-US" altLang="zh-CN" dirty="0">
                  <a:latin typeface="Gill Sans MT" panose="020B0502020104020203" pitchFamily="34" charset="0"/>
                </a:rPr>
                <a:t>Measure Real Performance</a:t>
              </a:r>
              <a:endParaRPr kumimoji="1" lang="zh-CN" altLang="en-US" dirty="0">
                <a:latin typeface="Gill Sans MT" panose="020B0502020104020203" pitchFamily="34" charset="0"/>
              </a:endParaRPr>
            </a:p>
          </p:txBody>
        </p:sp>
        <p:sp>
          <p:nvSpPr>
            <p:cNvPr id="6" name="决策 5">
              <a:extLst>
                <a:ext uri="{FF2B5EF4-FFF2-40B4-BE49-F238E27FC236}">
                  <a16:creationId xmlns:a16="http://schemas.microsoft.com/office/drawing/2014/main" id="{B7EF3A79-F54B-044B-B47B-BE91458237C9}"/>
                </a:ext>
              </a:extLst>
            </p:cNvPr>
            <p:cNvSpPr/>
            <p:nvPr/>
          </p:nvSpPr>
          <p:spPr>
            <a:xfrm>
              <a:off x="4202563" y="1086332"/>
              <a:ext cx="2497873" cy="369332"/>
            </a:xfrm>
            <a:prstGeom prst="flowChartDecision">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a:latin typeface="Gill Sans MT" panose="020B0502020104020203" pitchFamily="34" charset="0"/>
                </a:rPr>
                <a:t>Satisfy SLO?</a:t>
              </a:r>
              <a:endParaRPr kumimoji="1" lang="zh-CN" altLang="en-US" dirty="0">
                <a:latin typeface="Gill Sans MT" panose="020B0502020104020203" pitchFamily="34" charset="0"/>
              </a:endParaRPr>
            </a:p>
          </p:txBody>
        </p:sp>
        <p:sp>
          <p:nvSpPr>
            <p:cNvPr id="100" name="文本框 99">
              <a:extLst>
                <a:ext uri="{FF2B5EF4-FFF2-40B4-BE49-F238E27FC236}">
                  <a16:creationId xmlns:a16="http://schemas.microsoft.com/office/drawing/2014/main" id="{18E05D9D-336F-D640-A29A-E5B884E4CAE8}"/>
                </a:ext>
              </a:extLst>
            </p:cNvPr>
            <p:cNvSpPr txBox="1"/>
            <p:nvPr/>
          </p:nvSpPr>
          <p:spPr>
            <a:xfrm>
              <a:off x="7355076" y="1086332"/>
              <a:ext cx="1444540" cy="369332"/>
            </a:xfrm>
            <a:prstGeom prst="rect">
              <a:avLst/>
            </a:prstGeom>
            <a:noFill/>
            <a:ln w="12700">
              <a:solidFill>
                <a:schemeClr val="tx1"/>
              </a:solidFill>
            </a:ln>
          </p:spPr>
          <p:txBody>
            <a:bodyPr wrap="square" rtlCol="0">
              <a:spAutoFit/>
            </a:bodyPr>
            <a:lstStyle/>
            <a:p>
              <a:r>
                <a:rPr kumimoji="1" lang="en-US" altLang="zh-CN" dirty="0">
                  <a:latin typeface="Gill Sans MT" panose="020B0502020104020203" pitchFamily="34" charset="0"/>
                </a:rPr>
                <a:t>Report Alert</a:t>
              </a:r>
              <a:endParaRPr kumimoji="1" lang="zh-CN" altLang="en-US" dirty="0">
                <a:latin typeface="Gill Sans MT" panose="020B0502020104020203" pitchFamily="34" charset="0"/>
              </a:endParaRPr>
            </a:p>
          </p:txBody>
        </p:sp>
        <p:cxnSp>
          <p:nvCxnSpPr>
            <p:cNvPr id="10" name="直线箭头连接符 9">
              <a:extLst>
                <a:ext uri="{FF2B5EF4-FFF2-40B4-BE49-F238E27FC236}">
                  <a16:creationId xmlns:a16="http://schemas.microsoft.com/office/drawing/2014/main" id="{81A624BD-6DB2-8844-89B5-CA80F4C354C5}"/>
                </a:ext>
              </a:extLst>
            </p:cNvPr>
            <p:cNvCxnSpPr>
              <a:stCxn id="5" idx="3"/>
              <a:endCxn id="6" idx="1"/>
            </p:cNvCxnSpPr>
            <p:nvPr/>
          </p:nvCxnSpPr>
          <p:spPr>
            <a:xfrm flipV="1">
              <a:off x="3480721" y="1270998"/>
              <a:ext cx="721842" cy="3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直线箭头连接符 17">
              <a:extLst>
                <a:ext uri="{FF2B5EF4-FFF2-40B4-BE49-F238E27FC236}">
                  <a16:creationId xmlns:a16="http://schemas.microsoft.com/office/drawing/2014/main" id="{2898D352-4475-DA43-9B8E-39B4547BE194}"/>
                </a:ext>
              </a:extLst>
            </p:cNvPr>
            <p:cNvCxnSpPr>
              <a:stCxn id="6" idx="3"/>
              <a:endCxn id="100" idx="1"/>
            </p:cNvCxnSpPr>
            <p:nvPr/>
          </p:nvCxnSpPr>
          <p:spPr>
            <a:xfrm>
              <a:off x="6700436" y="1270998"/>
              <a:ext cx="6546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肘形连接符 20">
              <a:extLst>
                <a:ext uri="{FF2B5EF4-FFF2-40B4-BE49-F238E27FC236}">
                  <a16:creationId xmlns:a16="http://schemas.microsoft.com/office/drawing/2014/main" id="{1AB499A8-E0F7-3845-8CA0-4D4784E4FCEE}"/>
                </a:ext>
              </a:extLst>
            </p:cNvPr>
            <p:cNvCxnSpPr>
              <a:stCxn id="6" idx="2"/>
              <a:endCxn id="5" idx="2"/>
            </p:cNvCxnSpPr>
            <p:nvPr/>
          </p:nvCxnSpPr>
          <p:spPr>
            <a:xfrm rot="5400000">
              <a:off x="3793981" y="-201517"/>
              <a:ext cx="338" cy="3314700"/>
            </a:xfrm>
            <a:prstGeom prst="bentConnector3">
              <a:avLst>
                <a:gd name="adj1" fmla="val 67733136"/>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3" name="肘形连接符 22">
              <a:extLst>
                <a:ext uri="{FF2B5EF4-FFF2-40B4-BE49-F238E27FC236}">
                  <a16:creationId xmlns:a16="http://schemas.microsoft.com/office/drawing/2014/main" id="{D403D591-D5D3-974B-865E-13F864474680}"/>
                </a:ext>
              </a:extLst>
            </p:cNvPr>
            <p:cNvCxnSpPr>
              <a:stCxn id="100" idx="2"/>
            </p:cNvCxnSpPr>
            <p:nvPr/>
          </p:nvCxnSpPr>
          <p:spPr>
            <a:xfrm rot="5400000">
              <a:off x="6553742" y="162692"/>
              <a:ext cx="230632" cy="2816577"/>
            </a:xfrm>
            <a:prstGeom prst="bentConnector2">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24" name="文本框 23">
              <a:extLst>
                <a:ext uri="{FF2B5EF4-FFF2-40B4-BE49-F238E27FC236}">
                  <a16:creationId xmlns:a16="http://schemas.microsoft.com/office/drawing/2014/main" id="{935B033C-B80D-6644-A6F3-5A191A8614A9}"/>
                </a:ext>
              </a:extLst>
            </p:cNvPr>
            <p:cNvSpPr txBox="1"/>
            <p:nvPr/>
          </p:nvSpPr>
          <p:spPr>
            <a:xfrm>
              <a:off x="5037365" y="1365532"/>
              <a:ext cx="509154" cy="369332"/>
            </a:xfrm>
            <a:prstGeom prst="rect">
              <a:avLst/>
            </a:prstGeom>
            <a:noFill/>
          </p:spPr>
          <p:txBody>
            <a:bodyPr wrap="square" rtlCol="0">
              <a:spAutoFit/>
            </a:bodyPr>
            <a:lstStyle/>
            <a:p>
              <a:r>
                <a:rPr kumimoji="1" lang="en-US" altLang="zh-CN" dirty="0">
                  <a:latin typeface="Gill Sans MT" panose="020B0502020104020203" pitchFamily="34" charset="0"/>
                </a:rPr>
                <a:t>yes</a:t>
              </a:r>
              <a:endParaRPr kumimoji="1" lang="zh-CN" altLang="en-US" dirty="0">
                <a:latin typeface="Gill Sans MT" panose="020B0502020104020203" pitchFamily="34" charset="0"/>
              </a:endParaRPr>
            </a:p>
          </p:txBody>
        </p:sp>
        <p:sp>
          <p:nvSpPr>
            <p:cNvPr id="116" name="文本框 115">
              <a:extLst>
                <a:ext uri="{FF2B5EF4-FFF2-40B4-BE49-F238E27FC236}">
                  <a16:creationId xmlns:a16="http://schemas.microsoft.com/office/drawing/2014/main" id="{8B19C763-26BB-A547-ABC4-67F1E103C84D}"/>
                </a:ext>
              </a:extLst>
            </p:cNvPr>
            <p:cNvSpPr txBox="1"/>
            <p:nvPr/>
          </p:nvSpPr>
          <p:spPr>
            <a:xfrm>
              <a:off x="6773179" y="982006"/>
              <a:ext cx="509154" cy="369332"/>
            </a:xfrm>
            <a:prstGeom prst="rect">
              <a:avLst/>
            </a:prstGeom>
            <a:noFill/>
          </p:spPr>
          <p:txBody>
            <a:bodyPr wrap="square" rtlCol="0">
              <a:spAutoFit/>
            </a:bodyPr>
            <a:lstStyle/>
            <a:p>
              <a:r>
                <a:rPr kumimoji="1" lang="en-US" altLang="zh-CN" dirty="0">
                  <a:latin typeface="Gill Sans MT" panose="020B0502020104020203" pitchFamily="34" charset="0"/>
                </a:rPr>
                <a:t>no</a:t>
              </a:r>
              <a:endParaRPr kumimoji="1" lang="zh-CN" altLang="en-US" dirty="0">
                <a:latin typeface="Gill Sans MT" panose="020B0502020104020203" pitchFamily="34" charset="0"/>
              </a:endParaRPr>
            </a:p>
          </p:txBody>
        </p:sp>
      </p:grpSp>
      <p:grpSp>
        <p:nvGrpSpPr>
          <p:cNvPr id="31" name="组合 30">
            <a:extLst>
              <a:ext uri="{FF2B5EF4-FFF2-40B4-BE49-F238E27FC236}">
                <a16:creationId xmlns:a16="http://schemas.microsoft.com/office/drawing/2014/main" id="{A9144537-2EDA-BE4F-A0DE-0AD4CAB3498F}"/>
              </a:ext>
            </a:extLst>
          </p:cNvPr>
          <p:cNvGrpSpPr/>
          <p:nvPr/>
        </p:nvGrpSpPr>
        <p:grpSpPr>
          <a:xfrm>
            <a:off x="399699" y="1916358"/>
            <a:ext cx="8926334" cy="734891"/>
            <a:chOff x="399699" y="1916358"/>
            <a:chExt cx="8926334" cy="734891"/>
          </a:xfrm>
        </p:grpSpPr>
        <p:sp>
          <p:nvSpPr>
            <p:cNvPr id="137" name="标题 1">
              <a:extLst>
                <a:ext uri="{FF2B5EF4-FFF2-40B4-BE49-F238E27FC236}">
                  <a16:creationId xmlns:a16="http://schemas.microsoft.com/office/drawing/2014/main" id="{50B561E7-250F-8A48-A8A8-04621F462013}"/>
                </a:ext>
              </a:extLst>
            </p:cNvPr>
            <p:cNvSpPr txBox="1">
              <a:spLocks/>
            </p:cNvSpPr>
            <p:nvPr/>
          </p:nvSpPr>
          <p:spPr>
            <a:xfrm>
              <a:off x="399699" y="1987959"/>
              <a:ext cx="2168519" cy="6192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Wingdings" pitchFamily="2" charset="2"/>
                <a:buChar char="ü"/>
              </a:pPr>
              <a:r>
                <a:rPr kumimoji="1" lang="en-US" altLang="zh-CN" sz="2400" dirty="0">
                  <a:latin typeface="Gill Sans MT" panose="020B0502020104020203" pitchFamily="34" charset="0"/>
                </a:rPr>
                <a:t>Packet Loss</a:t>
              </a:r>
            </a:p>
            <a:p>
              <a:pPr marL="914400" lvl="1" indent="-457200">
                <a:buFont typeface="Wingdings" pitchFamily="2" charset="2"/>
                <a:buChar char="ü"/>
              </a:pPr>
              <a:endParaRPr kumimoji="1" lang="en-US" altLang="zh-CN" sz="200" dirty="0">
                <a:latin typeface="Gill Sans MT" panose="020B0502020104020203" pitchFamily="34" charset="0"/>
              </a:endParaRPr>
            </a:p>
            <a:p>
              <a:pPr marL="914400" lvl="1" indent="-457200">
                <a:buFont typeface="Wingdings" pitchFamily="2" charset="2"/>
                <a:buChar char="ü"/>
              </a:pPr>
              <a:endParaRPr kumimoji="1" lang="zh-CN" altLang="en-US" sz="200" dirty="0">
                <a:latin typeface="Gill Sans MT" panose="020B0502020104020203" pitchFamily="34" charset="0"/>
              </a:endParaRPr>
            </a:p>
          </p:txBody>
        </p:sp>
        <p:sp>
          <p:nvSpPr>
            <p:cNvPr id="29" name="左大括号 28">
              <a:extLst>
                <a:ext uri="{FF2B5EF4-FFF2-40B4-BE49-F238E27FC236}">
                  <a16:creationId xmlns:a16="http://schemas.microsoft.com/office/drawing/2014/main" id="{6B9C2358-82A3-474D-B5A0-6541B3EF0756}"/>
                </a:ext>
              </a:extLst>
            </p:cNvPr>
            <p:cNvSpPr/>
            <p:nvPr/>
          </p:nvSpPr>
          <p:spPr>
            <a:xfrm>
              <a:off x="2474871" y="1945390"/>
              <a:ext cx="171347" cy="705859"/>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dirty="0"/>
            </a:p>
          </p:txBody>
        </p:sp>
        <p:sp>
          <p:nvSpPr>
            <p:cNvPr id="30" name="文本框 29">
              <a:extLst>
                <a:ext uri="{FF2B5EF4-FFF2-40B4-BE49-F238E27FC236}">
                  <a16:creationId xmlns:a16="http://schemas.microsoft.com/office/drawing/2014/main" id="{44F63411-492E-A141-BAA0-D3FAE2B81BD4}"/>
                </a:ext>
              </a:extLst>
            </p:cNvPr>
            <p:cNvSpPr txBox="1"/>
            <p:nvPr/>
          </p:nvSpPr>
          <p:spPr>
            <a:xfrm>
              <a:off x="2646218" y="1916358"/>
              <a:ext cx="6679815" cy="707886"/>
            </a:xfrm>
            <a:prstGeom prst="rect">
              <a:avLst/>
            </a:prstGeom>
            <a:noFill/>
          </p:spPr>
          <p:txBody>
            <a:bodyPr wrap="square" rtlCol="0">
              <a:spAutoFit/>
            </a:bodyPr>
            <a:lstStyle/>
            <a:p>
              <a:pPr marL="342900" indent="-342900">
                <a:buFont typeface="Arial" panose="020B0604020202020204" pitchFamily="34" charset="0"/>
                <a:buChar char="•"/>
              </a:pPr>
              <a:r>
                <a:rPr kumimoji="1" lang="en-US" altLang="zh-CN" sz="2000" dirty="0">
                  <a:latin typeface="Gill Sans MT" panose="020B0502020104020203" pitchFamily="34" charset="0"/>
                </a:rPr>
                <a:t>Coloring Algorithm: </a:t>
              </a:r>
              <a:r>
                <a:rPr kumimoji="1" lang="en-US" altLang="zh-CN" sz="2000" dirty="0">
                  <a:solidFill>
                    <a:srgbClr val="7030A0"/>
                  </a:solidFill>
                  <a:latin typeface="Gill Sans MT" panose="020B0502020104020203" pitchFamily="34" charset="0"/>
                </a:rPr>
                <a:t>the number of lost packet</a:t>
              </a:r>
            </a:p>
            <a:p>
              <a:pPr marL="342900" indent="-342900">
                <a:buFont typeface="Arial" panose="020B0604020202020204" pitchFamily="34" charset="0"/>
                <a:buChar char="•"/>
              </a:pPr>
              <a:r>
                <a:rPr kumimoji="1" lang="en-US" altLang="zh-CN" sz="2000" dirty="0">
                  <a:latin typeface="Gill Sans MT" panose="020B0502020104020203" pitchFamily="34" charset="0"/>
                </a:rPr>
                <a:t>completely on the data plane</a:t>
              </a:r>
            </a:p>
          </p:txBody>
        </p:sp>
      </p:grpSp>
      <p:grpSp>
        <p:nvGrpSpPr>
          <p:cNvPr id="41" name="组合 40">
            <a:extLst>
              <a:ext uri="{FF2B5EF4-FFF2-40B4-BE49-F238E27FC236}">
                <a16:creationId xmlns:a16="http://schemas.microsoft.com/office/drawing/2014/main" id="{266B5D40-299D-9045-BD40-0A293954204D}"/>
              </a:ext>
            </a:extLst>
          </p:cNvPr>
          <p:cNvGrpSpPr/>
          <p:nvPr/>
        </p:nvGrpSpPr>
        <p:grpSpPr>
          <a:xfrm>
            <a:off x="494723" y="2840951"/>
            <a:ext cx="5240357" cy="1031778"/>
            <a:chOff x="721900" y="2888877"/>
            <a:chExt cx="5240357" cy="1031778"/>
          </a:xfrm>
        </p:grpSpPr>
        <p:sp>
          <p:nvSpPr>
            <p:cNvPr id="139" name="文本框 138">
              <a:extLst>
                <a:ext uri="{FF2B5EF4-FFF2-40B4-BE49-F238E27FC236}">
                  <a16:creationId xmlns:a16="http://schemas.microsoft.com/office/drawing/2014/main" id="{C6BC068C-71E6-F349-B3EE-F73E4A79AABD}"/>
                </a:ext>
              </a:extLst>
            </p:cNvPr>
            <p:cNvSpPr txBox="1"/>
            <p:nvPr/>
          </p:nvSpPr>
          <p:spPr>
            <a:xfrm>
              <a:off x="721900" y="2888877"/>
              <a:ext cx="5240357" cy="400110"/>
            </a:xfrm>
            <a:prstGeom prst="rect">
              <a:avLst/>
            </a:prstGeom>
            <a:noFill/>
          </p:spPr>
          <p:txBody>
            <a:bodyPr wrap="square" rtlCol="0">
              <a:spAutoFit/>
            </a:bodyPr>
            <a:lstStyle/>
            <a:p>
              <a:r>
                <a:rPr kumimoji="1" lang="en-US" altLang="zh-CN" sz="2000" dirty="0">
                  <a:latin typeface="Gill Sans MT" panose="020B0502020104020203" pitchFamily="34" charset="0"/>
                </a:rPr>
                <a:t>① upstream switch dyes packets </a:t>
              </a:r>
              <a:r>
                <a:rPr kumimoji="1" lang="en-US" altLang="zh-CN" sz="2000" dirty="0">
                  <a:solidFill>
                    <a:srgbClr val="C00000"/>
                  </a:solidFill>
                  <a:latin typeface="Gill Sans MT" panose="020B0502020104020203" pitchFamily="34" charset="0"/>
                </a:rPr>
                <a:t>red</a:t>
              </a:r>
              <a:r>
                <a:rPr kumimoji="1" lang="en-US" altLang="zh-CN" sz="2000" dirty="0">
                  <a:latin typeface="Gill Sans MT" panose="020B0502020104020203" pitchFamily="34" charset="0"/>
                </a:rPr>
                <a:t> or </a:t>
              </a:r>
              <a:r>
                <a:rPr kumimoji="1" lang="en-US" altLang="zh-CN" sz="2000" dirty="0">
                  <a:solidFill>
                    <a:srgbClr val="00B050"/>
                  </a:solidFill>
                  <a:latin typeface="Gill Sans MT" panose="020B0502020104020203" pitchFamily="34" charset="0"/>
                </a:rPr>
                <a:t>green</a:t>
              </a:r>
            </a:p>
          </p:txBody>
        </p:sp>
        <p:sp>
          <p:nvSpPr>
            <p:cNvPr id="148" name="矩形 147">
              <a:extLst>
                <a:ext uri="{FF2B5EF4-FFF2-40B4-BE49-F238E27FC236}">
                  <a16:creationId xmlns:a16="http://schemas.microsoft.com/office/drawing/2014/main" id="{684B5475-D533-C044-A4CF-534BDB4CE4E3}"/>
                </a:ext>
              </a:extLst>
            </p:cNvPr>
            <p:cNvSpPr/>
            <p:nvPr/>
          </p:nvSpPr>
          <p:spPr>
            <a:xfrm>
              <a:off x="1303636" y="3407243"/>
              <a:ext cx="205727" cy="136615"/>
            </a:xfrm>
            <a:prstGeom prst="rect">
              <a:avLst/>
            </a:prstGeom>
            <a:solidFill>
              <a:srgbClr val="FF7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3" name="矩形 152">
              <a:extLst>
                <a:ext uri="{FF2B5EF4-FFF2-40B4-BE49-F238E27FC236}">
                  <a16:creationId xmlns:a16="http://schemas.microsoft.com/office/drawing/2014/main" id="{E04467BB-17E4-EC43-A3A2-1D8906DA6D1A}"/>
                </a:ext>
              </a:extLst>
            </p:cNvPr>
            <p:cNvSpPr/>
            <p:nvPr/>
          </p:nvSpPr>
          <p:spPr>
            <a:xfrm>
              <a:off x="1682867" y="3407243"/>
              <a:ext cx="205727" cy="136615"/>
            </a:xfrm>
            <a:prstGeom prst="rect">
              <a:avLst/>
            </a:prstGeom>
            <a:solidFill>
              <a:srgbClr val="FF7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5" name="矩形 154">
              <a:extLst>
                <a:ext uri="{FF2B5EF4-FFF2-40B4-BE49-F238E27FC236}">
                  <a16:creationId xmlns:a16="http://schemas.microsoft.com/office/drawing/2014/main" id="{DA5150CD-9A39-204E-B53D-EAC518547B8D}"/>
                </a:ext>
              </a:extLst>
            </p:cNvPr>
            <p:cNvSpPr/>
            <p:nvPr/>
          </p:nvSpPr>
          <p:spPr>
            <a:xfrm>
              <a:off x="2067974" y="3407243"/>
              <a:ext cx="205727" cy="136615"/>
            </a:xfrm>
            <a:prstGeom prst="rect">
              <a:avLst/>
            </a:prstGeom>
            <a:solidFill>
              <a:srgbClr val="FF7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6" name="矩形 155">
              <a:extLst>
                <a:ext uri="{FF2B5EF4-FFF2-40B4-BE49-F238E27FC236}">
                  <a16:creationId xmlns:a16="http://schemas.microsoft.com/office/drawing/2014/main" id="{66BB017A-F5EE-6B4E-95E1-78256686C00C}"/>
                </a:ext>
              </a:extLst>
            </p:cNvPr>
            <p:cNvSpPr/>
            <p:nvPr/>
          </p:nvSpPr>
          <p:spPr>
            <a:xfrm>
              <a:off x="2423946" y="3412100"/>
              <a:ext cx="205727" cy="136615"/>
            </a:xfrm>
            <a:prstGeom prst="rect">
              <a:avLst/>
            </a:prstGeom>
            <a:solidFill>
              <a:srgbClr val="FF7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7" name="矩形 156">
              <a:extLst>
                <a:ext uri="{FF2B5EF4-FFF2-40B4-BE49-F238E27FC236}">
                  <a16:creationId xmlns:a16="http://schemas.microsoft.com/office/drawing/2014/main" id="{4CB76EB8-BAFC-3C4B-939F-2E2A15B09F9E}"/>
                </a:ext>
              </a:extLst>
            </p:cNvPr>
            <p:cNvSpPr/>
            <p:nvPr/>
          </p:nvSpPr>
          <p:spPr>
            <a:xfrm>
              <a:off x="2795395" y="3407242"/>
              <a:ext cx="205727" cy="13661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8" name="矩形 157">
              <a:extLst>
                <a:ext uri="{FF2B5EF4-FFF2-40B4-BE49-F238E27FC236}">
                  <a16:creationId xmlns:a16="http://schemas.microsoft.com/office/drawing/2014/main" id="{75264038-5DEA-894D-8749-839ABA6DE982}"/>
                </a:ext>
              </a:extLst>
            </p:cNvPr>
            <p:cNvSpPr/>
            <p:nvPr/>
          </p:nvSpPr>
          <p:spPr>
            <a:xfrm>
              <a:off x="3158353" y="3407242"/>
              <a:ext cx="205727" cy="13661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0" name="矩形 159">
              <a:extLst>
                <a:ext uri="{FF2B5EF4-FFF2-40B4-BE49-F238E27FC236}">
                  <a16:creationId xmlns:a16="http://schemas.microsoft.com/office/drawing/2014/main" id="{6FDD9140-A232-7441-9D7D-0902D0B140BC}"/>
                </a:ext>
              </a:extLst>
            </p:cNvPr>
            <p:cNvSpPr/>
            <p:nvPr/>
          </p:nvSpPr>
          <p:spPr>
            <a:xfrm>
              <a:off x="3544610" y="3408235"/>
              <a:ext cx="205727" cy="13661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1" name="矩形 160">
              <a:extLst>
                <a:ext uri="{FF2B5EF4-FFF2-40B4-BE49-F238E27FC236}">
                  <a16:creationId xmlns:a16="http://schemas.microsoft.com/office/drawing/2014/main" id="{B39B430C-8124-0A4D-AE5D-2C031CADFB3E}"/>
                </a:ext>
              </a:extLst>
            </p:cNvPr>
            <p:cNvSpPr/>
            <p:nvPr/>
          </p:nvSpPr>
          <p:spPr>
            <a:xfrm>
              <a:off x="3923841" y="3408235"/>
              <a:ext cx="205727" cy="13661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2" name="矩形 161">
              <a:extLst>
                <a:ext uri="{FF2B5EF4-FFF2-40B4-BE49-F238E27FC236}">
                  <a16:creationId xmlns:a16="http://schemas.microsoft.com/office/drawing/2014/main" id="{7EFD82B2-5925-A044-A988-FBD6AC9FCD0C}"/>
                </a:ext>
              </a:extLst>
            </p:cNvPr>
            <p:cNvSpPr/>
            <p:nvPr/>
          </p:nvSpPr>
          <p:spPr>
            <a:xfrm>
              <a:off x="4308948" y="3408235"/>
              <a:ext cx="205727" cy="136615"/>
            </a:xfrm>
            <a:prstGeom prst="rect">
              <a:avLst/>
            </a:prstGeom>
            <a:solidFill>
              <a:srgbClr val="FF7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3" name="矩形 162">
              <a:extLst>
                <a:ext uri="{FF2B5EF4-FFF2-40B4-BE49-F238E27FC236}">
                  <a16:creationId xmlns:a16="http://schemas.microsoft.com/office/drawing/2014/main" id="{172C6EDC-3C37-6C4D-88EE-55273D46F82F}"/>
                </a:ext>
              </a:extLst>
            </p:cNvPr>
            <p:cNvSpPr/>
            <p:nvPr/>
          </p:nvSpPr>
          <p:spPr>
            <a:xfrm>
              <a:off x="4664920" y="3413092"/>
              <a:ext cx="205727" cy="136615"/>
            </a:xfrm>
            <a:prstGeom prst="rect">
              <a:avLst/>
            </a:prstGeom>
            <a:solidFill>
              <a:srgbClr val="FF7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4" name="矩形 163">
              <a:extLst>
                <a:ext uri="{FF2B5EF4-FFF2-40B4-BE49-F238E27FC236}">
                  <a16:creationId xmlns:a16="http://schemas.microsoft.com/office/drawing/2014/main" id="{6005BA91-6806-EB40-9558-5149C793386D}"/>
                </a:ext>
              </a:extLst>
            </p:cNvPr>
            <p:cNvSpPr/>
            <p:nvPr/>
          </p:nvSpPr>
          <p:spPr>
            <a:xfrm>
              <a:off x="5036369" y="3408234"/>
              <a:ext cx="205727" cy="136615"/>
            </a:xfrm>
            <a:prstGeom prst="rect">
              <a:avLst/>
            </a:prstGeom>
            <a:solidFill>
              <a:srgbClr val="FF7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5" name="矩形 164">
              <a:extLst>
                <a:ext uri="{FF2B5EF4-FFF2-40B4-BE49-F238E27FC236}">
                  <a16:creationId xmlns:a16="http://schemas.microsoft.com/office/drawing/2014/main" id="{7A7F641E-7E74-354B-B049-2BA6B6D024FD}"/>
                </a:ext>
              </a:extLst>
            </p:cNvPr>
            <p:cNvSpPr/>
            <p:nvPr/>
          </p:nvSpPr>
          <p:spPr>
            <a:xfrm>
              <a:off x="5399327" y="3408234"/>
              <a:ext cx="205727" cy="136615"/>
            </a:xfrm>
            <a:prstGeom prst="rect">
              <a:avLst/>
            </a:prstGeom>
            <a:solidFill>
              <a:srgbClr val="FF7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3" name="直线连接符 32">
              <a:extLst>
                <a:ext uri="{FF2B5EF4-FFF2-40B4-BE49-F238E27FC236}">
                  <a16:creationId xmlns:a16="http://schemas.microsoft.com/office/drawing/2014/main" id="{7D597A40-34A7-B444-9A8D-2FF8B96346AE}"/>
                </a:ext>
              </a:extLst>
            </p:cNvPr>
            <p:cNvCxnSpPr>
              <a:cxnSpLocks/>
            </p:cNvCxnSpPr>
            <p:nvPr/>
          </p:nvCxnSpPr>
          <p:spPr>
            <a:xfrm>
              <a:off x="1214203" y="3384000"/>
              <a:ext cx="0" cy="360000"/>
            </a:xfrm>
            <a:prstGeom prst="line">
              <a:avLst/>
            </a:prstGeom>
          </p:spPr>
          <p:style>
            <a:lnRef idx="1">
              <a:schemeClr val="dk1"/>
            </a:lnRef>
            <a:fillRef idx="0">
              <a:schemeClr val="dk1"/>
            </a:fillRef>
            <a:effectRef idx="0">
              <a:schemeClr val="dk1"/>
            </a:effectRef>
            <a:fontRef idx="minor">
              <a:schemeClr val="tx1"/>
            </a:fontRef>
          </p:style>
        </p:cxnSp>
        <p:cxnSp>
          <p:nvCxnSpPr>
            <p:cNvPr id="166" name="直线连接符 165">
              <a:extLst>
                <a:ext uri="{FF2B5EF4-FFF2-40B4-BE49-F238E27FC236}">
                  <a16:creationId xmlns:a16="http://schemas.microsoft.com/office/drawing/2014/main" id="{1837EBDA-3321-B048-991F-3EE8E892E4E4}"/>
                </a:ext>
              </a:extLst>
            </p:cNvPr>
            <p:cNvCxnSpPr>
              <a:cxnSpLocks/>
            </p:cNvCxnSpPr>
            <p:nvPr/>
          </p:nvCxnSpPr>
          <p:spPr>
            <a:xfrm>
              <a:off x="2713220" y="3384000"/>
              <a:ext cx="0" cy="360000"/>
            </a:xfrm>
            <a:prstGeom prst="line">
              <a:avLst/>
            </a:prstGeom>
          </p:spPr>
          <p:style>
            <a:lnRef idx="1">
              <a:schemeClr val="dk1"/>
            </a:lnRef>
            <a:fillRef idx="0">
              <a:schemeClr val="dk1"/>
            </a:fillRef>
            <a:effectRef idx="0">
              <a:schemeClr val="dk1"/>
            </a:effectRef>
            <a:fontRef idx="minor">
              <a:schemeClr val="tx1"/>
            </a:fontRef>
          </p:style>
        </p:cxnSp>
        <p:cxnSp>
          <p:nvCxnSpPr>
            <p:cNvPr id="168" name="直线连接符 167">
              <a:extLst>
                <a:ext uri="{FF2B5EF4-FFF2-40B4-BE49-F238E27FC236}">
                  <a16:creationId xmlns:a16="http://schemas.microsoft.com/office/drawing/2014/main" id="{9C1E71BB-193F-2542-BDDE-A41FB1597F66}"/>
                </a:ext>
              </a:extLst>
            </p:cNvPr>
            <p:cNvCxnSpPr>
              <a:cxnSpLocks/>
            </p:cNvCxnSpPr>
            <p:nvPr/>
          </p:nvCxnSpPr>
          <p:spPr>
            <a:xfrm>
              <a:off x="4222007" y="3384000"/>
              <a:ext cx="0" cy="36000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70" name="文本框 169">
                  <a:extLst>
                    <a:ext uri="{FF2B5EF4-FFF2-40B4-BE49-F238E27FC236}">
                      <a16:creationId xmlns:a16="http://schemas.microsoft.com/office/drawing/2014/main" id="{0FF5A739-15B1-BC46-94EB-47D1EE1A23D1}"/>
                    </a:ext>
                  </a:extLst>
                </p:cNvPr>
                <p:cNvSpPr txBox="1"/>
                <p:nvPr/>
              </p:nvSpPr>
              <p:spPr>
                <a:xfrm>
                  <a:off x="1741425" y="3501778"/>
                  <a:ext cx="338636"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000" b="0" i="1" smtClean="0">
                                <a:solidFill>
                                  <a:schemeClr val="tx1"/>
                                </a:solidFill>
                                <a:latin typeface="Cambria Math" panose="02040503050406030204" pitchFamily="18" charset="0"/>
                              </a:rPr>
                            </m:ctrlPr>
                          </m:sSubPr>
                          <m:e>
                            <m:r>
                              <a:rPr kumimoji="1" lang="en-US" altLang="zh-CN" sz="2000" b="0" i="1" smtClean="0">
                                <a:solidFill>
                                  <a:schemeClr val="tx1"/>
                                </a:solidFill>
                                <a:latin typeface="Cambria Math" panose="02040503050406030204" pitchFamily="18" charset="0"/>
                              </a:rPr>
                              <m:t>𝑒</m:t>
                            </m:r>
                          </m:e>
                          <m:sub>
                            <m:r>
                              <a:rPr kumimoji="1" lang="en-US" altLang="zh-CN" sz="2000" b="0" i="1" smtClean="0">
                                <a:solidFill>
                                  <a:schemeClr val="tx1"/>
                                </a:solidFill>
                                <a:latin typeface="Cambria Math" panose="02040503050406030204" pitchFamily="18" charset="0"/>
                              </a:rPr>
                              <m:t>1</m:t>
                            </m:r>
                          </m:sub>
                        </m:sSub>
                      </m:oMath>
                    </m:oMathPara>
                  </a14:m>
                  <a:endParaRPr kumimoji="1" lang="en-US" altLang="zh-CN" sz="2000" dirty="0">
                    <a:solidFill>
                      <a:schemeClr val="tx1"/>
                    </a:solidFill>
                    <a:latin typeface="Gill Sans MT" panose="020B0502020104020203" pitchFamily="34" charset="0"/>
                  </a:endParaRPr>
                </a:p>
              </p:txBody>
            </p:sp>
          </mc:Choice>
          <mc:Fallback xmlns="">
            <p:sp>
              <p:nvSpPr>
                <p:cNvPr id="170" name="文本框 169">
                  <a:extLst>
                    <a:ext uri="{FF2B5EF4-FFF2-40B4-BE49-F238E27FC236}">
                      <a16:creationId xmlns:a16="http://schemas.microsoft.com/office/drawing/2014/main" id="{0FF5A739-15B1-BC46-94EB-47D1EE1A23D1}"/>
                    </a:ext>
                  </a:extLst>
                </p:cNvPr>
                <p:cNvSpPr txBox="1">
                  <a:spLocks noRot="1" noChangeAspect="1" noMove="1" noResize="1" noEditPoints="1" noAdjustHandles="1" noChangeArrowheads="1" noChangeShapeType="1" noTextEdit="1"/>
                </p:cNvSpPr>
                <p:nvPr/>
              </p:nvSpPr>
              <p:spPr>
                <a:xfrm>
                  <a:off x="1741425" y="3501778"/>
                  <a:ext cx="338636" cy="400110"/>
                </a:xfrm>
                <a:prstGeom prst="rect">
                  <a:avLst/>
                </a:prstGeom>
                <a:blipFill>
                  <a:blip r:embed="rId3"/>
                  <a:stretch>
                    <a:fillRect r="-111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1" name="文本框 170">
                  <a:extLst>
                    <a:ext uri="{FF2B5EF4-FFF2-40B4-BE49-F238E27FC236}">
                      <a16:creationId xmlns:a16="http://schemas.microsoft.com/office/drawing/2014/main" id="{EB5F43E7-C7ED-484A-949E-BC4DB80EA22B}"/>
                    </a:ext>
                  </a:extLst>
                </p:cNvPr>
                <p:cNvSpPr txBox="1"/>
                <p:nvPr/>
              </p:nvSpPr>
              <p:spPr>
                <a:xfrm>
                  <a:off x="3263306" y="3520545"/>
                  <a:ext cx="338636"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000" b="0" i="1" smtClean="0">
                                <a:solidFill>
                                  <a:schemeClr val="tx1"/>
                                </a:solidFill>
                                <a:latin typeface="Cambria Math" panose="02040503050406030204" pitchFamily="18" charset="0"/>
                              </a:rPr>
                            </m:ctrlPr>
                          </m:sSubPr>
                          <m:e>
                            <m:r>
                              <a:rPr kumimoji="1" lang="en-US" altLang="zh-CN" sz="2000" b="0" i="1" smtClean="0">
                                <a:solidFill>
                                  <a:schemeClr val="tx1"/>
                                </a:solidFill>
                                <a:latin typeface="Cambria Math" panose="02040503050406030204" pitchFamily="18" charset="0"/>
                              </a:rPr>
                              <m:t>𝑒</m:t>
                            </m:r>
                          </m:e>
                          <m:sub>
                            <m:r>
                              <a:rPr kumimoji="1" lang="en-US" altLang="zh-CN" sz="2000" b="0" i="1" smtClean="0">
                                <a:solidFill>
                                  <a:schemeClr val="tx1"/>
                                </a:solidFill>
                                <a:latin typeface="Cambria Math" panose="02040503050406030204" pitchFamily="18" charset="0"/>
                              </a:rPr>
                              <m:t>2</m:t>
                            </m:r>
                          </m:sub>
                        </m:sSub>
                      </m:oMath>
                    </m:oMathPara>
                  </a14:m>
                  <a:endParaRPr kumimoji="1" lang="en-US" altLang="zh-CN" sz="2000" dirty="0">
                    <a:solidFill>
                      <a:schemeClr val="tx1"/>
                    </a:solidFill>
                    <a:latin typeface="Gill Sans MT" panose="020B0502020104020203" pitchFamily="34" charset="0"/>
                  </a:endParaRPr>
                </a:p>
              </p:txBody>
            </p:sp>
          </mc:Choice>
          <mc:Fallback xmlns="">
            <p:sp>
              <p:nvSpPr>
                <p:cNvPr id="171" name="文本框 170">
                  <a:extLst>
                    <a:ext uri="{FF2B5EF4-FFF2-40B4-BE49-F238E27FC236}">
                      <a16:creationId xmlns:a16="http://schemas.microsoft.com/office/drawing/2014/main" id="{EB5F43E7-C7ED-484A-949E-BC4DB80EA22B}"/>
                    </a:ext>
                  </a:extLst>
                </p:cNvPr>
                <p:cNvSpPr txBox="1">
                  <a:spLocks noRot="1" noChangeAspect="1" noMove="1" noResize="1" noEditPoints="1" noAdjustHandles="1" noChangeArrowheads="1" noChangeShapeType="1" noTextEdit="1"/>
                </p:cNvSpPr>
                <p:nvPr/>
              </p:nvSpPr>
              <p:spPr>
                <a:xfrm>
                  <a:off x="3263306" y="3520545"/>
                  <a:ext cx="338636" cy="400110"/>
                </a:xfrm>
                <a:prstGeom prst="rect">
                  <a:avLst/>
                </a:prstGeom>
                <a:blipFill>
                  <a:blip r:embed="rId4"/>
                  <a:stretch>
                    <a:fillRect r="-11111"/>
                  </a:stretch>
                </a:blipFill>
              </p:spPr>
              <p:txBody>
                <a:bodyPr/>
                <a:lstStyle/>
                <a:p>
                  <a:r>
                    <a:rPr lang="zh-CN" altLang="en-US">
                      <a:noFill/>
                    </a:rPr>
                    <a:t> </a:t>
                  </a:r>
                </a:p>
              </p:txBody>
            </p:sp>
          </mc:Fallback>
        </mc:AlternateContent>
        <p:cxnSp>
          <p:nvCxnSpPr>
            <p:cNvPr id="172" name="直线连接符 171">
              <a:extLst>
                <a:ext uri="{FF2B5EF4-FFF2-40B4-BE49-F238E27FC236}">
                  <a16:creationId xmlns:a16="http://schemas.microsoft.com/office/drawing/2014/main" id="{E74E8400-B49B-CE4E-BFB1-763BC484F6BD}"/>
                </a:ext>
              </a:extLst>
            </p:cNvPr>
            <p:cNvCxnSpPr>
              <a:cxnSpLocks/>
            </p:cNvCxnSpPr>
            <p:nvPr/>
          </p:nvCxnSpPr>
          <p:spPr>
            <a:xfrm>
              <a:off x="5642921" y="3384000"/>
              <a:ext cx="0" cy="36000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74" name="文本框 173">
                  <a:extLst>
                    <a:ext uri="{FF2B5EF4-FFF2-40B4-BE49-F238E27FC236}">
                      <a16:creationId xmlns:a16="http://schemas.microsoft.com/office/drawing/2014/main" id="{967FC0FC-9A6A-494C-9A15-958A19F2647A}"/>
                    </a:ext>
                  </a:extLst>
                </p:cNvPr>
                <p:cNvSpPr txBox="1"/>
                <p:nvPr/>
              </p:nvSpPr>
              <p:spPr>
                <a:xfrm>
                  <a:off x="4713320" y="3501188"/>
                  <a:ext cx="338636"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000" b="0" i="1" smtClean="0">
                                <a:solidFill>
                                  <a:schemeClr val="tx1"/>
                                </a:solidFill>
                                <a:latin typeface="Cambria Math" panose="02040503050406030204" pitchFamily="18" charset="0"/>
                              </a:rPr>
                            </m:ctrlPr>
                          </m:sSubPr>
                          <m:e>
                            <m:r>
                              <a:rPr kumimoji="1" lang="en-US" altLang="zh-CN" sz="2000" b="0" i="1" smtClean="0">
                                <a:solidFill>
                                  <a:schemeClr val="tx1"/>
                                </a:solidFill>
                                <a:latin typeface="Cambria Math" panose="02040503050406030204" pitchFamily="18" charset="0"/>
                              </a:rPr>
                              <m:t>𝑒</m:t>
                            </m:r>
                          </m:e>
                          <m:sub>
                            <m:r>
                              <a:rPr kumimoji="1" lang="en-US" altLang="zh-CN" sz="2000" b="0" i="1" smtClean="0">
                                <a:solidFill>
                                  <a:schemeClr val="tx1"/>
                                </a:solidFill>
                                <a:latin typeface="Cambria Math" panose="02040503050406030204" pitchFamily="18" charset="0"/>
                              </a:rPr>
                              <m:t>3</m:t>
                            </m:r>
                          </m:sub>
                        </m:sSub>
                      </m:oMath>
                    </m:oMathPara>
                  </a14:m>
                  <a:endParaRPr kumimoji="1" lang="en-US" altLang="zh-CN" sz="2000" dirty="0">
                    <a:solidFill>
                      <a:schemeClr val="tx1"/>
                    </a:solidFill>
                    <a:latin typeface="Gill Sans MT" panose="020B0502020104020203" pitchFamily="34" charset="0"/>
                  </a:endParaRPr>
                </a:p>
              </p:txBody>
            </p:sp>
          </mc:Choice>
          <mc:Fallback xmlns="">
            <p:sp>
              <p:nvSpPr>
                <p:cNvPr id="174" name="文本框 173">
                  <a:extLst>
                    <a:ext uri="{FF2B5EF4-FFF2-40B4-BE49-F238E27FC236}">
                      <a16:creationId xmlns:a16="http://schemas.microsoft.com/office/drawing/2014/main" id="{967FC0FC-9A6A-494C-9A15-958A19F2647A}"/>
                    </a:ext>
                  </a:extLst>
                </p:cNvPr>
                <p:cNvSpPr txBox="1">
                  <a:spLocks noRot="1" noChangeAspect="1" noMove="1" noResize="1" noEditPoints="1" noAdjustHandles="1" noChangeArrowheads="1" noChangeShapeType="1" noTextEdit="1"/>
                </p:cNvSpPr>
                <p:nvPr/>
              </p:nvSpPr>
              <p:spPr>
                <a:xfrm>
                  <a:off x="4713320" y="3501188"/>
                  <a:ext cx="338636" cy="400110"/>
                </a:xfrm>
                <a:prstGeom prst="rect">
                  <a:avLst/>
                </a:prstGeom>
                <a:blipFill>
                  <a:blip r:embed="rId5"/>
                  <a:stretch>
                    <a:fillRect r="-14815"/>
                  </a:stretch>
                </a:blipFill>
              </p:spPr>
              <p:txBody>
                <a:bodyPr/>
                <a:lstStyle/>
                <a:p>
                  <a:r>
                    <a:rPr lang="zh-CN" altLang="en-US">
                      <a:noFill/>
                    </a:rPr>
                    <a:t> </a:t>
                  </a:r>
                </a:p>
              </p:txBody>
            </p:sp>
          </mc:Fallback>
        </mc:AlternateContent>
      </p:grpSp>
      <p:grpSp>
        <p:nvGrpSpPr>
          <p:cNvPr id="42" name="组合 41">
            <a:extLst>
              <a:ext uri="{FF2B5EF4-FFF2-40B4-BE49-F238E27FC236}">
                <a16:creationId xmlns:a16="http://schemas.microsoft.com/office/drawing/2014/main" id="{E5315D96-D156-0549-A7E9-59A42EEA7AF4}"/>
              </a:ext>
            </a:extLst>
          </p:cNvPr>
          <p:cNvGrpSpPr/>
          <p:nvPr/>
        </p:nvGrpSpPr>
        <p:grpSpPr>
          <a:xfrm>
            <a:off x="430951" y="3840658"/>
            <a:ext cx="5013181" cy="2118837"/>
            <a:chOff x="721900" y="3824790"/>
            <a:chExt cx="5013181" cy="2118837"/>
          </a:xfrm>
        </p:grpSpPr>
        <p:sp>
          <p:nvSpPr>
            <p:cNvPr id="239" name="文本框 238">
              <a:extLst>
                <a:ext uri="{FF2B5EF4-FFF2-40B4-BE49-F238E27FC236}">
                  <a16:creationId xmlns:a16="http://schemas.microsoft.com/office/drawing/2014/main" id="{8262B0B7-1B47-CD42-813F-76E3205BBABA}"/>
                </a:ext>
              </a:extLst>
            </p:cNvPr>
            <p:cNvSpPr txBox="1"/>
            <p:nvPr/>
          </p:nvSpPr>
          <p:spPr>
            <a:xfrm>
              <a:off x="1089546" y="5507624"/>
              <a:ext cx="4444428" cy="400110"/>
            </a:xfrm>
            <a:prstGeom prst="rect">
              <a:avLst/>
            </a:prstGeom>
            <a:noFill/>
          </p:spPr>
          <p:txBody>
            <a:bodyPr wrap="square" rtlCol="0">
              <a:spAutoFit/>
            </a:bodyPr>
            <a:lstStyle/>
            <a:p>
              <a:r>
                <a:rPr kumimoji="1" lang="en-US" altLang="zh-CN" sz="2000" dirty="0">
                  <a:latin typeface="Gill Sans MT" panose="020B0502020104020203" pitchFamily="34" charset="0"/>
                </a:rPr>
                <a:t>downstream      ++ w</a:t>
              </a:r>
              <a:r>
                <a:rPr kumimoji="1" lang="en-US" altLang="zh-CN" sz="2000" dirty="0">
                  <a:solidFill>
                    <a:schemeClr val="tx1"/>
                  </a:solidFill>
                  <a:latin typeface="Gill Sans MT" panose="020B0502020104020203" pitchFamily="34" charset="0"/>
                </a:rPr>
                <a:t>hen switch receives</a:t>
              </a:r>
            </a:p>
          </p:txBody>
        </p:sp>
        <p:sp>
          <p:nvSpPr>
            <p:cNvPr id="237" name="文本框 236">
              <a:extLst>
                <a:ext uri="{FF2B5EF4-FFF2-40B4-BE49-F238E27FC236}">
                  <a16:creationId xmlns:a16="http://schemas.microsoft.com/office/drawing/2014/main" id="{09CDDDCF-3299-6C47-A135-4065F4D1785E}"/>
                </a:ext>
              </a:extLst>
            </p:cNvPr>
            <p:cNvSpPr txBox="1"/>
            <p:nvPr/>
          </p:nvSpPr>
          <p:spPr>
            <a:xfrm>
              <a:off x="1084925" y="5093565"/>
              <a:ext cx="4444428" cy="400110"/>
            </a:xfrm>
            <a:prstGeom prst="rect">
              <a:avLst/>
            </a:prstGeom>
            <a:noFill/>
          </p:spPr>
          <p:txBody>
            <a:bodyPr wrap="square" rtlCol="0">
              <a:spAutoFit/>
            </a:bodyPr>
            <a:lstStyle/>
            <a:p>
              <a:r>
                <a:rPr kumimoji="1" lang="en-US" altLang="zh-CN" sz="2000" dirty="0">
                  <a:latin typeface="Gill Sans MT" panose="020B0502020104020203" pitchFamily="34" charset="0"/>
                </a:rPr>
                <a:t>downstream      ++ w</a:t>
              </a:r>
              <a:r>
                <a:rPr kumimoji="1" lang="en-US" altLang="zh-CN" sz="2000" dirty="0">
                  <a:solidFill>
                    <a:schemeClr val="tx1"/>
                  </a:solidFill>
                  <a:latin typeface="Gill Sans MT" panose="020B0502020104020203" pitchFamily="34" charset="0"/>
                </a:rPr>
                <a:t>hen switch receives</a:t>
              </a:r>
            </a:p>
          </p:txBody>
        </p:sp>
        <p:sp>
          <p:nvSpPr>
            <p:cNvPr id="202" name="文本框 201">
              <a:extLst>
                <a:ext uri="{FF2B5EF4-FFF2-40B4-BE49-F238E27FC236}">
                  <a16:creationId xmlns:a16="http://schemas.microsoft.com/office/drawing/2014/main" id="{98AC95A6-B473-AA44-BD15-5FA9C5E980C3}"/>
                </a:ext>
              </a:extLst>
            </p:cNvPr>
            <p:cNvSpPr txBox="1"/>
            <p:nvPr/>
          </p:nvSpPr>
          <p:spPr>
            <a:xfrm>
              <a:off x="1084926" y="4241715"/>
              <a:ext cx="3951444" cy="400110"/>
            </a:xfrm>
            <a:prstGeom prst="rect">
              <a:avLst/>
            </a:prstGeom>
            <a:noFill/>
          </p:spPr>
          <p:txBody>
            <a:bodyPr wrap="square" rtlCol="0">
              <a:spAutoFit/>
            </a:bodyPr>
            <a:lstStyle/>
            <a:p>
              <a:r>
                <a:rPr kumimoji="1" lang="en-US" altLang="zh-CN" sz="2000" dirty="0">
                  <a:latin typeface="Gill Sans MT" panose="020B0502020104020203" pitchFamily="34" charset="0"/>
                </a:rPr>
                <a:t>upstream      ++ w</a:t>
              </a:r>
              <a:r>
                <a:rPr kumimoji="1" lang="en-US" altLang="zh-CN" sz="2000" dirty="0">
                  <a:solidFill>
                    <a:schemeClr val="tx1"/>
                  </a:solidFill>
                  <a:latin typeface="Gill Sans MT" panose="020B0502020104020203" pitchFamily="34" charset="0"/>
                </a:rPr>
                <a:t>hen switch sends</a:t>
              </a:r>
            </a:p>
          </p:txBody>
        </p:sp>
        <p:sp>
          <p:nvSpPr>
            <p:cNvPr id="236" name="文本框 235">
              <a:extLst>
                <a:ext uri="{FF2B5EF4-FFF2-40B4-BE49-F238E27FC236}">
                  <a16:creationId xmlns:a16="http://schemas.microsoft.com/office/drawing/2014/main" id="{D2D7E572-406E-B846-BEAD-41B1F0CFA982}"/>
                </a:ext>
              </a:extLst>
            </p:cNvPr>
            <p:cNvSpPr txBox="1"/>
            <p:nvPr/>
          </p:nvSpPr>
          <p:spPr>
            <a:xfrm>
              <a:off x="1084926" y="4673964"/>
              <a:ext cx="3895074" cy="400110"/>
            </a:xfrm>
            <a:prstGeom prst="rect">
              <a:avLst/>
            </a:prstGeom>
            <a:noFill/>
          </p:spPr>
          <p:txBody>
            <a:bodyPr wrap="square" rtlCol="0">
              <a:spAutoFit/>
            </a:bodyPr>
            <a:lstStyle/>
            <a:p>
              <a:r>
                <a:rPr kumimoji="1" lang="en-US" altLang="zh-CN" sz="2000" dirty="0">
                  <a:latin typeface="Gill Sans MT" panose="020B0502020104020203" pitchFamily="34" charset="0"/>
                </a:rPr>
                <a:t>upstream      ++ w</a:t>
              </a:r>
              <a:r>
                <a:rPr kumimoji="1" lang="en-US" altLang="zh-CN" sz="2000" dirty="0">
                  <a:solidFill>
                    <a:schemeClr val="tx1"/>
                  </a:solidFill>
                  <a:latin typeface="Gill Sans MT" panose="020B0502020104020203" pitchFamily="34" charset="0"/>
                </a:rPr>
                <a:t>hen switch sends</a:t>
              </a:r>
            </a:p>
          </p:txBody>
        </p:sp>
        <p:sp>
          <p:nvSpPr>
            <p:cNvPr id="179" name="文本框 178">
              <a:extLst>
                <a:ext uri="{FF2B5EF4-FFF2-40B4-BE49-F238E27FC236}">
                  <a16:creationId xmlns:a16="http://schemas.microsoft.com/office/drawing/2014/main" id="{85CF191C-F87A-4D41-9753-F2B5A8B79131}"/>
                </a:ext>
              </a:extLst>
            </p:cNvPr>
            <p:cNvSpPr txBox="1"/>
            <p:nvPr/>
          </p:nvSpPr>
          <p:spPr>
            <a:xfrm>
              <a:off x="721900" y="3824790"/>
              <a:ext cx="4921021" cy="400110"/>
            </a:xfrm>
            <a:prstGeom prst="rect">
              <a:avLst/>
            </a:prstGeom>
            <a:noFill/>
          </p:spPr>
          <p:txBody>
            <a:bodyPr wrap="square" rtlCol="0">
              <a:spAutoFit/>
            </a:bodyPr>
            <a:lstStyle/>
            <a:p>
              <a:r>
                <a:rPr kumimoji="1" lang="zh-CN" altLang="en-US" sz="2000" dirty="0">
                  <a:latin typeface="Gill Sans MT" panose="020B0502020104020203" pitchFamily="34" charset="0"/>
                </a:rPr>
                <a:t>② </a:t>
              </a:r>
              <a:r>
                <a:rPr kumimoji="1" lang="en-US" altLang="zh-CN" sz="2000" dirty="0">
                  <a:latin typeface="Gill Sans MT" panose="020B0502020104020203" pitchFamily="34" charset="0"/>
                </a:rPr>
                <a:t>switch’s </a:t>
              </a:r>
              <a:r>
                <a:rPr kumimoji="1" lang="en-US" altLang="zh-CN" sz="2000" dirty="0">
                  <a:solidFill>
                    <a:srgbClr val="C00000"/>
                  </a:solidFill>
                  <a:latin typeface="Gill Sans MT" panose="020B0502020104020203" pitchFamily="34" charset="0"/>
                </a:rPr>
                <a:t>red</a:t>
              </a:r>
              <a:r>
                <a:rPr kumimoji="1" lang="en-US" altLang="zh-CN" sz="2000" dirty="0">
                  <a:latin typeface="Gill Sans MT" panose="020B0502020104020203" pitchFamily="34" charset="0"/>
                </a:rPr>
                <a:t>/</a:t>
              </a:r>
              <a:r>
                <a:rPr kumimoji="1" lang="en-US" altLang="zh-CN" sz="2000" dirty="0">
                  <a:solidFill>
                    <a:srgbClr val="00B050"/>
                  </a:solidFill>
                  <a:latin typeface="Gill Sans MT" panose="020B0502020104020203" pitchFamily="34" charset="0"/>
                </a:rPr>
                <a:t>green</a:t>
              </a:r>
              <a:r>
                <a:rPr kumimoji="1" lang="en-US" altLang="zh-CN" sz="2000" dirty="0">
                  <a:latin typeface="Gill Sans MT" panose="020B0502020104020203" pitchFamily="34" charset="0"/>
                </a:rPr>
                <a:t> counter records</a:t>
              </a:r>
              <a:endParaRPr kumimoji="1" lang="en-US" altLang="zh-CN" sz="2000" dirty="0">
                <a:solidFill>
                  <a:srgbClr val="00B050"/>
                </a:solidFill>
                <a:latin typeface="Gill Sans MT" panose="020B0502020104020203" pitchFamily="34" charset="0"/>
              </a:endParaRPr>
            </a:p>
          </p:txBody>
        </p:sp>
        <p:sp>
          <p:nvSpPr>
            <p:cNvPr id="180" name="矩形 179">
              <a:extLst>
                <a:ext uri="{FF2B5EF4-FFF2-40B4-BE49-F238E27FC236}">
                  <a16:creationId xmlns:a16="http://schemas.microsoft.com/office/drawing/2014/main" id="{FAD29F51-8768-8B45-AA7E-079C3202F3C6}"/>
                </a:ext>
              </a:extLst>
            </p:cNvPr>
            <p:cNvSpPr/>
            <p:nvPr/>
          </p:nvSpPr>
          <p:spPr>
            <a:xfrm>
              <a:off x="4981164" y="4396639"/>
              <a:ext cx="205727" cy="136615"/>
            </a:xfrm>
            <a:prstGeom prst="rect">
              <a:avLst/>
            </a:prstGeom>
            <a:solidFill>
              <a:srgbClr val="FF7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3" name="矩形 182">
              <a:extLst>
                <a:ext uri="{FF2B5EF4-FFF2-40B4-BE49-F238E27FC236}">
                  <a16:creationId xmlns:a16="http://schemas.microsoft.com/office/drawing/2014/main" id="{5C6C0957-316B-9746-8E63-1F106E328F8F}"/>
                </a:ext>
              </a:extLst>
            </p:cNvPr>
            <p:cNvSpPr/>
            <p:nvPr/>
          </p:nvSpPr>
          <p:spPr>
            <a:xfrm>
              <a:off x="4983739" y="4822732"/>
              <a:ext cx="205727" cy="13661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00B050"/>
                </a:solidFill>
              </a:endParaRPr>
            </a:p>
          </p:txBody>
        </p:sp>
        <p:pic>
          <p:nvPicPr>
            <p:cNvPr id="37" name="图形 36" descr="计算器​​">
              <a:extLst>
                <a:ext uri="{FF2B5EF4-FFF2-40B4-BE49-F238E27FC236}">
                  <a16:creationId xmlns:a16="http://schemas.microsoft.com/office/drawing/2014/main" id="{930B8CB2-E3AA-5844-9672-BEDB9DFBA61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145799" y="4211266"/>
              <a:ext cx="419961" cy="419961"/>
            </a:xfrm>
            <a:prstGeom prst="rect">
              <a:avLst/>
            </a:prstGeom>
          </p:spPr>
        </p:pic>
        <p:pic>
          <p:nvPicPr>
            <p:cNvPr id="191" name="图形 190" descr="计算器​​">
              <a:extLst>
                <a:ext uri="{FF2B5EF4-FFF2-40B4-BE49-F238E27FC236}">
                  <a16:creationId xmlns:a16="http://schemas.microsoft.com/office/drawing/2014/main" id="{7A63E5C9-2E57-CC4C-8ACA-D2B653E5A2F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145800" y="4681060"/>
              <a:ext cx="419961" cy="419961"/>
            </a:xfrm>
            <a:prstGeom prst="rect">
              <a:avLst/>
            </a:prstGeom>
          </p:spPr>
        </p:pic>
        <p:sp>
          <p:nvSpPr>
            <p:cNvPr id="203" name="矩形 202">
              <a:extLst>
                <a:ext uri="{FF2B5EF4-FFF2-40B4-BE49-F238E27FC236}">
                  <a16:creationId xmlns:a16="http://schemas.microsoft.com/office/drawing/2014/main" id="{8730EC20-BB69-C24A-9266-AB5C85F31E08}"/>
                </a:ext>
              </a:extLst>
            </p:cNvPr>
            <p:cNvSpPr/>
            <p:nvPr/>
          </p:nvSpPr>
          <p:spPr>
            <a:xfrm>
              <a:off x="5529354" y="5236211"/>
              <a:ext cx="205727" cy="136615"/>
            </a:xfrm>
            <a:prstGeom prst="rect">
              <a:avLst/>
            </a:prstGeom>
            <a:solidFill>
              <a:srgbClr val="FF7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3" name="矩形 222">
              <a:extLst>
                <a:ext uri="{FF2B5EF4-FFF2-40B4-BE49-F238E27FC236}">
                  <a16:creationId xmlns:a16="http://schemas.microsoft.com/office/drawing/2014/main" id="{34A8274D-94F9-FA43-8B25-85066ED14AA3}"/>
                </a:ext>
              </a:extLst>
            </p:cNvPr>
            <p:cNvSpPr/>
            <p:nvPr/>
          </p:nvSpPr>
          <p:spPr>
            <a:xfrm>
              <a:off x="5529353" y="5643904"/>
              <a:ext cx="205727" cy="13661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00B050"/>
                </a:solidFill>
              </a:endParaRPr>
            </a:p>
          </p:txBody>
        </p:sp>
        <p:pic>
          <p:nvPicPr>
            <p:cNvPr id="40" name="图形 39" descr="翻页日历">
              <a:extLst>
                <a:ext uri="{FF2B5EF4-FFF2-40B4-BE49-F238E27FC236}">
                  <a16:creationId xmlns:a16="http://schemas.microsoft.com/office/drawing/2014/main" id="{BAF7BE07-D417-4D44-BCAA-756854F261A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450592" y="5089756"/>
              <a:ext cx="419961" cy="419961"/>
            </a:xfrm>
            <a:prstGeom prst="rect">
              <a:avLst/>
            </a:prstGeom>
          </p:spPr>
        </p:pic>
        <p:pic>
          <p:nvPicPr>
            <p:cNvPr id="238" name="图形 237" descr="翻页日历">
              <a:extLst>
                <a:ext uri="{FF2B5EF4-FFF2-40B4-BE49-F238E27FC236}">
                  <a16:creationId xmlns:a16="http://schemas.microsoft.com/office/drawing/2014/main" id="{ABEAD7F3-F3E3-4F48-989D-4FB5F05687E2}"/>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450591" y="5523666"/>
              <a:ext cx="419961" cy="419961"/>
            </a:xfrm>
            <a:prstGeom prst="rect">
              <a:avLst/>
            </a:prstGeom>
          </p:spPr>
        </p:pic>
      </p:grpSp>
      <p:grpSp>
        <p:nvGrpSpPr>
          <p:cNvPr id="43" name="组合 42">
            <a:extLst>
              <a:ext uri="{FF2B5EF4-FFF2-40B4-BE49-F238E27FC236}">
                <a16:creationId xmlns:a16="http://schemas.microsoft.com/office/drawing/2014/main" id="{44758E71-D3D7-E243-B9DE-22941647D247}"/>
              </a:ext>
            </a:extLst>
          </p:cNvPr>
          <p:cNvGrpSpPr/>
          <p:nvPr/>
        </p:nvGrpSpPr>
        <p:grpSpPr>
          <a:xfrm>
            <a:off x="399699" y="2770526"/>
            <a:ext cx="11677939" cy="3922914"/>
            <a:chOff x="399699" y="2770526"/>
            <a:chExt cx="11677939" cy="3922914"/>
          </a:xfrm>
        </p:grpSpPr>
        <p:sp>
          <p:nvSpPr>
            <p:cNvPr id="240" name="文本框 239">
              <a:extLst>
                <a:ext uri="{FF2B5EF4-FFF2-40B4-BE49-F238E27FC236}">
                  <a16:creationId xmlns:a16="http://schemas.microsoft.com/office/drawing/2014/main" id="{59685C0F-A092-4447-B262-889ADED7C9A4}"/>
                </a:ext>
              </a:extLst>
            </p:cNvPr>
            <p:cNvSpPr txBox="1"/>
            <p:nvPr/>
          </p:nvSpPr>
          <p:spPr>
            <a:xfrm>
              <a:off x="399699" y="5985554"/>
              <a:ext cx="5621223" cy="707886"/>
            </a:xfrm>
            <a:prstGeom prst="rect">
              <a:avLst/>
            </a:prstGeom>
            <a:noFill/>
          </p:spPr>
          <p:txBody>
            <a:bodyPr wrap="square" rtlCol="0">
              <a:spAutoFit/>
            </a:bodyPr>
            <a:lstStyle/>
            <a:p>
              <a:r>
                <a:rPr kumimoji="1" lang="zh-CN" altLang="en-US" sz="2000" dirty="0">
                  <a:latin typeface="Gill Sans MT" panose="020B0502020104020203" pitchFamily="34" charset="0"/>
                </a:rPr>
                <a:t>③</a:t>
              </a:r>
              <a:r>
                <a:rPr kumimoji="1" lang="en-US" altLang="zh-CN" sz="2000" dirty="0">
                  <a:latin typeface="Gill Sans MT" panose="020B0502020104020203" pitchFamily="34" charset="0"/>
                </a:rPr>
                <a:t> upstream switch copies the counter value of </a:t>
              </a:r>
              <a:r>
                <a:rPr kumimoji="1" lang="en-US" altLang="zh-CN" sz="2000" dirty="0">
                  <a:solidFill>
                    <a:srgbClr val="7030A0"/>
                  </a:solidFill>
                  <a:latin typeface="Gill Sans MT" panose="020B0502020104020203" pitchFamily="34" charset="0"/>
                </a:rPr>
                <a:t>previous epoch </a:t>
              </a:r>
              <a:r>
                <a:rPr kumimoji="1" lang="en-US" altLang="zh-CN" sz="2000" dirty="0">
                  <a:latin typeface="Gill Sans MT" panose="020B0502020104020203" pitchFamily="34" charset="0"/>
                </a:rPr>
                <a:t>into the DOVE telemetry header  </a:t>
              </a:r>
              <a:endParaRPr kumimoji="1" lang="en-US" altLang="zh-CN" sz="2000" dirty="0">
                <a:solidFill>
                  <a:srgbClr val="00B050"/>
                </a:solidFill>
                <a:latin typeface="Gill Sans MT" panose="020B0502020104020203" pitchFamily="34" charset="0"/>
              </a:endParaRPr>
            </a:p>
          </p:txBody>
        </p:sp>
        <p:sp>
          <p:nvSpPr>
            <p:cNvPr id="242" name="矩形 241">
              <a:extLst>
                <a:ext uri="{FF2B5EF4-FFF2-40B4-BE49-F238E27FC236}">
                  <a16:creationId xmlns:a16="http://schemas.microsoft.com/office/drawing/2014/main" id="{FDD4E39C-6220-1749-B20B-65E388A899F2}"/>
                </a:ext>
              </a:extLst>
            </p:cNvPr>
            <p:cNvSpPr/>
            <p:nvPr/>
          </p:nvSpPr>
          <p:spPr>
            <a:xfrm>
              <a:off x="6432436" y="2975235"/>
              <a:ext cx="205727" cy="136615"/>
            </a:xfrm>
            <a:prstGeom prst="rect">
              <a:avLst/>
            </a:prstGeom>
            <a:solidFill>
              <a:srgbClr val="FF7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3" name="文本框 242">
              <a:extLst>
                <a:ext uri="{FF2B5EF4-FFF2-40B4-BE49-F238E27FC236}">
                  <a16:creationId xmlns:a16="http://schemas.microsoft.com/office/drawing/2014/main" id="{9ECB1B79-E011-E244-B588-949CAC34D030}"/>
                </a:ext>
              </a:extLst>
            </p:cNvPr>
            <p:cNvSpPr txBox="1"/>
            <p:nvPr/>
          </p:nvSpPr>
          <p:spPr>
            <a:xfrm>
              <a:off x="6642910" y="2818303"/>
              <a:ext cx="2216880" cy="400110"/>
            </a:xfrm>
            <a:prstGeom prst="rect">
              <a:avLst/>
            </a:prstGeom>
            <a:noFill/>
          </p:spPr>
          <p:txBody>
            <a:bodyPr wrap="square" rtlCol="0">
              <a:spAutoFit/>
            </a:bodyPr>
            <a:lstStyle/>
            <a:p>
              <a:r>
                <a:rPr kumimoji="1" lang="en-US" altLang="zh-CN" sz="2000" dirty="0">
                  <a:latin typeface="Gill Sans MT" panose="020B0502020104020203" pitchFamily="34" charset="0"/>
                </a:rPr>
                <a:t>carries the value of</a:t>
              </a:r>
              <a:endParaRPr kumimoji="1" lang="en-US" altLang="zh-CN" sz="2000" dirty="0">
                <a:solidFill>
                  <a:schemeClr val="tx1"/>
                </a:solidFill>
                <a:latin typeface="Gill Sans MT" panose="020B0502020104020203" pitchFamily="34" charset="0"/>
              </a:endParaRPr>
            </a:p>
          </p:txBody>
        </p:sp>
        <p:pic>
          <p:nvPicPr>
            <p:cNvPr id="244" name="图形 243" descr="计算器​​">
              <a:extLst>
                <a:ext uri="{FF2B5EF4-FFF2-40B4-BE49-F238E27FC236}">
                  <a16:creationId xmlns:a16="http://schemas.microsoft.com/office/drawing/2014/main" id="{74CC0D3A-26F5-9146-8116-C0186A91789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720947" y="2818303"/>
              <a:ext cx="419961" cy="419961"/>
            </a:xfrm>
            <a:prstGeom prst="rect">
              <a:avLst/>
            </a:prstGeom>
          </p:spPr>
        </p:pic>
        <p:sp>
          <p:nvSpPr>
            <p:cNvPr id="245" name="矩形 244">
              <a:extLst>
                <a:ext uri="{FF2B5EF4-FFF2-40B4-BE49-F238E27FC236}">
                  <a16:creationId xmlns:a16="http://schemas.microsoft.com/office/drawing/2014/main" id="{2B16DF7D-1A9D-6548-9811-762846FF146D}"/>
                </a:ext>
              </a:extLst>
            </p:cNvPr>
            <p:cNvSpPr/>
            <p:nvPr/>
          </p:nvSpPr>
          <p:spPr>
            <a:xfrm>
              <a:off x="9380827" y="2933669"/>
              <a:ext cx="205727" cy="13661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00B050"/>
                </a:solidFill>
              </a:endParaRPr>
            </a:p>
          </p:txBody>
        </p:sp>
        <p:sp>
          <p:nvSpPr>
            <p:cNvPr id="246" name="文本框 245">
              <a:extLst>
                <a:ext uri="{FF2B5EF4-FFF2-40B4-BE49-F238E27FC236}">
                  <a16:creationId xmlns:a16="http://schemas.microsoft.com/office/drawing/2014/main" id="{7506FCA2-D854-8D43-8E81-EF938D5107BC}"/>
                </a:ext>
              </a:extLst>
            </p:cNvPr>
            <p:cNvSpPr txBox="1"/>
            <p:nvPr/>
          </p:nvSpPr>
          <p:spPr>
            <a:xfrm>
              <a:off x="9598216" y="2783562"/>
              <a:ext cx="2216880" cy="400110"/>
            </a:xfrm>
            <a:prstGeom prst="rect">
              <a:avLst/>
            </a:prstGeom>
            <a:noFill/>
          </p:spPr>
          <p:txBody>
            <a:bodyPr wrap="square" rtlCol="0">
              <a:spAutoFit/>
            </a:bodyPr>
            <a:lstStyle/>
            <a:p>
              <a:r>
                <a:rPr kumimoji="1" lang="en-US" altLang="zh-CN" sz="2000" dirty="0">
                  <a:latin typeface="Gill Sans MT" panose="020B0502020104020203" pitchFamily="34" charset="0"/>
                </a:rPr>
                <a:t>carries the value of</a:t>
              </a:r>
              <a:endParaRPr kumimoji="1" lang="en-US" altLang="zh-CN" sz="2000" dirty="0">
                <a:solidFill>
                  <a:schemeClr val="tx1"/>
                </a:solidFill>
                <a:latin typeface="Gill Sans MT" panose="020B0502020104020203" pitchFamily="34" charset="0"/>
              </a:endParaRPr>
            </a:p>
          </p:txBody>
        </p:sp>
        <p:pic>
          <p:nvPicPr>
            <p:cNvPr id="247" name="图形 246" descr="计算器​​">
              <a:extLst>
                <a:ext uri="{FF2B5EF4-FFF2-40B4-BE49-F238E27FC236}">
                  <a16:creationId xmlns:a16="http://schemas.microsoft.com/office/drawing/2014/main" id="{AA80AC60-C638-F94C-BCF8-D163E2DE270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657677" y="2770526"/>
              <a:ext cx="419961" cy="419961"/>
            </a:xfrm>
            <a:prstGeom prst="rect">
              <a:avLst/>
            </a:prstGeom>
          </p:spPr>
        </p:pic>
      </p:grpSp>
      <p:grpSp>
        <p:nvGrpSpPr>
          <p:cNvPr id="46" name="组合 45">
            <a:extLst>
              <a:ext uri="{FF2B5EF4-FFF2-40B4-BE49-F238E27FC236}">
                <a16:creationId xmlns:a16="http://schemas.microsoft.com/office/drawing/2014/main" id="{0EB3B85D-B5AE-AB4B-BE6C-AD6E9B54B0B3}"/>
              </a:ext>
            </a:extLst>
          </p:cNvPr>
          <p:cNvGrpSpPr/>
          <p:nvPr/>
        </p:nvGrpSpPr>
        <p:grpSpPr>
          <a:xfrm>
            <a:off x="5997264" y="3240860"/>
            <a:ext cx="5656371" cy="1826612"/>
            <a:chOff x="5997264" y="3240860"/>
            <a:chExt cx="5656371" cy="1826612"/>
          </a:xfrm>
        </p:grpSpPr>
        <p:sp>
          <p:nvSpPr>
            <p:cNvPr id="248" name="文本框 247">
              <a:extLst>
                <a:ext uri="{FF2B5EF4-FFF2-40B4-BE49-F238E27FC236}">
                  <a16:creationId xmlns:a16="http://schemas.microsoft.com/office/drawing/2014/main" id="{EFEF971F-BD31-4141-9A6D-179FE75D84E8}"/>
                </a:ext>
              </a:extLst>
            </p:cNvPr>
            <p:cNvSpPr txBox="1"/>
            <p:nvPr/>
          </p:nvSpPr>
          <p:spPr>
            <a:xfrm>
              <a:off x="5997264" y="3240860"/>
              <a:ext cx="5656371" cy="707886"/>
            </a:xfrm>
            <a:prstGeom prst="rect">
              <a:avLst/>
            </a:prstGeom>
            <a:noFill/>
          </p:spPr>
          <p:txBody>
            <a:bodyPr wrap="square" rtlCol="0">
              <a:spAutoFit/>
            </a:bodyPr>
            <a:lstStyle/>
            <a:p>
              <a:r>
                <a:rPr kumimoji="1" lang="zh-CN" altLang="en-US" sz="2000" dirty="0">
                  <a:latin typeface="Gill Sans MT" panose="020B0502020104020203" pitchFamily="34" charset="0"/>
                </a:rPr>
                <a:t>④</a:t>
              </a:r>
              <a:r>
                <a:rPr kumimoji="1" lang="en-US" altLang="zh-CN" sz="2000" dirty="0">
                  <a:latin typeface="Gill Sans MT" panose="020B0502020104020203" pitchFamily="34" charset="0"/>
                </a:rPr>
                <a:t> upstream switch clears </a:t>
              </a:r>
              <a:r>
                <a:rPr kumimoji="1" lang="en-US" altLang="zh-CN" sz="2000" dirty="0">
                  <a:solidFill>
                    <a:srgbClr val="7030A0"/>
                  </a:solidFill>
                  <a:latin typeface="Gill Sans MT" panose="020B0502020104020203" pitchFamily="34" charset="0"/>
                </a:rPr>
                <a:t>control bit</a:t>
              </a:r>
              <a:r>
                <a:rPr kumimoji="1" lang="en-US" altLang="zh-CN" sz="2000" dirty="0">
                  <a:latin typeface="Gill Sans MT" panose="020B0502020104020203" pitchFamily="34" charset="0"/>
                </a:rPr>
                <a:t> for the first half of epoch and sets the bit for the second</a:t>
              </a:r>
              <a:endParaRPr kumimoji="1" lang="en-US" altLang="zh-CN" sz="2000" dirty="0">
                <a:solidFill>
                  <a:srgbClr val="00B050"/>
                </a:solidFill>
                <a:latin typeface="Gill Sans MT" panose="020B0502020104020203" pitchFamily="34" charset="0"/>
              </a:endParaRPr>
            </a:p>
          </p:txBody>
        </p:sp>
        <p:sp>
          <p:nvSpPr>
            <p:cNvPr id="249" name="矩形 248">
              <a:extLst>
                <a:ext uri="{FF2B5EF4-FFF2-40B4-BE49-F238E27FC236}">
                  <a16:creationId xmlns:a16="http://schemas.microsoft.com/office/drawing/2014/main" id="{3F4DAD95-70DE-C24C-8230-BA2BCA4AC351}"/>
                </a:ext>
              </a:extLst>
            </p:cNvPr>
            <p:cNvSpPr/>
            <p:nvPr/>
          </p:nvSpPr>
          <p:spPr>
            <a:xfrm>
              <a:off x="8163768" y="4108571"/>
              <a:ext cx="205727" cy="136615"/>
            </a:xfrm>
            <a:prstGeom prst="rect">
              <a:avLst/>
            </a:prstGeom>
            <a:solidFill>
              <a:srgbClr val="FF7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0" name="文本框 249">
              <a:extLst>
                <a:ext uri="{FF2B5EF4-FFF2-40B4-BE49-F238E27FC236}">
                  <a16:creationId xmlns:a16="http://schemas.microsoft.com/office/drawing/2014/main" id="{78BE63F3-CDB4-9B40-B535-2A98375E1EEB}"/>
                </a:ext>
              </a:extLst>
            </p:cNvPr>
            <p:cNvSpPr txBox="1"/>
            <p:nvPr/>
          </p:nvSpPr>
          <p:spPr>
            <a:xfrm>
              <a:off x="8659149" y="3937029"/>
              <a:ext cx="2619474" cy="400110"/>
            </a:xfrm>
            <a:prstGeom prst="rect">
              <a:avLst/>
            </a:prstGeom>
            <a:noFill/>
          </p:spPr>
          <p:txBody>
            <a:bodyPr wrap="square" rtlCol="0">
              <a:spAutoFit/>
            </a:bodyPr>
            <a:lstStyle/>
            <a:p>
              <a:r>
                <a:rPr kumimoji="1" lang="en-US" altLang="zh-CN" sz="2000" dirty="0">
                  <a:latin typeface="Gill Sans MT" panose="020B0502020104020203" pitchFamily="34" charset="0"/>
                </a:rPr>
                <a:t>carries control bit = 0 </a:t>
              </a:r>
              <a:endParaRPr kumimoji="1" lang="en-US" altLang="zh-CN" sz="2000" dirty="0">
                <a:solidFill>
                  <a:schemeClr val="tx1"/>
                </a:solidFill>
                <a:latin typeface="Gill Sans MT" panose="020B0502020104020203" pitchFamily="34" charset="0"/>
              </a:endParaRPr>
            </a:p>
          </p:txBody>
        </p:sp>
        <mc:AlternateContent xmlns:mc="http://schemas.openxmlformats.org/markup-compatibility/2006" xmlns:a14="http://schemas.microsoft.com/office/drawing/2010/main">
          <mc:Choice Requires="a14">
            <p:sp>
              <p:nvSpPr>
                <p:cNvPr id="251" name="文本框 250">
                  <a:extLst>
                    <a:ext uri="{FF2B5EF4-FFF2-40B4-BE49-F238E27FC236}">
                      <a16:creationId xmlns:a16="http://schemas.microsoft.com/office/drawing/2014/main" id="{79394C13-F45D-0446-A78B-DBFDAC188B38}"/>
                    </a:ext>
                  </a:extLst>
                </p:cNvPr>
                <p:cNvSpPr txBox="1"/>
                <p:nvPr/>
              </p:nvSpPr>
              <p:spPr>
                <a:xfrm>
                  <a:off x="6441286" y="3978324"/>
                  <a:ext cx="1825346"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zh-CN" sz="2000" b="0" i="0" smtClean="0">
                            <a:solidFill>
                              <a:schemeClr val="tx1"/>
                            </a:solidFill>
                            <a:latin typeface="Cambria Math" panose="02040503050406030204" pitchFamily="18" charset="0"/>
                          </a:rPr>
                          <m:t>t</m:t>
                        </m:r>
                        <m:r>
                          <a:rPr kumimoji="1" lang="en-US" altLang="zh-CN" sz="2000" b="0" i="1" smtClean="0">
                            <a:solidFill>
                              <a:schemeClr val="tx1"/>
                            </a:solidFill>
                            <a:latin typeface="Cambria Math" panose="02040503050406030204" pitchFamily="18" charset="0"/>
                          </a:rPr>
                          <m:t>∈</m:t>
                        </m:r>
                        <m:r>
                          <a:rPr kumimoji="1" lang="en-US" altLang="zh-CN" sz="2000" b="0" i="0" smtClean="0">
                            <a:solidFill>
                              <a:schemeClr val="tx1"/>
                            </a:solidFill>
                            <a:latin typeface="Cambria Math" panose="02040503050406030204" pitchFamily="18" charset="0"/>
                          </a:rPr>
                          <m:t>[0, </m:t>
                        </m:r>
                        <m:r>
                          <a:rPr kumimoji="1" lang="en-US" altLang="zh-CN" sz="2000" b="0" i="1" smtClean="0">
                            <a:solidFill>
                              <a:schemeClr val="tx1"/>
                            </a:solidFill>
                            <a:latin typeface="Cambria Math" panose="02040503050406030204" pitchFamily="18" charset="0"/>
                          </a:rPr>
                          <m:t>𝑒</m:t>
                        </m:r>
                        <m:r>
                          <a:rPr kumimoji="1" lang="en-US" altLang="zh-CN" sz="2000" b="0" i="1" smtClean="0">
                            <a:solidFill>
                              <a:schemeClr val="tx1"/>
                            </a:solidFill>
                            <a:latin typeface="Cambria Math" panose="02040503050406030204" pitchFamily="18" charset="0"/>
                          </a:rPr>
                          <m:t>/2</m:t>
                        </m:r>
                        <m:r>
                          <a:rPr kumimoji="1" lang="en-US" altLang="zh-CN" sz="2000" b="0" i="0" smtClean="0">
                            <a:solidFill>
                              <a:schemeClr val="tx1"/>
                            </a:solidFill>
                            <a:latin typeface="Cambria Math" panose="02040503050406030204" pitchFamily="18" charset="0"/>
                          </a:rPr>
                          <m:t>):</m:t>
                        </m:r>
                      </m:oMath>
                    </m:oMathPara>
                  </a14:m>
                  <a:endParaRPr kumimoji="1" lang="en-US" altLang="zh-CN" sz="2000" dirty="0">
                    <a:solidFill>
                      <a:schemeClr val="tx1"/>
                    </a:solidFill>
                    <a:latin typeface="Gill Sans MT" panose="020B0502020104020203" pitchFamily="34" charset="0"/>
                  </a:endParaRPr>
                </a:p>
              </p:txBody>
            </p:sp>
          </mc:Choice>
          <mc:Fallback xmlns="">
            <p:sp>
              <p:nvSpPr>
                <p:cNvPr id="251" name="文本框 250">
                  <a:extLst>
                    <a:ext uri="{FF2B5EF4-FFF2-40B4-BE49-F238E27FC236}">
                      <a16:creationId xmlns:a16="http://schemas.microsoft.com/office/drawing/2014/main" id="{79394C13-F45D-0446-A78B-DBFDAC188B38}"/>
                    </a:ext>
                  </a:extLst>
                </p:cNvPr>
                <p:cNvSpPr txBox="1">
                  <a:spLocks noRot="1" noChangeAspect="1" noMove="1" noResize="1" noEditPoints="1" noAdjustHandles="1" noChangeArrowheads="1" noChangeShapeType="1" noTextEdit="1"/>
                </p:cNvSpPr>
                <p:nvPr/>
              </p:nvSpPr>
              <p:spPr>
                <a:xfrm>
                  <a:off x="6441286" y="3978324"/>
                  <a:ext cx="1825346" cy="400110"/>
                </a:xfrm>
                <a:prstGeom prst="rect">
                  <a:avLst/>
                </a:prstGeom>
                <a:blipFill>
                  <a:blip r:embed="rId14"/>
                  <a:stretch>
                    <a:fillRect b="-12500"/>
                  </a:stretch>
                </a:blipFill>
              </p:spPr>
              <p:txBody>
                <a:bodyPr/>
                <a:lstStyle/>
                <a:p>
                  <a:r>
                    <a:rPr lang="zh-CN" altLang="en-US">
                      <a:noFill/>
                    </a:rPr>
                    <a:t> </a:t>
                  </a:r>
                </a:p>
              </p:txBody>
            </p:sp>
          </mc:Fallback>
        </mc:AlternateContent>
        <p:sp>
          <p:nvSpPr>
            <p:cNvPr id="252" name="矩形 251">
              <a:extLst>
                <a:ext uri="{FF2B5EF4-FFF2-40B4-BE49-F238E27FC236}">
                  <a16:creationId xmlns:a16="http://schemas.microsoft.com/office/drawing/2014/main" id="{F52F1B83-F05B-804F-BA9C-8F5A78ED9186}"/>
                </a:ext>
              </a:extLst>
            </p:cNvPr>
            <p:cNvSpPr/>
            <p:nvPr/>
          </p:nvSpPr>
          <p:spPr>
            <a:xfrm>
              <a:off x="8159290" y="4471464"/>
              <a:ext cx="205727" cy="136615"/>
            </a:xfrm>
            <a:prstGeom prst="rect">
              <a:avLst/>
            </a:prstGeom>
            <a:solidFill>
              <a:srgbClr val="FF7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254" name="文本框 253">
                  <a:extLst>
                    <a:ext uri="{FF2B5EF4-FFF2-40B4-BE49-F238E27FC236}">
                      <a16:creationId xmlns:a16="http://schemas.microsoft.com/office/drawing/2014/main" id="{116631EA-B146-BF40-ABB1-F6A7ECD8FDAC}"/>
                    </a:ext>
                  </a:extLst>
                </p:cNvPr>
                <p:cNvSpPr txBox="1"/>
                <p:nvPr/>
              </p:nvSpPr>
              <p:spPr>
                <a:xfrm>
                  <a:off x="6441286" y="4334595"/>
                  <a:ext cx="1825346"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zh-CN" sz="2000" b="0" i="0" smtClean="0">
                            <a:solidFill>
                              <a:schemeClr val="tx1"/>
                            </a:solidFill>
                            <a:latin typeface="Cambria Math" panose="02040503050406030204" pitchFamily="18" charset="0"/>
                          </a:rPr>
                          <m:t>t</m:t>
                        </m:r>
                        <m:r>
                          <a:rPr kumimoji="1" lang="en-US" altLang="zh-CN" sz="2000" b="0" i="1" smtClean="0">
                            <a:solidFill>
                              <a:schemeClr val="tx1"/>
                            </a:solidFill>
                            <a:latin typeface="Cambria Math" panose="02040503050406030204" pitchFamily="18" charset="0"/>
                          </a:rPr>
                          <m:t>∈</m:t>
                        </m:r>
                        <m:r>
                          <a:rPr kumimoji="1" lang="en-US" altLang="zh-CN" sz="2000" b="0" i="0" smtClean="0">
                            <a:solidFill>
                              <a:schemeClr val="tx1"/>
                            </a:solidFill>
                            <a:latin typeface="Cambria Math" panose="02040503050406030204" pitchFamily="18" charset="0"/>
                          </a:rPr>
                          <m:t>[</m:t>
                        </m:r>
                        <m:r>
                          <m:rPr>
                            <m:sty m:val="p"/>
                          </m:rPr>
                          <a:rPr kumimoji="1" lang="en-US" altLang="zh-CN" sz="2000" b="0" i="0" smtClean="0">
                            <a:solidFill>
                              <a:schemeClr val="tx1"/>
                            </a:solidFill>
                            <a:latin typeface="Cambria Math" panose="02040503050406030204" pitchFamily="18" charset="0"/>
                          </a:rPr>
                          <m:t>e</m:t>
                        </m:r>
                        <m:r>
                          <a:rPr kumimoji="1" lang="en-US" altLang="zh-CN" sz="2000" b="0" i="0" smtClean="0">
                            <a:solidFill>
                              <a:schemeClr val="tx1"/>
                            </a:solidFill>
                            <a:latin typeface="Cambria Math" panose="02040503050406030204" pitchFamily="18" charset="0"/>
                          </a:rPr>
                          <m:t>/2, </m:t>
                        </m:r>
                        <m:r>
                          <a:rPr kumimoji="1" lang="en-US" altLang="zh-CN" sz="2000" b="0" i="1" smtClean="0">
                            <a:solidFill>
                              <a:schemeClr val="tx1"/>
                            </a:solidFill>
                            <a:latin typeface="Cambria Math" panose="02040503050406030204" pitchFamily="18" charset="0"/>
                          </a:rPr>
                          <m:t>𝑒</m:t>
                        </m:r>
                        <m:r>
                          <a:rPr kumimoji="1" lang="en-US" altLang="zh-CN" sz="2000" b="0" i="0" smtClean="0">
                            <a:solidFill>
                              <a:schemeClr val="tx1"/>
                            </a:solidFill>
                            <a:latin typeface="Cambria Math" panose="02040503050406030204" pitchFamily="18" charset="0"/>
                          </a:rPr>
                          <m:t>):</m:t>
                        </m:r>
                      </m:oMath>
                    </m:oMathPara>
                  </a14:m>
                  <a:endParaRPr kumimoji="1" lang="en-US" altLang="zh-CN" sz="2000" dirty="0">
                    <a:solidFill>
                      <a:schemeClr val="tx1"/>
                    </a:solidFill>
                    <a:latin typeface="Gill Sans MT" panose="020B0502020104020203" pitchFamily="34" charset="0"/>
                  </a:endParaRPr>
                </a:p>
              </p:txBody>
            </p:sp>
          </mc:Choice>
          <mc:Fallback xmlns="">
            <p:sp>
              <p:nvSpPr>
                <p:cNvPr id="254" name="文本框 253">
                  <a:extLst>
                    <a:ext uri="{FF2B5EF4-FFF2-40B4-BE49-F238E27FC236}">
                      <a16:creationId xmlns:a16="http://schemas.microsoft.com/office/drawing/2014/main" id="{116631EA-B146-BF40-ABB1-F6A7ECD8FDAC}"/>
                    </a:ext>
                  </a:extLst>
                </p:cNvPr>
                <p:cNvSpPr txBox="1">
                  <a:spLocks noRot="1" noChangeAspect="1" noMove="1" noResize="1" noEditPoints="1" noAdjustHandles="1" noChangeArrowheads="1" noChangeShapeType="1" noTextEdit="1"/>
                </p:cNvSpPr>
                <p:nvPr/>
              </p:nvSpPr>
              <p:spPr>
                <a:xfrm>
                  <a:off x="6441286" y="4334595"/>
                  <a:ext cx="1825346" cy="400110"/>
                </a:xfrm>
                <a:prstGeom prst="rect">
                  <a:avLst/>
                </a:prstGeom>
                <a:blipFill>
                  <a:blip r:embed="rId15"/>
                  <a:stretch>
                    <a:fillRect b="-15625"/>
                  </a:stretch>
                </a:blipFill>
              </p:spPr>
              <p:txBody>
                <a:bodyPr/>
                <a:lstStyle/>
                <a:p>
                  <a:r>
                    <a:rPr lang="zh-CN" altLang="en-US">
                      <a:noFill/>
                    </a:rPr>
                    <a:t> </a:t>
                  </a:r>
                </a:p>
              </p:txBody>
            </p:sp>
          </mc:Fallback>
        </mc:AlternateContent>
        <p:sp>
          <p:nvSpPr>
            <p:cNvPr id="255" name="矩形 254">
              <a:extLst>
                <a:ext uri="{FF2B5EF4-FFF2-40B4-BE49-F238E27FC236}">
                  <a16:creationId xmlns:a16="http://schemas.microsoft.com/office/drawing/2014/main" id="{A46ED297-BB21-DF47-BAD2-804F2D1FF4BD}"/>
                </a:ext>
              </a:extLst>
            </p:cNvPr>
            <p:cNvSpPr/>
            <p:nvPr/>
          </p:nvSpPr>
          <p:spPr>
            <a:xfrm>
              <a:off x="8461528" y="4108315"/>
              <a:ext cx="205727" cy="13661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00B050"/>
                </a:solidFill>
              </a:endParaRPr>
            </a:p>
          </p:txBody>
        </p:sp>
        <p:sp>
          <p:nvSpPr>
            <p:cNvPr id="256" name="矩形 255">
              <a:extLst>
                <a:ext uri="{FF2B5EF4-FFF2-40B4-BE49-F238E27FC236}">
                  <a16:creationId xmlns:a16="http://schemas.microsoft.com/office/drawing/2014/main" id="{790A675E-E0CA-F547-AA5A-046313CC8E3B}"/>
                </a:ext>
              </a:extLst>
            </p:cNvPr>
            <p:cNvSpPr/>
            <p:nvPr/>
          </p:nvSpPr>
          <p:spPr>
            <a:xfrm>
              <a:off x="8453422" y="4469058"/>
              <a:ext cx="205727" cy="13661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00B050"/>
                </a:solidFill>
              </a:endParaRPr>
            </a:p>
          </p:txBody>
        </p:sp>
        <p:sp>
          <p:nvSpPr>
            <p:cNvPr id="257" name="矩形 256">
              <a:extLst>
                <a:ext uri="{FF2B5EF4-FFF2-40B4-BE49-F238E27FC236}">
                  <a16:creationId xmlns:a16="http://schemas.microsoft.com/office/drawing/2014/main" id="{24A02463-1861-6E4A-9631-DF1555935204}"/>
                </a:ext>
              </a:extLst>
            </p:cNvPr>
            <p:cNvSpPr/>
            <p:nvPr/>
          </p:nvSpPr>
          <p:spPr>
            <a:xfrm>
              <a:off x="8160488" y="4817627"/>
              <a:ext cx="205727" cy="136615"/>
            </a:xfrm>
            <a:prstGeom prst="rect">
              <a:avLst/>
            </a:prstGeom>
            <a:solidFill>
              <a:srgbClr val="FF7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8" name="文本框 257">
              <a:extLst>
                <a:ext uri="{FF2B5EF4-FFF2-40B4-BE49-F238E27FC236}">
                  <a16:creationId xmlns:a16="http://schemas.microsoft.com/office/drawing/2014/main" id="{CAB4D94D-1E19-7C43-824E-4B1BA2C2700C}"/>
                </a:ext>
              </a:extLst>
            </p:cNvPr>
            <p:cNvSpPr txBox="1"/>
            <p:nvPr/>
          </p:nvSpPr>
          <p:spPr>
            <a:xfrm>
              <a:off x="8369955" y="4667362"/>
              <a:ext cx="914943" cy="400110"/>
            </a:xfrm>
            <a:prstGeom prst="rect">
              <a:avLst/>
            </a:prstGeom>
            <a:noFill/>
          </p:spPr>
          <p:txBody>
            <a:bodyPr wrap="square" rtlCol="0">
              <a:spAutoFit/>
            </a:bodyPr>
            <a:lstStyle/>
            <a:p>
              <a:r>
                <a:rPr kumimoji="1" lang="en-US" altLang="zh-CN" sz="2000" dirty="0">
                  <a:solidFill>
                    <a:schemeClr val="tx1"/>
                  </a:solidFill>
                  <a:latin typeface="Gill Sans MT" panose="020B0502020104020203" pitchFamily="34" charset="0"/>
                </a:rPr>
                <a:t>resets</a:t>
              </a:r>
            </a:p>
          </p:txBody>
        </p:sp>
        <p:pic>
          <p:nvPicPr>
            <p:cNvPr id="259" name="图形 258" descr="计算器​​">
              <a:extLst>
                <a:ext uri="{FF2B5EF4-FFF2-40B4-BE49-F238E27FC236}">
                  <a16:creationId xmlns:a16="http://schemas.microsoft.com/office/drawing/2014/main" id="{A0115EA0-1FBB-6147-B80D-7DC34E28D7C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075970" y="4644915"/>
              <a:ext cx="419961" cy="419961"/>
            </a:xfrm>
            <a:prstGeom prst="rect">
              <a:avLst/>
            </a:prstGeom>
          </p:spPr>
        </p:pic>
        <p:sp>
          <p:nvSpPr>
            <p:cNvPr id="260" name="矩形 259">
              <a:extLst>
                <a:ext uri="{FF2B5EF4-FFF2-40B4-BE49-F238E27FC236}">
                  <a16:creationId xmlns:a16="http://schemas.microsoft.com/office/drawing/2014/main" id="{DC75ECE6-1754-7C41-B2E3-600AF3DC8DEE}"/>
                </a:ext>
              </a:extLst>
            </p:cNvPr>
            <p:cNvSpPr/>
            <p:nvPr/>
          </p:nvSpPr>
          <p:spPr>
            <a:xfrm>
              <a:off x="9925950" y="4815095"/>
              <a:ext cx="205727" cy="13661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00B050"/>
                </a:solidFill>
              </a:endParaRPr>
            </a:p>
          </p:txBody>
        </p:sp>
        <p:sp>
          <p:nvSpPr>
            <p:cNvPr id="261" name="文本框 260">
              <a:extLst>
                <a:ext uri="{FF2B5EF4-FFF2-40B4-BE49-F238E27FC236}">
                  <a16:creationId xmlns:a16="http://schemas.microsoft.com/office/drawing/2014/main" id="{AF42572F-EA9E-4A4C-9BCD-64A675D9F222}"/>
                </a:ext>
              </a:extLst>
            </p:cNvPr>
            <p:cNvSpPr txBox="1"/>
            <p:nvPr/>
          </p:nvSpPr>
          <p:spPr>
            <a:xfrm>
              <a:off x="10074532" y="4647983"/>
              <a:ext cx="914943" cy="400110"/>
            </a:xfrm>
            <a:prstGeom prst="rect">
              <a:avLst/>
            </a:prstGeom>
            <a:noFill/>
          </p:spPr>
          <p:txBody>
            <a:bodyPr wrap="square" rtlCol="0">
              <a:spAutoFit/>
            </a:bodyPr>
            <a:lstStyle/>
            <a:p>
              <a:r>
                <a:rPr kumimoji="1" lang="en-US" altLang="zh-CN" sz="2000" dirty="0">
                  <a:solidFill>
                    <a:schemeClr val="tx1"/>
                  </a:solidFill>
                  <a:latin typeface="Gill Sans MT" panose="020B0502020104020203" pitchFamily="34" charset="0"/>
                </a:rPr>
                <a:t>resets</a:t>
              </a:r>
            </a:p>
          </p:txBody>
        </p:sp>
        <p:pic>
          <p:nvPicPr>
            <p:cNvPr id="262" name="图形 261" descr="计算器​​">
              <a:extLst>
                <a:ext uri="{FF2B5EF4-FFF2-40B4-BE49-F238E27FC236}">
                  <a16:creationId xmlns:a16="http://schemas.microsoft.com/office/drawing/2014/main" id="{6EA4A277-8A65-4A4A-B9BA-07B33FF0874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744809" y="4644915"/>
              <a:ext cx="419961" cy="419961"/>
            </a:xfrm>
            <a:prstGeom prst="rect">
              <a:avLst/>
            </a:prstGeom>
          </p:spPr>
        </p:pic>
        <p:sp>
          <p:nvSpPr>
            <p:cNvPr id="272" name="文本框 271">
              <a:extLst>
                <a:ext uri="{FF2B5EF4-FFF2-40B4-BE49-F238E27FC236}">
                  <a16:creationId xmlns:a16="http://schemas.microsoft.com/office/drawing/2014/main" id="{1E18F0E1-5971-CD4C-BA42-514812225ED8}"/>
                </a:ext>
              </a:extLst>
            </p:cNvPr>
            <p:cNvSpPr txBox="1"/>
            <p:nvPr/>
          </p:nvSpPr>
          <p:spPr>
            <a:xfrm>
              <a:off x="8649879" y="4296729"/>
              <a:ext cx="2619474" cy="400110"/>
            </a:xfrm>
            <a:prstGeom prst="rect">
              <a:avLst/>
            </a:prstGeom>
            <a:noFill/>
          </p:spPr>
          <p:txBody>
            <a:bodyPr wrap="square" rtlCol="0">
              <a:spAutoFit/>
            </a:bodyPr>
            <a:lstStyle/>
            <a:p>
              <a:r>
                <a:rPr kumimoji="1" lang="en-US" altLang="zh-CN" sz="2000" dirty="0">
                  <a:latin typeface="Gill Sans MT" panose="020B0502020104020203" pitchFamily="34" charset="0"/>
                </a:rPr>
                <a:t>carries control bit = 1 </a:t>
              </a:r>
              <a:endParaRPr kumimoji="1" lang="en-US" altLang="zh-CN" sz="2000" dirty="0">
                <a:solidFill>
                  <a:schemeClr val="tx1"/>
                </a:solidFill>
                <a:latin typeface="Gill Sans MT" panose="020B0502020104020203" pitchFamily="34" charset="0"/>
              </a:endParaRPr>
            </a:p>
          </p:txBody>
        </p:sp>
      </p:grpSp>
      <p:grpSp>
        <p:nvGrpSpPr>
          <p:cNvPr id="47" name="组合 46">
            <a:extLst>
              <a:ext uri="{FF2B5EF4-FFF2-40B4-BE49-F238E27FC236}">
                <a16:creationId xmlns:a16="http://schemas.microsoft.com/office/drawing/2014/main" id="{779777E8-07F5-9C41-84ED-FD001981D4EA}"/>
              </a:ext>
            </a:extLst>
          </p:cNvPr>
          <p:cNvGrpSpPr/>
          <p:nvPr/>
        </p:nvGrpSpPr>
        <p:grpSpPr>
          <a:xfrm>
            <a:off x="6053638" y="5018413"/>
            <a:ext cx="5996537" cy="1825388"/>
            <a:chOff x="6053638" y="5018413"/>
            <a:chExt cx="5996537" cy="1825388"/>
          </a:xfrm>
        </p:grpSpPr>
        <p:sp>
          <p:nvSpPr>
            <p:cNvPr id="253" name="文本框 252">
              <a:extLst>
                <a:ext uri="{FF2B5EF4-FFF2-40B4-BE49-F238E27FC236}">
                  <a16:creationId xmlns:a16="http://schemas.microsoft.com/office/drawing/2014/main" id="{12F9E0C8-BE73-3D47-8819-C5E779390C1B}"/>
                </a:ext>
              </a:extLst>
            </p:cNvPr>
            <p:cNvSpPr txBox="1"/>
            <p:nvPr/>
          </p:nvSpPr>
          <p:spPr>
            <a:xfrm>
              <a:off x="6432436" y="6034516"/>
              <a:ext cx="1565061" cy="400110"/>
            </a:xfrm>
            <a:prstGeom prst="rect">
              <a:avLst/>
            </a:prstGeom>
            <a:noFill/>
          </p:spPr>
          <p:txBody>
            <a:bodyPr wrap="square" lIns="0" tIns="46800" rIns="0" rtlCol="0">
              <a:spAutoFit/>
            </a:bodyPr>
            <a:lstStyle/>
            <a:p>
              <a:r>
                <a:rPr kumimoji="1" lang="en-US" altLang="zh-CN" sz="2000" dirty="0">
                  <a:solidFill>
                    <a:srgbClr val="7030A0"/>
                  </a:solidFill>
                  <a:latin typeface="Gill Sans MT" panose="020B0502020104020203" pitchFamily="34" charset="0"/>
                </a:rPr>
                <a:t>control bit = 1:  </a:t>
              </a:r>
            </a:p>
          </p:txBody>
        </p:sp>
        <p:sp>
          <p:nvSpPr>
            <p:cNvPr id="263" name="文本框 262">
              <a:extLst>
                <a:ext uri="{FF2B5EF4-FFF2-40B4-BE49-F238E27FC236}">
                  <a16:creationId xmlns:a16="http://schemas.microsoft.com/office/drawing/2014/main" id="{29B3B99B-EEDE-E240-80EB-5C8B947A1A71}"/>
                </a:ext>
              </a:extLst>
            </p:cNvPr>
            <p:cNvSpPr txBox="1"/>
            <p:nvPr/>
          </p:nvSpPr>
          <p:spPr>
            <a:xfrm>
              <a:off x="6053638" y="5018413"/>
              <a:ext cx="5915521" cy="707886"/>
            </a:xfrm>
            <a:prstGeom prst="rect">
              <a:avLst/>
            </a:prstGeom>
            <a:noFill/>
          </p:spPr>
          <p:txBody>
            <a:bodyPr wrap="square" rtlCol="0">
              <a:spAutoFit/>
            </a:bodyPr>
            <a:lstStyle/>
            <a:p>
              <a:r>
                <a:rPr kumimoji="1" lang="zh-CN" altLang="en-US" sz="2000" dirty="0">
                  <a:latin typeface="Gill Sans MT" panose="020B0502020104020203" pitchFamily="34" charset="0"/>
                </a:rPr>
                <a:t>⑤</a:t>
              </a:r>
              <a:r>
                <a:rPr kumimoji="1" lang="en-US" altLang="zh-CN" sz="2000" dirty="0">
                  <a:latin typeface="Gill Sans MT" panose="020B0502020104020203" pitchFamily="34" charset="0"/>
                </a:rPr>
                <a:t> downstream switch stores upstream counter value and calculates packet loss upon </a:t>
              </a:r>
              <a:r>
                <a:rPr kumimoji="1" lang="en-US" altLang="zh-CN" sz="2000" dirty="0">
                  <a:solidFill>
                    <a:srgbClr val="7030A0"/>
                  </a:solidFill>
                  <a:latin typeface="Gill Sans MT" panose="020B0502020104020203" pitchFamily="34" charset="0"/>
                </a:rPr>
                <a:t>first </a:t>
              </a:r>
              <a:r>
                <a:rPr kumimoji="1" lang="en-US" altLang="zh-CN" sz="2000" dirty="0">
                  <a:latin typeface="Gill Sans MT" panose="020B0502020104020203" pitchFamily="34" charset="0"/>
                </a:rPr>
                <a:t>set</a:t>
              </a:r>
              <a:r>
                <a:rPr kumimoji="1" lang="en-US" altLang="zh-CN" sz="2000" dirty="0">
                  <a:solidFill>
                    <a:srgbClr val="7030A0"/>
                  </a:solidFill>
                  <a:latin typeface="Gill Sans MT" panose="020B0502020104020203" pitchFamily="34" charset="0"/>
                </a:rPr>
                <a:t> </a:t>
              </a:r>
              <a:r>
                <a:rPr kumimoji="1" lang="en-US" altLang="zh-CN" sz="2000" dirty="0">
                  <a:latin typeface="Gill Sans MT" panose="020B0502020104020203" pitchFamily="34" charset="0"/>
                </a:rPr>
                <a:t>control bit</a:t>
              </a:r>
            </a:p>
          </p:txBody>
        </p:sp>
        <p:sp>
          <p:nvSpPr>
            <p:cNvPr id="264" name="矩形 263">
              <a:extLst>
                <a:ext uri="{FF2B5EF4-FFF2-40B4-BE49-F238E27FC236}">
                  <a16:creationId xmlns:a16="http://schemas.microsoft.com/office/drawing/2014/main" id="{B1B76703-8F85-304B-901B-430AEA267E9E}"/>
                </a:ext>
              </a:extLst>
            </p:cNvPr>
            <p:cNvSpPr/>
            <p:nvPr/>
          </p:nvSpPr>
          <p:spPr>
            <a:xfrm>
              <a:off x="6577457" y="5824780"/>
              <a:ext cx="205727" cy="136615"/>
            </a:xfrm>
            <a:prstGeom prst="rect">
              <a:avLst/>
            </a:prstGeom>
            <a:solidFill>
              <a:srgbClr val="FF7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5" name="文本框 264">
              <a:extLst>
                <a:ext uri="{FF2B5EF4-FFF2-40B4-BE49-F238E27FC236}">
                  <a16:creationId xmlns:a16="http://schemas.microsoft.com/office/drawing/2014/main" id="{5A6420B0-7B97-A54D-B981-A349F331E5B9}"/>
                </a:ext>
              </a:extLst>
            </p:cNvPr>
            <p:cNvSpPr txBox="1"/>
            <p:nvPr/>
          </p:nvSpPr>
          <p:spPr>
            <a:xfrm>
              <a:off x="6765082" y="5653720"/>
              <a:ext cx="2216880" cy="400110"/>
            </a:xfrm>
            <a:prstGeom prst="rect">
              <a:avLst/>
            </a:prstGeom>
            <a:noFill/>
          </p:spPr>
          <p:txBody>
            <a:bodyPr wrap="square" rtlCol="0">
              <a:spAutoFit/>
            </a:bodyPr>
            <a:lstStyle/>
            <a:p>
              <a:r>
                <a:rPr kumimoji="1" lang="en-US" altLang="zh-CN" sz="2000" dirty="0">
                  <a:latin typeface="Gill Sans MT" panose="020B0502020104020203" pitchFamily="34" charset="0"/>
                </a:rPr>
                <a:t>stores the value of</a:t>
              </a:r>
              <a:endParaRPr kumimoji="1" lang="en-US" altLang="zh-CN" sz="2000" dirty="0">
                <a:solidFill>
                  <a:schemeClr val="tx1"/>
                </a:solidFill>
                <a:latin typeface="Gill Sans MT" panose="020B0502020104020203" pitchFamily="34" charset="0"/>
              </a:endParaRPr>
            </a:p>
          </p:txBody>
        </p:sp>
        <p:pic>
          <p:nvPicPr>
            <p:cNvPr id="266" name="图形 265" descr="计算器​​">
              <a:extLst>
                <a:ext uri="{FF2B5EF4-FFF2-40B4-BE49-F238E27FC236}">
                  <a16:creationId xmlns:a16="http://schemas.microsoft.com/office/drawing/2014/main" id="{85C19A45-003B-C941-BF46-3102C5EB655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779174" y="5650748"/>
              <a:ext cx="419961" cy="419961"/>
            </a:xfrm>
            <a:prstGeom prst="rect">
              <a:avLst/>
            </a:prstGeom>
          </p:spPr>
        </p:pic>
        <p:sp>
          <p:nvSpPr>
            <p:cNvPr id="267" name="矩形 266">
              <a:extLst>
                <a:ext uri="{FF2B5EF4-FFF2-40B4-BE49-F238E27FC236}">
                  <a16:creationId xmlns:a16="http://schemas.microsoft.com/office/drawing/2014/main" id="{EA0D9540-B714-8440-863A-D7D5B2F3869E}"/>
                </a:ext>
              </a:extLst>
            </p:cNvPr>
            <p:cNvSpPr/>
            <p:nvPr/>
          </p:nvSpPr>
          <p:spPr>
            <a:xfrm>
              <a:off x="9448897" y="5794212"/>
              <a:ext cx="205727" cy="13661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00B050"/>
                </a:solidFill>
              </a:endParaRPr>
            </a:p>
          </p:txBody>
        </p:sp>
        <p:sp>
          <p:nvSpPr>
            <p:cNvPr id="268" name="文本框 267">
              <a:extLst>
                <a:ext uri="{FF2B5EF4-FFF2-40B4-BE49-F238E27FC236}">
                  <a16:creationId xmlns:a16="http://schemas.microsoft.com/office/drawing/2014/main" id="{338255F9-0C9F-ED4D-A17C-86224B006E44}"/>
                </a:ext>
              </a:extLst>
            </p:cNvPr>
            <p:cNvSpPr txBox="1"/>
            <p:nvPr/>
          </p:nvSpPr>
          <p:spPr>
            <a:xfrm>
              <a:off x="9649939" y="5643220"/>
              <a:ext cx="2216880" cy="400110"/>
            </a:xfrm>
            <a:prstGeom prst="rect">
              <a:avLst/>
            </a:prstGeom>
            <a:noFill/>
          </p:spPr>
          <p:txBody>
            <a:bodyPr wrap="square" rtlCol="0">
              <a:spAutoFit/>
            </a:bodyPr>
            <a:lstStyle/>
            <a:p>
              <a:r>
                <a:rPr kumimoji="1" lang="en-US" altLang="zh-CN" sz="2000" dirty="0">
                  <a:latin typeface="Gill Sans MT" panose="020B0502020104020203" pitchFamily="34" charset="0"/>
                </a:rPr>
                <a:t>stores the value of</a:t>
              </a:r>
              <a:endParaRPr kumimoji="1" lang="en-US" altLang="zh-CN" sz="2000" dirty="0">
                <a:solidFill>
                  <a:schemeClr val="tx1"/>
                </a:solidFill>
                <a:latin typeface="Gill Sans MT" panose="020B0502020104020203" pitchFamily="34" charset="0"/>
              </a:endParaRPr>
            </a:p>
          </p:txBody>
        </p:sp>
        <p:pic>
          <p:nvPicPr>
            <p:cNvPr id="269" name="图形 268" descr="计算器​​">
              <a:extLst>
                <a:ext uri="{FF2B5EF4-FFF2-40B4-BE49-F238E27FC236}">
                  <a16:creationId xmlns:a16="http://schemas.microsoft.com/office/drawing/2014/main" id="{E1DB6F9A-9959-9B41-9718-DC52ACA0F8B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630214" y="5643220"/>
              <a:ext cx="419961" cy="419961"/>
            </a:xfrm>
            <a:prstGeom prst="rect">
              <a:avLst/>
            </a:prstGeom>
          </p:spPr>
        </p:pic>
        <p:sp>
          <p:nvSpPr>
            <p:cNvPr id="270" name="矩形 269">
              <a:extLst>
                <a:ext uri="{FF2B5EF4-FFF2-40B4-BE49-F238E27FC236}">
                  <a16:creationId xmlns:a16="http://schemas.microsoft.com/office/drawing/2014/main" id="{86B7D048-70A6-D94A-80BA-12077349F961}"/>
                </a:ext>
              </a:extLst>
            </p:cNvPr>
            <p:cNvSpPr/>
            <p:nvPr/>
          </p:nvSpPr>
          <p:spPr>
            <a:xfrm>
              <a:off x="8079176" y="6172086"/>
              <a:ext cx="205727" cy="136615"/>
            </a:xfrm>
            <a:prstGeom prst="rect">
              <a:avLst/>
            </a:prstGeom>
            <a:solidFill>
              <a:srgbClr val="FF7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1" name="文本框 270">
              <a:extLst>
                <a:ext uri="{FF2B5EF4-FFF2-40B4-BE49-F238E27FC236}">
                  <a16:creationId xmlns:a16="http://schemas.microsoft.com/office/drawing/2014/main" id="{768D30D2-1A69-5C46-B7D1-2EEF978BDC0A}"/>
                </a:ext>
              </a:extLst>
            </p:cNvPr>
            <p:cNvSpPr txBox="1"/>
            <p:nvPr/>
          </p:nvSpPr>
          <p:spPr>
            <a:xfrm>
              <a:off x="8295924" y="6033890"/>
              <a:ext cx="2374580" cy="400110"/>
            </a:xfrm>
            <a:prstGeom prst="rect">
              <a:avLst/>
            </a:prstGeom>
            <a:noFill/>
          </p:spPr>
          <p:txBody>
            <a:bodyPr wrap="square" rtlCol="0">
              <a:spAutoFit/>
            </a:bodyPr>
            <a:lstStyle/>
            <a:p>
              <a:r>
                <a:rPr kumimoji="1" lang="en-US" altLang="zh-CN" sz="2000" dirty="0">
                  <a:latin typeface="Gill Sans MT" panose="020B0502020104020203" pitchFamily="34" charset="0"/>
                </a:rPr>
                <a:t>PL =     -         resets</a:t>
              </a:r>
              <a:endParaRPr kumimoji="1" lang="en-US" altLang="zh-CN" sz="2000" dirty="0">
                <a:solidFill>
                  <a:schemeClr val="tx1"/>
                </a:solidFill>
                <a:latin typeface="Gill Sans MT" panose="020B0502020104020203" pitchFamily="34" charset="0"/>
              </a:endParaRPr>
            </a:p>
          </p:txBody>
        </p:sp>
        <p:pic>
          <p:nvPicPr>
            <p:cNvPr id="273" name="图形 272" descr="计算器​​">
              <a:extLst>
                <a:ext uri="{FF2B5EF4-FFF2-40B4-BE49-F238E27FC236}">
                  <a16:creationId xmlns:a16="http://schemas.microsoft.com/office/drawing/2014/main" id="{4BC5FEE0-8E11-6146-8BD6-0906070BFFD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801419" y="6023964"/>
              <a:ext cx="419961" cy="419961"/>
            </a:xfrm>
            <a:prstGeom prst="rect">
              <a:avLst/>
            </a:prstGeom>
          </p:spPr>
        </p:pic>
        <p:pic>
          <p:nvPicPr>
            <p:cNvPr id="274" name="图形 273" descr="翻页日历">
              <a:extLst>
                <a:ext uri="{FF2B5EF4-FFF2-40B4-BE49-F238E27FC236}">
                  <a16:creationId xmlns:a16="http://schemas.microsoft.com/office/drawing/2014/main" id="{0A9CEBB1-8E9C-9041-8983-D3BC9769A10D}"/>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9306914" y="6030773"/>
              <a:ext cx="419961" cy="419961"/>
            </a:xfrm>
            <a:prstGeom prst="rect">
              <a:avLst/>
            </a:prstGeom>
          </p:spPr>
        </p:pic>
        <p:pic>
          <p:nvPicPr>
            <p:cNvPr id="275" name="图形 274" descr="翻页日历">
              <a:extLst>
                <a:ext uri="{FF2B5EF4-FFF2-40B4-BE49-F238E27FC236}">
                  <a16:creationId xmlns:a16="http://schemas.microsoft.com/office/drawing/2014/main" id="{9EFD7AE5-3450-CF4B-98C4-299BD306B425}"/>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543989" y="6023963"/>
              <a:ext cx="419961" cy="419961"/>
            </a:xfrm>
            <a:prstGeom prst="rect">
              <a:avLst/>
            </a:prstGeom>
          </p:spPr>
        </p:pic>
        <p:sp>
          <p:nvSpPr>
            <p:cNvPr id="276" name="矩形 275">
              <a:extLst>
                <a:ext uri="{FF2B5EF4-FFF2-40B4-BE49-F238E27FC236}">
                  <a16:creationId xmlns:a16="http://schemas.microsoft.com/office/drawing/2014/main" id="{4E8384B7-5CE9-6147-A9E0-375EF2C6A2FB}"/>
                </a:ext>
              </a:extLst>
            </p:cNvPr>
            <p:cNvSpPr/>
            <p:nvPr/>
          </p:nvSpPr>
          <p:spPr>
            <a:xfrm>
              <a:off x="8068155" y="6565153"/>
              <a:ext cx="205727" cy="13661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7" name="文本框 276">
              <a:extLst>
                <a:ext uri="{FF2B5EF4-FFF2-40B4-BE49-F238E27FC236}">
                  <a16:creationId xmlns:a16="http://schemas.microsoft.com/office/drawing/2014/main" id="{EB842B62-EDD6-4B46-80EC-9E65AB801377}"/>
                </a:ext>
              </a:extLst>
            </p:cNvPr>
            <p:cNvSpPr txBox="1"/>
            <p:nvPr/>
          </p:nvSpPr>
          <p:spPr>
            <a:xfrm>
              <a:off x="8284903" y="6426957"/>
              <a:ext cx="2374580" cy="400110"/>
            </a:xfrm>
            <a:prstGeom prst="rect">
              <a:avLst/>
            </a:prstGeom>
            <a:noFill/>
          </p:spPr>
          <p:txBody>
            <a:bodyPr wrap="square" rtlCol="0">
              <a:spAutoFit/>
            </a:bodyPr>
            <a:lstStyle/>
            <a:p>
              <a:r>
                <a:rPr kumimoji="1" lang="en-US" altLang="zh-CN" sz="2000" dirty="0">
                  <a:latin typeface="Gill Sans MT" panose="020B0502020104020203" pitchFamily="34" charset="0"/>
                </a:rPr>
                <a:t>PL =     -         resets</a:t>
              </a:r>
              <a:endParaRPr kumimoji="1" lang="en-US" altLang="zh-CN" sz="2000" dirty="0">
                <a:solidFill>
                  <a:schemeClr val="tx1"/>
                </a:solidFill>
                <a:latin typeface="Gill Sans MT" panose="020B0502020104020203" pitchFamily="34" charset="0"/>
              </a:endParaRPr>
            </a:p>
          </p:txBody>
        </p:sp>
        <p:pic>
          <p:nvPicPr>
            <p:cNvPr id="278" name="图形 277" descr="计算器​​">
              <a:extLst>
                <a:ext uri="{FF2B5EF4-FFF2-40B4-BE49-F238E27FC236}">
                  <a16:creationId xmlns:a16="http://schemas.microsoft.com/office/drawing/2014/main" id="{320F8D46-4E70-1945-8A66-C859DCA5225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790398" y="6417031"/>
              <a:ext cx="419961" cy="419961"/>
            </a:xfrm>
            <a:prstGeom prst="rect">
              <a:avLst/>
            </a:prstGeom>
          </p:spPr>
        </p:pic>
        <p:pic>
          <p:nvPicPr>
            <p:cNvPr id="279" name="图形 278" descr="翻页日历">
              <a:extLst>
                <a:ext uri="{FF2B5EF4-FFF2-40B4-BE49-F238E27FC236}">
                  <a16:creationId xmlns:a16="http://schemas.microsoft.com/office/drawing/2014/main" id="{D288EB73-630E-1B4B-A1F2-FD5CC26354D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295893" y="6423840"/>
              <a:ext cx="419961" cy="419961"/>
            </a:xfrm>
            <a:prstGeom prst="rect">
              <a:avLst/>
            </a:prstGeom>
          </p:spPr>
        </p:pic>
        <p:pic>
          <p:nvPicPr>
            <p:cNvPr id="280" name="图形 279" descr="翻页日历">
              <a:extLst>
                <a:ext uri="{FF2B5EF4-FFF2-40B4-BE49-F238E27FC236}">
                  <a16:creationId xmlns:a16="http://schemas.microsoft.com/office/drawing/2014/main" id="{9EB917A0-D319-DB43-ADA9-A108C6F599CF}"/>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532968" y="6417030"/>
              <a:ext cx="419961" cy="419961"/>
            </a:xfrm>
            <a:prstGeom prst="rect">
              <a:avLst/>
            </a:prstGeom>
          </p:spPr>
        </p:pic>
      </p:grpSp>
      <p:sp>
        <p:nvSpPr>
          <p:cNvPr id="50" name="灯片编号占位符 49">
            <a:extLst>
              <a:ext uri="{FF2B5EF4-FFF2-40B4-BE49-F238E27FC236}">
                <a16:creationId xmlns:a16="http://schemas.microsoft.com/office/drawing/2014/main" id="{1BA72CAD-9B6C-8B4E-BC36-0E75124FE54E}"/>
              </a:ext>
            </a:extLst>
          </p:cNvPr>
          <p:cNvSpPr>
            <a:spLocks noGrp="1"/>
          </p:cNvSpPr>
          <p:nvPr>
            <p:ph type="sldNum" sz="quarter" idx="12"/>
          </p:nvPr>
        </p:nvSpPr>
        <p:spPr>
          <a:xfrm>
            <a:off x="9434606" y="6503367"/>
            <a:ext cx="2743200" cy="365125"/>
          </a:xfrm>
        </p:spPr>
        <p:txBody>
          <a:bodyPr/>
          <a:lstStyle/>
          <a:p>
            <a:fld id="{7E58E2E3-9338-904D-B0EF-72E59A78C11C}" type="slidenum">
              <a:rPr kumimoji="1" lang="zh-CN" altLang="en-US" smtClean="0"/>
              <a:t>11</a:t>
            </a:fld>
            <a:endParaRPr kumimoji="1" lang="zh-CN" altLang="en-US" dirty="0"/>
          </a:p>
        </p:txBody>
      </p:sp>
    </p:spTree>
    <p:extLst>
      <p:ext uri="{BB962C8B-B14F-4D97-AF65-F5344CB8AC3E}">
        <p14:creationId xmlns:p14="http://schemas.microsoft.com/office/powerpoint/2010/main" val="2953165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05FF7E-E020-DC41-9FAC-DAF670C8FE9F}"/>
              </a:ext>
            </a:extLst>
          </p:cNvPr>
          <p:cNvSpPr>
            <a:spLocks noGrp="1"/>
          </p:cNvSpPr>
          <p:nvPr>
            <p:ph type="title"/>
          </p:nvPr>
        </p:nvSpPr>
        <p:spPr>
          <a:xfrm>
            <a:off x="372764" y="-54564"/>
            <a:ext cx="10515600" cy="1325563"/>
          </a:xfrm>
        </p:spPr>
        <p:txBody>
          <a:bodyPr/>
          <a:lstStyle/>
          <a:p>
            <a:r>
              <a:rPr kumimoji="1" lang="en-US" altLang="zh-CN" dirty="0">
                <a:latin typeface="Gill Sans MT" panose="020B0502020104020203" pitchFamily="34" charset="0"/>
              </a:rPr>
              <a:t>SLO Violation Detector</a:t>
            </a:r>
            <a:endParaRPr kumimoji="1" lang="zh-CN" altLang="en-US" dirty="0">
              <a:latin typeface="Gill Sans MT" panose="020B0502020104020203" pitchFamily="34" charset="0"/>
            </a:endParaRPr>
          </a:p>
        </p:txBody>
      </p:sp>
      <p:grpSp>
        <p:nvGrpSpPr>
          <p:cNvPr id="31" name="组合 30">
            <a:extLst>
              <a:ext uri="{FF2B5EF4-FFF2-40B4-BE49-F238E27FC236}">
                <a16:creationId xmlns:a16="http://schemas.microsoft.com/office/drawing/2014/main" id="{A9144537-2EDA-BE4F-A0DE-0AD4CAB3498F}"/>
              </a:ext>
            </a:extLst>
          </p:cNvPr>
          <p:cNvGrpSpPr/>
          <p:nvPr/>
        </p:nvGrpSpPr>
        <p:grpSpPr>
          <a:xfrm>
            <a:off x="372763" y="931946"/>
            <a:ext cx="9451304" cy="735215"/>
            <a:chOff x="372763" y="1977401"/>
            <a:chExt cx="9451304" cy="735215"/>
          </a:xfrm>
        </p:grpSpPr>
        <p:sp>
          <p:nvSpPr>
            <p:cNvPr id="137" name="标题 1">
              <a:extLst>
                <a:ext uri="{FF2B5EF4-FFF2-40B4-BE49-F238E27FC236}">
                  <a16:creationId xmlns:a16="http://schemas.microsoft.com/office/drawing/2014/main" id="{50B561E7-250F-8A48-A8A8-04621F462013}"/>
                </a:ext>
              </a:extLst>
            </p:cNvPr>
            <p:cNvSpPr txBox="1">
              <a:spLocks/>
            </p:cNvSpPr>
            <p:nvPr/>
          </p:nvSpPr>
          <p:spPr>
            <a:xfrm>
              <a:off x="372763" y="2021722"/>
              <a:ext cx="2771489" cy="619245"/>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Wingdings" pitchFamily="2" charset="2"/>
                <a:buChar char="ü"/>
              </a:pPr>
              <a:r>
                <a:rPr kumimoji="1" lang="en-US" altLang="zh-CN" sz="2800" dirty="0">
                  <a:latin typeface="Gill Sans MT" panose="020B0502020104020203" pitchFamily="34" charset="0"/>
                </a:rPr>
                <a:t>Percentile Delay</a:t>
              </a:r>
            </a:p>
            <a:p>
              <a:pPr marL="914400" lvl="1" indent="-457200">
                <a:buFont typeface="Wingdings" pitchFamily="2" charset="2"/>
                <a:buChar char="ü"/>
              </a:pPr>
              <a:endParaRPr kumimoji="1" lang="en-US" altLang="zh-CN" sz="200" dirty="0">
                <a:latin typeface="Gill Sans MT" panose="020B0502020104020203" pitchFamily="34" charset="0"/>
              </a:endParaRPr>
            </a:p>
            <a:p>
              <a:pPr marL="914400" lvl="1" indent="-457200">
                <a:buFont typeface="Wingdings" pitchFamily="2" charset="2"/>
                <a:buChar char="ü"/>
              </a:pPr>
              <a:endParaRPr kumimoji="1" lang="zh-CN" altLang="en-US" sz="200" dirty="0">
                <a:latin typeface="Gill Sans MT" panose="020B0502020104020203" pitchFamily="34" charset="0"/>
              </a:endParaRPr>
            </a:p>
          </p:txBody>
        </p:sp>
        <p:sp>
          <p:nvSpPr>
            <p:cNvPr id="29" name="左大括号 28">
              <a:extLst>
                <a:ext uri="{FF2B5EF4-FFF2-40B4-BE49-F238E27FC236}">
                  <a16:creationId xmlns:a16="http://schemas.microsoft.com/office/drawing/2014/main" id="{6B9C2358-82A3-474D-B5A0-6541B3EF0756}"/>
                </a:ext>
              </a:extLst>
            </p:cNvPr>
            <p:cNvSpPr/>
            <p:nvPr/>
          </p:nvSpPr>
          <p:spPr>
            <a:xfrm>
              <a:off x="3018630" y="2006757"/>
              <a:ext cx="125622" cy="705859"/>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30" name="文本框 29">
              <a:extLst>
                <a:ext uri="{FF2B5EF4-FFF2-40B4-BE49-F238E27FC236}">
                  <a16:creationId xmlns:a16="http://schemas.microsoft.com/office/drawing/2014/main" id="{44F63411-492E-A141-BAA0-D3FAE2B81BD4}"/>
                </a:ext>
              </a:extLst>
            </p:cNvPr>
            <p:cNvSpPr txBox="1"/>
            <p:nvPr/>
          </p:nvSpPr>
          <p:spPr>
            <a:xfrm>
              <a:off x="3144252" y="1977401"/>
              <a:ext cx="6679815" cy="707886"/>
            </a:xfrm>
            <a:prstGeom prst="rect">
              <a:avLst/>
            </a:prstGeom>
            <a:noFill/>
          </p:spPr>
          <p:txBody>
            <a:bodyPr wrap="square" rtlCol="0">
              <a:spAutoFit/>
            </a:bodyPr>
            <a:lstStyle/>
            <a:p>
              <a:pPr marL="342900" indent="-342900">
                <a:buFont typeface="Arial" panose="020B0604020202020204" pitchFamily="34" charset="0"/>
                <a:buChar char="•"/>
              </a:pPr>
              <a:r>
                <a:rPr kumimoji="1" lang="en-US" altLang="zh-CN" sz="2000" dirty="0">
                  <a:latin typeface="Gill Sans MT" panose="020B0502020104020203" pitchFamily="34" charset="0"/>
                </a:rPr>
                <a:t>approximation algorithm</a:t>
              </a:r>
              <a:endParaRPr kumimoji="1" lang="en-US" altLang="zh-CN" sz="2000" dirty="0">
                <a:solidFill>
                  <a:srgbClr val="7030A0"/>
                </a:solidFill>
                <a:latin typeface="Gill Sans MT" panose="020B0502020104020203" pitchFamily="34" charset="0"/>
              </a:endParaRPr>
            </a:p>
            <a:p>
              <a:pPr marL="342900" indent="-342900">
                <a:buFont typeface="Arial" panose="020B0604020202020204" pitchFamily="34" charset="0"/>
                <a:buChar char="•"/>
              </a:pPr>
              <a:r>
                <a:rPr kumimoji="1" lang="en-US" altLang="zh-CN" sz="2000" dirty="0">
                  <a:latin typeface="Gill Sans MT" panose="020B0502020104020203" pitchFamily="34" charset="0"/>
                </a:rPr>
                <a:t>on the data plane</a:t>
              </a:r>
            </a:p>
          </p:txBody>
        </p:sp>
      </p:grpSp>
      <p:sp>
        <p:nvSpPr>
          <p:cNvPr id="3" name="文本框 2">
            <a:extLst>
              <a:ext uri="{FF2B5EF4-FFF2-40B4-BE49-F238E27FC236}">
                <a16:creationId xmlns:a16="http://schemas.microsoft.com/office/drawing/2014/main" id="{1615D2C3-896A-E045-B181-3B7A9DCA9364}"/>
              </a:ext>
            </a:extLst>
          </p:cNvPr>
          <p:cNvSpPr txBox="1"/>
          <p:nvPr/>
        </p:nvSpPr>
        <p:spPr>
          <a:xfrm>
            <a:off x="1624046" y="1848647"/>
            <a:ext cx="4235115" cy="430887"/>
          </a:xfrm>
          <a:prstGeom prst="rect">
            <a:avLst/>
          </a:prstGeom>
          <a:noFill/>
          <a:ln w="12700">
            <a:solidFill>
              <a:schemeClr val="tx1"/>
            </a:solidFill>
          </a:ln>
        </p:spPr>
        <p:txBody>
          <a:bodyPr wrap="square" rtlCol="0">
            <a:spAutoFit/>
          </a:bodyPr>
          <a:lstStyle/>
          <a:p>
            <a:pPr algn="ctr"/>
            <a:r>
              <a:rPr kumimoji="1" lang="en-US" altLang="zh-CN" sz="2200" dirty="0">
                <a:latin typeface="Gill Sans MT" panose="020B0502020104020203" pitchFamily="34" charset="0"/>
              </a:rPr>
              <a:t>measure flow-level percentile delay</a:t>
            </a:r>
            <a:endParaRPr kumimoji="1" lang="zh-CN" altLang="en-US" sz="2200" dirty="0">
              <a:latin typeface="Gill Sans MT" panose="020B0502020104020203" pitchFamily="34" charset="0"/>
            </a:endParaRPr>
          </a:p>
        </p:txBody>
      </p:sp>
      <mc:AlternateContent xmlns:mc="http://schemas.openxmlformats.org/markup-compatibility/2006" xmlns:a14="http://schemas.microsoft.com/office/drawing/2010/main">
        <mc:Choice Requires="a14">
          <p:sp>
            <p:nvSpPr>
              <p:cNvPr id="98" name="文本框 97">
                <a:extLst>
                  <a:ext uri="{FF2B5EF4-FFF2-40B4-BE49-F238E27FC236}">
                    <a16:creationId xmlns:a16="http://schemas.microsoft.com/office/drawing/2014/main" id="{AF137A2B-39DF-4746-9774-79C2A504ECEE}"/>
                  </a:ext>
                </a:extLst>
              </p:cNvPr>
              <p:cNvSpPr txBox="1"/>
              <p:nvPr/>
            </p:nvSpPr>
            <p:spPr>
              <a:xfrm>
                <a:off x="1624045" y="2286036"/>
                <a:ext cx="4235115" cy="707886"/>
              </a:xfrm>
              <a:prstGeom prst="rect">
                <a:avLst/>
              </a:prstGeom>
              <a:noFill/>
              <a:ln w="12700">
                <a:solidFill>
                  <a:schemeClr val="tx1"/>
                </a:solidFill>
              </a:ln>
            </p:spPr>
            <p:txBody>
              <a:bodyPr wrap="square" rtlCol="0">
                <a:spAutoFit/>
              </a:bodyPr>
              <a:lstStyle/>
              <a:p>
                <a:pPr algn="ctr"/>
                <a:r>
                  <a:rPr kumimoji="1" lang="en-US" altLang="zh-CN" sz="2000" dirty="0">
                    <a:latin typeface="Gill Sans MT" panose="020B0502020104020203" pitchFamily="34" charset="0"/>
                  </a:rPr>
                  <a:t>what is </a:t>
                </a:r>
                <a14:m>
                  <m:oMath xmlns:m="http://schemas.openxmlformats.org/officeDocument/2006/math">
                    <m:r>
                      <a:rPr kumimoji="1" lang="en-US" altLang="zh-CN" sz="2000" b="0" i="1" smtClean="0">
                        <a:latin typeface="Cambria Math" panose="02040503050406030204" pitchFamily="18" charset="0"/>
                      </a:rPr>
                      <m:t>𝜂</m:t>
                    </m:r>
                  </m:oMath>
                </a14:m>
                <a:r>
                  <a:rPr kumimoji="1" lang="en-US" altLang="zh-CN" sz="2000" dirty="0">
                    <a:latin typeface="Gill Sans MT" panose="020B0502020104020203" pitchFamily="34" charset="0"/>
                  </a:rPr>
                  <a:t>-percentile delay of a series of measure delays?</a:t>
                </a:r>
                <a:endParaRPr kumimoji="1" lang="zh-CN" altLang="en-US" sz="2000" dirty="0">
                  <a:latin typeface="Gill Sans MT" panose="020B0502020104020203" pitchFamily="34" charset="0"/>
                </a:endParaRPr>
              </a:p>
            </p:txBody>
          </p:sp>
        </mc:Choice>
        <mc:Fallback xmlns="">
          <p:sp>
            <p:nvSpPr>
              <p:cNvPr id="98" name="文本框 97">
                <a:extLst>
                  <a:ext uri="{FF2B5EF4-FFF2-40B4-BE49-F238E27FC236}">
                    <a16:creationId xmlns:a16="http://schemas.microsoft.com/office/drawing/2014/main" id="{AF137A2B-39DF-4746-9774-79C2A504ECEE}"/>
                  </a:ext>
                </a:extLst>
              </p:cNvPr>
              <p:cNvSpPr txBox="1">
                <a:spLocks noRot="1" noChangeAspect="1" noMove="1" noResize="1" noEditPoints="1" noAdjustHandles="1" noChangeArrowheads="1" noChangeShapeType="1" noTextEdit="1"/>
              </p:cNvSpPr>
              <p:nvPr/>
            </p:nvSpPr>
            <p:spPr>
              <a:xfrm>
                <a:off x="1624045" y="2286036"/>
                <a:ext cx="4235115" cy="707886"/>
              </a:xfrm>
              <a:prstGeom prst="rect">
                <a:avLst/>
              </a:prstGeom>
              <a:blipFill>
                <a:blip r:embed="rId3"/>
                <a:stretch>
                  <a:fillRect l="-896" t="-3448" r="-2687" b="-12069"/>
                </a:stretch>
              </a:blipFill>
              <a:ln w="12700">
                <a:solidFill>
                  <a:schemeClr val="tx1"/>
                </a:solidFill>
              </a:ln>
            </p:spPr>
            <p:txBody>
              <a:bodyPr/>
              <a:lstStyle/>
              <a:p>
                <a:r>
                  <a:rPr lang="zh-CN" altLang="en-US">
                    <a:noFill/>
                  </a:rPr>
                  <a:t> </a:t>
                </a:r>
              </a:p>
            </p:txBody>
          </p:sp>
        </mc:Fallback>
      </mc:AlternateContent>
      <p:sp>
        <p:nvSpPr>
          <p:cNvPr id="8" name="矩形 7">
            <a:extLst>
              <a:ext uri="{FF2B5EF4-FFF2-40B4-BE49-F238E27FC236}">
                <a16:creationId xmlns:a16="http://schemas.microsoft.com/office/drawing/2014/main" id="{2CE9B21B-1EA1-6D4D-80A2-C6952CAF33DD}"/>
              </a:ext>
            </a:extLst>
          </p:cNvPr>
          <p:cNvSpPr/>
          <p:nvPr/>
        </p:nvSpPr>
        <p:spPr>
          <a:xfrm>
            <a:off x="657292" y="1848646"/>
            <a:ext cx="966753" cy="114527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2000" dirty="0">
                <a:solidFill>
                  <a:srgbClr val="C00000"/>
                </a:solidFill>
                <a:latin typeface="Gill Sans MT" panose="020B0502020104020203" pitchFamily="34" charset="0"/>
              </a:rPr>
              <a:t>difficult</a:t>
            </a:r>
            <a:endParaRPr kumimoji="1" lang="zh-CN" altLang="en-US" sz="2000" dirty="0">
              <a:solidFill>
                <a:srgbClr val="C00000"/>
              </a:solidFill>
              <a:latin typeface="Gill Sans MT" panose="020B0502020104020203" pitchFamily="34" charset="0"/>
            </a:endParaRPr>
          </a:p>
        </p:txBody>
      </p:sp>
      <p:grpSp>
        <p:nvGrpSpPr>
          <p:cNvPr id="13" name="组合 12">
            <a:extLst>
              <a:ext uri="{FF2B5EF4-FFF2-40B4-BE49-F238E27FC236}">
                <a16:creationId xmlns:a16="http://schemas.microsoft.com/office/drawing/2014/main" id="{18A12996-2BCA-C54D-A448-87E454AFDA80}"/>
              </a:ext>
            </a:extLst>
          </p:cNvPr>
          <p:cNvGrpSpPr/>
          <p:nvPr/>
        </p:nvGrpSpPr>
        <p:grpSpPr>
          <a:xfrm>
            <a:off x="6119847" y="1826622"/>
            <a:ext cx="5735269" cy="1138773"/>
            <a:chOff x="6119847" y="1826622"/>
            <a:chExt cx="5735269" cy="1138773"/>
          </a:xfrm>
        </p:grpSpPr>
        <p:sp>
          <p:nvSpPr>
            <p:cNvPr id="96" name="文本框 95">
              <a:extLst>
                <a:ext uri="{FF2B5EF4-FFF2-40B4-BE49-F238E27FC236}">
                  <a16:creationId xmlns:a16="http://schemas.microsoft.com/office/drawing/2014/main" id="{AD3CA9AD-F51B-B242-A91F-671D04D2CFCF}"/>
                </a:ext>
              </a:extLst>
            </p:cNvPr>
            <p:cNvSpPr txBox="1"/>
            <p:nvPr/>
          </p:nvSpPr>
          <p:spPr>
            <a:xfrm>
              <a:off x="6961998" y="1826622"/>
              <a:ext cx="3926366" cy="430887"/>
            </a:xfrm>
            <a:prstGeom prst="rect">
              <a:avLst/>
            </a:prstGeom>
            <a:noFill/>
            <a:ln w="12700">
              <a:solidFill>
                <a:schemeClr val="tx1"/>
              </a:solidFill>
            </a:ln>
          </p:spPr>
          <p:txBody>
            <a:bodyPr wrap="square" rtlCol="0">
              <a:spAutoFit/>
            </a:bodyPr>
            <a:lstStyle/>
            <a:p>
              <a:pPr algn="ctr"/>
              <a:r>
                <a:rPr kumimoji="1" lang="en-US" altLang="zh-CN" sz="2200" dirty="0">
                  <a:latin typeface="Gill Sans MT" panose="020B0502020104020203" pitchFamily="34" charset="0"/>
                </a:rPr>
                <a:t>verify SLO of percentile delay</a:t>
              </a:r>
              <a:endParaRPr kumimoji="1" lang="zh-CN" altLang="en-US" sz="2200" dirty="0">
                <a:latin typeface="Gill Sans MT" panose="020B0502020104020203" pitchFamily="34" charset="0"/>
              </a:endParaRPr>
            </a:p>
          </p:txBody>
        </p:sp>
        <mc:AlternateContent xmlns:mc="http://schemas.openxmlformats.org/markup-compatibility/2006" xmlns:a14="http://schemas.microsoft.com/office/drawing/2010/main">
          <mc:Choice Requires="a14">
            <p:sp>
              <p:nvSpPr>
                <p:cNvPr id="97" name="文本框 96">
                  <a:extLst>
                    <a:ext uri="{FF2B5EF4-FFF2-40B4-BE49-F238E27FC236}">
                      <a16:creationId xmlns:a16="http://schemas.microsoft.com/office/drawing/2014/main" id="{BA95EFC5-4E60-2848-A632-F3E6A01CB89F}"/>
                    </a:ext>
                  </a:extLst>
                </p:cNvPr>
                <p:cNvSpPr txBox="1"/>
                <p:nvPr/>
              </p:nvSpPr>
              <p:spPr>
                <a:xfrm>
                  <a:off x="6961998" y="2257509"/>
                  <a:ext cx="3926366" cy="707886"/>
                </a:xfrm>
                <a:prstGeom prst="rect">
                  <a:avLst/>
                </a:prstGeom>
                <a:noFill/>
                <a:ln w="12700">
                  <a:solidFill>
                    <a:schemeClr val="tx1"/>
                  </a:solidFill>
                </a:ln>
              </p:spPr>
              <p:txBody>
                <a:bodyPr wrap="square" rtlCol="0">
                  <a:spAutoFit/>
                </a:bodyPr>
                <a:lstStyle/>
                <a:p>
                  <a:pPr algn="ctr"/>
                  <a:r>
                    <a:rPr kumimoji="1" lang="en-US" altLang="zh-CN" sz="2000" dirty="0">
                      <a:latin typeface="Gill Sans MT" panose="020B0502020104020203" pitchFamily="34" charset="0"/>
                    </a:rPr>
                    <a:t>does </a:t>
                  </a:r>
                  <a14:m>
                    <m:oMath xmlns:m="http://schemas.openxmlformats.org/officeDocument/2006/math">
                      <m:r>
                        <a:rPr kumimoji="1" lang="en-US" altLang="zh-CN" sz="2000" b="0" i="1" smtClean="0">
                          <a:latin typeface="Cambria Math" panose="02040503050406030204" pitchFamily="18" charset="0"/>
                        </a:rPr>
                        <m:t>𝜂</m:t>
                      </m:r>
                    </m:oMath>
                  </a14:m>
                  <a:r>
                    <a:rPr kumimoji="1" lang="en-US" altLang="zh-CN" sz="2000" dirty="0">
                      <a:latin typeface="Gill Sans MT" panose="020B0502020104020203" pitchFamily="34" charset="0"/>
                    </a:rPr>
                    <a:t>-percentile delay exceeds threshold </a:t>
                  </a:r>
                  <a14:m>
                    <m:oMath xmlns:m="http://schemas.openxmlformats.org/officeDocument/2006/math">
                      <m:r>
                        <a:rPr kumimoji="1" lang="en-US" altLang="zh-CN" sz="2000" b="0" i="1" smtClean="0">
                          <a:latin typeface="Cambria Math" panose="02040503050406030204" pitchFamily="18" charset="0"/>
                        </a:rPr>
                        <m:t>𝑑</m:t>
                      </m:r>
                    </m:oMath>
                  </a14:m>
                  <a:r>
                    <a:rPr kumimoji="1" lang="en-US" altLang="zh-CN" sz="2000" dirty="0">
                      <a:latin typeface="Gill Sans MT" panose="020B0502020104020203" pitchFamily="34" charset="0"/>
                    </a:rPr>
                    <a:t>?</a:t>
                  </a:r>
                  <a:endParaRPr kumimoji="1" lang="zh-CN" altLang="en-US" sz="2000" dirty="0">
                    <a:latin typeface="Gill Sans MT" panose="020B0502020104020203" pitchFamily="34" charset="0"/>
                  </a:endParaRPr>
                </a:p>
              </p:txBody>
            </p:sp>
          </mc:Choice>
          <mc:Fallback xmlns="">
            <p:sp>
              <p:nvSpPr>
                <p:cNvPr id="97" name="文本框 96">
                  <a:extLst>
                    <a:ext uri="{FF2B5EF4-FFF2-40B4-BE49-F238E27FC236}">
                      <a16:creationId xmlns:a16="http://schemas.microsoft.com/office/drawing/2014/main" id="{BA95EFC5-4E60-2848-A632-F3E6A01CB89F}"/>
                    </a:ext>
                  </a:extLst>
                </p:cNvPr>
                <p:cNvSpPr txBox="1">
                  <a:spLocks noRot="1" noChangeAspect="1" noMove="1" noResize="1" noEditPoints="1" noAdjustHandles="1" noChangeArrowheads="1" noChangeShapeType="1" noTextEdit="1"/>
                </p:cNvSpPr>
                <p:nvPr/>
              </p:nvSpPr>
              <p:spPr>
                <a:xfrm>
                  <a:off x="6961998" y="2257509"/>
                  <a:ext cx="3926366" cy="707886"/>
                </a:xfrm>
                <a:prstGeom prst="rect">
                  <a:avLst/>
                </a:prstGeom>
                <a:blipFill>
                  <a:blip r:embed="rId4"/>
                  <a:stretch>
                    <a:fillRect t="-3509" b="-14035"/>
                  </a:stretch>
                </a:blipFill>
                <a:ln w="12700">
                  <a:solidFill>
                    <a:schemeClr val="tx1"/>
                  </a:solidFill>
                </a:ln>
              </p:spPr>
              <p:txBody>
                <a:bodyPr/>
                <a:lstStyle/>
                <a:p>
                  <a:r>
                    <a:rPr lang="zh-CN" altLang="en-US">
                      <a:noFill/>
                    </a:rPr>
                    <a:t> </a:t>
                  </a:r>
                </a:p>
              </p:txBody>
            </p:sp>
          </mc:Fallback>
        </mc:AlternateContent>
        <p:sp>
          <p:nvSpPr>
            <p:cNvPr id="4" name="右箭头 3">
              <a:extLst>
                <a:ext uri="{FF2B5EF4-FFF2-40B4-BE49-F238E27FC236}">
                  <a16:creationId xmlns:a16="http://schemas.microsoft.com/office/drawing/2014/main" id="{3137FD81-147D-8544-8406-483FC0B44E62}"/>
                </a:ext>
              </a:extLst>
            </p:cNvPr>
            <p:cNvSpPr/>
            <p:nvPr/>
          </p:nvSpPr>
          <p:spPr>
            <a:xfrm>
              <a:off x="6119847" y="2141367"/>
              <a:ext cx="581465" cy="529389"/>
            </a:xfrm>
            <a:prstGeom prst="rightArrow">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102" name="矩形 101">
              <a:extLst>
                <a:ext uri="{FF2B5EF4-FFF2-40B4-BE49-F238E27FC236}">
                  <a16:creationId xmlns:a16="http://schemas.microsoft.com/office/drawing/2014/main" id="{7943523C-AB55-3F4E-B05B-E7C4E4225C10}"/>
                </a:ext>
              </a:extLst>
            </p:cNvPr>
            <p:cNvSpPr/>
            <p:nvPr/>
          </p:nvSpPr>
          <p:spPr>
            <a:xfrm>
              <a:off x="10888364" y="1826622"/>
              <a:ext cx="966752" cy="113877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2000" dirty="0">
                  <a:solidFill>
                    <a:srgbClr val="00B050"/>
                  </a:solidFill>
                  <a:latin typeface="Gill Sans MT" panose="020B0502020104020203" pitchFamily="34" charset="0"/>
                </a:rPr>
                <a:t>feasible</a:t>
              </a:r>
              <a:endParaRPr kumimoji="1" lang="zh-CN" altLang="en-US" sz="2000" dirty="0">
                <a:solidFill>
                  <a:srgbClr val="00B050"/>
                </a:solidFill>
                <a:latin typeface="Gill Sans MT" panose="020B0502020104020203" pitchFamily="34" charset="0"/>
              </a:endParaRPr>
            </a:p>
          </p:txBody>
        </p:sp>
      </p:gr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C16AB35F-1D2A-1947-9052-AB34CF3C06AB}"/>
                  </a:ext>
                </a:extLst>
              </p:cNvPr>
              <p:cNvSpPr txBox="1"/>
              <p:nvPr/>
            </p:nvSpPr>
            <p:spPr>
              <a:xfrm>
                <a:off x="521208" y="3179220"/>
                <a:ext cx="11013066" cy="1046440"/>
              </a:xfrm>
              <a:prstGeom prst="rect">
                <a:avLst/>
              </a:prstGeom>
              <a:noFill/>
            </p:spPr>
            <p:txBody>
              <a:bodyPr wrap="square" rtlCol="0">
                <a:spAutoFit/>
              </a:bodyPr>
              <a:lstStyle/>
              <a:p>
                <a:r>
                  <a:rPr kumimoji="1" lang="en-US" altLang="zh-CN" sz="2200" dirty="0">
                    <a:latin typeface="Gill Sans MT" panose="020B0502020104020203" pitchFamily="34" charset="0"/>
                  </a:rPr>
                  <a:t>Given </a:t>
                </a:r>
                <a14:m>
                  <m:oMath xmlns:m="http://schemas.openxmlformats.org/officeDocument/2006/math">
                    <m:r>
                      <a:rPr kumimoji="1" lang="en-US" altLang="zh-CN" sz="2200" b="0" i="1" smtClean="0">
                        <a:latin typeface="Cambria Math" panose="02040503050406030204" pitchFamily="18" charset="0"/>
                      </a:rPr>
                      <m:t>𝑁</m:t>
                    </m:r>
                  </m:oMath>
                </a14:m>
                <a:r>
                  <a:rPr kumimoji="1" lang="en-US" altLang="zh-CN" sz="2200" dirty="0">
                    <a:latin typeface="Gill Sans MT" panose="020B0502020104020203" pitchFamily="34" charset="0"/>
                  </a:rPr>
                  <a:t> values sorted in ascending order, the </a:t>
                </a:r>
                <a14:m>
                  <m:oMath xmlns:m="http://schemas.openxmlformats.org/officeDocument/2006/math">
                    <m:r>
                      <a:rPr kumimoji="1" lang="en-US" altLang="zh-CN" sz="2200" b="0" i="1" smtClean="0">
                        <a:latin typeface="Cambria Math" panose="02040503050406030204" pitchFamily="18" charset="0"/>
                      </a:rPr>
                      <m:t>𝜂</m:t>
                    </m:r>
                  </m:oMath>
                </a14:m>
                <a:r>
                  <a:rPr kumimoji="1" lang="en-US" altLang="zh-CN" sz="2200" dirty="0">
                    <a:latin typeface="Gill Sans MT" panose="020B0502020104020203" pitchFamily="34" charset="0"/>
                  </a:rPr>
                  <a:t>-percentile value is:</a:t>
                </a:r>
              </a:p>
              <a:p>
                <a:pPr marL="514350" indent="-514350">
                  <a:buFont typeface="+mj-lt"/>
                  <a:buAutoNum type="romanUcPeriod"/>
                </a:pPr>
                <a:r>
                  <a:rPr kumimoji="1" lang="en-US" altLang="zh-CN" sz="2000" dirty="0">
                    <a:latin typeface="Gill Sans MT" panose="020B0502020104020203" pitchFamily="34" charset="0"/>
                  </a:rPr>
                  <a:t> </a:t>
                </a:r>
                <a14:m>
                  <m:oMath xmlns:m="http://schemas.openxmlformats.org/officeDocument/2006/math">
                    <m:r>
                      <a:rPr kumimoji="1" lang="en-US" altLang="zh-CN" sz="2000" i="1">
                        <a:latin typeface="Cambria Math" panose="02040503050406030204" pitchFamily="18" charset="0"/>
                      </a:rPr>
                      <m:t>(</m:t>
                    </m:r>
                    <m:r>
                      <a:rPr kumimoji="1" lang="en-US" altLang="zh-CN" sz="2000" b="0" i="1" smtClean="0">
                        <a:latin typeface="Cambria Math" panose="02040503050406030204" pitchFamily="18" charset="0"/>
                      </a:rPr>
                      <m:t>1+</m:t>
                    </m:r>
                    <m:d>
                      <m:dPr>
                        <m:ctrlPr>
                          <a:rPr kumimoji="1" lang="en-US" altLang="zh-CN" sz="2000" b="0" i="1" smtClean="0">
                            <a:latin typeface="Cambria Math" panose="02040503050406030204" pitchFamily="18" charset="0"/>
                          </a:rPr>
                        </m:ctrlPr>
                      </m:dPr>
                      <m:e>
                        <m:r>
                          <a:rPr kumimoji="1" lang="en-US" altLang="zh-CN" sz="2000" b="0" i="1" smtClean="0">
                            <a:latin typeface="Cambria Math" panose="02040503050406030204" pitchFamily="18" charset="0"/>
                          </a:rPr>
                          <m:t>𝑁</m:t>
                        </m:r>
                        <m:r>
                          <a:rPr kumimoji="1" lang="en-US" altLang="zh-CN" sz="2000" b="0" i="1" smtClean="0">
                            <a:latin typeface="Cambria Math" panose="02040503050406030204" pitchFamily="18" charset="0"/>
                          </a:rPr>
                          <m:t>−1</m:t>
                        </m:r>
                      </m:e>
                    </m:d>
                    <m:r>
                      <a:rPr kumimoji="1" lang="en-US" altLang="zh-CN" sz="2000" b="0" i="1" smtClean="0">
                        <a:latin typeface="Cambria Math" panose="02040503050406030204" pitchFamily="18" charset="0"/>
                      </a:rPr>
                      <m:t>⋅</m:t>
                    </m:r>
                    <m:r>
                      <a:rPr kumimoji="1" lang="en-US" altLang="zh-CN" sz="2000" b="0" i="1" smtClean="0">
                        <a:latin typeface="Cambria Math" panose="02040503050406030204" pitchFamily="18" charset="0"/>
                      </a:rPr>
                      <m:t>𝜂</m:t>
                    </m:r>
                    <m:r>
                      <a:rPr kumimoji="1" lang="en-US" altLang="zh-CN" sz="2000" b="0" i="1" smtClean="0">
                        <a:latin typeface="Cambria Math" panose="02040503050406030204" pitchFamily="18" charset="0"/>
                      </a:rPr>
                      <m:t>%</m:t>
                    </m:r>
                  </m:oMath>
                </a14:m>
                <a:r>
                  <a:rPr kumimoji="1" lang="en-US" altLang="zh-CN" sz="2000" dirty="0">
                    <a:latin typeface="Gill Sans MT" panose="020B0502020104020203" pitchFamily="34" charset="0"/>
                  </a:rPr>
                  <a:t>) -</a:t>
                </a:r>
                <a:r>
                  <a:rPr kumimoji="1" lang="en-US" altLang="zh-CN" sz="2000" dirty="0" err="1">
                    <a:latin typeface="Gill Sans MT" panose="020B0502020104020203" pitchFamily="34" charset="0"/>
                  </a:rPr>
                  <a:t>th</a:t>
                </a:r>
                <a:r>
                  <a:rPr kumimoji="1" lang="en-US" altLang="zh-CN" sz="2000" dirty="0">
                    <a:latin typeface="Gill Sans MT" panose="020B0502020104020203" pitchFamily="34" charset="0"/>
                  </a:rPr>
                  <a:t> sorted value, if ﻿</a:t>
                </a:r>
                <a14:m>
                  <m:oMath xmlns:m="http://schemas.openxmlformats.org/officeDocument/2006/math">
                    <m:d>
                      <m:dPr>
                        <m:ctrlPr>
                          <a:rPr kumimoji="1" lang="en-US" altLang="zh-CN" sz="2000" b="0" i="1" smtClean="0">
                            <a:latin typeface="Cambria Math" panose="02040503050406030204" pitchFamily="18" charset="0"/>
                          </a:rPr>
                        </m:ctrlPr>
                      </m:dPr>
                      <m:e>
                        <m:r>
                          <a:rPr kumimoji="1" lang="en-US" altLang="zh-CN" sz="2000" b="0" i="1" smtClean="0">
                            <a:latin typeface="Cambria Math" panose="02040503050406030204" pitchFamily="18" charset="0"/>
                          </a:rPr>
                          <m:t>𝑁</m:t>
                        </m:r>
                        <m:r>
                          <a:rPr kumimoji="1" lang="en-US" altLang="zh-CN" sz="2000" b="0" i="1" smtClean="0">
                            <a:latin typeface="Cambria Math" panose="02040503050406030204" pitchFamily="18" charset="0"/>
                          </a:rPr>
                          <m:t>−1</m:t>
                        </m:r>
                      </m:e>
                    </m:d>
                    <m:r>
                      <a:rPr kumimoji="1" lang="en-US" altLang="zh-CN" sz="2000" b="0" i="1" smtClean="0">
                        <a:latin typeface="Cambria Math" panose="02040503050406030204" pitchFamily="18" charset="0"/>
                      </a:rPr>
                      <m:t>⋅</m:t>
                    </m:r>
                    <m:r>
                      <a:rPr kumimoji="1" lang="en-US" altLang="zh-CN" sz="2000" b="0" i="1" smtClean="0">
                        <a:latin typeface="Cambria Math" panose="02040503050406030204" pitchFamily="18" charset="0"/>
                      </a:rPr>
                      <m:t>𝜂</m:t>
                    </m:r>
                    <m:r>
                      <a:rPr kumimoji="1" lang="en-US" altLang="zh-CN" sz="2000" b="0" i="1" smtClean="0">
                        <a:latin typeface="Cambria Math" panose="02040503050406030204" pitchFamily="18" charset="0"/>
                      </a:rPr>
                      <m:t>%</m:t>
                    </m:r>
                  </m:oMath>
                </a14:m>
                <a:r>
                  <a:rPr kumimoji="1" lang="en-US" altLang="zh-CN" sz="2000" dirty="0">
                    <a:latin typeface="Gill Sans MT" panose="020B0502020104020203" pitchFamily="34" charset="0"/>
                  </a:rPr>
                  <a:t> is an integer</a:t>
                </a:r>
              </a:p>
              <a:p>
                <a:pPr marL="514350" indent="-514350">
                  <a:buFont typeface="+mj-lt"/>
                  <a:buAutoNum type="romanUcPeriod"/>
                </a:pPr>
                <a:r>
                  <a:rPr kumimoji="1" lang="en-US" altLang="zh-CN" sz="2000" dirty="0">
                    <a:latin typeface="Gill Sans MT" panose="020B0502020104020203" pitchFamily="34" charset="0"/>
                  </a:rPr>
                  <a:t> some value between </a:t>
                </a:r>
                <a14:m>
                  <m:oMath xmlns:m="http://schemas.openxmlformats.org/officeDocument/2006/math">
                    <m:r>
                      <a:rPr kumimoji="1" lang="en-US" altLang="zh-CN" sz="2000" b="0" i="0" smtClean="0">
                        <a:latin typeface="Cambria Math" panose="02040503050406030204" pitchFamily="18" charset="0"/>
                      </a:rPr>
                      <m:t>1+</m:t>
                    </m:r>
                    <m:r>
                      <a:rPr kumimoji="1" lang="en-US" altLang="zh-CN" sz="2000" b="0" i="1" smtClean="0">
                        <a:latin typeface="Cambria Math" panose="02040503050406030204" pitchFamily="18" charset="0"/>
                      </a:rPr>
                      <m:t>⌊</m:t>
                    </m:r>
                    <m:d>
                      <m:dPr>
                        <m:ctrlPr>
                          <a:rPr kumimoji="1" lang="en-US" altLang="zh-CN" sz="2000" b="0" i="1" smtClean="0">
                            <a:latin typeface="Cambria Math" panose="02040503050406030204" pitchFamily="18" charset="0"/>
                          </a:rPr>
                        </m:ctrlPr>
                      </m:dPr>
                      <m:e>
                        <m:r>
                          <a:rPr kumimoji="1" lang="en-US" altLang="zh-CN" sz="2000" b="0" i="1" smtClean="0">
                            <a:latin typeface="Cambria Math" panose="02040503050406030204" pitchFamily="18" charset="0"/>
                          </a:rPr>
                          <m:t>𝑁</m:t>
                        </m:r>
                        <m:r>
                          <a:rPr kumimoji="1" lang="en-US" altLang="zh-CN" sz="2000" b="0" i="1" smtClean="0">
                            <a:latin typeface="Cambria Math" panose="02040503050406030204" pitchFamily="18" charset="0"/>
                          </a:rPr>
                          <m:t>−1</m:t>
                        </m:r>
                      </m:e>
                    </m:d>
                    <m:r>
                      <a:rPr kumimoji="1" lang="en-US" altLang="zh-CN" sz="2000" b="0" i="1" smtClean="0">
                        <a:latin typeface="Cambria Math" panose="02040503050406030204" pitchFamily="18" charset="0"/>
                      </a:rPr>
                      <m:t>⋅</m:t>
                    </m:r>
                    <m:r>
                      <a:rPr kumimoji="1" lang="en-US" altLang="zh-CN" sz="2000" b="0" i="1" smtClean="0">
                        <a:latin typeface="Cambria Math" panose="02040503050406030204" pitchFamily="18" charset="0"/>
                      </a:rPr>
                      <m:t>𝜂</m:t>
                    </m:r>
                    <m:r>
                      <a:rPr kumimoji="1" lang="en-US" altLang="zh-CN" sz="2000" b="0" i="1" smtClean="0">
                        <a:latin typeface="Cambria Math" panose="02040503050406030204" pitchFamily="18" charset="0"/>
                      </a:rPr>
                      <m:t>%⌋</m:t>
                    </m:r>
                    <m:r>
                      <a:rPr kumimoji="1" lang="en-US" altLang="zh-CN" sz="2000" b="0" i="0" smtClean="0">
                        <a:latin typeface="Cambria Math" panose="02040503050406030204" pitchFamily="18" charset="0"/>
                      </a:rPr>
                      <m:t> </m:t>
                    </m:r>
                  </m:oMath>
                </a14:m>
                <a:r>
                  <a:rPr kumimoji="1" lang="en-US" altLang="zh-CN" sz="2000" dirty="0">
                    <a:latin typeface="Gill Sans MT" panose="020B0502020104020203" pitchFamily="34" charset="0"/>
                  </a:rPr>
                  <a:t> -th and </a:t>
                </a:r>
                <a14:m>
                  <m:oMath xmlns:m="http://schemas.openxmlformats.org/officeDocument/2006/math">
                    <m:r>
                      <a:rPr kumimoji="1" lang="en-US" altLang="zh-CN" sz="2000" b="0" i="0" smtClean="0">
                        <a:latin typeface="Cambria Math" panose="02040503050406030204" pitchFamily="18" charset="0"/>
                      </a:rPr>
                      <m:t>1+</m:t>
                    </m:r>
                    <m:r>
                      <a:rPr kumimoji="1" lang="en-US" altLang="zh-CN" sz="2000" b="0" i="1" smtClean="0">
                        <a:latin typeface="Cambria Math" panose="02040503050406030204" pitchFamily="18" charset="0"/>
                      </a:rPr>
                      <m:t> </m:t>
                    </m:r>
                    <m:d>
                      <m:dPr>
                        <m:begChr m:val="⌈"/>
                        <m:endChr m:val="⌉"/>
                        <m:ctrlPr>
                          <a:rPr kumimoji="1" lang="en-US" altLang="zh-CN" sz="2000" b="0" i="1" smtClean="0">
                            <a:latin typeface="Cambria Math" panose="02040503050406030204" pitchFamily="18" charset="0"/>
                          </a:rPr>
                        </m:ctrlPr>
                      </m:dPr>
                      <m:e>
                        <m:d>
                          <m:dPr>
                            <m:ctrlPr>
                              <a:rPr kumimoji="1" lang="en-US" altLang="zh-CN" sz="2000" b="0" i="1" smtClean="0">
                                <a:latin typeface="Cambria Math" panose="02040503050406030204" pitchFamily="18" charset="0"/>
                              </a:rPr>
                            </m:ctrlPr>
                          </m:dPr>
                          <m:e>
                            <m:r>
                              <a:rPr kumimoji="1" lang="en-US" altLang="zh-CN" sz="2000" b="0" i="1" smtClean="0">
                                <a:latin typeface="Cambria Math" panose="02040503050406030204" pitchFamily="18" charset="0"/>
                              </a:rPr>
                              <m:t>𝑁</m:t>
                            </m:r>
                            <m:r>
                              <a:rPr kumimoji="1" lang="en-US" altLang="zh-CN" sz="2000" b="0" i="1" smtClean="0">
                                <a:latin typeface="Cambria Math" panose="02040503050406030204" pitchFamily="18" charset="0"/>
                              </a:rPr>
                              <m:t>−1</m:t>
                            </m:r>
                          </m:e>
                        </m:d>
                        <m:r>
                          <a:rPr kumimoji="1" lang="en-US" altLang="zh-CN" sz="2000" b="0" i="1" smtClean="0">
                            <a:latin typeface="Cambria Math" panose="02040503050406030204" pitchFamily="18" charset="0"/>
                          </a:rPr>
                          <m:t>⋅</m:t>
                        </m:r>
                        <m:r>
                          <a:rPr kumimoji="1" lang="en-US" altLang="zh-CN" sz="2000" b="0" i="1" smtClean="0">
                            <a:latin typeface="Cambria Math" panose="02040503050406030204" pitchFamily="18" charset="0"/>
                          </a:rPr>
                          <m:t>𝜂</m:t>
                        </m:r>
                        <m:r>
                          <a:rPr kumimoji="1" lang="en-US" altLang="zh-CN" sz="2000" b="0" i="1" smtClean="0">
                            <a:latin typeface="Cambria Math" panose="02040503050406030204" pitchFamily="18" charset="0"/>
                          </a:rPr>
                          <m:t>%</m:t>
                        </m:r>
                      </m:e>
                    </m:d>
                  </m:oMath>
                </a14:m>
                <a:r>
                  <a:rPr kumimoji="1" lang="en-US" altLang="zh-CN" sz="2000" dirty="0">
                    <a:latin typeface="Gill Sans MT" panose="020B0502020104020203" pitchFamily="34" charset="0"/>
                  </a:rPr>
                  <a:t> -</a:t>
                </a:r>
                <a:r>
                  <a:rPr kumimoji="1" lang="en-US" altLang="zh-CN" sz="2000" dirty="0" err="1">
                    <a:latin typeface="Gill Sans MT" panose="020B0502020104020203" pitchFamily="34" charset="0"/>
                  </a:rPr>
                  <a:t>th</a:t>
                </a:r>
                <a:r>
                  <a:rPr kumimoji="1" lang="en-US" altLang="zh-CN" sz="2000" dirty="0">
                    <a:latin typeface="Gill Sans MT" panose="020B0502020104020203" pitchFamily="34" charset="0"/>
                  </a:rPr>
                  <a:t> value, if not</a:t>
                </a:r>
                <a:endParaRPr kumimoji="1" lang="zh-CN" altLang="en-US" sz="2000" dirty="0">
                  <a:latin typeface="Gill Sans MT" panose="020B0502020104020203" pitchFamily="34" charset="0"/>
                </a:endParaRPr>
              </a:p>
            </p:txBody>
          </p:sp>
        </mc:Choice>
        <mc:Fallback xmlns="">
          <p:sp>
            <p:nvSpPr>
              <p:cNvPr id="9" name="文本框 8">
                <a:extLst>
                  <a:ext uri="{FF2B5EF4-FFF2-40B4-BE49-F238E27FC236}">
                    <a16:creationId xmlns:a16="http://schemas.microsoft.com/office/drawing/2014/main" id="{C16AB35F-1D2A-1947-9052-AB34CF3C06AB}"/>
                  </a:ext>
                </a:extLst>
              </p:cNvPr>
              <p:cNvSpPr txBox="1">
                <a:spLocks noRot="1" noChangeAspect="1" noMove="1" noResize="1" noEditPoints="1" noAdjustHandles="1" noChangeArrowheads="1" noChangeShapeType="1" noTextEdit="1"/>
              </p:cNvSpPr>
              <p:nvPr/>
            </p:nvSpPr>
            <p:spPr>
              <a:xfrm>
                <a:off x="521208" y="3179220"/>
                <a:ext cx="11013066" cy="1046440"/>
              </a:xfrm>
              <a:prstGeom prst="rect">
                <a:avLst/>
              </a:prstGeom>
              <a:blipFill>
                <a:blip r:embed="rId5"/>
                <a:stretch>
                  <a:fillRect l="-691" t="-3614" b="-1084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1" name="文本框 110">
                <a:extLst>
                  <a:ext uri="{FF2B5EF4-FFF2-40B4-BE49-F238E27FC236}">
                    <a16:creationId xmlns:a16="http://schemas.microsoft.com/office/drawing/2014/main" id="{670E427D-574A-7242-9022-3ECFCBB0ED0A}"/>
                  </a:ext>
                </a:extLst>
              </p:cNvPr>
              <p:cNvSpPr txBox="1"/>
              <p:nvPr/>
            </p:nvSpPr>
            <p:spPr>
              <a:xfrm>
                <a:off x="521208" y="4378874"/>
                <a:ext cx="11526413" cy="2339102"/>
              </a:xfrm>
              <a:prstGeom prst="rect">
                <a:avLst/>
              </a:prstGeom>
              <a:noFill/>
            </p:spPr>
            <p:txBody>
              <a:bodyPr wrap="square" rtlCol="0">
                <a:spAutoFit/>
              </a:bodyPr>
              <a:lstStyle/>
              <a:p>
                <a:r>
                  <a:rPr lang="en-US" altLang="zh-CN" sz="2200" dirty="0">
                    <a:latin typeface="Gill Sans MT" panose="020B0502020104020203" pitchFamily="34" charset="0"/>
                  </a:rPr>
                  <a:t>Statement1:  </a:t>
                </a:r>
                <a14:m>
                  <m:oMath xmlns:m="http://schemas.openxmlformats.org/officeDocument/2006/math">
                    <m:r>
                      <a:rPr kumimoji="1" lang="en-US" altLang="zh-CN" sz="2200" b="0" i="1" smtClean="0">
                        <a:latin typeface="Cambria Math" panose="02040503050406030204" pitchFamily="18" charset="0"/>
                      </a:rPr>
                      <m:t>𝜂</m:t>
                    </m:r>
                  </m:oMath>
                </a14:m>
                <a:r>
                  <a:rPr kumimoji="1" lang="en-US" altLang="zh-CN" sz="2200" dirty="0">
                    <a:latin typeface="Gill Sans MT" panose="020B0502020104020203" pitchFamily="34" charset="0"/>
                  </a:rPr>
                  <a:t>-percentile value </a:t>
                </a:r>
                <a14:m>
                  <m:oMath xmlns:m="http://schemas.openxmlformats.org/officeDocument/2006/math">
                    <m:r>
                      <a:rPr kumimoji="1" lang="en-US" altLang="zh-CN" sz="2200">
                        <a:latin typeface="Cambria Math" panose="02040503050406030204" pitchFamily="18" charset="0"/>
                      </a:rPr>
                      <m:t>&gt;</m:t>
                    </m:r>
                    <m:r>
                      <a:rPr kumimoji="1" lang="en-US" altLang="zh-CN" sz="2200" b="0" i="1" smtClean="0">
                        <a:latin typeface="Cambria Math" panose="02040503050406030204" pitchFamily="18" charset="0"/>
                      </a:rPr>
                      <m:t>𝑑</m:t>
                    </m:r>
                  </m:oMath>
                </a14:m>
                <a:r>
                  <a:rPr kumimoji="1" lang="en-US" altLang="zh-CN" sz="2200" dirty="0">
                    <a:latin typeface="Gill Sans MT" panose="020B0502020104020203" pitchFamily="34" charset="0"/>
                  </a:rPr>
                  <a:t> </a:t>
                </a:r>
              </a:p>
              <a:p>
                <a:r>
                  <a:rPr kumimoji="1" lang="en-US" altLang="zh-CN" sz="2200" dirty="0">
                    <a:latin typeface="Gill Sans MT" panose="020B0502020104020203" pitchFamily="34" charset="0"/>
                  </a:rPr>
                  <a:t>Statement2:  let the number of value exceeding </a:t>
                </a:r>
                <a14:m>
                  <m:oMath xmlns:m="http://schemas.openxmlformats.org/officeDocument/2006/math">
                    <m:r>
                      <a:rPr kumimoji="1" lang="en-US" altLang="zh-CN" sz="2200" b="0" i="1" smtClean="0">
                        <a:latin typeface="Cambria Math" panose="02040503050406030204" pitchFamily="18" charset="0"/>
                      </a:rPr>
                      <m:t>𝑑</m:t>
                    </m:r>
                  </m:oMath>
                </a14:m>
                <a:r>
                  <a:rPr kumimoji="1" lang="en-US" altLang="zh-CN" sz="2200" dirty="0">
                    <a:latin typeface="Gill Sans MT" panose="020B0502020104020203" pitchFamily="34" charset="0"/>
                  </a:rPr>
                  <a:t> be </a:t>
                </a:r>
                <a14:m>
                  <m:oMath xmlns:m="http://schemas.openxmlformats.org/officeDocument/2006/math">
                    <m:r>
                      <a:rPr kumimoji="1" lang="en-US" altLang="zh-CN" sz="2200" b="0" i="1" smtClean="0">
                        <a:latin typeface="Cambria Math" panose="02040503050406030204" pitchFamily="18" charset="0"/>
                      </a:rPr>
                      <m:t>𝑛</m:t>
                    </m:r>
                    <m:r>
                      <a:rPr kumimoji="1" lang="en-US" altLang="zh-CN" sz="2200" b="0" i="0" smtClean="0">
                        <a:latin typeface="Cambria Math" panose="02040503050406030204" pitchFamily="18" charset="0"/>
                      </a:rPr>
                      <m:t>, </m:t>
                    </m:r>
                    <m:r>
                      <a:rPr kumimoji="1" lang="en-US" altLang="zh-CN" sz="2200" b="0" i="1" smtClean="0">
                        <a:latin typeface="Cambria Math" panose="02040503050406030204" pitchFamily="18" charset="0"/>
                      </a:rPr>
                      <m:t>𝑛</m:t>
                    </m:r>
                    <m:r>
                      <a:rPr kumimoji="1" lang="en-US" altLang="zh-CN" sz="2200" b="0" i="1" smtClean="0">
                        <a:latin typeface="Cambria Math" panose="02040503050406030204" pitchFamily="18" charset="0"/>
                      </a:rPr>
                      <m:t>&gt;</m:t>
                    </m:r>
                    <m:r>
                      <a:rPr kumimoji="1" lang="en-US" altLang="zh-CN" sz="2200" b="0" i="1" smtClean="0">
                        <a:latin typeface="Cambria Math" panose="02040503050406030204" pitchFamily="18" charset="0"/>
                      </a:rPr>
                      <m:t>𝑁</m:t>
                    </m:r>
                    <m:r>
                      <a:rPr kumimoji="1" lang="en-US" altLang="zh-CN" sz="2200" b="0" i="1" smtClean="0">
                        <a:latin typeface="Cambria Math" panose="02040503050406030204" pitchFamily="18" charset="0"/>
                      </a:rPr>
                      <m:t>−</m:t>
                    </m:r>
                    <m:d>
                      <m:dPr>
                        <m:begChr m:val="⌊"/>
                        <m:endChr m:val="⌋"/>
                        <m:ctrlPr>
                          <a:rPr kumimoji="1" lang="en-US" altLang="zh-CN" sz="2200" b="0" i="1" smtClean="0">
                            <a:latin typeface="Cambria Math" panose="02040503050406030204" pitchFamily="18" charset="0"/>
                          </a:rPr>
                        </m:ctrlPr>
                      </m:dPr>
                      <m:e>
                        <m:d>
                          <m:dPr>
                            <m:ctrlPr>
                              <a:rPr kumimoji="1" lang="en-US" altLang="zh-CN" sz="2200" b="0" i="1" smtClean="0">
                                <a:latin typeface="Cambria Math" panose="02040503050406030204" pitchFamily="18" charset="0"/>
                              </a:rPr>
                            </m:ctrlPr>
                          </m:dPr>
                          <m:e>
                            <m:r>
                              <a:rPr kumimoji="1" lang="en-US" altLang="zh-CN" sz="2200" b="0" i="1" smtClean="0">
                                <a:latin typeface="Cambria Math" panose="02040503050406030204" pitchFamily="18" charset="0"/>
                              </a:rPr>
                              <m:t>𝑁</m:t>
                            </m:r>
                            <m:r>
                              <a:rPr kumimoji="1" lang="en-US" altLang="zh-CN" sz="2200" b="0" i="1" smtClean="0">
                                <a:latin typeface="Cambria Math" panose="02040503050406030204" pitchFamily="18" charset="0"/>
                              </a:rPr>
                              <m:t>−1</m:t>
                            </m:r>
                          </m:e>
                        </m:d>
                        <m:r>
                          <a:rPr kumimoji="1" lang="en-US" altLang="zh-CN" sz="2200" b="0" i="1" smtClean="0">
                            <a:latin typeface="Cambria Math" panose="02040503050406030204" pitchFamily="18" charset="0"/>
                          </a:rPr>
                          <m:t>⋅</m:t>
                        </m:r>
                        <m:r>
                          <a:rPr kumimoji="1" lang="en-US" altLang="zh-CN" sz="2200" b="0" i="1" smtClean="0">
                            <a:latin typeface="Cambria Math" panose="02040503050406030204" pitchFamily="18" charset="0"/>
                          </a:rPr>
                          <m:t>𝜂</m:t>
                        </m:r>
                        <m:r>
                          <a:rPr kumimoji="1" lang="en-US" altLang="zh-CN" sz="2200" b="0" i="1" smtClean="0">
                            <a:latin typeface="Cambria Math" panose="02040503050406030204" pitchFamily="18" charset="0"/>
                          </a:rPr>
                          <m:t>% </m:t>
                        </m:r>
                      </m:e>
                    </m:d>
                    <m:r>
                      <a:rPr kumimoji="1" lang="en-US" altLang="zh-CN" sz="2200" b="0" i="1" smtClean="0">
                        <a:latin typeface="Cambria Math" panose="02040503050406030204" pitchFamily="18" charset="0"/>
                      </a:rPr>
                      <m:t>−1</m:t>
                    </m:r>
                  </m:oMath>
                </a14:m>
                <a:endParaRPr kumimoji="1" lang="en-US" altLang="zh-CN" sz="2200" dirty="0">
                  <a:latin typeface="Gill Sans MT" panose="020B0502020104020203" pitchFamily="34" charset="0"/>
                </a:endParaRPr>
              </a:p>
              <a:p>
                <a:pPr marL="514350" indent="-514350">
                  <a:buFont typeface="+mj-lt"/>
                  <a:buAutoNum type="romanUcPeriod"/>
                </a:pPr>
                <a:r>
                  <a:rPr kumimoji="1" lang="en-US" altLang="zh-CN" sz="2000" dirty="0">
                    <a:latin typeface="Gill Sans MT" panose="020B0502020104020203" pitchFamily="34" charset="0"/>
                  </a:rPr>
                  <a:t>if ﻿</a:t>
                </a:r>
                <a14:m>
                  <m:oMath xmlns:m="http://schemas.openxmlformats.org/officeDocument/2006/math">
                    <m:d>
                      <m:dPr>
                        <m:ctrlPr>
                          <a:rPr kumimoji="1" lang="en-US" altLang="zh-CN" sz="2000" b="0" i="1" smtClean="0">
                            <a:latin typeface="Cambria Math" panose="02040503050406030204" pitchFamily="18" charset="0"/>
                          </a:rPr>
                        </m:ctrlPr>
                      </m:dPr>
                      <m:e>
                        <m:r>
                          <a:rPr kumimoji="1" lang="en-US" altLang="zh-CN" sz="2000" b="0" i="1" smtClean="0">
                            <a:latin typeface="Cambria Math" panose="02040503050406030204" pitchFamily="18" charset="0"/>
                          </a:rPr>
                          <m:t>𝑁</m:t>
                        </m:r>
                        <m:r>
                          <a:rPr kumimoji="1" lang="en-US" altLang="zh-CN" sz="2000" b="0" i="1" smtClean="0">
                            <a:latin typeface="Cambria Math" panose="02040503050406030204" pitchFamily="18" charset="0"/>
                          </a:rPr>
                          <m:t>−1</m:t>
                        </m:r>
                      </m:e>
                    </m:d>
                    <m:r>
                      <a:rPr kumimoji="1" lang="en-US" altLang="zh-CN" sz="2000" b="0" i="1" smtClean="0">
                        <a:latin typeface="Cambria Math" panose="02040503050406030204" pitchFamily="18" charset="0"/>
                      </a:rPr>
                      <m:t>⋅</m:t>
                    </m:r>
                    <m:r>
                      <a:rPr kumimoji="1" lang="en-US" altLang="zh-CN" sz="2000" b="0" i="1" smtClean="0">
                        <a:latin typeface="Cambria Math" panose="02040503050406030204" pitchFamily="18" charset="0"/>
                      </a:rPr>
                      <m:t>𝜂</m:t>
                    </m:r>
                    <m:r>
                      <a:rPr kumimoji="1" lang="en-US" altLang="zh-CN" sz="2000" b="0" i="1" smtClean="0">
                        <a:latin typeface="Cambria Math" panose="02040503050406030204" pitchFamily="18" charset="0"/>
                      </a:rPr>
                      <m:t>%</m:t>
                    </m:r>
                  </m:oMath>
                </a14:m>
                <a:r>
                  <a:rPr kumimoji="1" lang="en-US" altLang="zh-CN" sz="2000" dirty="0">
                    <a:latin typeface="Gill Sans MT" panose="020B0502020104020203" pitchFamily="34" charset="0"/>
                  </a:rPr>
                  <a:t> is an integer,  Statement1</a:t>
                </a:r>
                <a14:m>
                  <m:oMath xmlns:m="http://schemas.openxmlformats.org/officeDocument/2006/math">
                    <m:r>
                      <a:rPr kumimoji="1" lang="en-US" altLang="zh-CN" sz="2000" i="1" smtClean="0">
                        <a:latin typeface="Cambria Math" panose="02040503050406030204" pitchFamily="18" charset="0"/>
                        <a:ea typeface="Cambria Math" panose="02040503050406030204" pitchFamily="18" charset="0"/>
                      </a:rPr>
                      <m:t>⟺</m:t>
                    </m:r>
                  </m:oMath>
                </a14:m>
                <a:r>
                  <a:rPr kumimoji="1" lang="en-US" altLang="zh-CN" sz="2000" dirty="0">
                    <a:latin typeface="Gill Sans MT" panose="020B0502020104020203" pitchFamily="34" charset="0"/>
                  </a:rPr>
                  <a:t> Statement2</a:t>
                </a:r>
              </a:p>
              <a:p>
                <a:pPr lvl="1"/>
                <a:r>
                  <a:rPr kumimoji="1" lang="en-US" altLang="zh-CN" sz="2000" dirty="0">
                    <a:latin typeface="Gill Sans MT" panose="020B0502020104020203" pitchFamily="34" charset="0"/>
                  </a:rPr>
                  <a:t>proof:  </a:t>
                </a:r>
                <a14:m>
                  <m:oMath xmlns:m="http://schemas.openxmlformats.org/officeDocument/2006/math">
                    <m:r>
                      <a:rPr kumimoji="1" lang="en-US" altLang="zh-CN" sz="2200" b="0" i="1" smtClean="0">
                        <a:latin typeface="Cambria Math" panose="02040503050406030204" pitchFamily="18" charset="0"/>
                      </a:rPr>
                      <m:t>𝜂</m:t>
                    </m:r>
                  </m:oMath>
                </a14:m>
                <a:r>
                  <a:rPr kumimoji="1" lang="en-US" altLang="zh-CN" sz="2200" dirty="0">
                    <a:latin typeface="Gill Sans MT" panose="020B0502020104020203" pitchFamily="34" charset="0"/>
                  </a:rPr>
                  <a:t>-percentile value is</a:t>
                </a:r>
                <a:r>
                  <a:rPr kumimoji="1" lang="en-US" altLang="zh-CN" sz="2000" dirty="0">
                    <a:latin typeface="Gill Sans MT" panose="020B0502020104020203" pitchFamily="34" charset="0"/>
                  </a:rPr>
                  <a:t> </a:t>
                </a:r>
                <a14:m>
                  <m:oMath xmlns:m="http://schemas.openxmlformats.org/officeDocument/2006/math">
                    <m:r>
                      <a:rPr kumimoji="1" lang="en-US" altLang="zh-CN" sz="2000" i="1">
                        <a:latin typeface="Cambria Math" panose="02040503050406030204" pitchFamily="18" charset="0"/>
                      </a:rPr>
                      <m:t>(</m:t>
                    </m:r>
                    <m:r>
                      <a:rPr kumimoji="1" lang="en-US" altLang="zh-CN" sz="2000" b="0" i="1" smtClean="0">
                        <a:latin typeface="Cambria Math" panose="02040503050406030204" pitchFamily="18" charset="0"/>
                      </a:rPr>
                      <m:t>1+</m:t>
                    </m:r>
                    <m:d>
                      <m:dPr>
                        <m:ctrlPr>
                          <a:rPr kumimoji="1" lang="en-US" altLang="zh-CN" sz="2000" b="0" i="1" smtClean="0">
                            <a:latin typeface="Cambria Math" panose="02040503050406030204" pitchFamily="18" charset="0"/>
                          </a:rPr>
                        </m:ctrlPr>
                      </m:dPr>
                      <m:e>
                        <m:r>
                          <a:rPr kumimoji="1" lang="en-US" altLang="zh-CN" sz="2000" b="0" i="1" smtClean="0">
                            <a:latin typeface="Cambria Math" panose="02040503050406030204" pitchFamily="18" charset="0"/>
                          </a:rPr>
                          <m:t>𝑁</m:t>
                        </m:r>
                        <m:r>
                          <a:rPr kumimoji="1" lang="en-US" altLang="zh-CN" sz="2000" b="0" i="1" smtClean="0">
                            <a:latin typeface="Cambria Math" panose="02040503050406030204" pitchFamily="18" charset="0"/>
                          </a:rPr>
                          <m:t>−1</m:t>
                        </m:r>
                      </m:e>
                    </m:d>
                    <m:r>
                      <a:rPr kumimoji="1" lang="en-US" altLang="zh-CN" sz="2000" b="0" i="1" smtClean="0">
                        <a:latin typeface="Cambria Math" panose="02040503050406030204" pitchFamily="18" charset="0"/>
                      </a:rPr>
                      <m:t>⋅</m:t>
                    </m:r>
                    <m:r>
                      <a:rPr kumimoji="1" lang="en-US" altLang="zh-CN" sz="2000" b="0" i="1" smtClean="0">
                        <a:latin typeface="Cambria Math" panose="02040503050406030204" pitchFamily="18" charset="0"/>
                      </a:rPr>
                      <m:t>𝜂</m:t>
                    </m:r>
                    <m:r>
                      <a:rPr kumimoji="1" lang="en-US" altLang="zh-CN" sz="2000" b="0" i="1" smtClean="0">
                        <a:latin typeface="Cambria Math" panose="02040503050406030204" pitchFamily="18" charset="0"/>
                      </a:rPr>
                      <m:t>%</m:t>
                    </m:r>
                  </m:oMath>
                </a14:m>
                <a:r>
                  <a:rPr kumimoji="1" lang="en-US" altLang="zh-CN" sz="2000" dirty="0">
                    <a:latin typeface="Gill Sans MT" panose="020B0502020104020203" pitchFamily="34" charset="0"/>
                  </a:rPr>
                  <a:t>)-</a:t>
                </a:r>
                <a:r>
                  <a:rPr kumimoji="1" lang="en-US" altLang="zh-CN" sz="2000" dirty="0" err="1">
                    <a:latin typeface="Gill Sans MT" panose="020B0502020104020203" pitchFamily="34" charset="0"/>
                  </a:rPr>
                  <a:t>th</a:t>
                </a:r>
                <a:r>
                  <a:rPr kumimoji="1" lang="en-US" altLang="zh-CN" sz="2000" dirty="0">
                    <a:latin typeface="Gill Sans MT" panose="020B0502020104020203" pitchFamily="34" charset="0"/>
                  </a:rPr>
                  <a:t> value</a:t>
                </a:r>
              </a:p>
              <a:p>
                <a:pPr marL="514350" indent="-514350">
                  <a:buFont typeface="+mj-lt"/>
                  <a:buAutoNum type="romanUcPeriod"/>
                </a:pPr>
                <a:r>
                  <a:rPr kumimoji="1" lang="en-US" altLang="zh-CN" sz="2000" dirty="0">
                    <a:latin typeface="Gill Sans MT" panose="020B0502020104020203" pitchFamily="34" charset="0"/>
                  </a:rPr>
                  <a:t>if not, Statement1</a:t>
                </a:r>
                <a14:m>
                  <m:oMath xmlns:m="http://schemas.openxmlformats.org/officeDocument/2006/math">
                    <m:r>
                      <a:rPr kumimoji="1" lang="en-US" altLang="zh-CN" sz="2000" i="1" smtClean="0">
                        <a:latin typeface="Cambria Math" panose="02040503050406030204" pitchFamily="18" charset="0"/>
                        <a:ea typeface="Cambria Math" panose="02040503050406030204" pitchFamily="18" charset="0"/>
                      </a:rPr>
                      <m:t>⟸</m:t>
                    </m:r>
                  </m:oMath>
                </a14:m>
                <a:r>
                  <a:rPr kumimoji="1" lang="en-US" altLang="zh-CN" sz="2000" dirty="0">
                    <a:latin typeface="Gill Sans MT" panose="020B0502020104020203" pitchFamily="34" charset="0"/>
                  </a:rPr>
                  <a:t> Statement2</a:t>
                </a:r>
              </a:p>
              <a:p>
                <a:pPr lvl="1"/>
                <a:r>
                  <a:rPr kumimoji="1" lang="en-US" altLang="zh-CN" sz="2000" dirty="0">
                    <a:latin typeface="Gill Sans MT" panose="020B0502020104020203" pitchFamily="34" charset="0"/>
                  </a:rPr>
                  <a:t>proof: If </a:t>
                </a:r>
                <a14:m>
                  <m:oMath xmlns:m="http://schemas.openxmlformats.org/officeDocument/2006/math">
                    <m:r>
                      <a:rPr kumimoji="1" lang="en-US" altLang="zh-CN" sz="2000" b="0" i="1" smtClean="0">
                        <a:latin typeface="Cambria Math" panose="02040503050406030204" pitchFamily="18" charset="0"/>
                      </a:rPr>
                      <m:t>𝑛</m:t>
                    </m:r>
                    <m:r>
                      <a:rPr kumimoji="1" lang="en-US" altLang="zh-CN" sz="2000" b="0" i="1" smtClean="0">
                        <a:latin typeface="Cambria Math" panose="02040503050406030204" pitchFamily="18" charset="0"/>
                      </a:rPr>
                      <m:t>=</m:t>
                    </m:r>
                    <m:r>
                      <a:rPr kumimoji="1" lang="en-US" altLang="zh-CN" sz="2000" b="0" i="1" smtClean="0">
                        <a:latin typeface="Cambria Math" panose="02040503050406030204" pitchFamily="18" charset="0"/>
                      </a:rPr>
                      <m:t>𝑁</m:t>
                    </m:r>
                    <m:r>
                      <a:rPr kumimoji="1" lang="en-US" altLang="zh-CN" sz="2000" b="0" i="1" smtClean="0">
                        <a:latin typeface="Cambria Math" panose="02040503050406030204" pitchFamily="18" charset="0"/>
                      </a:rPr>
                      <m:t>−</m:t>
                    </m:r>
                    <m:d>
                      <m:dPr>
                        <m:begChr m:val="⌊"/>
                        <m:endChr m:val="⌋"/>
                        <m:ctrlPr>
                          <a:rPr kumimoji="1" lang="en-US" altLang="zh-CN" sz="2000" b="0" i="1" smtClean="0">
                            <a:latin typeface="Cambria Math" panose="02040503050406030204" pitchFamily="18" charset="0"/>
                          </a:rPr>
                        </m:ctrlPr>
                      </m:dPr>
                      <m:e>
                        <m:d>
                          <m:dPr>
                            <m:ctrlPr>
                              <a:rPr kumimoji="1" lang="en-US" altLang="zh-CN" sz="2000" b="0" i="1" smtClean="0">
                                <a:latin typeface="Cambria Math" panose="02040503050406030204" pitchFamily="18" charset="0"/>
                              </a:rPr>
                            </m:ctrlPr>
                          </m:dPr>
                          <m:e>
                            <m:r>
                              <a:rPr kumimoji="1" lang="en-US" altLang="zh-CN" sz="2000" b="0" i="1" smtClean="0">
                                <a:latin typeface="Cambria Math" panose="02040503050406030204" pitchFamily="18" charset="0"/>
                              </a:rPr>
                              <m:t>𝑁</m:t>
                            </m:r>
                            <m:r>
                              <a:rPr kumimoji="1" lang="en-US" altLang="zh-CN" sz="2000" b="0" i="1" smtClean="0">
                                <a:latin typeface="Cambria Math" panose="02040503050406030204" pitchFamily="18" charset="0"/>
                              </a:rPr>
                              <m:t>−1</m:t>
                            </m:r>
                          </m:e>
                        </m:d>
                        <m:r>
                          <a:rPr kumimoji="1" lang="en-US" altLang="zh-CN" sz="2000" b="0" i="1" smtClean="0">
                            <a:latin typeface="Cambria Math" panose="02040503050406030204" pitchFamily="18" charset="0"/>
                          </a:rPr>
                          <m:t>⋅</m:t>
                        </m:r>
                        <m:r>
                          <a:rPr kumimoji="1" lang="en-US" altLang="zh-CN" sz="2000" b="0" i="1" smtClean="0">
                            <a:latin typeface="Cambria Math" panose="02040503050406030204" pitchFamily="18" charset="0"/>
                          </a:rPr>
                          <m:t>𝜂</m:t>
                        </m:r>
                        <m:r>
                          <a:rPr kumimoji="1" lang="en-US" altLang="zh-CN" sz="2000" b="0" i="1" smtClean="0">
                            <a:latin typeface="Cambria Math" panose="02040503050406030204" pitchFamily="18" charset="0"/>
                          </a:rPr>
                          <m:t>% </m:t>
                        </m:r>
                      </m:e>
                    </m:d>
                    <m:r>
                      <a:rPr kumimoji="1" lang="en-US" altLang="zh-CN" sz="2000" b="0" i="1" smtClean="0">
                        <a:latin typeface="Cambria Math" panose="02040503050406030204" pitchFamily="18" charset="0"/>
                      </a:rPr>
                      <m:t>−1</m:t>
                    </m:r>
                  </m:oMath>
                </a14:m>
                <a:r>
                  <a:rPr kumimoji="1" lang="en-US" altLang="zh-CN" sz="2000" dirty="0">
                    <a:latin typeface="Gill Sans MT" panose="020B0502020104020203" pitchFamily="34" charset="0"/>
                  </a:rPr>
                  <a:t>, </a:t>
                </a:r>
                <a14:m>
                  <m:oMath xmlns:m="http://schemas.openxmlformats.org/officeDocument/2006/math">
                    <m:r>
                      <a:rPr kumimoji="1" lang="en-US" altLang="zh-CN" sz="2000" b="0" i="1" smtClean="0">
                        <a:latin typeface="Cambria Math" panose="02040503050406030204" pitchFamily="18" charset="0"/>
                      </a:rPr>
                      <m:t>𝑑</m:t>
                    </m:r>
                  </m:oMath>
                </a14:m>
                <a:r>
                  <a:rPr kumimoji="1" lang="en-US" altLang="zh-CN" sz="2000" dirty="0">
                    <a:latin typeface="Gill Sans MT" panose="020B0502020104020203" pitchFamily="34" charset="0"/>
                  </a:rPr>
                  <a:t> can be any value between </a:t>
                </a:r>
                <a14:m>
                  <m:oMath xmlns:m="http://schemas.openxmlformats.org/officeDocument/2006/math">
                    <m:r>
                      <a:rPr kumimoji="1" lang="en-US" altLang="zh-CN" sz="2000" b="0" i="0" smtClean="0">
                        <a:latin typeface="Cambria Math" panose="02040503050406030204" pitchFamily="18" charset="0"/>
                      </a:rPr>
                      <m:t>1+</m:t>
                    </m:r>
                    <m:r>
                      <a:rPr kumimoji="1" lang="en-US" altLang="zh-CN" sz="2000" b="0" i="1" smtClean="0">
                        <a:latin typeface="Cambria Math" panose="02040503050406030204" pitchFamily="18" charset="0"/>
                      </a:rPr>
                      <m:t>⌊</m:t>
                    </m:r>
                    <m:d>
                      <m:dPr>
                        <m:ctrlPr>
                          <a:rPr kumimoji="1" lang="en-US" altLang="zh-CN" sz="2000" b="0" i="1" smtClean="0">
                            <a:latin typeface="Cambria Math" panose="02040503050406030204" pitchFamily="18" charset="0"/>
                          </a:rPr>
                        </m:ctrlPr>
                      </m:dPr>
                      <m:e>
                        <m:r>
                          <a:rPr kumimoji="1" lang="en-US" altLang="zh-CN" sz="2000" b="0" i="1" smtClean="0">
                            <a:latin typeface="Cambria Math" panose="02040503050406030204" pitchFamily="18" charset="0"/>
                          </a:rPr>
                          <m:t>𝑁</m:t>
                        </m:r>
                        <m:r>
                          <a:rPr kumimoji="1" lang="en-US" altLang="zh-CN" sz="2000" b="0" i="1" smtClean="0">
                            <a:latin typeface="Cambria Math" panose="02040503050406030204" pitchFamily="18" charset="0"/>
                          </a:rPr>
                          <m:t>−1</m:t>
                        </m:r>
                      </m:e>
                    </m:d>
                    <m:r>
                      <a:rPr kumimoji="1" lang="en-US" altLang="zh-CN" sz="2000" b="0" i="1" smtClean="0">
                        <a:latin typeface="Cambria Math" panose="02040503050406030204" pitchFamily="18" charset="0"/>
                      </a:rPr>
                      <m:t>⋅</m:t>
                    </m:r>
                    <m:r>
                      <a:rPr kumimoji="1" lang="en-US" altLang="zh-CN" sz="2000" b="0" i="1" smtClean="0">
                        <a:latin typeface="Cambria Math" panose="02040503050406030204" pitchFamily="18" charset="0"/>
                      </a:rPr>
                      <m:t>𝜂</m:t>
                    </m:r>
                    <m:r>
                      <a:rPr kumimoji="1" lang="en-US" altLang="zh-CN" sz="2000" b="0" i="1" smtClean="0">
                        <a:latin typeface="Cambria Math" panose="02040503050406030204" pitchFamily="18" charset="0"/>
                      </a:rPr>
                      <m:t>%⌋</m:t>
                    </m:r>
                    <m:r>
                      <a:rPr kumimoji="1" lang="en-US" altLang="zh-CN" sz="2000" b="0" i="0" smtClean="0">
                        <a:latin typeface="Cambria Math" panose="02040503050406030204" pitchFamily="18" charset="0"/>
                      </a:rPr>
                      <m:t> </m:t>
                    </m:r>
                  </m:oMath>
                </a14:m>
                <a:r>
                  <a:rPr kumimoji="1" lang="en-US" altLang="zh-CN" sz="2000" dirty="0">
                    <a:latin typeface="Gill Sans MT" panose="020B0502020104020203" pitchFamily="34" charset="0"/>
                  </a:rPr>
                  <a:t> -th and </a:t>
                </a:r>
                <a14:m>
                  <m:oMath xmlns:m="http://schemas.openxmlformats.org/officeDocument/2006/math">
                    <m:r>
                      <a:rPr kumimoji="1" lang="en-US" altLang="zh-CN" sz="2000" b="0" i="0" smtClean="0">
                        <a:latin typeface="Cambria Math" panose="02040503050406030204" pitchFamily="18" charset="0"/>
                      </a:rPr>
                      <m:t>1+</m:t>
                    </m:r>
                    <m:r>
                      <a:rPr kumimoji="1" lang="en-US" altLang="zh-CN" sz="2000" b="0" i="1" smtClean="0">
                        <a:latin typeface="Cambria Math" panose="02040503050406030204" pitchFamily="18" charset="0"/>
                      </a:rPr>
                      <m:t> </m:t>
                    </m:r>
                    <m:d>
                      <m:dPr>
                        <m:begChr m:val="⌈"/>
                        <m:endChr m:val="⌉"/>
                        <m:ctrlPr>
                          <a:rPr kumimoji="1" lang="en-US" altLang="zh-CN" sz="2000" b="0" i="1" smtClean="0">
                            <a:latin typeface="Cambria Math" panose="02040503050406030204" pitchFamily="18" charset="0"/>
                          </a:rPr>
                        </m:ctrlPr>
                      </m:dPr>
                      <m:e>
                        <m:d>
                          <m:dPr>
                            <m:ctrlPr>
                              <a:rPr kumimoji="1" lang="en-US" altLang="zh-CN" sz="2000" b="0" i="1" smtClean="0">
                                <a:latin typeface="Cambria Math" panose="02040503050406030204" pitchFamily="18" charset="0"/>
                              </a:rPr>
                            </m:ctrlPr>
                          </m:dPr>
                          <m:e>
                            <m:r>
                              <a:rPr kumimoji="1" lang="en-US" altLang="zh-CN" sz="2000" b="0" i="1" smtClean="0">
                                <a:latin typeface="Cambria Math" panose="02040503050406030204" pitchFamily="18" charset="0"/>
                              </a:rPr>
                              <m:t>𝑁</m:t>
                            </m:r>
                            <m:r>
                              <a:rPr kumimoji="1" lang="en-US" altLang="zh-CN" sz="2000" b="0" i="1" smtClean="0">
                                <a:latin typeface="Cambria Math" panose="02040503050406030204" pitchFamily="18" charset="0"/>
                              </a:rPr>
                              <m:t>−1</m:t>
                            </m:r>
                          </m:e>
                        </m:d>
                        <m:r>
                          <a:rPr kumimoji="1" lang="en-US" altLang="zh-CN" sz="2000" b="0" i="1" smtClean="0">
                            <a:latin typeface="Cambria Math" panose="02040503050406030204" pitchFamily="18" charset="0"/>
                          </a:rPr>
                          <m:t>⋅</m:t>
                        </m:r>
                        <m:r>
                          <a:rPr kumimoji="1" lang="en-US" altLang="zh-CN" sz="2000" b="0" i="1" smtClean="0">
                            <a:latin typeface="Cambria Math" panose="02040503050406030204" pitchFamily="18" charset="0"/>
                          </a:rPr>
                          <m:t>𝜂</m:t>
                        </m:r>
                        <m:r>
                          <a:rPr kumimoji="1" lang="en-US" altLang="zh-CN" sz="2000" b="0" i="1" smtClean="0">
                            <a:latin typeface="Cambria Math" panose="02040503050406030204" pitchFamily="18" charset="0"/>
                          </a:rPr>
                          <m:t>%</m:t>
                        </m:r>
                      </m:e>
                    </m:d>
                  </m:oMath>
                </a14:m>
                <a:r>
                  <a:rPr kumimoji="1" lang="en-US" altLang="zh-CN" sz="2000" dirty="0">
                    <a:latin typeface="Gill Sans MT" panose="020B0502020104020203" pitchFamily="34" charset="0"/>
                  </a:rPr>
                  <a:t> -</a:t>
                </a:r>
                <a:r>
                  <a:rPr kumimoji="1" lang="en-US" altLang="zh-CN" sz="2000" dirty="0" err="1">
                    <a:latin typeface="Gill Sans MT" panose="020B0502020104020203" pitchFamily="34" charset="0"/>
                  </a:rPr>
                  <a:t>th</a:t>
                </a:r>
                <a:r>
                  <a:rPr kumimoji="1" lang="en-US" altLang="zh-CN" sz="2000" dirty="0">
                    <a:latin typeface="Gill Sans MT" panose="020B0502020104020203" pitchFamily="34" charset="0"/>
                  </a:rPr>
                  <a:t> value. In this case, </a:t>
                </a:r>
                <a14:m>
                  <m:oMath xmlns:m="http://schemas.openxmlformats.org/officeDocument/2006/math">
                    <m:r>
                      <a:rPr kumimoji="1" lang="en-US" altLang="zh-CN" sz="2000" b="0" i="1" smtClean="0">
                        <a:latin typeface="Cambria Math" panose="02040503050406030204" pitchFamily="18" charset="0"/>
                      </a:rPr>
                      <m:t>𝜂</m:t>
                    </m:r>
                  </m:oMath>
                </a14:m>
                <a:r>
                  <a:rPr kumimoji="1" lang="en-US" altLang="zh-CN" sz="2000" dirty="0">
                    <a:latin typeface="Gill Sans MT" panose="020B0502020104020203" pitchFamily="34" charset="0"/>
                  </a:rPr>
                  <a:t>-percentile value can have any size relations to </a:t>
                </a:r>
                <a14:m>
                  <m:oMath xmlns:m="http://schemas.openxmlformats.org/officeDocument/2006/math">
                    <m:r>
                      <a:rPr kumimoji="1" lang="en-US" altLang="zh-CN" sz="2000" b="0" i="1" smtClean="0">
                        <a:latin typeface="Cambria Math" panose="02040503050406030204" pitchFamily="18" charset="0"/>
                      </a:rPr>
                      <m:t>𝑑</m:t>
                    </m:r>
                  </m:oMath>
                </a14:m>
                <a:r>
                  <a:rPr kumimoji="1" lang="en-US" altLang="zh-CN" sz="2000" dirty="0">
                    <a:latin typeface="Gill Sans MT" panose="020B0502020104020203" pitchFamily="34" charset="0"/>
                  </a:rPr>
                  <a:t>.</a:t>
                </a:r>
              </a:p>
            </p:txBody>
          </p:sp>
        </mc:Choice>
        <mc:Fallback xmlns="">
          <p:sp>
            <p:nvSpPr>
              <p:cNvPr id="111" name="文本框 110">
                <a:extLst>
                  <a:ext uri="{FF2B5EF4-FFF2-40B4-BE49-F238E27FC236}">
                    <a16:creationId xmlns:a16="http://schemas.microsoft.com/office/drawing/2014/main" id="{670E427D-574A-7242-9022-3ECFCBB0ED0A}"/>
                  </a:ext>
                </a:extLst>
              </p:cNvPr>
              <p:cNvSpPr txBox="1">
                <a:spLocks noRot="1" noChangeAspect="1" noMove="1" noResize="1" noEditPoints="1" noAdjustHandles="1" noChangeArrowheads="1" noChangeShapeType="1" noTextEdit="1"/>
              </p:cNvSpPr>
              <p:nvPr/>
            </p:nvSpPr>
            <p:spPr>
              <a:xfrm>
                <a:off x="521208" y="4378874"/>
                <a:ext cx="11526413" cy="2339102"/>
              </a:xfrm>
              <a:prstGeom prst="rect">
                <a:avLst/>
              </a:prstGeom>
              <a:blipFill>
                <a:blip r:embed="rId6"/>
                <a:stretch>
                  <a:fillRect l="-661" t="-1622" b="-3784"/>
                </a:stretch>
              </a:blipFill>
            </p:spPr>
            <p:txBody>
              <a:bodyPr/>
              <a:lstStyle/>
              <a:p>
                <a:r>
                  <a:rPr lang="zh-CN" altLang="en-US">
                    <a:noFill/>
                  </a:rPr>
                  <a:t> </a:t>
                </a:r>
              </a:p>
            </p:txBody>
          </p:sp>
        </mc:Fallback>
      </mc:AlternateContent>
      <p:sp>
        <p:nvSpPr>
          <p:cNvPr id="15" name="灯片编号占位符 14">
            <a:extLst>
              <a:ext uri="{FF2B5EF4-FFF2-40B4-BE49-F238E27FC236}">
                <a16:creationId xmlns:a16="http://schemas.microsoft.com/office/drawing/2014/main" id="{8787DF78-EB0C-2C4D-AD5A-DA30DDE13BA2}"/>
              </a:ext>
            </a:extLst>
          </p:cNvPr>
          <p:cNvSpPr>
            <a:spLocks noGrp="1"/>
          </p:cNvSpPr>
          <p:nvPr>
            <p:ph type="sldNum" sz="quarter" idx="12"/>
          </p:nvPr>
        </p:nvSpPr>
        <p:spPr>
          <a:xfrm>
            <a:off x="9448800" y="6492875"/>
            <a:ext cx="2743200" cy="365125"/>
          </a:xfrm>
        </p:spPr>
        <p:txBody>
          <a:bodyPr/>
          <a:lstStyle/>
          <a:p>
            <a:fld id="{7E58E2E3-9338-904D-B0EF-72E59A78C11C}" type="slidenum">
              <a:rPr kumimoji="1" lang="zh-CN" altLang="en-US" smtClean="0"/>
              <a:t>12</a:t>
            </a:fld>
            <a:endParaRPr kumimoji="1" lang="zh-CN" altLang="en-US" dirty="0"/>
          </a:p>
        </p:txBody>
      </p:sp>
    </p:spTree>
    <p:extLst>
      <p:ext uri="{BB962C8B-B14F-4D97-AF65-F5344CB8AC3E}">
        <p14:creationId xmlns:p14="http://schemas.microsoft.com/office/powerpoint/2010/main" val="3846936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05FF7E-E020-DC41-9FAC-DAF670C8FE9F}"/>
              </a:ext>
            </a:extLst>
          </p:cNvPr>
          <p:cNvSpPr>
            <a:spLocks noGrp="1"/>
          </p:cNvSpPr>
          <p:nvPr>
            <p:ph type="title"/>
          </p:nvPr>
        </p:nvSpPr>
        <p:spPr>
          <a:xfrm>
            <a:off x="372764" y="-54564"/>
            <a:ext cx="10515600" cy="1325563"/>
          </a:xfrm>
        </p:spPr>
        <p:txBody>
          <a:bodyPr/>
          <a:lstStyle/>
          <a:p>
            <a:r>
              <a:rPr kumimoji="1" lang="en-US" altLang="zh-CN" dirty="0">
                <a:latin typeface="Gill Sans MT" panose="020B0502020104020203" pitchFamily="34" charset="0"/>
              </a:rPr>
              <a:t>SLO Violation Detector</a:t>
            </a:r>
            <a:endParaRPr kumimoji="1" lang="zh-CN" altLang="en-US" dirty="0">
              <a:latin typeface="Gill Sans MT" panose="020B0502020104020203" pitchFamily="34" charset="0"/>
            </a:endParaRPr>
          </a:p>
        </p:txBody>
      </p:sp>
      <p:sp>
        <p:nvSpPr>
          <p:cNvPr id="137" name="标题 1">
            <a:extLst>
              <a:ext uri="{FF2B5EF4-FFF2-40B4-BE49-F238E27FC236}">
                <a16:creationId xmlns:a16="http://schemas.microsoft.com/office/drawing/2014/main" id="{50B561E7-250F-8A48-A8A8-04621F462013}"/>
              </a:ext>
            </a:extLst>
          </p:cNvPr>
          <p:cNvSpPr txBox="1">
            <a:spLocks/>
          </p:cNvSpPr>
          <p:nvPr/>
        </p:nvSpPr>
        <p:spPr>
          <a:xfrm>
            <a:off x="372763" y="976267"/>
            <a:ext cx="2771489" cy="619245"/>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Wingdings" pitchFamily="2" charset="2"/>
              <a:buChar char="ü"/>
            </a:pPr>
            <a:r>
              <a:rPr kumimoji="1" lang="en-US" altLang="zh-CN" sz="2800" dirty="0">
                <a:latin typeface="Gill Sans MT" panose="020B0502020104020203" pitchFamily="34" charset="0"/>
              </a:rPr>
              <a:t>Percentile Delay</a:t>
            </a:r>
          </a:p>
          <a:p>
            <a:pPr marL="914400" lvl="1" indent="-457200">
              <a:buFont typeface="Wingdings" pitchFamily="2" charset="2"/>
              <a:buChar char="ü"/>
            </a:pPr>
            <a:endParaRPr kumimoji="1" lang="en-US" altLang="zh-CN" sz="200" dirty="0">
              <a:latin typeface="Gill Sans MT" panose="020B0502020104020203" pitchFamily="34" charset="0"/>
            </a:endParaRPr>
          </a:p>
          <a:p>
            <a:pPr marL="914400" lvl="1" indent="-457200">
              <a:buFont typeface="Wingdings" pitchFamily="2" charset="2"/>
              <a:buChar char="ü"/>
            </a:pPr>
            <a:endParaRPr kumimoji="1" lang="zh-CN" altLang="en-US" sz="200" dirty="0">
              <a:latin typeface="Gill Sans MT" panose="020B0502020104020203" pitchFamily="34" charset="0"/>
            </a:endParaRPr>
          </a:p>
        </p:txBody>
      </p:sp>
      <mc:AlternateContent xmlns:mc="http://schemas.openxmlformats.org/markup-compatibility/2006" xmlns:a14="http://schemas.microsoft.com/office/drawing/2010/main">
        <mc:Choice Requires="a14">
          <p:sp>
            <p:nvSpPr>
              <p:cNvPr id="111" name="文本框 110">
                <a:extLst>
                  <a:ext uri="{FF2B5EF4-FFF2-40B4-BE49-F238E27FC236}">
                    <a16:creationId xmlns:a16="http://schemas.microsoft.com/office/drawing/2014/main" id="{670E427D-574A-7242-9022-3ECFCBB0ED0A}"/>
                  </a:ext>
                </a:extLst>
              </p:cNvPr>
              <p:cNvSpPr txBox="1"/>
              <p:nvPr/>
            </p:nvSpPr>
            <p:spPr>
              <a:xfrm>
                <a:off x="517142" y="1417754"/>
                <a:ext cx="11526413" cy="769441"/>
              </a:xfrm>
              <a:prstGeom prst="rect">
                <a:avLst/>
              </a:prstGeom>
              <a:noFill/>
            </p:spPr>
            <p:txBody>
              <a:bodyPr wrap="square" rtlCol="0">
                <a:spAutoFit/>
              </a:bodyPr>
              <a:lstStyle/>
              <a:p>
                <a:r>
                  <a:rPr lang="en-US" altLang="zh-CN" sz="2200" dirty="0">
                    <a:latin typeface="Gill Sans MT" panose="020B0502020104020203" pitchFamily="34" charset="0"/>
                  </a:rPr>
                  <a:t>Statement1:  </a:t>
                </a:r>
                <a14:m>
                  <m:oMath xmlns:m="http://schemas.openxmlformats.org/officeDocument/2006/math">
                    <m:r>
                      <a:rPr kumimoji="1" lang="en-US" altLang="zh-CN" sz="2200" b="0" i="1" smtClean="0">
                        <a:latin typeface="Cambria Math" panose="02040503050406030204" pitchFamily="18" charset="0"/>
                      </a:rPr>
                      <m:t>𝜂</m:t>
                    </m:r>
                  </m:oMath>
                </a14:m>
                <a:r>
                  <a:rPr kumimoji="1" lang="en-US" altLang="zh-CN" sz="2200" dirty="0">
                    <a:latin typeface="Gill Sans MT" panose="020B0502020104020203" pitchFamily="34" charset="0"/>
                  </a:rPr>
                  <a:t>-percentile value </a:t>
                </a:r>
                <a14:m>
                  <m:oMath xmlns:m="http://schemas.openxmlformats.org/officeDocument/2006/math">
                    <m:r>
                      <a:rPr kumimoji="1" lang="en-US" altLang="zh-CN" sz="2200">
                        <a:latin typeface="Cambria Math" panose="02040503050406030204" pitchFamily="18" charset="0"/>
                      </a:rPr>
                      <m:t>&gt;</m:t>
                    </m:r>
                    <m:r>
                      <a:rPr kumimoji="1" lang="en-US" altLang="zh-CN" sz="2200" b="0" i="1" smtClean="0">
                        <a:latin typeface="Cambria Math" panose="02040503050406030204" pitchFamily="18" charset="0"/>
                      </a:rPr>
                      <m:t>𝑑</m:t>
                    </m:r>
                  </m:oMath>
                </a14:m>
                <a:r>
                  <a:rPr kumimoji="1" lang="en-US" altLang="zh-CN" sz="2200" dirty="0">
                    <a:latin typeface="Gill Sans MT" panose="020B0502020104020203" pitchFamily="34" charset="0"/>
                  </a:rPr>
                  <a:t> </a:t>
                </a:r>
              </a:p>
              <a:p>
                <a:r>
                  <a:rPr kumimoji="1" lang="en-US" altLang="zh-CN" sz="2200" dirty="0">
                    <a:latin typeface="Gill Sans MT" panose="020B0502020104020203" pitchFamily="34" charset="0"/>
                  </a:rPr>
                  <a:t>Statement2:  let the number of value exceeding </a:t>
                </a:r>
                <a14:m>
                  <m:oMath xmlns:m="http://schemas.openxmlformats.org/officeDocument/2006/math">
                    <m:r>
                      <a:rPr kumimoji="1" lang="en-US" altLang="zh-CN" sz="2200" b="0" i="1" smtClean="0">
                        <a:latin typeface="Cambria Math" panose="02040503050406030204" pitchFamily="18" charset="0"/>
                      </a:rPr>
                      <m:t>𝑑</m:t>
                    </m:r>
                  </m:oMath>
                </a14:m>
                <a:r>
                  <a:rPr kumimoji="1" lang="en-US" altLang="zh-CN" sz="2200" dirty="0">
                    <a:latin typeface="Gill Sans MT" panose="020B0502020104020203" pitchFamily="34" charset="0"/>
                  </a:rPr>
                  <a:t> be </a:t>
                </a:r>
                <a14:m>
                  <m:oMath xmlns:m="http://schemas.openxmlformats.org/officeDocument/2006/math">
                    <m:r>
                      <a:rPr kumimoji="1" lang="en-US" altLang="zh-CN" sz="2200" b="0" i="1" smtClean="0">
                        <a:latin typeface="Cambria Math" panose="02040503050406030204" pitchFamily="18" charset="0"/>
                      </a:rPr>
                      <m:t>𝑛</m:t>
                    </m:r>
                    <m:r>
                      <a:rPr kumimoji="1" lang="en-US" altLang="zh-CN" sz="2200" b="0" i="0" smtClean="0">
                        <a:latin typeface="Cambria Math" panose="02040503050406030204" pitchFamily="18" charset="0"/>
                      </a:rPr>
                      <m:t>, </m:t>
                    </m:r>
                    <m:r>
                      <a:rPr kumimoji="1" lang="en-US" altLang="zh-CN" sz="2200" b="0" i="1" smtClean="0">
                        <a:latin typeface="Cambria Math" panose="02040503050406030204" pitchFamily="18" charset="0"/>
                      </a:rPr>
                      <m:t>𝑛</m:t>
                    </m:r>
                    <m:r>
                      <a:rPr kumimoji="1" lang="en-US" altLang="zh-CN" sz="2200" b="0" i="1" smtClean="0">
                        <a:latin typeface="Cambria Math" panose="02040503050406030204" pitchFamily="18" charset="0"/>
                      </a:rPr>
                      <m:t>&gt;</m:t>
                    </m:r>
                    <m:r>
                      <a:rPr kumimoji="1" lang="en-US" altLang="zh-CN" sz="2200" b="0" i="1" smtClean="0">
                        <a:latin typeface="Cambria Math" panose="02040503050406030204" pitchFamily="18" charset="0"/>
                      </a:rPr>
                      <m:t>𝑁</m:t>
                    </m:r>
                    <m:r>
                      <a:rPr kumimoji="1" lang="en-US" altLang="zh-CN" sz="2200" b="0" i="1" smtClean="0">
                        <a:latin typeface="Cambria Math" panose="02040503050406030204" pitchFamily="18" charset="0"/>
                      </a:rPr>
                      <m:t>−</m:t>
                    </m:r>
                    <m:d>
                      <m:dPr>
                        <m:begChr m:val="⌊"/>
                        <m:endChr m:val="⌋"/>
                        <m:ctrlPr>
                          <a:rPr kumimoji="1" lang="en-US" altLang="zh-CN" sz="2200" b="0" i="1" smtClean="0">
                            <a:latin typeface="Cambria Math" panose="02040503050406030204" pitchFamily="18" charset="0"/>
                          </a:rPr>
                        </m:ctrlPr>
                      </m:dPr>
                      <m:e>
                        <m:d>
                          <m:dPr>
                            <m:ctrlPr>
                              <a:rPr kumimoji="1" lang="en-US" altLang="zh-CN" sz="2200" b="0" i="1" smtClean="0">
                                <a:latin typeface="Cambria Math" panose="02040503050406030204" pitchFamily="18" charset="0"/>
                              </a:rPr>
                            </m:ctrlPr>
                          </m:dPr>
                          <m:e>
                            <m:r>
                              <a:rPr kumimoji="1" lang="en-US" altLang="zh-CN" sz="2200" b="0" i="1" smtClean="0">
                                <a:latin typeface="Cambria Math" panose="02040503050406030204" pitchFamily="18" charset="0"/>
                              </a:rPr>
                              <m:t>𝑁</m:t>
                            </m:r>
                            <m:r>
                              <a:rPr kumimoji="1" lang="en-US" altLang="zh-CN" sz="2200" b="0" i="1" smtClean="0">
                                <a:latin typeface="Cambria Math" panose="02040503050406030204" pitchFamily="18" charset="0"/>
                              </a:rPr>
                              <m:t>−1</m:t>
                            </m:r>
                          </m:e>
                        </m:d>
                        <m:r>
                          <a:rPr kumimoji="1" lang="en-US" altLang="zh-CN" sz="2200" b="0" i="1" smtClean="0">
                            <a:latin typeface="Cambria Math" panose="02040503050406030204" pitchFamily="18" charset="0"/>
                          </a:rPr>
                          <m:t>⋅</m:t>
                        </m:r>
                        <m:r>
                          <a:rPr kumimoji="1" lang="en-US" altLang="zh-CN" sz="2200" b="0" i="1" smtClean="0">
                            <a:latin typeface="Cambria Math" panose="02040503050406030204" pitchFamily="18" charset="0"/>
                          </a:rPr>
                          <m:t>𝜂</m:t>
                        </m:r>
                        <m:r>
                          <a:rPr kumimoji="1" lang="en-US" altLang="zh-CN" sz="2200" b="0" i="1" smtClean="0">
                            <a:latin typeface="Cambria Math" panose="02040503050406030204" pitchFamily="18" charset="0"/>
                          </a:rPr>
                          <m:t>% </m:t>
                        </m:r>
                      </m:e>
                    </m:d>
                    <m:r>
                      <a:rPr kumimoji="1" lang="en-US" altLang="zh-CN" sz="2200" b="0" i="1" smtClean="0">
                        <a:latin typeface="Cambria Math" panose="02040503050406030204" pitchFamily="18" charset="0"/>
                      </a:rPr>
                      <m:t>−1</m:t>
                    </m:r>
                  </m:oMath>
                </a14:m>
                <a:endParaRPr kumimoji="1" lang="en-US" altLang="zh-CN" sz="2200" dirty="0">
                  <a:latin typeface="Gill Sans MT" panose="020B0502020104020203" pitchFamily="34" charset="0"/>
                </a:endParaRPr>
              </a:p>
            </p:txBody>
          </p:sp>
        </mc:Choice>
        <mc:Fallback xmlns="">
          <p:sp>
            <p:nvSpPr>
              <p:cNvPr id="111" name="文本框 110">
                <a:extLst>
                  <a:ext uri="{FF2B5EF4-FFF2-40B4-BE49-F238E27FC236}">
                    <a16:creationId xmlns:a16="http://schemas.microsoft.com/office/drawing/2014/main" id="{670E427D-574A-7242-9022-3ECFCBB0ED0A}"/>
                  </a:ext>
                </a:extLst>
              </p:cNvPr>
              <p:cNvSpPr txBox="1">
                <a:spLocks noRot="1" noChangeAspect="1" noMove="1" noResize="1" noEditPoints="1" noAdjustHandles="1" noChangeArrowheads="1" noChangeShapeType="1" noTextEdit="1"/>
              </p:cNvSpPr>
              <p:nvPr/>
            </p:nvSpPr>
            <p:spPr>
              <a:xfrm>
                <a:off x="517142" y="1417754"/>
                <a:ext cx="11526413" cy="769441"/>
              </a:xfrm>
              <a:prstGeom prst="rect">
                <a:avLst/>
              </a:prstGeom>
              <a:blipFill>
                <a:blip r:embed="rId3"/>
                <a:stretch>
                  <a:fillRect l="-660" t="-4839" b="-14516"/>
                </a:stretch>
              </a:blipFill>
            </p:spPr>
            <p:txBody>
              <a:bodyPr/>
              <a:lstStyle/>
              <a:p>
                <a:r>
                  <a:rPr lang="zh-CN" altLang="en-US">
                    <a:noFill/>
                  </a:rPr>
                  <a:t> </a:t>
                </a:r>
              </a:p>
            </p:txBody>
          </p:sp>
        </mc:Fallback>
      </mc:AlternateContent>
      <p:sp>
        <p:nvSpPr>
          <p:cNvPr id="17" name="标题 1">
            <a:extLst>
              <a:ext uri="{FF2B5EF4-FFF2-40B4-BE49-F238E27FC236}">
                <a16:creationId xmlns:a16="http://schemas.microsoft.com/office/drawing/2014/main" id="{F07C26E2-7B7C-4144-BC5A-2D2B1DF710B0}"/>
              </a:ext>
            </a:extLst>
          </p:cNvPr>
          <p:cNvSpPr txBox="1">
            <a:spLocks/>
          </p:cNvSpPr>
          <p:nvPr/>
        </p:nvSpPr>
        <p:spPr>
          <a:xfrm>
            <a:off x="372763" y="3157638"/>
            <a:ext cx="2771489" cy="6192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Wingdings" pitchFamily="2" charset="2"/>
              <a:buChar char="ü"/>
            </a:pPr>
            <a:r>
              <a:rPr kumimoji="1" lang="en-US" altLang="zh-CN" sz="2400" dirty="0">
                <a:latin typeface="Gill Sans MT" panose="020B0502020104020203" pitchFamily="34" charset="0"/>
              </a:rPr>
              <a:t>Max Delay</a:t>
            </a:r>
          </a:p>
          <a:p>
            <a:pPr marL="914400" lvl="1" indent="-457200">
              <a:buFont typeface="Wingdings" pitchFamily="2" charset="2"/>
              <a:buChar char="ü"/>
            </a:pPr>
            <a:endParaRPr kumimoji="1" lang="en-US" altLang="zh-CN" sz="200" dirty="0">
              <a:latin typeface="Gill Sans MT" panose="020B0502020104020203" pitchFamily="34" charset="0"/>
            </a:endParaRPr>
          </a:p>
          <a:p>
            <a:pPr marL="914400" lvl="1" indent="-457200">
              <a:buFont typeface="Wingdings" pitchFamily="2" charset="2"/>
              <a:buChar char="ü"/>
            </a:pPr>
            <a:endParaRPr kumimoji="1" lang="zh-CN" altLang="en-US" sz="200" dirty="0">
              <a:latin typeface="Gill Sans MT" panose="020B0502020104020203" pitchFamily="34" charset="0"/>
            </a:endParaRPr>
          </a:p>
        </p:txBody>
      </p:sp>
      <p:sp>
        <p:nvSpPr>
          <p:cNvPr id="18" name="文本框 17">
            <a:extLst>
              <a:ext uri="{FF2B5EF4-FFF2-40B4-BE49-F238E27FC236}">
                <a16:creationId xmlns:a16="http://schemas.microsoft.com/office/drawing/2014/main" id="{60494EA5-55ED-FF43-9B71-AB563C265BB6}"/>
              </a:ext>
            </a:extLst>
          </p:cNvPr>
          <p:cNvSpPr txBox="1"/>
          <p:nvPr/>
        </p:nvSpPr>
        <p:spPr>
          <a:xfrm>
            <a:off x="517141" y="3610398"/>
            <a:ext cx="11526413" cy="430887"/>
          </a:xfrm>
          <a:prstGeom prst="rect">
            <a:avLst/>
          </a:prstGeom>
          <a:noFill/>
        </p:spPr>
        <p:txBody>
          <a:bodyPr wrap="square" rtlCol="0">
            <a:spAutoFit/>
          </a:bodyPr>
          <a:lstStyle/>
          <a:p>
            <a:r>
              <a:rPr lang="en-US" altLang="zh-CN" sz="2200" dirty="0">
                <a:latin typeface="Gill Sans MT" panose="020B0502020104020203" pitchFamily="34" charset="0"/>
              </a:rPr>
              <a:t>compares the new measured delay with history delays and stores the bigger one </a:t>
            </a:r>
            <a:endParaRPr kumimoji="1" lang="en-US" altLang="zh-CN" sz="2200" b="0" dirty="0">
              <a:latin typeface="Gill Sans MT" panose="020B0502020104020203" pitchFamily="34" charset="0"/>
            </a:endParaRP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85897F00-38EB-2347-8BE3-CFF246BFDB09}"/>
                  </a:ext>
                </a:extLst>
              </p:cNvPr>
              <p:cNvSpPr txBox="1"/>
              <p:nvPr/>
            </p:nvSpPr>
            <p:spPr>
              <a:xfrm>
                <a:off x="517141" y="2211061"/>
                <a:ext cx="11526413" cy="897618"/>
              </a:xfrm>
              <a:prstGeom prst="rect">
                <a:avLst/>
              </a:prstGeom>
              <a:noFill/>
            </p:spPr>
            <p:txBody>
              <a:bodyPr wrap="square" rtlCol="0">
                <a:spAutoFit/>
              </a:bodyPr>
              <a:lstStyle/>
              <a:p>
                <a:r>
                  <a:rPr kumimoji="1" lang="en-US" altLang="zh-CN" sz="2200" dirty="0">
                    <a:latin typeface="Gill Sans MT" panose="020B0502020104020203" pitchFamily="34" charset="0"/>
                  </a:rPr>
                  <a:t>Statement1</a:t>
                </a:r>
                <a14:m>
                  <m:oMath xmlns:m="http://schemas.openxmlformats.org/officeDocument/2006/math">
                    <m:groupChr>
                      <m:groupChrPr>
                        <m:chr m:val="⇔"/>
                        <m:vertJc m:val="bot"/>
                        <m:ctrlPr>
                          <a:rPr kumimoji="1" lang="en-US" altLang="zh-CN" sz="2200" i="1">
                            <a:latin typeface="Cambria Math" panose="02040503050406030204" pitchFamily="18" charset="0"/>
                          </a:rPr>
                        </m:ctrlPr>
                      </m:groupChrPr>
                      <m:e>
                        <m:r>
                          <m:rPr>
                            <m:brk m:alnAt="2"/>
                          </m:rPr>
                          <a:rPr kumimoji="1" lang="en-US" altLang="zh-CN" sz="2200" i="1">
                            <a:latin typeface="Cambria Math" panose="02040503050406030204" pitchFamily="18" charset="0"/>
                          </a:rPr>
                          <m:t>𝑎</m:t>
                        </m:r>
                        <m:r>
                          <a:rPr kumimoji="1" lang="en-US" altLang="zh-CN" sz="2200" i="1">
                            <a:latin typeface="Cambria Math" panose="02040503050406030204" pitchFamily="18" charset="0"/>
                          </a:rPr>
                          <m:t>𝑝𝑝𝑟𝑜𝑥𝑖𝑚𝑎𝑡𝑖𝑜𝑛</m:t>
                        </m:r>
                      </m:e>
                    </m:groupChr>
                  </m:oMath>
                </a14:m>
                <a:r>
                  <a:rPr kumimoji="1" lang="en-US" altLang="zh-CN" sz="2200" dirty="0">
                    <a:latin typeface="Gill Sans MT" panose="020B0502020104020203" pitchFamily="34" charset="0"/>
                  </a:rPr>
                  <a:t> Statement2:</a:t>
                </a:r>
              </a:p>
              <a:p>
                <a:r>
                  <a:rPr kumimoji="1" lang="en-US" altLang="zh-CN" sz="2200" dirty="0">
                    <a:latin typeface="Gill Sans MT" panose="020B0502020104020203" pitchFamily="34" charset="0"/>
                  </a:rPr>
                  <a:t>calculate </a:t>
                </a:r>
                <a14:m>
                  <m:oMath xmlns:m="http://schemas.openxmlformats.org/officeDocument/2006/math">
                    <m:r>
                      <a:rPr kumimoji="1" lang="en-US" altLang="zh-CN" sz="2200" i="1">
                        <a:latin typeface="Cambria Math" panose="02040503050406030204" pitchFamily="18" charset="0"/>
                      </a:rPr>
                      <m:t>𝑁</m:t>
                    </m:r>
                    <m:r>
                      <a:rPr kumimoji="1" lang="en-US" altLang="zh-CN" sz="2200" i="1">
                        <a:latin typeface="Cambria Math" panose="02040503050406030204" pitchFamily="18" charset="0"/>
                      </a:rPr>
                      <m:t>−</m:t>
                    </m:r>
                    <m:d>
                      <m:dPr>
                        <m:begChr m:val="⌊"/>
                        <m:endChr m:val="⌋"/>
                        <m:ctrlPr>
                          <a:rPr kumimoji="1" lang="en-US" altLang="zh-CN" sz="2200" i="1">
                            <a:latin typeface="Cambria Math" panose="02040503050406030204" pitchFamily="18" charset="0"/>
                          </a:rPr>
                        </m:ctrlPr>
                      </m:dPr>
                      <m:e>
                        <m:d>
                          <m:dPr>
                            <m:ctrlPr>
                              <a:rPr kumimoji="1" lang="en-US" altLang="zh-CN" sz="2200" i="1">
                                <a:latin typeface="Cambria Math" panose="02040503050406030204" pitchFamily="18" charset="0"/>
                              </a:rPr>
                            </m:ctrlPr>
                          </m:dPr>
                          <m:e>
                            <m:r>
                              <a:rPr kumimoji="1" lang="en-US" altLang="zh-CN" sz="2200" i="1">
                                <a:latin typeface="Cambria Math" panose="02040503050406030204" pitchFamily="18" charset="0"/>
                              </a:rPr>
                              <m:t>𝑁</m:t>
                            </m:r>
                            <m:r>
                              <a:rPr kumimoji="1" lang="en-US" altLang="zh-CN" sz="2200" i="1">
                                <a:latin typeface="Cambria Math" panose="02040503050406030204" pitchFamily="18" charset="0"/>
                              </a:rPr>
                              <m:t>−1</m:t>
                            </m:r>
                          </m:e>
                        </m:d>
                        <m:r>
                          <a:rPr kumimoji="1" lang="en-US" altLang="zh-CN" sz="2200" i="1">
                            <a:latin typeface="Cambria Math" panose="02040503050406030204" pitchFamily="18" charset="0"/>
                          </a:rPr>
                          <m:t>⋅</m:t>
                        </m:r>
                        <m:r>
                          <a:rPr kumimoji="1" lang="en-US" altLang="zh-CN" sz="2200" i="1">
                            <a:latin typeface="Cambria Math" panose="02040503050406030204" pitchFamily="18" charset="0"/>
                          </a:rPr>
                          <m:t>𝜂</m:t>
                        </m:r>
                        <m:r>
                          <a:rPr kumimoji="1" lang="en-US" altLang="zh-CN" sz="2200" i="1">
                            <a:latin typeface="Cambria Math" panose="02040503050406030204" pitchFamily="18" charset="0"/>
                          </a:rPr>
                          <m:t>% </m:t>
                        </m:r>
                      </m:e>
                    </m:d>
                  </m:oMath>
                </a14:m>
                <a:r>
                  <a:rPr kumimoji="1" lang="en-US" altLang="zh-CN" sz="2200" dirty="0">
                    <a:latin typeface="Gill Sans MT" panose="020B0502020104020203" pitchFamily="34" charset="0"/>
                  </a:rPr>
                  <a:t> from control plane and populate it as a threshold to the data plane</a:t>
                </a:r>
              </a:p>
            </p:txBody>
          </p:sp>
        </mc:Choice>
        <mc:Fallback xmlns="">
          <p:sp>
            <p:nvSpPr>
              <p:cNvPr id="5" name="文本框 4">
                <a:extLst>
                  <a:ext uri="{FF2B5EF4-FFF2-40B4-BE49-F238E27FC236}">
                    <a16:creationId xmlns:a16="http://schemas.microsoft.com/office/drawing/2014/main" id="{85897F00-38EB-2347-8BE3-CFF246BFDB09}"/>
                  </a:ext>
                </a:extLst>
              </p:cNvPr>
              <p:cNvSpPr txBox="1">
                <a:spLocks noRot="1" noChangeAspect="1" noMove="1" noResize="1" noEditPoints="1" noAdjustHandles="1" noChangeArrowheads="1" noChangeShapeType="1" noTextEdit="1"/>
              </p:cNvSpPr>
              <p:nvPr/>
            </p:nvSpPr>
            <p:spPr>
              <a:xfrm>
                <a:off x="517141" y="2211061"/>
                <a:ext cx="11526413" cy="897618"/>
              </a:xfrm>
              <a:prstGeom prst="rect">
                <a:avLst/>
              </a:prstGeom>
              <a:blipFill>
                <a:blip r:embed="rId4"/>
                <a:stretch>
                  <a:fillRect l="-660" b="-12676"/>
                </a:stretch>
              </a:blipFill>
            </p:spPr>
            <p:txBody>
              <a:bodyPr/>
              <a:lstStyle/>
              <a:p>
                <a:r>
                  <a:rPr lang="zh-CN" altLang="en-US">
                    <a:noFill/>
                  </a:rPr>
                  <a:t> </a:t>
                </a:r>
              </a:p>
            </p:txBody>
          </p:sp>
        </mc:Fallback>
      </mc:AlternateContent>
      <p:grpSp>
        <p:nvGrpSpPr>
          <p:cNvPr id="37" name="组合 36">
            <a:extLst>
              <a:ext uri="{FF2B5EF4-FFF2-40B4-BE49-F238E27FC236}">
                <a16:creationId xmlns:a16="http://schemas.microsoft.com/office/drawing/2014/main" id="{EE40404E-EA0F-6140-BE84-83161316EE6A}"/>
              </a:ext>
            </a:extLst>
          </p:cNvPr>
          <p:cNvGrpSpPr/>
          <p:nvPr/>
        </p:nvGrpSpPr>
        <p:grpSpPr>
          <a:xfrm>
            <a:off x="0" y="3835500"/>
            <a:ext cx="12252238" cy="2757388"/>
            <a:chOff x="0" y="3835500"/>
            <a:chExt cx="12252238" cy="2757388"/>
          </a:xfrm>
        </p:grpSpPr>
        <p:sp>
          <p:nvSpPr>
            <p:cNvPr id="20" name="标题 1">
              <a:extLst>
                <a:ext uri="{FF2B5EF4-FFF2-40B4-BE49-F238E27FC236}">
                  <a16:creationId xmlns:a16="http://schemas.microsoft.com/office/drawing/2014/main" id="{0EF9EC63-BA57-CD49-9088-39CB7ED29F0B}"/>
                </a:ext>
              </a:extLst>
            </p:cNvPr>
            <p:cNvSpPr txBox="1">
              <a:spLocks/>
            </p:cNvSpPr>
            <p:nvPr/>
          </p:nvSpPr>
          <p:spPr>
            <a:xfrm>
              <a:off x="372764" y="383550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dirty="0">
                  <a:latin typeface="Gill Sans MT" panose="020B0502020104020203" pitchFamily="34" charset="0"/>
                </a:rPr>
                <a:t>Suspicious Flow Behavior Monitor</a:t>
              </a:r>
              <a:endParaRPr kumimoji="1" lang="zh-CN" altLang="en-US" dirty="0">
                <a:latin typeface="Gill Sans MT" panose="020B0502020104020203" pitchFamily="34" charset="0"/>
              </a:endParaRPr>
            </a:p>
          </p:txBody>
        </p:sp>
        <p:grpSp>
          <p:nvGrpSpPr>
            <p:cNvPr id="21" name="组合 20">
              <a:extLst>
                <a:ext uri="{FF2B5EF4-FFF2-40B4-BE49-F238E27FC236}">
                  <a16:creationId xmlns:a16="http://schemas.microsoft.com/office/drawing/2014/main" id="{5A2CA576-1771-444E-8CFF-6E6EEACE2EC2}"/>
                </a:ext>
              </a:extLst>
            </p:cNvPr>
            <p:cNvGrpSpPr/>
            <p:nvPr/>
          </p:nvGrpSpPr>
          <p:grpSpPr>
            <a:xfrm>
              <a:off x="646379" y="4943476"/>
              <a:ext cx="8150215" cy="993540"/>
              <a:chOff x="649401" y="893848"/>
              <a:chExt cx="8150215" cy="993540"/>
            </a:xfrm>
          </p:grpSpPr>
          <p:sp>
            <p:nvSpPr>
              <p:cNvPr id="22" name="文本框 21">
                <a:extLst>
                  <a:ext uri="{FF2B5EF4-FFF2-40B4-BE49-F238E27FC236}">
                    <a16:creationId xmlns:a16="http://schemas.microsoft.com/office/drawing/2014/main" id="{C84635BA-1767-A640-8FCE-A09441B0037E}"/>
                  </a:ext>
                </a:extLst>
              </p:cNvPr>
              <p:cNvSpPr txBox="1"/>
              <p:nvPr/>
            </p:nvSpPr>
            <p:spPr>
              <a:xfrm>
                <a:off x="649401" y="1082792"/>
                <a:ext cx="2497873" cy="369332"/>
              </a:xfrm>
              <a:prstGeom prst="rect">
                <a:avLst/>
              </a:prstGeom>
              <a:noFill/>
              <a:ln w="12700">
                <a:solidFill>
                  <a:schemeClr val="tx1"/>
                </a:solidFill>
              </a:ln>
            </p:spPr>
            <p:txBody>
              <a:bodyPr wrap="square" rtlCol="0">
                <a:spAutoFit/>
              </a:bodyPr>
              <a:lstStyle/>
              <a:p>
                <a:r>
                  <a:rPr kumimoji="1" lang="en-US" altLang="zh-CN" dirty="0">
                    <a:latin typeface="Gill Sans MT" panose="020B0502020104020203" pitchFamily="34" charset="0"/>
                  </a:rPr>
                  <a:t>Monitor Flow Behavior</a:t>
                </a:r>
                <a:endParaRPr kumimoji="1" lang="zh-CN" altLang="en-US" dirty="0">
                  <a:latin typeface="Gill Sans MT" panose="020B0502020104020203" pitchFamily="34" charset="0"/>
                </a:endParaRPr>
              </a:p>
            </p:txBody>
          </p:sp>
          <p:sp>
            <p:nvSpPr>
              <p:cNvPr id="23" name="决策 22">
                <a:extLst>
                  <a:ext uri="{FF2B5EF4-FFF2-40B4-BE49-F238E27FC236}">
                    <a16:creationId xmlns:a16="http://schemas.microsoft.com/office/drawing/2014/main" id="{231F05EF-0BC6-C846-9C98-90451AC7EE6C}"/>
                  </a:ext>
                </a:extLst>
              </p:cNvPr>
              <p:cNvSpPr/>
              <p:nvPr/>
            </p:nvSpPr>
            <p:spPr>
              <a:xfrm>
                <a:off x="3987447" y="893848"/>
                <a:ext cx="2497873" cy="747221"/>
              </a:xfrm>
              <a:prstGeom prst="flowChartDecision">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latin typeface="Gill Sans MT" panose="020B0502020104020203" pitchFamily="34" charset="0"/>
                  </a:rPr>
                  <a:t>Suspicious</a:t>
                </a:r>
                <a:r>
                  <a:rPr kumimoji="1" lang="en-US" altLang="zh-CN" dirty="0">
                    <a:latin typeface="Gill Sans MT" panose="020B0502020104020203" pitchFamily="34" charset="0"/>
                  </a:rPr>
                  <a:t> Behavior?</a:t>
                </a:r>
                <a:endParaRPr kumimoji="1" lang="zh-CN" altLang="en-US" dirty="0">
                  <a:latin typeface="Gill Sans MT" panose="020B0502020104020203" pitchFamily="34" charset="0"/>
                </a:endParaRPr>
              </a:p>
            </p:txBody>
          </p:sp>
          <p:sp>
            <p:nvSpPr>
              <p:cNvPr id="24" name="文本框 23">
                <a:extLst>
                  <a:ext uri="{FF2B5EF4-FFF2-40B4-BE49-F238E27FC236}">
                    <a16:creationId xmlns:a16="http://schemas.microsoft.com/office/drawing/2014/main" id="{FA8EDAF4-45F9-7840-AC7F-7788112FCEDD}"/>
                  </a:ext>
                </a:extLst>
              </p:cNvPr>
              <p:cNvSpPr txBox="1"/>
              <p:nvPr/>
            </p:nvSpPr>
            <p:spPr>
              <a:xfrm>
                <a:off x="7355076" y="1086332"/>
                <a:ext cx="1444540" cy="369332"/>
              </a:xfrm>
              <a:prstGeom prst="rect">
                <a:avLst/>
              </a:prstGeom>
              <a:noFill/>
              <a:ln w="12700">
                <a:solidFill>
                  <a:schemeClr val="tx1"/>
                </a:solidFill>
              </a:ln>
            </p:spPr>
            <p:txBody>
              <a:bodyPr wrap="square" rtlCol="0">
                <a:spAutoFit/>
              </a:bodyPr>
              <a:lstStyle/>
              <a:p>
                <a:r>
                  <a:rPr kumimoji="1" lang="en-US" altLang="zh-CN" dirty="0">
                    <a:latin typeface="Gill Sans MT" panose="020B0502020104020203" pitchFamily="34" charset="0"/>
                  </a:rPr>
                  <a:t>Report Event</a:t>
                </a:r>
                <a:endParaRPr kumimoji="1" lang="zh-CN" altLang="en-US" dirty="0">
                  <a:latin typeface="Gill Sans MT" panose="020B0502020104020203" pitchFamily="34" charset="0"/>
                </a:endParaRPr>
              </a:p>
            </p:txBody>
          </p:sp>
          <p:cxnSp>
            <p:nvCxnSpPr>
              <p:cNvPr id="25" name="直线箭头连接符 24">
                <a:extLst>
                  <a:ext uri="{FF2B5EF4-FFF2-40B4-BE49-F238E27FC236}">
                    <a16:creationId xmlns:a16="http://schemas.microsoft.com/office/drawing/2014/main" id="{65F9E7CC-AF13-3049-9AFF-B57105151164}"/>
                  </a:ext>
                </a:extLst>
              </p:cNvPr>
              <p:cNvCxnSpPr>
                <a:cxnSpLocks/>
                <a:stCxn id="22" idx="3"/>
                <a:endCxn id="23" idx="1"/>
              </p:cNvCxnSpPr>
              <p:nvPr/>
            </p:nvCxnSpPr>
            <p:spPr>
              <a:xfrm>
                <a:off x="3147274" y="1267458"/>
                <a:ext cx="840173"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直线箭头连接符 25">
                <a:extLst>
                  <a:ext uri="{FF2B5EF4-FFF2-40B4-BE49-F238E27FC236}">
                    <a16:creationId xmlns:a16="http://schemas.microsoft.com/office/drawing/2014/main" id="{E78412AE-1898-2944-8C6B-0758C1C9AAA4}"/>
                  </a:ext>
                </a:extLst>
              </p:cNvPr>
              <p:cNvCxnSpPr>
                <a:cxnSpLocks/>
                <a:stCxn id="23" idx="3"/>
                <a:endCxn id="24" idx="1"/>
              </p:cNvCxnSpPr>
              <p:nvPr/>
            </p:nvCxnSpPr>
            <p:spPr>
              <a:xfrm>
                <a:off x="6485320" y="1267459"/>
                <a:ext cx="869756" cy="35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肘形连接符 26">
                <a:extLst>
                  <a:ext uri="{FF2B5EF4-FFF2-40B4-BE49-F238E27FC236}">
                    <a16:creationId xmlns:a16="http://schemas.microsoft.com/office/drawing/2014/main" id="{A4E4101E-6F6F-5B45-B645-B4F3EFB76F4F}"/>
                  </a:ext>
                </a:extLst>
              </p:cNvPr>
              <p:cNvCxnSpPr>
                <a:cxnSpLocks/>
                <a:stCxn id="23" idx="2"/>
                <a:endCxn id="22" idx="2"/>
              </p:cNvCxnSpPr>
              <p:nvPr/>
            </p:nvCxnSpPr>
            <p:spPr>
              <a:xfrm rot="5400000" flipH="1">
                <a:off x="3472888" y="-122426"/>
                <a:ext cx="188945" cy="3338046"/>
              </a:xfrm>
              <a:prstGeom prst="bentConnector3">
                <a:avLst>
                  <a:gd name="adj1" fmla="val -120988"/>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8" name="肘形连接符 27">
                <a:extLst>
                  <a:ext uri="{FF2B5EF4-FFF2-40B4-BE49-F238E27FC236}">
                    <a16:creationId xmlns:a16="http://schemas.microsoft.com/office/drawing/2014/main" id="{7487C693-06EC-3543-BC02-46A97CE3AFEC}"/>
                  </a:ext>
                </a:extLst>
              </p:cNvPr>
              <p:cNvCxnSpPr>
                <a:cxnSpLocks/>
                <a:stCxn id="24" idx="2"/>
              </p:cNvCxnSpPr>
              <p:nvPr/>
            </p:nvCxnSpPr>
            <p:spPr>
              <a:xfrm rot="5400000">
                <a:off x="6443274" y="233352"/>
                <a:ext cx="411761" cy="2856384"/>
              </a:xfrm>
              <a:prstGeom prst="bentConnector2">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32" name="文本框 31">
                <a:extLst>
                  <a:ext uri="{FF2B5EF4-FFF2-40B4-BE49-F238E27FC236}">
                    <a16:creationId xmlns:a16="http://schemas.microsoft.com/office/drawing/2014/main" id="{FD4BF5B0-7E61-8948-B8E1-20857846845F}"/>
                  </a:ext>
                </a:extLst>
              </p:cNvPr>
              <p:cNvSpPr txBox="1"/>
              <p:nvPr/>
            </p:nvSpPr>
            <p:spPr>
              <a:xfrm>
                <a:off x="5190757" y="1518056"/>
                <a:ext cx="509154" cy="369332"/>
              </a:xfrm>
              <a:prstGeom prst="rect">
                <a:avLst/>
              </a:prstGeom>
              <a:noFill/>
            </p:spPr>
            <p:txBody>
              <a:bodyPr wrap="square" rtlCol="0">
                <a:spAutoFit/>
              </a:bodyPr>
              <a:lstStyle/>
              <a:p>
                <a:r>
                  <a:rPr kumimoji="1" lang="en-US" altLang="zh-CN" dirty="0">
                    <a:latin typeface="Gill Sans MT" panose="020B0502020104020203" pitchFamily="34" charset="0"/>
                  </a:rPr>
                  <a:t>no</a:t>
                </a:r>
                <a:endParaRPr kumimoji="1" lang="zh-CN" altLang="en-US" dirty="0">
                  <a:latin typeface="Gill Sans MT" panose="020B0502020104020203" pitchFamily="34" charset="0"/>
                </a:endParaRPr>
              </a:p>
            </p:txBody>
          </p:sp>
          <p:sp>
            <p:nvSpPr>
              <p:cNvPr id="33" name="文本框 32">
                <a:extLst>
                  <a:ext uri="{FF2B5EF4-FFF2-40B4-BE49-F238E27FC236}">
                    <a16:creationId xmlns:a16="http://schemas.microsoft.com/office/drawing/2014/main" id="{50EED0E8-32BF-9645-87E5-BDA1408A1CA4}"/>
                  </a:ext>
                </a:extLst>
              </p:cNvPr>
              <p:cNvSpPr txBox="1"/>
              <p:nvPr/>
            </p:nvSpPr>
            <p:spPr>
              <a:xfrm>
                <a:off x="6665621" y="952260"/>
                <a:ext cx="509154" cy="369332"/>
              </a:xfrm>
              <a:prstGeom prst="rect">
                <a:avLst/>
              </a:prstGeom>
              <a:noFill/>
            </p:spPr>
            <p:txBody>
              <a:bodyPr wrap="square" rtlCol="0">
                <a:spAutoFit/>
              </a:bodyPr>
              <a:lstStyle/>
              <a:p>
                <a:r>
                  <a:rPr kumimoji="1" lang="en-US" altLang="zh-CN" dirty="0">
                    <a:latin typeface="Gill Sans MT" panose="020B0502020104020203" pitchFamily="34" charset="0"/>
                  </a:rPr>
                  <a:t>yes</a:t>
                </a:r>
                <a:endParaRPr kumimoji="1" lang="zh-CN" altLang="en-US" dirty="0">
                  <a:latin typeface="Gill Sans MT" panose="020B0502020104020203" pitchFamily="34" charset="0"/>
                </a:endParaRPr>
              </a:p>
            </p:txBody>
          </p:sp>
        </p:grpSp>
        <p:sp>
          <p:nvSpPr>
            <p:cNvPr id="43" name="文本框 42">
              <a:extLst>
                <a:ext uri="{FF2B5EF4-FFF2-40B4-BE49-F238E27FC236}">
                  <a16:creationId xmlns:a16="http://schemas.microsoft.com/office/drawing/2014/main" id="{2C950669-94A7-A540-8181-C53E0B895160}"/>
                </a:ext>
              </a:extLst>
            </p:cNvPr>
            <p:cNvSpPr txBox="1"/>
            <p:nvPr/>
          </p:nvSpPr>
          <p:spPr>
            <a:xfrm>
              <a:off x="0" y="6162001"/>
              <a:ext cx="12252238" cy="430887"/>
            </a:xfrm>
            <a:prstGeom prst="rect">
              <a:avLst/>
            </a:prstGeom>
            <a:noFill/>
          </p:spPr>
          <p:txBody>
            <a:bodyPr wrap="square" rtlCol="0">
              <a:spAutoFit/>
            </a:bodyPr>
            <a:lstStyle/>
            <a:p>
              <a:r>
                <a:rPr lang="en-US" altLang="zh-CN" sz="2200" dirty="0">
                  <a:latin typeface="Gill Sans MT" panose="020B0502020104020203" pitchFamily="34" charset="0"/>
                </a:rPr>
                <a:t>Unlike SLO measuring, the monitor checks flow behaviors </a:t>
              </a:r>
              <a:r>
                <a:rPr lang="en-US" altLang="zh-CN" sz="2200" b="1" dirty="0">
                  <a:solidFill>
                    <a:srgbClr val="C00000"/>
                  </a:solidFill>
                  <a:latin typeface="Gill Sans MT" panose="020B0502020104020203" pitchFamily="34" charset="0"/>
                </a:rPr>
                <a:t>on each DOVE switch </a:t>
              </a:r>
              <a:r>
                <a:rPr lang="en-US" altLang="zh-CN" sz="2200" b="1" dirty="0">
                  <a:solidFill>
                    <a:srgbClr val="7030A0"/>
                  </a:solidFill>
                  <a:latin typeface="Gill Sans MT" panose="020B0502020104020203" pitchFamily="34" charset="0"/>
                </a:rPr>
                <a:t>during each epoch</a:t>
              </a:r>
              <a:r>
                <a:rPr lang="en-US" altLang="zh-CN" sz="2200" dirty="0">
                  <a:latin typeface="Gill Sans MT" panose="020B0502020104020203" pitchFamily="34" charset="0"/>
                </a:rPr>
                <a:t> </a:t>
              </a:r>
              <a:endParaRPr kumimoji="1" lang="en-US" altLang="zh-CN" sz="2200" b="0" dirty="0">
                <a:latin typeface="Gill Sans MT" panose="020B0502020104020203" pitchFamily="34" charset="0"/>
              </a:endParaRPr>
            </a:p>
          </p:txBody>
        </p:sp>
      </p:grpSp>
      <p:sp>
        <p:nvSpPr>
          <p:cNvPr id="48" name="灯片编号占位符 47">
            <a:extLst>
              <a:ext uri="{FF2B5EF4-FFF2-40B4-BE49-F238E27FC236}">
                <a16:creationId xmlns:a16="http://schemas.microsoft.com/office/drawing/2014/main" id="{FD5CEEE0-7CD3-3448-BA83-62330118CE23}"/>
              </a:ext>
            </a:extLst>
          </p:cNvPr>
          <p:cNvSpPr>
            <a:spLocks noGrp="1"/>
          </p:cNvSpPr>
          <p:nvPr>
            <p:ph type="sldNum" sz="quarter" idx="12"/>
          </p:nvPr>
        </p:nvSpPr>
        <p:spPr>
          <a:xfrm>
            <a:off x="9448800" y="6492875"/>
            <a:ext cx="2743200" cy="365125"/>
          </a:xfrm>
        </p:spPr>
        <p:txBody>
          <a:bodyPr/>
          <a:lstStyle/>
          <a:p>
            <a:fld id="{7E58E2E3-9338-904D-B0EF-72E59A78C11C}" type="slidenum">
              <a:rPr kumimoji="1" lang="zh-CN" altLang="en-US" smtClean="0"/>
              <a:t>13</a:t>
            </a:fld>
            <a:endParaRPr kumimoji="1" lang="zh-CN" altLang="en-US" dirty="0"/>
          </a:p>
        </p:txBody>
      </p:sp>
    </p:spTree>
    <p:extLst>
      <p:ext uri="{BB962C8B-B14F-4D97-AF65-F5344CB8AC3E}">
        <p14:creationId xmlns:p14="http://schemas.microsoft.com/office/powerpoint/2010/main" val="4047507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05FF7E-E020-DC41-9FAC-DAF670C8FE9F}"/>
              </a:ext>
            </a:extLst>
          </p:cNvPr>
          <p:cNvSpPr>
            <a:spLocks noGrp="1"/>
          </p:cNvSpPr>
          <p:nvPr>
            <p:ph type="title"/>
          </p:nvPr>
        </p:nvSpPr>
        <p:spPr>
          <a:xfrm>
            <a:off x="372764" y="-54564"/>
            <a:ext cx="10515600" cy="1325563"/>
          </a:xfrm>
        </p:spPr>
        <p:txBody>
          <a:bodyPr/>
          <a:lstStyle/>
          <a:p>
            <a:r>
              <a:rPr kumimoji="1" lang="en-US" altLang="zh-CN" dirty="0">
                <a:latin typeface="Gill Sans MT" panose="020B0502020104020203" pitchFamily="34" charset="0"/>
              </a:rPr>
              <a:t>Suspicious Flow Behavior Monitor</a:t>
            </a:r>
            <a:endParaRPr kumimoji="1" lang="zh-CN" altLang="en-US" dirty="0">
              <a:latin typeface="Gill Sans MT" panose="020B0502020104020203" pitchFamily="34" charset="0"/>
            </a:endParaRPr>
          </a:p>
        </p:txBody>
      </p:sp>
      <p:sp>
        <p:nvSpPr>
          <p:cNvPr id="29" name="文本框 28">
            <a:extLst>
              <a:ext uri="{FF2B5EF4-FFF2-40B4-BE49-F238E27FC236}">
                <a16:creationId xmlns:a16="http://schemas.microsoft.com/office/drawing/2014/main" id="{DC792E87-E21F-C944-8A2B-9114BF685CB3}"/>
              </a:ext>
            </a:extLst>
          </p:cNvPr>
          <p:cNvSpPr txBox="1"/>
          <p:nvPr/>
        </p:nvSpPr>
        <p:spPr>
          <a:xfrm>
            <a:off x="517143" y="992040"/>
            <a:ext cx="6096000" cy="461665"/>
          </a:xfrm>
          <a:prstGeom prst="rect">
            <a:avLst/>
          </a:prstGeom>
          <a:noFill/>
        </p:spPr>
        <p:txBody>
          <a:bodyPr wrap="square">
            <a:spAutoFit/>
          </a:bodyPr>
          <a:lstStyle/>
          <a:p>
            <a:r>
              <a:rPr lang="en-US" altLang="zh-CN" sz="2400" dirty="0">
                <a:solidFill>
                  <a:srgbClr val="C00000"/>
                </a:solidFill>
                <a:latin typeface="Gill Sans MT" panose="020B0502020104020203" pitchFamily="34" charset="0"/>
              </a:rPr>
              <a:t>what contributes to SLO violations ?</a:t>
            </a:r>
            <a:endParaRPr kumimoji="1" lang="en-US" altLang="zh-CN" sz="2400" b="0" dirty="0">
              <a:solidFill>
                <a:srgbClr val="C00000"/>
              </a:solidFill>
              <a:latin typeface="Gill Sans MT" panose="020B0502020104020203" pitchFamily="34" charset="0"/>
            </a:endParaRPr>
          </a:p>
        </p:txBody>
      </p:sp>
      <p:sp>
        <p:nvSpPr>
          <p:cNvPr id="4" name="文本框 3">
            <a:extLst>
              <a:ext uri="{FF2B5EF4-FFF2-40B4-BE49-F238E27FC236}">
                <a16:creationId xmlns:a16="http://schemas.microsoft.com/office/drawing/2014/main" id="{F21BF2B2-B2BA-7B47-964C-21E5F2EC5C59}"/>
              </a:ext>
            </a:extLst>
          </p:cNvPr>
          <p:cNvSpPr txBox="1"/>
          <p:nvPr/>
        </p:nvSpPr>
        <p:spPr>
          <a:xfrm>
            <a:off x="517143" y="2878751"/>
            <a:ext cx="2197769" cy="369332"/>
          </a:xfrm>
          <a:prstGeom prst="rect">
            <a:avLst/>
          </a:prstGeom>
          <a:noFill/>
          <a:ln w="12700">
            <a:solidFill>
              <a:schemeClr val="tx1"/>
            </a:solidFill>
          </a:ln>
        </p:spPr>
        <p:txBody>
          <a:bodyPr wrap="square" rtlCol="0">
            <a:spAutoFit/>
          </a:bodyPr>
          <a:lstStyle/>
          <a:p>
            <a:r>
              <a:rPr kumimoji="1" lang="en-US" altLang="zh-CN" dirty="0">
                <a:latin typeface="Gill Sans MT" panose="020B0502020104020203" pitchFamily="34" charset="0"/>
              </a:rPr>
              <a:t>SLO Violation Causes</a:t>
            </a:r>
            <a:endParaRPr kumimoji="1" lang="zh-CN" altLang="en-US" dirty="0">
              <a:latin typeface="Gill Sans MT" panose="020B0502020104020203" pitchFamily="34" charset="0"/>
            </a:endParaRPr>
          </a:p>
        </p:txBody>
      </p:sp>
      <p:sp>
        <p:nvSpPr>
          <p:cNvPr id="30" name="文本框 29">
            <a:extLst>
              <a:ext uri="{FF2B5EF4-FFF2-40B4-BE49-F238E27FC236}">
                <a16:creationId xmlns:a16="http://schemas.microsoft.com/office/drawing/2014/main" id="{C5824824-5A05-8A40-8CEA-D1C9C4CF53A1}"/>
              </a:ext>
            </a:extLst>
          </p:cNvPr>
          <p:cNvSpPr txBox="1"/>
          <p:nvPr/>
        </p:nvSpPr>
        <p:spPr>
          <a:xfrm>
            <a:off x="3288202" y="1517872"/>
            <a:ext cx="2326536" cy="369332"/>
          </a:xfrm>
          <a:prstGeom prst="rect">
            <a:avLst/>
          </a:prstGeom>
          <a:noFill/>
          <a:ln w="12700">
            <a:solidFill>
              <a:schemeClr val="tx1"/>
            </a:solidFill>
          </a:ln>
        </p:spPr>
        <p:txBody>
          <a:bodyPr wrap="square" rtlCol="0">
            <a:spAutoFit/>
          </a:bodyPr>
          <a:lstStyle/>
          <a:p>
            <a:pPr algn="ctr"/>
            <a:r>
              <a:rPr kumimoji="1" lang="en-US" altLang="zh-CN" dirty="0">
                <a:latin typeface="Gill Sans MT" panose="020B0502020104020203" pitchFamily="34" charset="0"/>
              </a:rPr>
              <a:t>high queue occupancy</a:t>
            </a:r>
            <a:endParaRPr kumimoji="1" lang="zh-CN" altLang="en-US" dirty="0">
              <a:latin typeface="Gill Sans MT" panose="020B0502020104020203" pitchFamily="34" charset="0"/>
            </a:endParaRPr>
          </a:p>
        </p:txBody>
      </p:sp>
      <p:sp>
        <p:nvSpPr>
          <p:cNvPr id="31" name="文本框 30">
            <a:extLst>
              <a:ext uri="{FF2B5EF4-FFF2-40B4-BE49-F238E27FC236}">
                <a16:creationId xmlns:a16="http://schemas.microsoft.com/office/drawing/2014/main" id="{80F5B332-BB36-434C-BB00-7F67BF134B66}"/>
              </a:ext>
            </a:extLst>
          </p:cNvPr>
          <p:cNvSpPr txBox="1"/>
          <p:nvPr/>
        </p:nvSpPr>
        <p:spPr>
          <a:xfrm>
            <a:off x="3287986" y="2029507"/>
            <a:ext cx="2791972" cy="369332"/>
          </a:xfrm>
          <a:prstGeom prst="rect">
            <a:avLst/>
          </a:prstGeom>
          <a:noFill/>
          <a:ln w="12700">
            <a:solidFill>
              <a:schemeClr val="tx1"/>
            </a:solidFill>
          </a:ln>
        </p:spPr>
        <p:txBody>
          <a:bodyPr wrap="square" rtlCol="0">
            <a:spAutoFit/>
          </a:bodyPr>
          <a:lstStyle/>
          <a:p>
            <a:pPr algn="ctr"/>
            <a:r>
              <a:rPr kumimoji="1" lang="en-US" altLang="zh-CN" dirty="0">
                <a:latin typeface="Gill Sans MT" panose="020B0502020104020203" pitchFamily="34" charset="0"/>
              </a:rPr>
              <a:t>inter- and intra-switch loop</a:t>
            </a:r>
            <a:endParaRPr kumimoji="1" lang="zh-CN" altLang="en-US" dirty="0">
              <a:latin typeface="Gill Sans MT" panose="020B0502020104020203" pitchFamily="34" charset="0"/>
            </a:endParaRPr>
          </a:p>
        </p:txBody>
      </p:sp>
      <p:sp>
        <p:nvSpPr>
          <p:cNvPr id="34" name="文本框 33">
            <a:extLst>
              <a:ext uri="{FF2B5EF4-FFF2-40B4-BE49-F238E27FC236}">
                <a16:creationId xmlns:a16="http://schemas.microsoft.com/office/drawing/2014/main" id="{F820B058-269F-FA4B-8CDB-5756FE97B675}"/>
              </a:ext>
            </a:extLst>
          </p:cNvPr>
          <p:cNvSpPr txBox="1"/>
          <p:nvPr/>
        </p:nvSpPr>
        <p:spPr>
          <a:xfrm>
            <a:off x="3287986" y="2926515"/>
            <a:ext cx="1893614" cy="369332"/>
          </a:xfrm>
          <a:prstGeom prst="rect">
            <a:avLst/>
          </a:prstGeom>
          <a:noFill/>
          <a:ln w="12700">
            <a:solidFill>
              <a:schemeClr val="tx1"/>
            </a:solidFill>
          </a:ln>
        </p:spPr>
        <p:txBody>
          <a:bodyPr wrap="square" rtlCol="0">
            <a:spAutoFit/>
          </a:bodyPr>
          <a:lstStyle/>
          <a:p>
            <a:pPr algn="ctr"/>
            <a:r>
              <a:rPr kumimoji="1" lang="en-US" altLang="zh-CN" dirty="0">
                <a:latin typeface="Gill Sans MT" panose="020B0502020104020203" pitchFamily="34" charset="0"/>
              </a:rPr>
              <a:t>queue overflow</a:t>
            </a:r>
            <a:endParaRPr kumimoji="1" lang="zh-CN" altLang="en-US" dirty="0">
              <a:latin typeface="Gill Sans MT" panose="020B0502020104020203" pitchFamily="34" charset="0"/>
            </a:endParaRPr>
          </a:p>
        </p:txBody>
      </p:sp>
      <p:sp>
        <p:nvSpPr>
          <p:cNvPr id="35" name="文本框 34">
            <a:extLst>
              <a:ext uri="{FF2B5EF4-FFF2-40B4-BE49-F238E27FC236}">
                <a16:creationId xmlns:a16="http://schemas.microsoft.com/office/drawing/2014/main" id="{762FFC96-6C79-704F-8A45-7E7797228F92}"/>
              </a:ext>
            </a:extLst>
          </p:cNvPr>
          <p:cNvSpPr txBox="1"/>
          <p:nvPr/>
        </p:nvSpPr>
        <p:spPr>
          <a:xfrm>
            <a:off x="3287986" y="3514834"/>
            <a:ext cx="2808014" cy="369332"/>
          </a:xfrm>
          <a:prstGeom prst="rect">
            <a:avLst/>
          </a:prstGeom>
          <a:noFill/>
          <a:ln w="12700">
            <a:solidFill>
              <a:schemeClr val="tx1"/>
            </a:solidFill>
          </a:ln>
        </p:spPr>
        <p:txBody>
          <a:bodyPr wrap="square" rtlCol="0">
            <a:spAutoFit/>
          </a:bodyPr>
          <a:lstStyle/>
          <a:p>
            <a:pPr algn="ctr"/>
            <a:r>
              <a:rPr kumimoji="1" lang="en-US" altLang="zh-CN" dirty="0">
                <a:latin typeface="Gill Sans MT" panose="020B0502020104020203" pitchFamily="34" charset="0"/>
              </a:rPr>
              <a:t>link corruption and failure</a:t>
            </a:r>
            <a:endParaRPr kumimoji="1" lang="zh-CN" altLang="en-US" dirty="0">
              <a:latin typeface="Gill Sans MT" panose="020B0502020104020203" pitchFamily="34" charset="0"/>
            </a:endParaRPr>
          </a:p>
        </p:txBody>
      </p:sp>
      <p:sp>
        <p:nvSpPr>
          <p:cNvPr id="36" name="文本框 35">
            <a:extLst>
              <a:ext uri="{FF2B5EF4-FFF2-40B4-BE49-F238E27FC236}">
                <a16:creationId xmlns:a16="http://schemas.microsoft.com/office/drawing/2014/main" id="{A3F5EF21-611F-2049-83FD-D1A4A338B51E}"/>
              </a:ext>
            </a:extLst>
          </p:cNvPr>
          <p:cNvSpPr txBox="1"/>
          <p:nvPr/>
        </p:nvSpPr>
        <p:spPr>
          <a:xfrm>
            <a:off x="3287986" y="4103153"/>
            <a:ext cx="1861529" cy="369332"/>
          </a:xfrm>
          <a:prstGeom prst="rect">
            <a:avLst/>
          </a:prstGeom>
          <a:noFill/>
          <a:ln w="12700">
            <a:solidFill>
              <a:schemeClr val="tx1"/>
            </a:solidFill>
          </a:ln>
        </p:spPr>
        <p:txBody>
          <a:bodyPr wrap="square" rtlCol="0">
            <a:spAutoFit/>
          </a:bodyPr>
          <a:lstStyle/>
          <a:p>
            <a:pPr algn="ctr"/>
            <a:r>
              <a:rPr kumimoji="1" lang="en-US" altLang="zh-CN" dirty="0">
                <a:latin typeface="Gill Sans MT" panose="020B0502020104020203" pitchFamily="34" charset="0"/>
              </a:rPr>
              <a:t>software bugs</a:t>
            </a:r>
            <a:endParaRPr kumimoji="1" lang="zh-CN" altLang="en-US" dirty="0">
              <a:latin typeface="Gill Sans MT" panose="020B0502020104020203" pitchFamily="34" charset="0"/>
            </a:endParaRPr>
          </a:p>
        </p:txBody>
      </p:sp>
      <p:sp>
        <p:nvSpPr>
          <p:cNvPr id="6" name="左中括号 5">
            <a:extLst>
              <a:ext uri="{FF2B5EF4-FFF2-40B4-BE49-F238E27FC236}">
                <a16:creationId xmlns:a16="http://schemas.microsoft.com/office/drawing/2014/main" id="{9C274DD6-FE24-C442-A793-0164467D00D7}"/>
              </a:ext>
            </a:extLst>
          </p:cNvPr>
          <p:cNvSpPr/>
          <p:nvPr/>
        </p:nvSpPr>
        <p:spPr>
          <a:xfrm>
            <a:off x="2903110" y="1610601"/>
            <a:ext cx="196677" cy="3128210"/>
          </a:xfrm>
          <a:prstGeom prst="leftBracket">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954E122A-98BA-1448-97D8-7721519AF924}"/>
              </a:ext>
            </a:extLst>
          </p:cNvPr>
          <p:cNvSpPr txBox="1"/>
          <p:nvPr/>
        </p:nvSpPr>
        <p:spPr>
          <a:xfrm>
            <a:off x="4058330" y="2356476"/>
            <a:ext cx="352926" cy="369332"/>
          </a:xfrm>
          <a:prstGeom prst="rect">
            <a:avLst/>
          </a:prstGeom>
          <a:noFill/>
        </p:spPr>
        <p:txBody>
          <a:bodyPr wrap="square" rtlCol="0">
            <a:spAutoFit/>
          </a:bodyPr>
          <a:lstStyle/>
          <a:p>
            <a:r>
              <a:rPr kumimoji="1" lang="en-US" altLang="zh-CN" dirty="0">
                <a:latin typeface="Gill Sans MT" panose="020B0502020104020203" pitchFamily="34" charset="0"/>
              </a:rPr>
              <a:t>…</a:t>
            </a:r>
            <a:endParaRPr kumimoji="1" lang="zh-CN" altLang="en-US" dirty="0">
              <a:latin typeface="Gill Sans MT" panose="020B0502020104020203" pitchFamily="34" charset="0"/>
            </a:endParaRPr>
          </a:p>
        </p:txBody>
      </p:sp>
      <p:sp>
        <p:nvSpPr>
          <p:cNvPr id="38" name="文本框 37">
            <a:extLst>
              <a:ext uri="{FF2B5EF4-FFF2-40B4-BE49-F238E27FC236}">
                <a16:creationId xmlns:a16="http://schemas.microsoft.com/office/drawing/2014/main" id="{B9A3CAD7-4290-7D47-B70E-607869F41E51}"/>
              </a:ext>
            </a:extLst>
          </p:cNvPr>
          <p:cNvSpPr txBox="1"/>
          <p:nvPr/>
        </p:nvSpPr>
        <p:spPr>
          <a:xfrm>
            <a:off x="4058330" y="4554145"/>
            <a:ext cx="352926" cy="369332"/>
          </a:xfrm>
          <a:prstGeom prst="rect">
            <a:avLst/>
          </a:prstGeom>
          <a:noFill/>
        </p:spPr>
        <p:txBody>
          <a:bodyPr wrap="square" rtlCol="0">
            <a:spAutoFit/>
          </a:bodyPr>
          <a:lstStyle/>
          <a:p>
            <a:r>
              <a:rPr kumimoji="1" lang="en-US" altLang="zh-CN" dirty="0">
                <a:latin typeface="Gill Sans MT" panose="020B0502020104020203" pitchFamily="34" charset="0"/>
              </a:rPr>
              <a:t>…</a:t>
            </a:r>
            <a:endParaRPr kumimoji="1" lang="zh-CN" altLang="en-US" dirty="0">
              <a:latin typeface="Gill Sans MT" panose="020B0502020104020203" pitchFamily="34" charset="0"/>
            </a:endParaRPr>
          </a:p>
        </p:txBody>
      </p:sp>
      <p:sp>
        <p:nvSpPr>
          <p:cNvPr id="8" name="右中括号 7">
            <a:extLst>
              <a:ext uri="{FF2B5EF4-FFF2-40B4-BE49-F238E27FC236}">
                <a16:creationId xmlns:a16="http://schemas.microsoft.com/office/drawing/2014/main" id="{06E3715F-82F4-364B-A5C8-70821844869D}"/>
              </a:ext>
            </a:extLst>
          </p:cNvPr>
          <p:cNvSpPr/>
          <p:nvPr/>
        </p:nvSpPr>
        <p:spPr>
          <a:xfrm>
            <a:off x="6593305" y="1567646"/>
            <a:ext cx="128337" cy="788830"/>
          </a:xfrm>
          <a:prstGeom prst="rightBracket">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39" name="右中括号 38">
            <a:extLst>
              <a:ext uri="{FF2B5EF4-FFF2-40B4-BE49-F238E27FC236}">
                <a16:creationId xmlns:a16="http://schemas.microsoft.com/office/drawing/2014/main" id="{DBE37646-96B6-4940-A787-0B6643EABDCE}"/>
              </a:ext>
            </a:extLst>
          </p:cNvPr>
          <p:cNvSpPr/>
          <p:nvPr/>
        </p:nvSpPr>
        <p:spPr>
          <a:xfrm>
            <a:off x="6641592" y="2998490"/>
            <a:ext cx="80050" cy="1704226"/>
          </a:xfrm>
          <a:prstGeom prst="rightBracket">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40" name="文本框 39">
            <a:extLst>
              <a:ext uri="{FF2B5EF4-FFF2-40B4-BE49-F238E27FC236}">
                <a16:creationId xmlns:a16="http://schemas.microsoft.com/office/drawing/2014/main" id="{CA5FB588-7271-E54D-953D-8E20FCC56201}"/>
              </a:ext>
            </a:extLst>
          </p:cNvPr>
          <p:cNvSpPr txBox="1"/>
          <p:nvPr/>
        </p:nvSpPr>
        <p:spPr>
          <a:xfrm>
            <a:off x="6753483" y="1726782"/>
            <a:ext cx="1893452" cy="369332"/>
          </a:xfrm>
          <a:prstGeom prst="rect">
            <a:avLst/>
          </a:prstGeom>
          <a:noFill/>
        </p:spPr>
        <p:txBody>
          <a:bodyPr wrap="square" rtlCol="0">
            <a:spAutoFit/>
          </a:bodyPr>
          <a:lstStyle/>
          <a:p>
            <a:r>
              <a:rPr kumimoji="1" lang="en-US" altLang="zh-CN" dirty="0">
                <a:latin typeface="Gill Sans MT" panose="020B0502020104020203" pitchFamily="34" charset="0"/>
              </a:rPr>
              <a:t>high delay</a:t>
            </a:r>
            <a:endParaRPr kumimoji="1" lang="zh-CN" altLang="en-US" dirty="0">
              <a:latin typeface="Gill Sans MT" panose="020B0502020104020203" pitchFamily="34" charset="0"/>
            </a:endParaRPr>
          </a:p>
        </p:txBody>
      </p:sp>
      <p:sp>
        <p:nvSpPr>
          <p:cNvPr id="41" name="文本框 40">
            <a:extLst>
              <a:ext uri="{FF2B5EF4-FFF2-40B4-BE49-F238E27FC236}">
                <a16:creationId xmlns:a16="http://schemas.microsoft.com/office/drawing/2014/main" id="{80048E19-694A-1040-A2B8-B0F87596FC96}"/>
              </a:ext>
            </a:extLst>
          </p:cNvPr>
          <p:cNvSpPr txBox="1"/>
          <p:nvPr/>
        </p:nvSpPr>
        <p:spPr>
          <a:xfrm>
            <a:off x="6753483" y="3481271"/>
            <a:ext cx="1893452" cy="369332"/>
          </a:xfrm>
          <a:prstGeom prst="rect">
            <a:avLst/>
          </a:prstGeom>
          <a:noFill/>
        </p:spPr>
        <p:txBody>
          <a:bodyPr wrap="square" rtlCol="0">
            <a:spAutoFit/>
          </a:bodyPr>
          <a:lstStyle/>
          <a:p>
            <a:r>
              <a:rPr kumimoji="1" lang="en-US" altLang="zh-CN" dirty="0">
                <a:latin typeface="Gill Sans MT" panose="020B0502020104020203" pitchFamily="34" charset="0"/>
              </a:rPr>
              <a:t>high packet loss</a:t>
            </a:r>
            <a:endParaRPr kumimoji="1" lang="zh-CN" altLang="en-US" dirty="0">
              <a:latin typeface="Gill Sans MT" panose="020B0502020104020203" pitchFamily="34" charset="0"/>
            </a:endParaRPr>
          </a:p>
        </p:txBody>
      </p:sp>
      <p:grpSp>
        <p:nvGrpSpPr>
          <p:cNvPr id="12" name="组合 11">
            <a:extLst>
              <a:ext uri="{FF2B5EF4-FFF2-40B4-BE49-F238E27FC236}">
                <a16:creationId xmlns:a16="http://schemas.microsoft.com/office/drawing/2014/main" id="{1CEE9A19-C8FF-544F-A5BC-736467486B8E}"/>
              </a:ext>
            </a:extLst>
          </p:cNvPr>
          <p:cNvGrpSpPr/>
          <p:nvPr/>
        </p:nvGrpSpPr>
        <p:grpSpPr>
          <a:xfrm>
            <a:off x="8181634" y="2304160"/>
            <a:ext cx="3725406" cy="807021"/>
            <a:chOff x="8181634" y="2304160"/>
            <a:chExt cx="3725406" cy="807021"/>
          </a:xfrm>
        </p:grpSpPr>
        <p:sp>
          <p:nvSpPr>
            <p:cNvPr id="42" name="文本框 41">
              <a:extLst>
                <a:ext uri="{FF2B5EF4-FFF2-40B4-BE49-F238E27FC236}">
                  <a16:creationId xmlns:a16="http://schemas.microsoft.com/office/drawing/2014/main" id="{DE663EB5-3103-9045-BEB0-0EF6C1083042}"/>
                </a:ext>
              </a:extLst>
            </p:cNvPr>
            <p:cNvSpPr txBox="1"/>
            <p:nvPr/>
          </p:nvSpPr>
          <p:spPr>
            <a:xfrm>
              <a:off x="9195921" y="2741849"/>
              <a:ext cx="2326536" cy="369332"/>
            </a:xfrm>
            <a:prstGeom prst="rect">
              <a:avLst/>
            </a:prstGeom>
            <a:solidFill>
              <a:srgbClr val="FF7E79"/>
            </a:solidFill>
            <a:ln w="12700">
              <a:solidFill>
                <a:schemeClr val="tx1"/>
              </a:solidFill>
            </a:ln>
          </p:spPr>
          <p:txBody>
            <a:bodyPr wrap="square" rtlCol="0">
              <a:spAutoFit/>
            </a:bodyPr>
            <a:lstStyle/>
            <a:p>
              <a:pPr algn="ctr"/>
              <a:r>
                <a:rPr kumimoji="1" lang="en-US" altLang="zh-CN" dirty="0">
                  <a:solidFill>
                    <a:schemeClr val="bg1"/>
                  </a:solidFill>
                  <a:latin typeface="Gill Sans MT" panose="020B0502020104020203" pitchFamily="34" charset="0"/>
                </a:rPr>
                <a:t>queue-related cause</a:t>
              </a:r>
              <a:endParaRPr kumimoji="1" lang="zh-CN" altLang="en-US" dirty="0">
                <a:solidFill>
                  <a:schemeClr val="bg1"/>
                </a:solidFill>
                <a:latin typeface="Gill Sans MT" panose="020B0502020104020203" pitchFamily="34" charset="0"/>
              </a:endParaRPr>
            </a:p>
          </p:txBody>
        </p:sp>
        <p:sp>
          <p:nvSpPr>
            <p:cNvPr id="9" name="文本框 8">
              <a:extLst>
                <a:ext uri="{FF2B5EF4-FFF2-40B4-BE49-F238E27FC236}">
                  <a16:creationId xmlns:a16="http://schemas.microsoft.com/office/drawing/2014/main" id="{548E915C-6BF7-2746-AD06-55BBE0D06E56}"/>
                </a:ext>
              </a:extLst>
            </p:cNvPr>
            <p:cNvSpPr txBox="1"/>
            <p:nvPr/>
          </p:nvSpPr>
          <p:spPr>
            <a:xfrm>
              <a:off x="9195921" y="2304160"/>
              <a:ext cx="2711119" cy="369332"/>
            </a:xfrm>
            <a:prstGeom prst="rect">
              <a:avLst/>
            </a:prstGeom>
            <a:noFill/>
          </p:spPr>
          <p:txBody>
            <a:bodyPr wrap="square" rtlCol="0">
              <a:spAutoFit/>
            </a:bodyPr>
            <a:lstStyle/>
            <a:p>
              <a:r>
                <a:rPr kumimoji="1" lang="en-US" altLang="zh-CN" dirty="0">
                  <a:latin typeface="Gill Sans MT" panose="020B0502020104020203" pitchFamily="34" charset="0"/>
                </a:rPr>
                <a:t>the most common one</a:t>
              </a:r>
              <a:endParaRPr kumimoji="1" lang="zh-CN" altLang="en-US" dirty="0">
                <a:latin typeface="Gill Sans MT" panose="020B0502020104020203" pitchFamily="34" charset="0"/>
              </a:endParaRPr>
            </a:p>
          </p:txBody>
        </p:sp>
        <p:sp>
          <p:nvSpPr>
            <p:cNvPr id="10" name="右箭头 9">
              <a:extLst>
                <a:ext uri="{FF2B5EF4-FFF2-40B4-BE49-F238E27FC236}">
                  <a16:creationId xmlns:a16="http://schemas.microsoft.com/office/drawing/2014/main" id="{EA6B98BF-D502-AE42-A7D4-15E34E1E685C}"/>
                </a:ext>
              </a:extLst>
            </p:cNvPr>
            <p:cNvSpPr/>
            <p:nvPr/>
          </p:nvSpPr>
          <p:spPr>
            <a:xfrm>
              <a:off x="8181634" y="2607974"/>
              <a:ext cx="505124" cy="437689"/>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grpSp>
      <p:grpSp>
        <p:nvGrpSpPr>
          <p:cNvPr id="13" name="组合 12">
            <a:extLst>
              <a:ext uri="{FF2B5EF4-FFF2-40B4-BE49-F238E27FC236}">
                <a16:creationId xmlns:a16="http://schemas.microsoft.com/office/drawing/2014/main" id="{7ECD589F-F337-A54F-A2DD-070D29B9A7DA}"/>
              </a:ext>
            </a:extLst>
          </p:cNvPr>
          <p:cNvGrpSpPr/>
          <p:nvPr/>
        </p:nvGrpSpPr>
        <p:grpSpPr>
          <a:xfrm>
            <a:off x="372764" y="3382087"/>
            <a:ext cx="11337890" cy="3430652"/>
            <a:chOff x="372764" y="3382087"/>
            <a:chExt cx="11337890" cy="3430652"/>
          </a:xfrm>
        </p:grpSpPr>
        <p:sp>
          <p:nvSpPr>
            <p:cNvPr id="44" name="标题 1">
              <a:extLst>
                <a:ext uri="{FF2B5EF4-FFF2-40B4-BE49-F238E27FC236}">
                  <a16:creationId xmlns:a16="http://schemas.microsoft.com/office/drawing/2014/main" id="{2FF53575-5D7E-7E42-B2FC-5AB8CFBB9D12}"/>
                </a:ext>
              </a:extLst>
            </p:cNvPr>
            <p:cNvSpPr txBox="1">
              <a:spLocks/>
            </p:cNvSpPr>
            <p:nvPr/>
          </p:nvSpPr>
          <p:spPr>
            <a:xfrm>
              <a:off x="372764" y="4878216"/>
              <a:ext cx="11149693" cy="193452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Wingdings" pitchFamily="2" charset="2"/>
                <a:buChar char="ü"/>
              </a:pPr>
              <a:r>
                <a:rPr kumimoji="1" lang="en-US" altLang="zh-CN" sz="2400" dirty="0">
                  <a:latin typeface="Gill Sans MT" panose="020B0502020104020203" pitchFamily="34" charset="0"/>
                </a:rPr>
                <a:t>Heavy Hitter:</a:t>
              </a:r>
            </a:p>
            <a:p>
              <a:pPr lvl="1"/>
              <a:r>
                <a:rPr kumimoji="1" lang="en-US" altLang="zh-CN" sz="2200" dirty="0">
                  <a:latin typeface="Gill Sans MT" panose="020B0502020104020203" pitchFamily="34" charset="0"/>
                </a:rPr>
                <a:t>monitor flows with large traffic</a:t>
              </a:r>
            </a:p>
            <a:p>
              <a:pPr lvl="1"/>
              <a:endParaRPr kumimoji="1" lang="en-US" altLang="zh-CN" sz="2200" dirty="0">
                <a:latin typeface="Gill Sans MT" panose="020B0502020104020203" pitchFamily="34" charset="0"/>
              </a:endParaRPr>
            </a:p>
            <a:p>
              <a:pPr marL="457200" indent="-457200">
                <a:buFont typeface="Wingdings" pitchFamily="2" charset="2"/>
                <a:buChar char="ü"/>
              </a:pPr>
              <a:r>
                <a:rPr kumimoji="1" lang="en-US" altLang="zh-CN" sz="2400" dirty="0">
                  <a:latin typeface="Gill Sans MT" panose="020B0502020104020203" pitchFamily="34" charset="0"/>
                </a:rPr>
                <a:t>Heavy Changer:</a:t>
              </a:r>
            </a:p>
            <a:p>
              <a:pPr lvl="1"/>
              <a:r>
                <a:rPr kumimoji="1" lang="en-US" altLang="zh-CN" sz="2200" dirty="0">
                  <a:latin typeface="Gill Sans MT" panose="020B0502020104020203" pitchFamily="34" charset="0"/>
                </a:rPr>
                <a:t>monitor flows whose traffic increases rapidly</a:t>
              </a:r>
            </a:p>
            <a:p>
              <a:pPr lvl="1"/>
              <a:r>
                <a:rPr kumimoji="1" lang="en-US" altLang="zh-CN" sz="2200" dirty="0">
                  <a:latin typeface="Gill Sans MT" panose="020B0502020104020203" pitchFamily="34" charset="0"/>
                </a:rPr>
                <a:t>monitor newly-established flows</a:t>
              </a:r>
            </a:p>
          </p:txBody>
        </p:sp>
        <p:sp>
          <p:nvSpPr>
            <p:cNvPr id="11" name="下箭头 10">
              <a:extLst>
                <a:ext uri="{FF2B5EF4-FFF2-40B4-BE49-F238E27FC236}">
                  <a16:creationId xmlns:a16="http://schemas.microsoft.com/office/drawing/2014/main" id="{A6790B13-9BD1-D14E-A70A-E81406C6C331}"/>
                </a:ext>
              </a:extLst>
            </p:cNvPr>
            <p:cNvSpPr/>
            <p:nvPr/>
          </p:nvSpPr>
          <p:spPr>
            <a:xfrm>
              <a:off x="10214676" y="3382087"/>
              <a:ext cx="449125" cy="502079"/>
            </a:xfrm>
            <a:prstGeom prst="down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46" name="文本框 45">
              <a:extLst>
                <a:ext uri="{FF2B5EF4-FFF2-40B4-BE49-F238E27FC236}">
                  <a16:creationId xmlns:a16="http://schemas.microsoft.com/office/drawing/2014/main" id="{0E483CF2-4455-9549-95F3-565897A4E2B0}"/>
                </a:ext>
              </a:extLst>
            </p:cNvPr>
            <p:cNvSpPr txBox="1"/>
            <p:nvPr/>
          </p:nvSpPr>
          <p:spPr>
            <a:xfrm>
              <a:off x="9275969" y="4106890"/>
              <a:ext cx="2434685" cy="646331"/>
            </a:xfrm>
            <a:prstGeom prst="rect">
              <a:avLst/>
            </a:prstGeom>
            <a:solidFill>
              <a:srgbClr val="FF7E79"/>
            </a:solidFill>
            <a:ln w="12700">
              <a:solidFill>
                <a:schemeClr val="tx1"/>
              </a:solidFill>
            </a:ln>
          </p:spPr>
          <p:txBody>
            <a:bodyPr wrap="square" rtlCol="0">
              <a:spAutoFit/>
            </a:bodyPr>
            <a:lstStyle/>
            <a:p>
              <a:pPr algn="ctr"/>
              <a:r>
                <a:rPr kumimoji="1" lang="en-US" altLang="zh-CN" dirty="0">
                  <a:solidFill>
                    <a:schemeClr val="bg1"/>
                  </a:solidFill>
                  <a:latin typeface="Gill Sans MT" panose="020B0502020104020203" pitchFamily="34" charset="0"/>
                </a:rPr>
                <a:t>flows contributing much to queue occupancy</a:t>
              </a:r>
              <a:endParaRPr kumimoji="1" lang="zh-CN" altLang="en-US" dirty="0">
                <a:solidFill>
                  <a:schemeClr val="bg1"/>
                </a:solidFill>
                <a:latin typeface="Gill Sans MT" panose="020B0502020104020203" pitchFamily="34" charset="0"/>
              </a:endParaRPr>
            </a:p>
          </p:txBody>
        </p:sp>
      </p:grpSp>
      <p:sp>
        <p:nvSpPr>
          <p:cNvPr id="15" name="灯片编号占位符 14">
            <a:extLst>
              <a:ext uri="{FF2B5EF4-FFF2-40B4-BE49-F238E27FC236}">
                <a16:creationId xmlns:a16="http://schemas.microsoft.com/office/drawing/2014/main" id="{98459F5B-F7CA-2547-90A1-389788506D16}"/>
              </a:ext>
            </a:extLst>
          </p:cNvPr>
          <p:cNvSpPr>
            <a:spLocks noGrp="1"/>
          </p:cNvSpPr>
          <p:nvPr>
            <p:ph type="sldNum" sz="quarter" idx="12"/>
          </p:nvPr>
        </p:nvSpPr>
        <p:spPr>
          <a:xfrm>
            <a:off x="9448800" y="6492875"/>
            <a:ext cx="2743200" cy="365125"/>
          </a:xfrm>
        </p:spPr>
        <p:txBody>
          <a:bodyPr/>
          <a:lstStyle/>
          <a:p>
            <a:fld id="{7E58E2E3-9338-904D-B0EF-72E59A78C11C}" type="slidenum">
              <a:rPr kumimoji="1" lang="zh-CN" altLang="en-US" smtClean="0"/>
              <a:t>14</a:t>
            </a:fld>
            <a:endParaRPr kumimoji="1" lang="zh-CN" altLang="en-US" dirty="0"/>
          </a:p>
        </p:txBody>
      </p:sp>
    </p:spTree>
    <p:extLst>
      <p:ext uri="{BB962C8B-B14F-4D97-AF65-F5344CB8AC3E}">
        <p14:creationId xmlns:p14="http://schemas.microsoft.com/office/powerpoint/2010/main" val="2900862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05FF7E-E020-DC41-9FAC-DAF670C8FE9F}"/>
              </a:ext>
            </a:extLst>
          </p:cNvPr>
          <p:cNvSpPr>
            <a:spLocks noGrp="1"/>
          </p:cNvSpPr>
          <p:nvPr>
            <p:ph type="title"/>
          </p:nvPr>
        </p:nvSpPr>
        <p:spPr>
          <a:xfrm>
            <a:off x="372764" y="-54564"/>
            <a:ext cx="10515600" cy="1325563"/>
          </a:xfrm>
        </p:spPr>
        <p:txBody>
          <a:bodyPr/>
          <a:lstStyle/>
          <a:p>
            <a:r>
              <a:rPr kumimoji="1" lang="en-US" altLang="zh-CN" dirty="0">
                <a:latin typeface="Gill Sans MT" panose="020B0502020104020203" pitchFamily="34" charset="0"/>
              </a:rPr>
              <a:t>SLO Violation Analyzer</a:t>
            </a:r>
            <a:endParaRPr kumimoji="1" lang="zh-CN" altLang="en-US" dirty="0">
              <a:latin typeface="Gill Sans MT" panose="020B0502020104020203" pitchFamily="34" charset="0"/>
            </a:endParaRPr>
          </a:p>
        </p:txBody>
      </p:sp>
      <p:sp>
        <p:nvSpPr>
          <p:cNvPr id="25" name="文本框 24">
            <a:extLst>
              <a:ext uri="{FF2B5EF4-FFF2-40B4-BE49-F238E27FC236}">
                <a16:creationId xmlns:a16="http://schemas.microsoft.com/office/drawing/2014/main" id="{19B4B542-9884-C248-B5CD-77F0CC13CB1B}"/>
              </a:ext>
            </a:extLst>
          </p:cNvPr>
          <p:cNvSpPr txBox="1"/>
          <p:nvPr/>
        </p:nvSpPr>
        <p:spPr>
          <a:xfrm>
            <a:off x="372764" y="844543"/>
            <a:ext cx="10712332" cy="1200329"/>
          </a:xfrm>
          <a:prstGeom prst="rect">
            <a:avLst/>
          </a:prstGeom>
          <a:noFill/>
        </p:spPr>
        <p:txBody>
          <a:bodyPr wrap="square">
            <a:spAutoFit/>
          </a:bodyPr>
          <a:lstStyle/>
          <a:p>
            <a:r>
              <a:rPr kumimoji="1" lang="en-US" altLang="zh-CN" sz="2400" dirty="0">
                <a:latin typeface="Gill Sans MT" panose="020B0502020104020203" pitchFamily="34" charset="0"/>
              </a:rPr>
              <a:t>principle: </a:t>
            </a:r>
          </a:p>
          <a:p>
            <a:pPr marL="457200" indent="-457200">
              <a:buFont typeface="+mj-lt"/>
              <a:buAutoNum type="arabicPeriod"/>
            </a:pPr>
            <a:r>
              <a:rPr kumimoji="1" lang="en-US" altLang="zh-CN" sz="2400" dirty="0">
                <a:latin typeface="Gill Sans MT" panose="020B0502020104020203" pitchFamily="34" charset="0"/>
              </a:rPr>
              <a:t>location adjacency: flows sharing same queues</a:t>
            </a:r>
          </a:p>
          <a:p>
            <a:pPr marL="457200" indent="-457200">
              <a:buFont typeface="+mj-lt"/>
              <a:buAutoNum type="arabicPeriod"/>
            </a:pPr>
            <a:r>
              <a:rPr kumimoji="1" lang="en-US" altLang="zh-CN" sz="2400" dirty="0">
                <a:latin typeface="Gill Sans MT" panose="020B0502020104020203" pitchFamily="34" charset="0"/>
              </a:rPr>
              <a:t>epoch adjacency:  flows having close epochs</a:t>
            </a:r>
            <a:endParaRPr kumimoji="1" lang="en-US" altLang="zh-CN" sz="2400" b="0" dirty="0">
              <a:latin typeface="Gill Sans MT" panose="020B0502020104020203" pitchFamily="34" charset="0"/>
            </a:endParaRPr>
          </a:p>
        </p:txBody>
      </p:sp>
      <p:sp>
        <p:nvSpPr>
          <p:cNvPr id="28" name="文本框 27">
            <a:extLst>
              <a:ext uri="{FF2B5EF4-FFF2-40B4-BE49-F238E27FC236}">
                <a16:creationId xmlns:a16="http://schemas.microsoft.com/office/drawing/2014/main" id="{85B72A22-4CAB-AB47-A0C5-883E2FA17023}"/>
              </a:ext>
            </a:extLst>
          </p:cNvPr>
          <p:cNvSpPr txBox="1"/>
          <p:nvPr/>
        </p:nvSpPr>
        <p:spPr>
          <a:xfrm>
            <a:off x="276512" y="2157760"/>
            <a:ext cx="10904836" cy="4278094"/>
          </a:xfrm>
          <a:prstGeom prst="rect">
            <a:avLst/>
          </a:prstGeom>
          <a:noFill/>
        </p:spPr>
        <p:txBody>
          <a:bodyPr wrap="square" rtlCol="0">
            <a:spAutoFit/>
          </a:bodyPr>
          <a:lstStyle/>
          <a:p>
            <a:r>
              <a:rPr kumimoji="1" lang="en-US" altLang="zh-CN" sz="2400" dirty="0">
                <a:latin typeface="Gill Sans MT" panose="020B0502020104020203" pitchFamily="34" charset="0"/>
              </a:rPr>
              <a:t>correlate the alert to:</a:t>
            </a:r>
            <a:endParaRPr kumimoji="1" lang="en-US" altLang="zh-CN" sz="2000" dirty="0">
              <a:latin typeface="Gill Sans MT" panose="020B0502020104020203" pitchFamily="34" charset="0"/>
            </a:endParaRPr>
          </a:p>
          <a:p>
            <a:pPr marL="457200" indent="-457200">
              <a:buFont typeface="+mj-lt"/>
              <a:buAutoNum type="arabicPeriod"/>
            </a:pPr>
            <a:r>
              <a:rPr kumimoji="1" lang="en-US" altLang="zh-CN" sz="2200" dirty="0">
                <a:latin typeface="Gill Sans MT" panose="020B0502020104020203" pitchFamily="34" charset="0"/>
              </a:rPr>
              <a:t>high queue occupancy at upstream switch:</a:t>
            </a:r>
          </a:p>
          <a:p>
            <a:pPr marL="914400" lvl="1" indent="-457200">
              <a:buFont typeface="Wingdings" pitchFamily="2" charset="2"/>
              <a:buChar char="p"/>
            </a:pPr>
            <a:r>
              <a:rPr kumimoji="1" lang="en-US" altLang="zh-CN" sz="2000" dirty="0">
                <a:latin typeface="Gill Sans MT" panose="020B0502020104020203" pitchFamily="34" charset="0"/>
              </a:rPr>
              <a:t>events from alert’s upstream switch</a:t>
            </a:r>
          </a:p>
          <a:p>
            <a:pPr marL="914400" lvl="1" indent="-457200">
              <a:buFont typeface="Wingdings" pitchFamily="2" charset="2"/>
              <a:buChar char="p"/>
            </a:pPr>
            <a:r>
              <a:rPr kumimoji="1" lang="en-US" altLang="zh-CN" sz="2000" dirty="0">
                <a:latin typeface="Gill Sans MT" panose="020B0502020104020203" pitchFamily="34" charset="0"/>
              </a:rPr>
              <a:t>events sharing same egress port with the alert</a:t>
            </a:r>
          </a:p>
          <a:p>
            <a:pPr marL="914400" lvl="1" indent="-457200">
              <a:buFont typeface="Wingdings" pitchFamily="2" charset="2"/>
              <a:buChar char="p"/>
            </a:pPr>
            <a:r>
              <a:rPr kumimoji="1" lang="en-US" altLang="zh-CN" sz="2000" dirty="0">
                <a:latin typeface="Gill Sans MT" panose="020B0502020104020203" pitchFamily="34" charset="0"/>
              </a:rPr>
              <a:t>events happen just before alerts</a:t>
            </a:r>
          </a:p>
          <a:p>
            <a:pPr marL="914400" lvl="1" indent="-457200">
              <a:buFont typeface="Wingdings" pitchFamily="2" charset="2"/>
              <a:buChar char="p"/>
            </a:pPr>
            <a:r>
              <a:rPr kumimoji="1" lang="en-US" altLang="zh-CN" sz="2000" dirty="0">
                <a:latin typeface="Gill Sans MT" panose="020B0502020104020203" pitchFamily="34" charset="0"/>
              </a:rPr>
              <a:t>any heavy hitters or heavy changers</a:t>
            </a:r>
          </a:p>
          <a:p>
            <a:pPr lvl="1"/>
            <a:endParaRPr kumimoji="1" lang="en-US" altLang="zh-CN" sz="2200" dirty="0">
              <a:latin typeface="Gill Sans MT" panose="020B0502020104020203" pitchFamily="34" charset="0"/>
            </a:endParaRPr>
          </a:p>
          <a:p>
            <a:pPr marL="457200" indent="-457200">
              <a:buFont typeface="+mj-lt"/>
              <a:buAutoNum type="arabicPeriod"/>
            </a:pPr>
            <a:r>
              <a:rPr kumimoji="1" lang="en-US" altLang="zh-CN" sz="2200" dirty="0">
                <a:latin typeface="Gill Sans MT" panose="020B0502020104020203" pitchFamily="34" charset="0"/>
              </a:rPr>
              <a:t>high queue occupancy at the previous switch </a:t>
            </a:r>
          </a:p>
          <a:p>
            <a:r>
              <a:rPr kumimoji="1" lang="en-US" altLang="zh-CN" sz="2200" dirty="0">
                <a:latin typeface="Gill Sans MT" panose="020B0502020104020203" pitchFamily="34" charset="0"/>
              </a:rPr>
              <a:t>      of the downstream switch:</a:t>
            </a:r>
          </a:p>
          <a:p>
            <a:pPr marL="914400" lvl="1" indent="-457200">
              <a:buFont typeface="Wingdings" pitchFamily="2" charset="2"/>
              <a:buChar char="p"/>
            </a:pPr>
            <a:r>
              <a:rPr kumimoji="1" lang="en-US" altLang="zh-CN" sz="2000" dirty="0">
                <a:latin typeface="Gill Sans MT" panose="020B0502020104020203" pitchFamily="34" charset="0"/>
              </a:rPr>
              <a:t>events from alert’s downstream switch</a:t>
            </a:r>
          </a:p>
          <a:p>
            <a:pPr marL="914400" lvl="1" indent="-457200">
              <a:buFont typeface="Wingdings" pitchFamily="2" charset="2"/>
              <a:buChar char="p"/>
            </a:pPr>
            <a:r>
              <a:rPr kumimoji="1" lang="en-US" altLang="zh-CN" sz="2000" dirty="0">
                <a:latin typeface="Gill Sans MT" panose="020B0502020104020203" pitchFamily="34" charset="0"/>
              </a:rPr>
              <a:t>events sharing same ingress port with the alert</a:t>
            </a:r>
          </a:p>
          <a:p>
            <a:pPr marL="914400" lvl="1" indent="-457200">
              <a:buFont typeface="Wingdings" pitchFamily="2" charset="2"/>
              <a:buChar char="p"/>
            </a:pPr>
            <a:r>
              <a:rPr kumimoji="1" lang="en-US" altLang="zh-CN" sz="2000" dirty="0">
                <a:latin typeface="Gill Sans MT" panose="020B0502020104020203" pitchFamily="34" charset="0"/>
              </a:rPr>
              <a:t>events happen just before alerts</a:t>
            </a:r>
          </a:p>
          <a:p>
            <a:pPr marL="914400" lvl="1" indent="-457200">
              <a:buFont typeface="Wingdings" pitchFamily="2" charset="2"/>
              <a:buChar char="p"/>
            </a:pPr>
            <a:r>
              <a:rPr kumimoji="1" lang="en-US" altLang="zh-CN" sz="2000" dirty="0">
                <a:latin typeface="Gill Sans MT" panose="020B0502020104020203" pitchFamily="34" charset="0"/>
              </a:rPr>
              <a:t>any heavy hitters and heavy changers</a:t>
            </a:r>
            <a:endParaRPr kumimoji="1" lang="en-US" altLang="zh-CN" sz="2200" dirty="0">
              <a:latin typeface="Gill Sans MT" panose="020B0502020104020203" pitchFamily="34" charset="0"/>
            </a:endParaRPr>
          </a:p>
        </p:txBody>
      </p:sp>
      <p:graphicFrame>
        <p:nvGraphicFramePr>
          <p:cNvPr id="14" name="表格 14">
            <a:extLst>
              <a:ext uri="{FF2B5EF4-FFF2-40B4-BE49-F238E27FC236}">
                <a16:creationId xmlns:a16="http://schemas.microsoft.com/office/drawing/2014/main" id="{4DDBBE10-3C04-1445-8415-89E6DE2F24AD}"/>
              </a:ext>
            </a:extLst>
          </p:cNvPr>
          <p:cNvGraphicFramePr>
            <a:graphicFrameLocks noGrp="1"/>
          </p:cNvGraphicFramePr>
          <p:nvPr>
            <p:extLst>
              <p:ext uri="{D42A27DB-BD31-4B8C-83A1-F6EECF244321}">
                <p14:modId xmlns:p14="http://schemas.microsoft.com/office/powerpoint/2010/main" val="2034453343"/>
              </p:ext>
            </p:extLst>
          </p:nvPr>
        </p:nvGraphicFramePr>
        <p:xfrm>
          <a:off x="6541146" y="2264417"/>
          <a:ext cx="3067664" cy="3749040"/>
        </p:xfrm>
        <a:graphic>
          <a:graphicData uri="http://schemas.openxmlformats.org/drawingml/2006/table">
            <a:tbl>
              <a:tblPr firstRow="1" bandRow="1">
                <a:tableStyleId>{2D5ABB26-0587-4C30-8999-92F81FD0307C}</a:tableStyleId>
              </a:tblPr>
              <a:tblGrid>
                <a:gridCol w="3067664">
                  <a:extLst>
                    <a:ext uri="{9D8B030D-6E8A-4147-A177-3AD203B41FA5}">
                      <a16:colId xmlns:a16="http://schemas.microsoft.com/office/drawing/2014/main" val="2982653820"/>
                    </a:ext>
                  </a:extLst>
                </a:gridCol>
              </a:tblGrid>
              <a:tr h="367925">
                <a:tc>
                  <a:txBody>
                    <a:bodyPr/>
                    <a:lstStyle/>
                    <a:p>
                      <a:pPr algn="ctr"/>
                      <a:r>
                        <a:rPr lang="en-US" altLang="zh-CN" sz="2400" dirty="0">
                          <a:latin typeface="Gill Sans MT" panose="020B0502020104020203" pitchFamily="34" charset="0"/>
                        </a:rPr>
                        <a:t>alert</a:t>
                      </a:r>
                      <a:endParaRPr lang="zh-CN" altLang="en-US" sz="2400" dirty="0">
                        <a:latin typeface="Gill Sans MT" panose="020B05020201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305631405"/>
                  </a:ext>
                </a:extLst>
              </a:tr>
              <a:tr h="296108">
                <a:tc>
                  <a:txBody>
                    <a:bodyPr/>
                    <a:lstStyle/>
                    <a:p>
                      <a:pPr algn="ctr"/>
                      <a:r>
                        <a:rPr lang="en-US" altLang="zh-CN" dirty="0">
                          <a:latin typeface="Gill Sans MT" panose="020B0502020104020203" pitchFamily="34" charset="0"/>
                        </a:rPr>
                        <a:t>flow ID</a:t>
                      </a:r>
                      <a:endParaRPr lang="zh-CN" altLang="en-US" dirty="0">
                        <a:latin typeface="Gill Sans MT" panose="020B05020201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55655303"/>
                  </a:ext>
                </a:extLst>
              </a:tr>
              <a:tr h="296108">
                <a:tc>
                  <a:txBody>
                    <a:bodyPr/>
                    <a:lstStyle/>
                    <a:p>
                      <a:pPr algn="ctr"/>
                      <a:r>
                        <a:rPr lang="en-US" altLang="zh-CN" dirty="0">
                          <a:latin typeface="Gill Sans MT" panose="020B0502020104020203" pitchFamily="34" charset="0"/>
                        </a:rPr>
                        <a:t>upstream switch id</a:t>
                      </a:r>
                      <a:endParaRPr lang="zh-CN" altLang="en-US" dirty="0">
                        <a:latin typeface="Gill Sans MT" panose="020B05020201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97622291"/>
                  </a:ext>
                </a:extLst>
              </a:tr>
              <a:tr h="296108">
                <a:tc>
                  <a:txBody>
                    <a:bodyPr/>
                    <a:lstStyle/>
                    <a:p>
                      <a:pPr algn="ctr"/>
                      <a:r>
                        <a:rPr lang="en-US" altLang="zh-CN" dirty="0">
                          <a:latin typeface="Gill Sans MT" panose="020B0502020104020203" pitchFamily="34" charset="0"/>
                        </a:rPr>
                        <a:t>egress port</a:t>
                      </a:r>
                      <a:endParaRPr lang="zh-CN" altLang="en-US" dirty="0">
                        <a:latin typeface="Gill Sans MT" panose="020B05020201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3974977"/>
                  </a:ext>
                </a:extLst>
              </a:tr>
              <a:tr h="296108">
                <a:tc>
                  <a:txBody>
                    <a:bodyPr/>
                    <a:lstStyle/>
                    <a:p>
                      <a:pPr algn="ctr"/>
                      <a:r>
                        <a:rPr lang="en-US" altLang="zh-CN" dirty="0">
                          <a:latin typeface="Gill Sans MT" panose="020B0502020104020203" pitchFamily="34" charset="0"/>
                        </a:rPr>
                        <a:t>downstream switch id</a:t>
                      </a:r>
                      <a:endParaRPr lang="zh-CN" altLang="en-US" dirty="0">
                        <a:latin typeface="Gill Sans MT" panose="020B05020201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39933912"/>
                  </a:ext>
                </a:extLst>
              </a:tr>
              <a:tr h="296108">
                <a:tc>
                  <a:txBody>
                    <a:bodyPr/>
                    <a:lstStyle/>
                    <a:p>
                      <a:pPr algn="ctr"/>
                      <a:r>
                        <a:rPr lang="en-US" altLang="zh-CN" dirty="0">
                          <a:latin typeface="Gill Sans MT" panose="020B0502020104020203" pitchFamily="34" charset="0"/>
                        </a:rPr>
                        <a:t>ingress port</a:t>
                      </a:r>
                      <a:endParaRPr lang="zh-CN" altLang="en-US" dirty="0">
                        <a:latin typeface="Gill Sans MT" panose="020B05020201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4820026"/>
                  </a:ext>
                </a:extLst>
              </a:tr>
              <a:tr h="296108">
                <a:tc>
                  <a:txBody>
                    <a:bodyPr/>
                    <a:lstStyle/>
                    <a:p>
                      <a:pPr algn="ctr"/>
                      <a:r>
                        <a:rPr lang="en-US" altLang="zh-CN" dirty="0">
                          <a:latin typeface="Gill Sans MT" panose="020B0502020104020203" pitchFamily="34" charset="0"/>
                        </a:rPr>
                        <a:t>if violate max delay SLO</a:t>
                      </a:r>
                      <a:endParaRPr lang="zh-CN" altLang="en-US" dirty="0">
                        <a:latin typeface="Gill Sans MT" panose="020B05020201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5626215"/>
                  </a:ext>
                </a:extLst>
              </a:tr>
              <a:tr h="296108">
                <a:tc>
                  <a:txBody>
                    <a:bodyPr/>
                    <a:lstStyle/>
                    <a:p>
                      <a:pPr algn="ctr"/>
                      <a:r>
                        <a:rPr lang="en-US" altLang="zh-CN" dirty="0">
                          <a:latin typeface="Gill Sans MT" panose="020B0502020104020203" pitchFamily="34" charset="0"/>
                        </a:rPr>
                        <a:t>if violate percentile delay SLO</a:t>
                      </a:r>
                      <a:endParaRPr lang="zh-CN" altLang="en-US" dirty="0">
                        <a:latin typeface="Gill Sans MT" panose="020B05020201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66141690"/>
                  </a:ext>
                </a:extLst>
              </a:tr>
              <a:tr h="296108">
                <a:tc>
                  <a:txBody>
                    <a:bodyPr/>
                    <a:lstStyle/>
                    <a:p>
                      <a:pPr algn="ctr"/>
                      <a:r>
                        <a:rPr lang="en-US" altLang="zh-CN" dirty="0">
                          <a:latin typeface="Gill Sans MT" panose="020B0502020104020203" pitchFamily="34" charset="0"/>
                        </a:rPr>
                        <a:t>if violate packet loss SLO</a:t>
                      </a:r>
                      <a:endParaRPr lang="zh-CN" altLang="en-US" dirty="0">
                        <a:latin typeface="Gill Sans MT" panose="020B05020201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67486816"/>
                  </a:ext>
                </a:extLst>
              </a:tr>
              <a:tr h="296108">
                <a:tc>
                  <a:txBody>
                    <a:bodyPr/>
                    <a:lstStyle/>
                    <a:p>
                      <a:pPr algn="ctr"/>
                      <a:r>
                        <a:rPr lang="en-US" altLang="zh-CN" dirty="0">
                          <a:latin typeface="Gill Sans MT" panose="020B0502020104020203" pitchFamily="34" charset="0"/>
                        </a:rPr>
                        <a:t>epoch</a:t>
                      </a:r>
                      <a:endParaRPr lang="zh-CN" altLang="en-US" dirty="0">
                        <a:latin typeface="Gill Sans MT" panose="020B05020201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72509422"/>
                  </a:ext>
                </a:extLst>
              </a:tr>
            </a:tbl>
          </a:graphicData>
        </a:graphic>
      </p:graphicFrame>
      <p:graphicFrame>
        <p:nvGraphicFramePr>
          <p:cNvPr id="32" name="表格 14">
            <a:extLst>
              <a:ext uri="{FF2B5EF4-FFF2-40B4-BE49-F238E27FC236}">
                <a16:creationId xmlns:a16="http://schemas.microsoft.com/office/drawing/2014/main" id="{A3DFB2D6-1C33-2E49-B1A0-B2F51BBCED8E}"/>
              </a:ext>
            </a:extLst>
          </p:cNvPr>
          <p:cNvGraphicFramePr>
            <a:graphicFrameLocks noGrp="1"/>
          </p:cNvGraphicFramePr>
          <p:nvPr>
            <p:extLst>
              <p:ext uri="{D42A27DB-BD31-4B8C-83A1-F6EECF244321}">
                <p14:modId xmlns:p14="http://schemas.microsoft.com/office/powerpoint/2010/main" val="252699265"/>
              </p:ext>
            </p:extLst>
          </p:nvPr>
        </p:nvGraphicFramePr>
        <p:xfrm>
          <a:off x="9858802" y="2264417"/>
          <a:ext cx="2059124" cy="3030652"/>
        </p:xfrm>
        <a:graphic>
          <a:graphicData uri="http://schemas.openxmlformats.org/drawingml/2006/table">
            <a:tbl>
              <a:tblPr firstRow="1" bandRow="1">
                <a:tableStyleId>{2D5ABB26-0587-4C30-8999-92F81FD0307C}</a:tableStyleId>
              </a:tblPr>
              <a:tblGrid>
                <a:gridCol w="2059124">
                  <a:extLst>
                    <a:ext uri="{9D8B030D-6E8A-4147-A177-3AD203B41FA5}">
                      <a16:colId xmlns:a16="http://schemas.microsoft.com/office/drawing/2014/main" val="2982653820"/>
                    </a:ext>
                  </a:extLst>
                </a:gridCol>
              </a:tblGrid>
              <a:tr h="456801">
                <a:tc>
                  <a:txBody>
                    <a:bodyPr/>
                    <a:lstStyle/>
                    <a:p>
                      <a:pPr algn="ctr"/>
                      <a:r>
                        <a:rPr lang="en-US" altLang="zh-CN" sz="2400" dirty="0">
                          <a:latin typeface="Gill Sans MT" panose="020B0502020104020203" pitchFamily="34" charset="0"/>
                        </a:rPr>
                        <a:t>event</a:t>
                      </a:r>
                      <a:endParaRPr lang="zh-CN" altLang="en-US" sz="2400" dirty="0">
                        <a:latin typeface="Gill Sans MT" panose="020B05020201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305631405"/>
                  </a:ext>
                </a:extLst>
              </a:tr>
              <a:tr h="367636">
                <a:tc>
                  <a:txBody>
                    <a:bodyPr/>
                    <a:lstStyle/>
                    <a:p>
                      <a:pPr algn="ctr"/>
                      <a:r>
                        <a:rPr lang="en-US" altLang="zh-CN" dirty="0">
                          <a:latin typeface="Gill Sans MT" panose="020B0502020104020203" pitchFamily="34" charset="0"/>
                        </a:rPr>
                        <a:t>flow ID</a:t>
                      </a:r>
                      <a:endParaRPr lang="zh-CN" altLang="en-US" dirty="0">
                        <a:latin typeface="Gill Sans MT" panose="020B05020201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55655303"/>
                  </a:ext>
                </a:extLst>
              </a:tr>
              <a:tr h="367636">
                <a:tc>
                  <a:txBody>
                    <a:bodyPr/>
                    <a:lstStyle/>
                    <a:p>
                      <a:pPr algn="ctr"/>
                      <a:r>
                        <a:rPr lang="en-US" altLang="zh-CN" dirty="0">
                          <a:latin typeface="Gill Sans MT" panose="020B0502020104020203" pitchFamily="34" charset="0"/>
                        </a:rPr>
                        <a:t>switch id</a:t>
                      </a:r>
                      <a:endParaRPr lang="zh-CN" altLang="en-US" dirty="0">
                        <a:latin typeface="Gill Sans MT" panose="020B05020201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97622291"/>
                  </a:ext>
                </a:extLst>
              </a:tr>
              <a:tr h="367636">
                <a:tc>
                  <a:txBody>
                    <a:bodyPr/>
                    <a:lstStyle/>
                    <a:p>
                      <a:pPr algn="ctr"/>
                      <a:r>
                        <a:rPr lang="en-US" altLang="zh-CN" dirty="0">
                          <a:latin typeface="Gill Sans MT" panose="020B0502020104020203" pitchFamily="34" charset="0"/>
                        </a:rPr>
                        <a:t>ingress port</a:t>
                      </a:r>
                      <a:endParaRPr lang="zh-CN" altLang="en-US" dirty="0">
                        <a:latin typeface="Gill Sans MT" panose="020B05020201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3974977"/>
                  </a:ext>
                </a:extLst>
              </a:tr>
              <a:tr h="367636">
                <a:tc>
                  <a:txBody>
                    <a:bodyPr/>
                    <a:lstStyle/>
                    <a:p>
                      <a:pPr algn="ctr"/>
                      <a:r>
                        <a:rPr lang="en-US" altLang="zh-CN" dirty="0">
                          <a:latin typeface="Gill Sans MT" panose="020B0502020104020203" pitchFamily="34" charset="0"/>
                        </a:rPr>
                        <a:t>egress port</a:t>
                      </a:r>
                      <a:endParaRPr lang="zh-CN" altLang="en-US" dirty="0">
                        <a:latin typeface="Gill Sans MT" panose="020B05020201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39933912"/>
                  </a:ext>
                </a:extLst>
              </a:tr>
              <a:tr h="367636">
                <a:tc>
                  <a:txBody>
                    <a:bodyPr/>
                    <a:lstStyle/>
                    <a:p>
                      <a:pPr algn="ctr"/>
                      <a:r>
                        <a:rPr lang="en-US" altLang="zh-CN" dirty="0">
                          <a:latin typeface="Gill Sans MT" panose="020B0502020104020203" pitchFamily="34" charset="0"/>
                        </a:rPr>
                        <a:t>if heavy hitter</a:t>
                      </a:r>
                      <a:endParaRPr lang="zh-CN" altLang="en-US" dirty="0">
                        <a:latin typeface="Gill Sans MT" panose="020B05020201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4820026"/>
                  </a:ext>
                </a:extLst>
              </a:tr>
              <a:tr h="367636">
                <a:tc>
                  <a:txBody>
                    <a:bodyPr/>
                    <a:lstStyle/>
                    <a:p>
                      <a:pPr algn="ctr"/>
                      <a:r>
                        <a:rPr lang="en-US" altLang="zh-CN" dirty="0">
                          <a:latin typeface="Gill Sans MT" panose="020B0502020104020203" pitchFamily="34" charset="0"/>
                        </a:rPr>
                        <a:t>if heavy changer</a:t>
                      </a:r>
                      <a:endParaRPr lang="zh-CN" altLang="en-US" dirty="0">
                        <a:latin typeface="Gill Sans MT" panose="020B05020201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5626215"/>
                  </a:ext>
                </a:extLst>
              </a:tr>
              <a:tr h="367636">
                <a:tc>
                  <a:txBody>
                    <a:bodyPr/>
                    <a:lstStyle/>
                    <a:p>
                      <a:pPr algn="ctr"/>
                      <a:r>
                        <a:rPr lang="en-US" altLang="zh-CN" dirty="0">
                          <a:latin typeface="Gill Sans MT" panose="020B0502020104020203" pitchFamily="34" charset="0"/>
                        </a:rPr>
                        <a:t>epoch</a:t>
                      </a:r>
                      <a:endParaRPr lang="zh-CN" altLang="en-US" dirty="0">
                        <a:latin typeface="Gill Sans MT" panose="020B05020201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72509422"/>
                  </a:ext>
                </a:extLst>
              </a:tr>
            </a:tbl>
          </a:graphicData>
        </a:graphic>
      </p:graphicFrame>
      <p:sp>
        <p:nvSpPr>
          <p:cNvPr id="16" name="灯片编号占位符 15">
            <a:extLst>
              <a:ext uri="{FF2B5EF4-FFF2-40B4-BE49-F238E27FC236}">
                <a16:creationId xmlns:a16="http://schemas.microsoft.com/office/drawing/2014/main" id="{D800DC59-D22C-E54A-A46E-D000CC1F9A08}"/>
              </a:ext>
            </a:extLst>
          </p:cNvPr>
          <p:cNvSpPr>
            <a:spLocks noGrp="1"/>
          </p:cNvSpPr>
          <p:nvPr>
            <p:ph type="sldNum" sz="quarter" idx="12"/>
          </p:nvPr>
        </p:nvSpPr>
        <p:spPr>
          <a:xfrm>
            <a:off x="9448800" y="6492875"/>
            <a:ext cx="2743200" cy="365125"/>
          </a:xfrm>
        </p:spPr>
        <p:txBody>
          <a:bodyPr/>
          <a:lstStyle/>
          <a:p>
            <a:fld id="{7E58E2E3-9338-904D-B0EF-72E59A78C11C}" type="slidenum">
              <a:rPr kumimoji="1" lang="zh-CN" altLang="en-US" smtClean="0"/>
              <a:t>15</a:t>
            </a:fld>
            <a:endParaRPr kumimoji="1" lang="zh-CN" altLang="en-US"/>
          </a:p>
        </p:txBody>
      </p:sp>
    </p:spTree>
    <p:extLst>
      <p:ext uri="{BB962C8B-B14F-4D97-AF65-F5344CB8AC3E}">
        <p14:creationId xmlns:p14="http://schemas.microsoft.com/office/powerpoint/2010/main" val="11429236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05FF7E-E020-DC41-9FAC-DAF670C8FE9F}"/>
              </a:ext>
            </a:extLst>
          </p:cNvPr>
          <p:cNvSpPr>
            <a:spLocks noGrp="1"/>
          </p:cNvSpPr>
          <p:nvPr>
            <p:ph type="title"/>
          </p:nvPr>
        </p:nvSpPr>
        <p:spPr>
          <a:xfrm>
            <a:off x="372764" y="-54564"/>
            <a:ext cx="10515600" cy="1325563"/>
          </a:xfrm>
        </p:spPr>
        <p:txBody>
          <a:bodyPr/>
          <a:lstStyle/>
          <a:p>
            <a:r>
              <a:rPr kumimoji="1" lang="en-US" altLang="zh-CN" dirty="0">
                <a:latin typeface="Gill Sans MT" panose="020B0502020104020203" pitchFamily="34" charset="0"/>
              </a:rPr>
              <a:t>Evaluation</a:t>
            </a:r>
            <a:endParaRPr kumimoji="1" lang="zh-CN" altLang="en-US" dirty="0">
              <a:latin typeface="Gill Sans MT" panose="020B0502020104020203" pitchFamily="34" charset="0"/>
            </a:endParaRPr>
          </a:p>
        </p:txBody>
      </p:sp>
      <p:sp>
        <p:nvSpPr>
          <p:cNvPr id="3" name="文本框 2">
            <a:extLst>
              <a:ext uri="{FF2B5EF4-FFF2-40B4-BE49-F238E27FC236}">
                <a16:creationId xmlns:a16="http://schemas.microsoft.com/office/drawing/2014/main" id="{34B87DBB-3AC6-F14F-972F-C40D7B368C8C}"/>
              </a:ext>
            </a:extLst>
          </p:cNvPr>
          <p:cNvSpPr txBox="1"/>
          <p:nvPr/>
        </p:nvSpPr>
        <p:spPr>
          <a:xfrm>
            <a:off x="372764" y="1055555"/>
            <a:ext cx="8126361" cy="461665"/>
          </a:xfrm>
          <a:prstGeom prst="rect">
            <a:avLst/>
          </a:prstGeom>
          <a:noFill/>
        </p:spPr>
        <p:txBody>
          <a:bodyPr wrap="square" rtlCol="0">
            <a:spAutoFit/>
          </a:bodyPr>
          <a:lstStyle/>
          <a:p>
            <a:r>
              <a:rPr kumimoji="1" lang="en-US" altLang="zh-CN" sz="2400" dirty="0">
                <a:latin typeface="Gill Sans MT" panose="020B0502020104020203" pitchFamily="34" charset="0"/>
              </a:rPr>
              <a:t>Case Study - DOVE’s effectiveness</a:t>
            </a:r>
            <a:endParaRPr kumimoji="1" lang="zh-CN" altLang="en-US" sz="2400" dirty="0">
              <a:latin typeface="Gill Sans MT" panose="020B0502020104020203" pitchFamily="34" charset="0"/>
            </a:endParaRPr>
          </a:p>
        </p:txBody>
      </p:sp>
      <p:pic>
        <p:nvPicPr>
          <p:cNvPr id="5" name="图片 4">
            <a:extLst>
              <a:ext uri="{FF2B5EF4-FFF2-40B4-BE49-F238E27FC236}">
                <a16:creationId xmlns:a16="http://schemas.microsoft.com/office/drawing/2014/main" id="{70DA1E11-CB36-EC41-83B6-42AAC513C0E5}"/>
              </a:ext>
            </a:extLst>
          </p:cNvPr>
          <p:cNvPicPr>
            <a:picLocks noChangeAspect="1"/>
          </p:cNvPicPr>
          <p:nvPr/>
        </p:nvPicPr>
        <p:blipFill>
          <a:blip r:embed="rId3"/>
          <a:stretch>
            <a:fillRect/>
          </a:stretch>
        </p:blipFill>
        <p:spPr>
          <a:xfrm>
            <a:off x="145137" y="2205418"/>
            <a:ext cx="10743227" cy="3166140"/>
          </a:xfrm>
          <a:prstGeom prst="rect">
            <a:avLst/>
          </a:prstGeom>
        </p:spPr>
      </p:pic>
      <p:sp>
        <p:nvSpPr>
          <p:cNvPr id="10" name="文本框 9">
            <a:extLst>
              <a:ext uri="{FF2B5EF4-FFF2-40B4-BE49-F238E27FC236}">
                <a16:creationId xmlns:a16="http://schemas.microsoft.com/office/drawing/2014/main" id="{23FC99C2-F465-4544-B72B-55FDF3280EBE}"/>
              </a:ext>
            </a:extLst>
          </p:cNvPr>
          <p:cNvSpPr txBox="1"/>
          <p:nvPr/>
        </p:nvSpPr>
        <p:spPr>
          <a:xfrm>
            <a:off x="372764" y="5371558"/>
            <a:ext cx="10743227" cy="430887"/>
          </a:xfrm>
          <a:prstGeom prst="rect">
            <a:avLst/>
          </a:prstGeom>
          <a:noFill/>
        </p:spPr>
        <p:txBody>
          <a:bodyPr wrap="square" rtlCol="0">
            <a:spAutoFit/>
          </a:bodyPr>
          <a:lstStyle/>
          <a:p>
            <a:r>
              <a:rPr kumimoji="1" lang="en-US" altLang="zh-CN" sz="2200" dirty="0">
                <a:latin typeface="Gill Sans MT" panose="020B0502020104020203" pitchFamily="34" charset="0"/>
              </a:rPr>
              <a:t>selected flow A suffers performance degradation from flow B,C,D competition on link s2-s1</a:t>
            </a:r>
            <a:endParaRPr kumimoji="1" lang="zh-CN" altLang="en-US" sz="2200" dirty="0">
              <a:latin typeface="Gill Sans MT" panose="020B0502020104020203" pitchFamily="34" charset="0"/>
            </a:endParaRPr>
          </a:p>
        </p:txBody>
      </p:sp>
      <p:sp>
        <p:nvSpPr>
          <p:cNvPr id="6" name="文本框 5">
            <a:extLst>
              <a:ext uri="{FF2B5EF4-FFF2-40B4-BE49-F238E27FC236}">
                <a16:creationId xmlns:a16="http://schemas.microsoft.com/office/drawing/2014/main" id="{374DD31D-3992-C442-8076-327288E9B5D6}"/>
              </a:ext>
            </a:extLst>
          </p:cNvPr>
          <p:cNvSpPr txBox="1"/>
          <p:nvPr/>
        </p:nvSpPr>
        <p:spPr>
          <a:xfrm>
            <a:off x="372764" y="1645875"/>
            <a:ext cx="10743227" cy="430887"/>
          </a:xfrm>
          <a:prstGeom prst="rect">
            <a:avLst/>
          </a:prstGeom>
          <a:noFill/>
        </p:spPr>
        <p:txBody>
          <a:bodyPr wrap="square" rtlCol="0">
            <a:spAutoFit/>
          </a:bodyPr>
          <a:lstStyle/>
          <a:p>
            <a:r>
              <a:rPr kumimoji="1" lang="en-US" altLang="zh-CN" sz="2200" dirty="0">
                <a:latin typeface="Gill Sans MT" panose="020B0502020104020203" pitchFamily="34" charset="0"/>
              </a:rPr>
              <a:t>settings and collected alerts:</a:t>
            </a:r>
            <a:endParaRPr kumimoji="1" lang="zh-CN" altLang="en-US" sz="2200" dirty="0">
              <a:latin typeface="Gill Sans MT" panose="020B0502020104020203" pitchFamily="34" charset="0"/>
            </a:endParaRPr>
          </a:p>
        </p:txBody>
      </p:sp>
      <p:sp>
        <p:nvSpPr>
          <p:cNvPr id="4" name="文本框 3">
            <a:extLst>
              <a:ext uri="{FF2B5EF4-FFF2-40B4-BE49-F238E27FC236}">
                <a16:creationId xmlns:a16="http://schemas.microsoft.com/office/drawing/2014/main" id="{E3909BC5-C926-EC41-B275-48799540A2D7}"/>
              </a:ext>
            </a:extLst>
          </p:cNvPr>
          <p:cNvSpPr txBox="1"/>
          <p:nvPr/>
        </p:nvSpPr>
        <p:spPr>
          <a:xfrm>
            <a:off x="7909190" y="1860061"/>
            <a:ext cx="10142836" cy="584775"/>
          </a:xfrm>
          <a:prstGeom prst="rect">
            <a:avLst/>
          </a:prstGeom>
          <a:noFill/>
        </p:spPr>
        <p:txBody>
          <a:bodyPr wrap="square" rtlCol="0">
            <a:spAutoFit/>
          </a:bodyPr>
          <a:lstStyle/>
          <a:p>
            <a:r>
              <a:rPr kumimoji="1" lang="en-US" altLang="zh-CN" sz="1600" dirty="0">
                <a:latin typeface="Gill Sans MT" panose="020B0502020104020203" pitchFamily="34" charset="0"/>
              </a:rPr>
              <a:t>diagnosis point 1 - 3.43s</a:t>
            </a:r>
          </a:p>
          <a:p>
            <a:r>
              <a:rPr kumimoji="1" lang="en-US" altLang="zh-CN" sz="1600" dirty="0">
                <a:latin typeface="Gill Sans MT" panose="020B0502020104020203" pitchFamily="34" charset="0"/>
              </a:rPr>
              <a:t>diagnosis point 2 - 13.1s</a:t>
            </a:r>
            <a:endParaRPr kumimoji="1" lang="zh-CN" altLang="en-US" sz="1600" dirty="0">
              <a:latin typeface="Gill Sans MT" panose="020B0502020104020203" pitchFamily="34" charset="0"/>
            </a:endParaRPr>
          </a:p>
        </p:txBody>
      </p:sp>
      <p:sp>
        <p:nvSpPr>
          <p:cNvPr id="8" name="灯片编号占位符 7">
            <a:extLst>
              <a:ext uri="{FF2B5EF4-FFF2-40B4-BE49-F238E27FC236}">
                <a16:creationId xmlns:a16="http://schemas.microsoft.com/office/drawing/2014/main" id="{D185458B-3F5F-5D41-96C5-343303D31CAB}"/>
              </a:ext>
            </a:extLst>
          </p:cNvPr>
          <p:cNvSpPr>
            <a:spLocks noGrp="1"/>
          </p:cNvSpPr>
          <p:nvPr>
            <p:ph type="sldNum" sz="quarter" idx="12"/>
          </p:nvPr>
        </p:nvSpPr>
        <p:spPr>
          <a:xfrm>
            <a:off x="9448800" y="6492875"/>
            <a:ext cx="2743200" cy="365125"/>
          </a:xfrm>
        </p:spPr>
        <p:txBody>
          <a:bodyPr/>
          <a:lstStyle/>
          <a:p>
            <a:fld id="{7E58E2E3-9338-904D-B0EF-72E59A78C11C}" type="slidenum">
              <a:rPr kumimoji="1" lang="zh-CN" altLang="en-US" smtClean="0"/>
              <a:t>16</a:t>
            </a:fld>
            <a:endParaRPr kumimoji="1" lang="zh-CN" altLang="en-US" dirty="0"/>
          </a:p>
        </p:txBody>
      </p:sp>
    </p:spTree>
    <p:extLst>
      <p:ext uri="{BB962C8B-B14F-4D97-AF65-F5344CB8AC3E}">
        <p14:creationId xmlns:p14="http://schemas.microsoft.com/office/powerpoint/2010/main" val="34622982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05FF7E-E020-DC41-9FAC-DAF670C8FE9F}"/>
              </a:ext>
            </a:extLst>
          </p:cNvPr>
          <p:cNvSpPr>
            <a:spLocks noGrp="1"/>
          </p:cNvSpPr>
          <p:nvPr>
            <p:ph type="title"/>
          </p:nvPr>
        </p:nvSpPr>
        <p:spPr>
          <a:xfrm>
            <a:off x="372764" y="-54564"/>
            <a:ext cx="10515600" cy="1325563"/>
          </a:xfrm>
        </p:spPr>
        <p:txBody>
          <a:bodyPr/>
          <a:lstStyle/>
          <a:p>
            <a:r>
              <a:rPr kumimoji="1" lang="en-US" altLang="zh-CN" dirty="0">
                <a:latin typeface="Gill Sans MT" panose="020B0502020104020203" pitchFamily="34" charset="0"/>
              </a:rPr>
              <a:t>Evaluation</a:t>
            </a:r>
            <a:endParaRPr kumimoji="1" lang="zh-CN" altLang="en-US" dirty="0">
              <a:latin typeface="Gill Sans MT" panose="020B0502020104020203" pitchFamily="34" charset="0"/>
            </a:endParaRPr>
          </a:p>
        </p:txBody>
      </p:sp>
      <p:sp>
        <p:nvSpPr>
          <p:cNvPr id="3" name="文本框 2">
            <a:extLst>
              <a:ext uri="{FF2B5EF4-FFF2-40B4-BE49-F238E27FC236}">
                <a16:creationId xmlns:a16="http://schemas.microsoft.com/office/drawing/2014/main" id="{34B87DBB-3AC6-F14F-972F-C40D7B368C8C}"/>
              </a:ext>
            </a:extLst>
          </p:cNvPr>
          <p:cNvSpPr txBox="1"/>
          <p:nvPr/>
        </p:nvSpPr>
        <p:spPr>
          <a:xfrm>
            <a:off x="372764" y="1055555"/>
            <a:ext cx="8126361" cy="461665"/>
          </a:xfrm>
          <a:prstGeom prst="rect">
            <a:avLst/>
          </a:prstGeom>
          <a:noFill/>
        </p:spPr>
        <p:txBody>
          <a:bodyPr wrap="square" rtlCol="0">
            <a:spAutoFit/>
          </a:bodyPr>
          <a:lstStyle/>
          <a:p>
            <a:r>
              <a:rPr kumimoji="1" lang="en-US" altLang="zh-CN" sz="2400" dirty="0">
                <a:latin typeface="Gill Sans MT" panose="020B0502020104020203" pitchFamily="34" charset="0"/>
              </a:rPr>
              <a:t>Case Study: DOVE’s effectiveness</a:t>
            </a:r>
            <a:endParaRPr kumimoji="1" lang="zh-CN" altLang="en-US" sz="2400" dirty="0">
              <a:latin typeface="Gill Sans MT" panose="020B0502020104020203" pitchFamily="34" charset="0"/>
            </a:endParaRPr>
          </a:p>
        </p:txBody>
      </p:sp>
      <p:sp>
        <p:nvSpPr>
          <p:cNvPr id="10" name="文本框 9">
            <a:extLst>
              <a:ext uri="{FF2B5EF4-FFF2-40B4-BE49-F238E27FC236}">
                <a16:creationId xmlns:a16="http://schemas.microsoft.com/office/drawing/2014/main" id="{23FC99C2-F465-4544-B72B-55FDF3280EBE}"/>
              </a:ext>
            </a:extLst>
          </p:cNvPr>
          <p:cNvSpPr txBox="1"/>
          <p:nvPr/>
        </p:nvSpPr>
        <p:spPr>
          <a:xfrm>
            <a:off x="222659" y="5414167"/>
            <a:ext cx="10743227" cy="1384995"/>
          </a:xfrm>
          <a:prstGeom prst="rect">
            <a:avLst/>
          </a:prstGeom>
          <a:noFill/>
        </p:spPr>
        <p:txBody>
          <a:bodyPr wrap="square" rtlCol="0">
            <a:spAutoFit/>
          </a:bodyPr>
          <a:lstStyle/>
          <a:p>
            <a:pPr marL="342900" indent="-342900">
              <a:buFont typeface="Arial" panose="020B0604020202020204" pitchFamily="34" charset="0"/>
              <a:buChar char="•"/>
            </a:pPr>
            <a:r>
              <a:rPr kumimoji="1" lang="en-US" altLang="zh-CN" sz="2200" dirty="0">
                <a:latin typeface="Gill Sans MT" panose="020B0502020104020203" pitchFamily="34" charset="0"/>
              </a:rPr>
              <a:t>diagnosis point 1:</a:t>
            </a:r>
          </a:p>
          <a:p>
            <a:pPr lvl="1"/>
            <a:r>
              <a:rPr kumimoji="1" lang="en-US" altLang="zh-CN" sz="2000" dirty="0">
                <a:latin typeface="Gill Sans MT" panose="020B0502020104020203" pitchFamily="34" charset="0"/>
              </a:rPr>
              <a:t>only flow B is the culprit flow</a:t>
            </a:r>
          </a:p>
          <a:p>
            <a:pPr marL="342900" indent="-342900">
              <a:buFont typeface="Arial" panose="020B0604020202020204" pitchFamily="34" charset="0"/>
              <a:buChar char="•"/>
            </a:pPr>
            <a:r>
              <a:rPr kumimoji="1" lang="en-US" altLang="zh-CN" sz="2200" dirty="0">
                <a:latin typeface="Gill Sans MT" panose="020B0502020104020203" pitchFamily="34" charset="0"/>
              </a:rPr>
              <a:t>diagnosis point 2:</a:t>
            </a:r>
          </a:p>
          <a:p>
            <a:pPr lvl="1"/>
            <a:r>
              <a:rPr kumimoji="1" lang="en-US" altLang="zh-CN" sz="2000" dirty="0">
                <a:latin typeface="Gill Sans MT" panose="020B0502020104020203" pitchFamily="34" charset="0"/>
              </a:rPr>
              <a:t>flow B, C, D are all the culprit flows</a:t>
            </a:r>
          </a:p>
        </p:txBody>
      </p:sp>
      <p:sp>
        <p:nvSpPr>
          <p:cNvPr id="11" name="文本框 10">
            <a:extLst>
              <a:ext uri="{FF2B5EF4-FFF2-40B4-BE49-F238E27FC236}">
                <a16:creationId xmlns:a16="http://schemas.microsoft.com/office/drawing/2014/main" id="{3D1EAB69-80EA-FF47-83C3-DA3527FDFE82}"/>
              </a:ext>
            </a:extLst>
          </p:cNvPr>
          <p:cNvSpPr txBox="1"/>
          <p:nvPr/>
        </p:nvSpPr>
        <p:spPr>
          <a:xfrm>
            <a:off x="372764" y="1521983"/>
            <a:ext cx="10743227" cy="430887"/>
          </a:xfrm>
          <a:prstGeom prst="rect">
            <a:avLst/>
          </a:prstGeom>
          <a:noFill/>
        </p:spPr>
        <p:txBody>
          <a:bodyPr wrap="square" rtlCol="0">
            <a:spAutoFit/>
          </a:bodyPr>
          <a:lstStyle/>
          <a:p>
            <a:r>
              <a:rPr kumimoji="1" lang="en-US" altLang="zh-CN" sz="2200" dirty="0">
                <a:latin typeface="Gill Sans MT" panose="020B0502020104020203" pitchFamily="34" charset="0"/>
              </a:rPr>
              <a:t>diagnosis results:</a:t>
            </a:r>
            <a:endParaRPr kumimoji="1" lang="zh-CN" altLang="en-US" sz="2200" dirty="0">
              <a:latin typeface="Gill Sans MT" panose="020B0502020104020203" pitchFamily="34" charset="0"/>
            </a:endParaRPr>
          </a:p>
        </p:txBody>
      </p:sp>
      <p:pic>
        <p:nvPicPr>
          <p:cNvPr id="7" name="图片 6">
            <a:extLst>
              <a:ext uri="{FF2B5EF4-FFF2-40B4-BE49-F238E27FC236}">
                <a16:creationId xmlns:a16="http://schemas.microsoft.com/office/drawing/2014/main" id="{13CFFEB9-463F-374C-81DC-7D3F104D0D9E}"/>
              </a:ext>
            </a:extLst>
          </p:cNvPr>
          <p:cNvPicPr>
            <a:picLocks noChangeAspect="1"/>
          </p:cNvPicPr>
          <p:nvPr/>
        </p:nvPicPr>
        <p:blipFill>
          <a:blip r:embed="rId3"/>
          <a:stretch>
            <a:fillRect/>
          </a:stretch>
        </p:blipFill>
        <p:spPr>
          <a:xfrm>
            <a:off x="222659" y="2287868"/>
            <a:ext cx="4404744" cy="3048149"/>
          </a:xfrm>
          <a:prstGeom prst="rect">
            <a:avLst/>
          </a:prstGeom>
        </p:spPr>
      </p:pic>
      <p:pic>
        <p:nvPicPr>
          <p:cNvPr id="13" name="图片 12">
            <a:extLst>
              <a:ext uri="{FF2B5EF4-FFF2-40B4-BE49-F238E27FC236}">
                <a16:creationId xmlns:a16="http://schemas.microsoft.com/office/drawing/2014/main" id="{DDCDD963-F36E-514B-9CA9-4C847B131211}"/>
              </a:ext>
            </a:extLst>
          </p:cNvPr>
          <p:cNvPicPr>
            <a:picLocks noChangeAspect="1"/>
          </p:cNvPicPr>
          <p:nvPr/>
        </p:nvPicPr>
        <p:blipFill rotWithShape="1">
          <a:blip r:embed="rId4"/>
          <a:srcRect b="7980"/>
          <a:stretch/>
        </p:blipFill>
        <p:spPr>
          <a:xfrm>
            <a:off x="4912614" y="1517220"/>
            <a:ext cx="6203377" cy="4596837"/>
          </a:xfrm>
          <a:prstGeom prst="rect">
            <a:avLst/>
          </a:prstGeom>
        </p:spPr>
      </p:pic>
      <p:sp>
        <p:nvSpPr>
          <p:cNvPr id="16" name="灯片编号占位符 15">
            <a:extLst>
              <a:ext uri="{FF2B5EF4-FFF2-40B4-BE49-F238E27FC236}">
                <a16:creationId xmlns:a16="http://schemas.microsoft.com/office/drawing/2014/main" id="{6E6E8EC0-B77D-1343-A9EF-436E716DCCC4}"/>
              </a:ext>
            </a:extLst>
          </p:cNvPr>
          <p:cNvSpPr>
            <a:spLocks noGrp="1"/>
          </p:cNvSpPr>
          <p:nvPr>
            <p:ph type="sldNum" sz="quarter" idx="12"/>
          </p:nvPr>
        </p:nvSpPr>
        <p:spPr>
          <a:xfrm>
            <a:off x="9448800" y="6492875"/>
            <a:ext cx="2743200" cy="365125"/>
          </a:xfrm>
        </p:spPr>
        <p:txBody>
          <a:bodyPr/>
          <a:lstStyle/>
          <a:p>
            <a:fld id="{7E58E2E3-9338-904D-B0EF-72E59A78C11C}" type="slidenum">
              <a:rPr kumimoji="1" lang="zh-CN" altLang="en-US" smtClean="0"/>
              <a:t>17</a:t>
            </a:fld>
            <a:endParaRPr kumimoji="1" lang="zh-CN" altLang="en-US" dirty="0"/>
          </a:p>
        </p:txBody>
      </p:sp>
    </p:spTree>
    <p:extLst>
      <p:ext uri="{BB962C8B-B14F-4D97-AF65-F5344CB8AC3E}">
        <p14:creationId xmlns:p14="http://schemas.microsoft.com/office/powerpoint/2010/main" val="26485094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05FF7E-E020-DC41-9FAC-DAF670C8FE9F}"/>
              </a:ext>
            </a:extLst>
          </p:cNvPr>
          <p:cNvSpPr>
            <a:spLocks noGrp="1"/>
          </p:cNvSpPr>
          <p:nvPr>
            <p:ph type="title"/>
          </p:nvPr>
        </p:nvSpPr>
        <p:spPr>
          <a:xfrm>
            <a:off x="372764" y="-54564"/>
            <a:ext cx="10515600" cy="1325563"/>
          </a:xfrm>
        </p:spPr>
        <p:txBody>
          <a:bodyPr/>
          <a:lstStyle/>
          <a:p>
            <a:r>
              <a:rPr kumimoji="1" lang="en-US" altLang="zh-CN" dirty="0">
                <a:latin typeface="Gill Sans MT" panose="020B0502020104020203" pitchFamily="34" charset="0"/>
              </a:rPr>
              <a:t>Evaluation</a:t>
            </a:r>
            <a:endParaRPr kumimoji="1" lang="zh-CN" altLang="en-US" dirty="0">
              <a:latin typeface="Gill Sans MT" panose="020B0502020104020203" pitchFamily="34" charset="0"/>
            </a:endParaRPr>
          </a:p>
        </p:txBody>
      </p:sp>
      <p:sp>
        <p:nvSpPr>
          <p:cNvPr id="3" name="文本框 2">
            <a:extLst>
              <a:ext uri="{FF2B5EF4-FFF2-40B4-BE49-F238E27FC236}">
                <a16:creationId xmlns:a16="http://schemas.microsoft.com/office/drawing/2014/main" id="{34B87DBB-3AC6-F14F-972F-C40D7B368C8C}"/>
              </a:ext>
            </a:extLst>
          </p:cNvPr>
          <p:cNvSpPr txBox="1"/>
          <p:nvPr/>
        </p:nvSpPr>
        <p:spPr>
          <a:xfrm>
            <a:off x="372764" y="1029540"/>
            <a:ext cx="8126361" cy="461665"/>
          </a:xfrm>
          <a:prstGeom prst="rect">
            <a:avLst/>
          </a:prstGeom>
          <a:noFill/>
        </p:spPr>
        <p:txBody>
          <a:bodyPr wrap="square" rtlCol="0">
            <a:spAutoFit/>
          </a:bodyPr>
          <a:lstStyle/>
          <a:p>
            <a:r>
              <a:rPr kumimoji="1" lang="en-US" altLang="zh-CN" sz="2400" dirty="0">
                <a:latin typeface="Gill Sans MT" panose="020B0502020104020203" pitchFamily="34" charset="0"/>
              </a:rPr>
              <a:t>DOVE’s overhead: alert, event, telemetry header</a:t>
            </a:r>
            <a:endParaRPr kumimoji="1" lang="zh-CN" altLang="en-US" sz="2400" dirty="0">
              <a:latin typeface="Gill Sans MT" panose="020B0502020104020203" pitchFamily="34" charset="0"/>
            </a:endParaRPr>
          </a:p>
        </p:txBody>
      </p:sp>
      <p:sp>
        <p:nvSpPr>
          <p:cNvPr id="11" name="文本框 10">
            <a:extLst>
              <a:ext uri="{FF2B5EF4-FFF2-40B4-BE49-F238E27FC236}">
                <a16:creationId xmlns:a16="http://schemas.microsoft.com/office/drawing/2014/main" id="{3D1EAB69-80EA-FF47-83C3-DA3527FDFE82}"/>
              </a:ext>
            </a:extLst>
          </p:cNvPr>
          <p:cNvSpPr txBox="1"/>
          <p:nvPr/>
        </p:nvSpPr>
        <p:spPr>
          <a:xfrm>
            <a:off x="372764" y="5613016"/>
            <a:ext cx="10743227" cy="769441"/>
          </a:xfrm>
          <a:prstGeom prst="rect">
            <a:avLst/>
          </a:prstGeom>
          <a:noFill/>
        </p:spPr>
        <p:txBody>
          <a:bodyPr wrap="square" rtlCol="0">
            <a:spAutoFit/>
          </a:bodyPr>
          <a:lstStyle/>
          <a:p>
            <a:pPr marL="342900" indent="-342900">
              <a:buFont typeface="Arial" panose="020B0604020202020204" pitchFamily="34" charset="0"/>
              <a:buChar char="•"/>
            </a:pPr>
            <a:r>
              <a:rPr kumimoji="1" lang="en-US" altLang="zh-CN" sz="2200" dirty="0">
                <a:latin typeface="Gill Sans MT" panose="020B0502020104020203" pitchFamily="34" charset="0"/>
              </a:rPr>
              <a:t>there is a tradeoff between SLO measure accuracy (epoch length) and overhead</a:t>
            </a:r>
          </a:p>
          <a:p>
            <a:pPr marL="342900" indent="-342900">
              <a:buFont typeface="Arial" panose="020B0604020202020204" pitchFamily="34" charset="0"/>
              <a:buChar char="•"/>
            </a:pPr>
            <a:r>
              <a:rPr kumimoji="1" lang="en-US" altLang="zh-CN" sz="2200" dirty="0">
                <a:latin typeface="Gill Sans MT" panose="020B0502020104020203" pitchFamily="34" charset="0"/>
              </a:rPr>
              <a:t>telemetry header overhead is proportional to the  size of selected flows</a:t>
            </a:r>
            <a:endParaRPr kumimoji="1" lang="zh-CN" altLang="en-US" sz="2200" dirty="0">
              <a:latin typeface="Gill Sans MT" panose="020B0502020104020203" pitchFamily="34" charset="0"/>
            </a:endParaRPr>
          </a:p>
        </p:txBody>
      </p:sp>
      <p:pic>
        <p:nvPicPr>
          <p:cNvPr id="5" name="图片 4">
            <a:extLst>
              <a:ext uri="{FF2B5EF4-FFF2-40B4-BE49-F238E27FC236}">
                <a16:creationId xmlns:a16="http://schemas.microsoft.com/office/drawing/2014/main" id="{F13623E3-17D3-D143-933A-3C876C71019F}"/>
              </a:ext>
            </a:extLst>
          </p:cNvPr>
          <p:cNvPicPr>
            <a:picLocks noChangeAspect="1"/>
          </p:cNvPicPr>
          <p:nvPr/>
        </p:nvPicPr>
        <p:blipFill>
          <a:blip r:embed="rId3"/>
          <a:stretch>
            <a:fillRect/>
          </a:stretch>
        </p:blipFill>
        <p:spPr>
          <a:xfrm>
            <a:off x="3415406" y="1517220"/>
            <a:ext cx="5361188" cy="3849575"/>
          </a:xfrm>
          <a:prstGeom prst="rect">
            <a:avLst/>
          </a:prstGeom>
        </p:spPr>
      </p:pic>
      <p:sp>
        <p:nvSpPr>
          <p:cNvPr id="8" name="灯片编号占位符 7">
            <a:extLst>
              <a:ext uri="{FF2B5EF4-FFF2-40B4-BE49-F238E27FC236}">
                <a16:creationId xmlns:a16="http://schemas.microsoft.com/office/drawing/2014/main" id="{F58E041F-6965-DB4D-ABAF-02A5616AEF2D}"/>
              </a:ext>
            </a:extLst>
          </p:cNvPr>
          <p:cNvSpPr>
            <a:spLocks noGrp="1"/>
          </p:cNvSpPr>
          <p:nvPr>
            <p:ph type="sldNum" sz="quarter" idx="12"/>
          </p:nvPr>
        </p:nvSpPr>
        <p:spPr>
          <a:xfrm>
            <a:off x="9448800" y="6492875"/>
            <a:ext cx="2743200" cy="365125"/>
          </a:xfrm>
        </p:spPr>
        <p:txBody>
          <a:bodyPr/>
          <a:lstStyle/>
          <a:p>
            <a:fld id="{7E58E2E3-9338-904D-B0EF-72E59A78C11C}" type="slidenum">
              <a:rPr kumimoji="1" lang="zh-CN" altLang="en-US" smtClean="0"/>
              <a:t>18</a:t>
            </a:fld>
            <a:endParaRPr kumimoji="1" lang="zh-CN" altLang="en-US" dirty="0"/>
          </a:p>
        </p:txBody>
      </p:sp>
    </p:spTree>
    <p:extLst>
      <p:ext uri="{BB962C8B-B14F-4D97-AF65-F5344CB8AC3E}">
        <p14:creationId xmlns:p14="http://schemas.microsoft.com/office/powerpoint/2010/main" val="16674555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05FF7E-E020-DC41-9FAC-DAF670C8FE9F}"/>
              </a:ext>
            </a:extLst>
          </p:cNvPr>
          <p:cNvSpPr>
            <a:spLocks noGrp="1"/>
          </p:cNvSpPr>
          <p:nvPr>
            <p:ph type="title"/>
          </p:nvPr>
        </p:nvSpPr>
        <p:spPr>
          <a:xfrm>
            <a:off x="372764" y="-54564"/>
            <a:ext cx="10515600" cy="1325563"/>
          </a:xfrm>
        </p:spPr>
        <p:txBody>
          <a:bodyPr/>
          <a:lstStyle/>
          <a:p>
            <a:r>
              <a:rPr kumimoji="1" lang="en-US" altLang="zh-CN" dirty="0">
                <a:latin typeface="Gill Sans MT" panose="020B0502020104020203" pitchFamily="34" charset="0"/>
              </a:rPr>
              <a:t>Evaluation</a:t>
            </a:r>
            <a:endParaRPr kumimoji="1" lang="zh-CN" altLang="en-US" dirty="0">
              <a:latin typeface="Gill Sans MT" panose="020B0502020104020203" pitchFamily="34" charset="0"/>
            </a:endParaRPr>
          </a:p>
        </p:txBody>
      </p:sp>
      <p:sp>
        <p:nvSpPr>
          <p:cNvPr id="3" name="文本框 2">
            <a:extLst>
              <a:ext uri="{FF2B5EF4-FFF2-40B4-BE49-F238E27FC236}">
                <a16:creationId xmlns:a16="http://schemas.microsoft.com/office/drawing/2014/main" id="{34B87DBB-3AC6-F14F-972F-C40D7B368C8C}"/>
              </a:ext>
            </a:extLst>
          </p:cNvPr>
          <p:cNvSpPr txBox="1"/>
          <p:nvPr/>
        </p:nvSpPr>
        <p:spPr>
          <a:xfrm>
            <a:off x="372764" y="932444"/>
            <a:ext cx="8126361" cy="461665"/>
          </a:xfrm>
          <a:prstGeom prst="rect">
            <a:avLst/>
          </a:prstGeom>
          <a:noFill/>
        </p:spPr>
        <p:txBody>
          <a:bodyPr wrap="square" rtlCol="0">
            <a:spAutoFit/>
          </a:bodyPr>
          <a:lstStyle/>
          <a:p>
            <a:r>
              <a:rPr kumimoji="1" lang="en-US" altLang="zh-CN" sz="2400" dirty="0">
                <a:latin typeface="Gill Sans MT" panose="020B0502020104020203" pitchFamily="34" charset="0"/>
              </a:rPr>
              <a:t>DOVE’s packet loss: accuracy and overhead</a:t>
            </a:r>
            <a:endParaRPr kumimoji="1" lang="zh-CN" altLang="en-US" sz="2400" dirty="0">
              <a:latin typeface="Gill Sans MT" panose="020B0502020104020203" pitchFamily="34" charset="0"/>
            </a:endParaRPr>
          </a:p>
        </p:txBody>
      </p:sp>
      <p:sp>
        <p:nvSpPr>
          <p:cNvPr id="11" name="文本框 10">
            <a:extLst>
              <a:ext uri="{FF2B5EF4-FFF2-40B4-BE49-F238E27FC236}">
                <a16:creationId xmlns:a16="http://schemas.microsoft.com/office/drawing/2014/main" id="{3D1EAB69-80EA-FF47-83C3-DA3527FDFE82}"/>
              </a:ext>
            </a:extLst>
          </p:cNvPr>
          <p:cNvSpPr txBox="1"/>
          <p:nvPr/>
        </p:nvSpPr>
        <p:spPr>
          <a:xfrm>
            <a:off x="372764" y="4306590"/>
            <a:ext cx="10743227" cy="2462213"/>
          </a:xfrm>
          <a:prstGeom prst="rect">
            <a:avLst/>
          </a:prstGeom>
          <a:noFill/>
        </p:spPr>
        <p:txBody>
          <a:bodyPr wrap="square" rtlCol="0">
            <a:spAutoFit/>
          </a:bodyPr>
          <a:lstStyle/>
          <a:p>
            <a:pPr marL="342900" indent="-342900">
              <a:buFont typeface="Arial" panose="020B0604020202020204" pitchFamily="34" charset="0"/>
              <a:buChar char="•"/>
            </a:pPr>
            <a:r>
              <a:rPr kumimoji="1" lang="en-US" altLang="zh-CN" sz="2200" dirty="0">
                <a:latin typeface="Gill Sans MT" panose="020B0502020104020203" pitchFamily="34" charset="0"/>
              </a:rPr>
              <a:t>packet loss:</a:t>
            </a:r>
          </a:p>
          <a:p>
            <a:pPr marL="800100" lvl="1" indent="-342900">
              <a:buFont typeface="Arial" panose="020B0604020202020204" pitchFamily="34" charset="0"/>
              <a:buChar char="•"/>
            </a:pPr>
            <a:r>
              <a:rPr kumimoji="1" lang="en-US" altLang="zh-CN" sz="2200" dirty="0">
                <a:latin typeface="Gill Sans MT" panose="020B0502020104020203" pitchFamily="34" charset="0"/>
              </a:rPr>
              <a:t>good coverage rate (&gt;97%)</a:t>
            </a:r>
          </a:p>
          <a:p>
            <a:pPr marL="800100" lvl="1" indent="-342900">
              <a:buFont typeface="Arial" panose="020B0604020202020204" pitchFamily="34" charset="0"/>
              <a:buChar char="•"/>
            </a:pPr>
            <a:r>
              <a:rPr kumimoji="1" lang="en-US" altLang="zh-CN" sz="2200" dirty="0">
                <a:latin typeface="Gill Sans MT" panose="020B0502020104020203" pitchFamily="34" charset="0"/>
              </a:rPr>
              <a:t>generates much less traffic overhead compared with </a:t>
            </a:r>
            <a:r>
              <a:rPr kumimoji="1" lang="en-US" altLang="zh-CN" sz="2200" dirty="0" err="1">
                <a:latin typeface="Gill Sans MT" panose="020B0502020104020203" pitchFamily="34" charset="0"/>
              </a:rPr>
              <a:t>NetSight</a:t>
            </a:r>
            <a:r>
              <a:rPr kumimoji="1" lang="en-US" altLang="zh-CN" sz="2200" dirty="0">
                <a:latin typeface="Gill Sans MT" panose="020B0502020104020203" pitchFamily="34" charset="0"/>
              </a:rPr>
              <a:t> and </a:t>
            </a:r>
            <a:r>
              <a:rPr kumimoji="1" lang="en-US" altLang="zh-CN" sz="2200" dirty="0" err="1">
                <a:latin typeface="Gill Sans MT" panose="020B0502020104020203" pitchFamily="34" charset="0"/>
              </a:rPr>
              <a:t>LossRadar</a:t>
            </a:r>
            <a:endParaRPr kumimoji="1" lang="en-US" altLang="zh-CN" sz="2200" dirty="0">
              <a:latin typeface="Gill Sans MT" panose="020B0502020104020203" pitchFamily="34" charset="0"/>
            </a:endParaRPr>
          </a:p>
          <a:p>
            <a:pPr marL="800100" lvl="1" indent="-342900">
              <a:buFont typeface="Arial" panose="020B0604020202020204" pitchFamily="34" charset="0"/>
              <a:buChar char="•"/>
            </a:pPr>
            <a:r>
              <a:rPr kumimoji="1" lang="en-US" altLang="zh-CN" sz="2200" dirty="0">
                <a:latin typeface="Gill Sans MT" panose="020B0502020104020203" pitchFamily="34" charset="0"/>
              </a:rPr>
              <a:t>heavy packet loss makes Coloring Algorithm less effective</a:t>
            </a:r>
          </a:p>
          <a:p>
            <a:pPr marL="342900" indent="-342900">
              <a:buFont typeface="Arial" panose="020B0604020202020204" pitchFamily="34" charset="0"/>
              <a:buChar char="•"/>
            </a:pPr>
            <a:r>
              <a:rPr kumimoji="1" lang="en-US" altLang="zh-CN" sz="2200" dirty="0">
                <a:latin typeface="Gill Sans MT" panose="020B0502020104020203" pitchFamily="34" charset="0"/>
              </a:rPr>
              <a:t>delay:</a:t>
            </a:r>
          </a:p>
          <a:p>
            <a:pPr marL="800100" lvl="1" indent="-342900">
              <a:buFont typeface="Arial" panose="020B0604020202020204" pitchFamily="34" charset="0"/>
              <a:buChar char="•"/>
            </a:pPr>
            <a:r>
              <a:rPr kumimoji="1" lang="en-US" altLang="zh-CN" sz="2200" dirty="0">
                <a:latin typeface="Gill Sans MT" panose="020B0502020104020203" pitchFamily="34" charset="0"/>
              </a:rPr>
              <a:t>generate less traffic overhead than </a:t>
            </a:r>
            <a:r>
              <a:rPr kumimoji="1" lang="en-US" altLang="zh-CN" sz="2200" dirty="0" err="1">
                <a:latin typeface="Gill Sans MT" panose="020B0502020104020203" pitchFamily="34" charset="0"/>
              </a:rPr>
              <a:t>INTSight</a:t>
            </a:r>
            <a:r>
              <a:rPr kumimoji="1" lang="en-US" altLang="zh-CN" sz="2200" dirty="0">
                <a:latin typeface="Gill Sans MT" panose="020B0502020104020203" pitchFamily="34" charset="0"/>
              </a:rPr>
              <a:t> (simpler telemetry header) </a:t>
            </a:r>
          </a:p>
          <a:p>
            <a:pPr marL="342900" indent="-342900">
              <a:buFont typeface="Arial" panose="020B0604020202020204" pitchFamily="34" charset="0"/>
              <a:buChar char="•"/>
            </a:pPr>
            <a:endParaRPr kumimoji="1" lang="en-US" altLang="zh-CN" sz="2200" dirty="0">
              <a:latin typeface="Gill Sans MT" panose="020B0502020104020203" pitchFamily="34" charset="0"/>
            </a:endParaRPr>
          </a:p>
        </p:txBody>
      </p:sp>
      <p:pic>
        <p:nvPicPr>
          <p:cNvPr id="6" name="图片 5">
            <a:extLst>
              <a:ext uri="{FF2B5EF4-FFF2-40B4-BE49-F238E27FC236}">
                <a16:creationId xmlns:a16="http://schemas.microsoft.com/office/drawing/2014/main" id="{F15F863D-1507-6244-B0C8-A5CFB34B9E40}"/>
              </a:ext>
            </a:extLst>
          </p:cNvPr>
          <p:cNvPicPr>
            <a:picLocks noChangeAspect="1"/>
          </p:cNvPicPr>
          <p:nvPr/>
        </p:nvPicPr>
        <p:blipFill>
          <a:blip r:embed="rId3"/>
          <a:stretch>
            <a:fillRect/>
          </a:stretch>
        </p:blipFill>
        <p:spPr>
          <a:xfrm>
            <a:off x="217270" y="1394109"/>
            <a:ext cx="5703470" cy="2789371"/>
          </a:xfrm>
          <a:prstGeom prst="rect">
            <a:avLst/>
          </a:prstGeom>
        </p:spPr>
      </p:pic>
      <p:sp>
        <p:nvSpPr>
          <p:cNvPr id="8" name="文本框 7">
            <a:extLst>
              <a:ext uri="{FF2B5EF4-FFF2-40B4-BE49-F238E27FC236}">
                <a16:creationId xmlns:a16="http://schemas.microsoft.com/office/drawing/2014/main" id="{4B52F21D-E8CF-C848-98EC-612CFDED9D2B}"/>
              </a:ext>
            </a:extLst>
          </p:cNvPr>
          <p:cNvSpPr txBox="1"/>
          <p:nvPr/>
        </p:nvSpPr>
        <p:spPr>
          <a:xfrm>
            <a:off x="6653939" y="932444"/>
            <a:ext cx="8126361" cy="461665"/>
          </a:xfrm>
          <a:prstGeom prst="rect">
            <a:avLst/>
          </a:prstGeom>
          <a:noFill/>
        </p:spPr>
        <p:txBody>
          <a:bodyPr wrap="square" rtlCol="0">
            <a:spAutoFit/>
          </a:bodyPr>
          <a:lstStyle/>
          <a:p>
            <a:r>
              <a:rPr kumimoji="1" lang="en-US" altLang="zh-CN" sz="2400" dirty="0">
                <a:latin typeface="Gill Sans MT" panose="020B0502020104020203" pitchFamily="34" charset="0"/>
              </a:rPr>
              <a:t>DOVE’s delay: accuracy and overhead</a:t>
            </a:r>
            <a:endParaRPr kumimoji="1" lang="zh-CN" altLang="en-US" sz="2400" dirty="0">
              <a:latin typeface="Gill Sans MT" panose="020B0502020104020203" pitchFamily="34" charset="0"/>
            </a:endParaRPr>
          </a:p>
        </p:txBody>
      </p:sp>
      <p:pic>
        <p:nvPicPr>
          <p:cNvPr id="9" name="图片 8">
            <a:extLst>
              <a:ext uri="{FF2B5EF4-FFF2-40B4-BE49-F238E27FC236}">
                <a16:creationId xmlns:a16="http://schemas.microsoft.com/office/drawing/2014/main" id="{82164174-5701-4246-88D9-FD94FEF01339}"/>
              </a:ext>
            </a:extLst>
          </p:cNvPr>
          <p:cNvPicPr>
            <a:picLocks noChangeAspect="1"/>
          </p:cNvPicPr>
          <p:nvPr/>
        </p:nvPicPr>
        <p:blipFill>
          <a:blip r:embed="rId4"/>
          <a:stretch>
            <a:fillRect/>
          </a:stretch>
        </p:blipFill>
        <p:spPr>
          <a:xfrm>
            <a:off x="6021522" y="1394109"/>
            <a:ext cx="5953208" cy="2684780"/>
          </a:xfrm>
          <a:prstGeom prst="rect">
            <a:avLst/>
          </a:prstGeom>
        </p:spPr>
      </p:pic>
      <p:sp>
        <p:nvSpPr>
          <p:cNvPr id="12" name="灯片编号占位符 11">
            <a:extLst>
              <a:ext uri="{FF2B5EF4-FFF2-40B4-BE49-F238E27FC236}">
                <a16:creationId xmlns:a16="http://schemas.microsoft.com/office/drawing/2014/main" id="{0786272D-FF6A-8043-A3C3-B2D837E22E2C}"/>
              </a:ext>
            </a:extLst>
          </p:cNvPr>
          <p:cNvSpPr>
            <a:spLocks noGrp="1"/>
          </p:cNvSpPr>
          <p:nvPr>
            <p:ph type="sldNum" sz="quarter" idx="12"/>
          </p:nvPr>
        </p:nvSpPr>
        <p:spPr>
          <a:xfrm>
            <a:off x="9448800" y="6492875"/>
            <a:ext cx="2743200" cy="365125"/>
          </a:xfrm>
        </p:spPr>
        <p:txBody>
          <a:bodyPr/>
          <a:lstStyle/>
          <a:p>
            <a:fld id="{7E58E2E3-9338-904D-B0EF-72E59A78C11C}" type="slidenum">
              <a:rPr kumimoji="1" lang="zh-CN" altLang="en-US" smtClean="0"/>
              <a:t>19</a:t>
            </a:fld>
            <a:endParaRPr kumimoji="1" lang="zh-CN" altLang="en-US" dirty="0"/>
          </a:p>
        </p:txBody>
      </p:sp>
    </p:spTree>
    <p:extLst>
      <p:ext uri="{BB962C8B-B14F-4D97-AF65-F5344CB8AC3E}">
        <p14:creationId xmlns:p14="http://schemas.microsoft.com/office/powerpoint/2010/main" val="2964032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8800A7-1DA0-6A48-A33F-440C67B0AA04}"/>
              </a:ext>
            </a:extLst>
          </p:cNvPr>
          <p:cNvSpPr>
            <a:spLocks noGrp="1"/>
          </p:cNvSpPr>
          <p:nvPr>
            <p:ph type="title"/>
          </p:nvPr>
        </p:nvSpPr>
        <p:spPr>
          <a:xfrm>
            <a:off x="724552" y="163779"/>
            <a:ext cx="10515600" cy="831663"/>
          </a:xfrm>
        </p:spPr>
        <p:txBody>
          <a:bodyPr/>
          <a:lstStyle/>
          <a:p>
            <a:r>
              <a:rPr kumimoji="1" lang="en-US" altLang="zh-CN" dirty="0">
                <a:latin typeface="Gill Sans MT" panose="020B0502020104020203" pitchFamily="34" charset="0"/>
              </a:rPr>
              <a:t>SLO Maintenance is Important</a:t>
            </a:r>
            <a:endParaRPr kumimoji="1" lang="zh-CN" altLang="en-US" dirty="0">
              <a:latin typeface="Gill Sans MT" panose="020B0502020104020203" pitchFamily="34" charset="0"/>
            </a:endParaRPr>
          </a:p>
        </p:txBody>
      </p:sp>
      <p:pic>
        <p:nvPicPr>
          <p:cNvPr id="6" name="图片 5">
            <a:extLst>
              <a:ext uri="{FF2B5EF4-FFF2-40B4-BE49-F238E27FC236}">
                <a16:creationId xmlns:a16="http://schemas.microsoft.com/office/drawing/2014/main" id="{51F201A9-844F-6041-B3ED-1D534C76B427}"/>
              </a:ext>
            </a:extLst>
          </p:cNvPr>
          <p:cNvPicPr>
            <a:picLocks noChangeAspect="1"/>
          </p:cNvPicPr>
          <p:nvPr/>
        </p:nvPicPr>
        <p:blipFill>
          <a:blip r:embed="rId3"/>
          <a:stretch>
            <a:fillRect/>
          </a:stretch>
        </p:blipFill>
        <p:spPr>
          <a:xfrm>
            <a:off x="838200" y="1203014"/>
            <a:ext cx="3046100" cy="1705816"/>
          </a:xfrm>
          <a:prstGeom prst="rect">
            <a:avLst/>
          </a:prstGeom>
        </p:spPr>
      </p:pic>
      <p:pic>
        <p:nvPicPr>
          <p:cNvPr id="8" name="图片 7">
            <a:extLst>
              <a:ext uri="{FF2B5EF4-FFF2-40B4-BE49-F238E27FC236}">
                <a16:creationId xmlns:a16="http://schemas.microsoft.com/office/drawing/2014/main" id="{D035CD25-DA78-E449-BE52-C8166A3D812A}"/>
              </a:ext>
            </a:extLst>
          </p:cNvPr>
          <p:cNvPicPr>
            <a:picLocks noChangeAspect="1"/>
          </p:cNvPicPr>
          <p:nvPr/>
        </p:nvPicPr>
        <p:blipFill>
          <a:blip r:embed="rId4"/>
          <a:stretch>
            <a:fillRect/>
          </a:stretch>
        </p:blipFill>
        <p:spPr>
          <a:xfrm>
            <a:off x="4505488" y="1243117"/>
            <a:ext cx="2590547" cy="1727031"/>
          </a:xfrm>
          <a:prstGeom prst="rect">
            <a:avLst/>
          </a:prstGeom>
        </p:spPr>
      </p:pic>
      <p:pic>
        <p:nvPicPr>
          <p:cNvPr id="10" name="图片 9">
            <a:extLst>
              <a:ext uri="{FF2B5EF4-FFF2-40B4-BE49-F238E27FC236}">
                <a16:creationId xmlns:a16="http://schemas.microsoft.com/office/drawing/2014/main" id="{965B2736-F14F-BE41-964C-F3509163980B}"/>
              </a:ext>
            </a:extLst>
          </p:cNvPr>
          <p:cNvPicPr>
            <a:picLocks noChangeAspect="1"/>
          </p:cNvPicPr>
          <p:nvPr/>
        </p:nvPicPr>
        <p:blipFill>
          <a:blip r:embed="rId5"/>
          <a:stretch>
            <a:fillRect/>
          </a:stretch>
        </p:blipFill>
        <p:spPr>
          <a:xfrm>
            <a:off x="8137577" y="1077713"/>
            <a:ext cx="3126616" cy="1880671"/>
          </a:xfrm>
          <a:prstGeom prst="rect">
            <a:avLst/>
          </a:prstGeom>
        </p:spPr>
      </p:pic>
      <p:pic>
        <p:nvPicPr>
          <p:cNvPr id="12" name="图片 11">
            <a:extLst>
              <a:ext uri="{FF2B5EF4-FFF2-40B4-BE49-F238E27FC236}">
                <a16:creationId xmlns:a16="http://schemas.microsoft.com/office/drawing/2014/main" id="{2C524800-B6AD-A14D-BF0C-BF460FA049CA}"/>
              </a:ext>
            </a:extLst>
          </p:cNvPr>
          <p:cNvPicPr>
            <a:picLocks noChangeAspect="1"/>
          </p:cNvPicPr>
          <p:nvPr/>
        </p:nvPicPr>
        <p:blipFill>
          <a:blip r:embed="rId6"/>
          <a:stretch>
            <a:fillRect/>
          </a:stretch>
        </p:blipFill>
        <p:spPr>
          <a:xfrm>
            <a:off x="473682" y="4024366"/>
            <a:ext cx="3378200" cy="1903899"/>
          </a:xfrm>
          <a:prstGeom prst="rect">
            <a:avLst/>
          </a:prstGeom>
        </p:spPr>
      </p:pic>
      <p:pic>
        <p:nvPicPr>
          <p:cNvPr id="14" name="图片 13">
            <a:extLst>
              <a:ext uri="{FF2B5EF4-FFF2-40B4-BE49-F238E27FC236}">
                <a16:creationId xmlns:a16="http://schemas.microsoft.com/office/drawing/2014/main" id="{77D84AC7-4041-334C-B5A5-873758049F7E}"/>
              </a:ext>
            </a:extLst>
          </p:cNvPr>
          <p:cNvPicPr>
            <a:picLocks noChangeAspect="1"/>
          </p:cNvPicPr>
          <p:nvPr/>
        </p:nvPicPr>
        <p:blipFill>
          <a:blip r:embed="rId7"/>
          <a:stretch>
            <a:fillRect/>
          </a:stretch>
        </p:blipFill>
        <p:spPr>
          <a:xfrm>
            <a:off x="9759121" y="4340527"/>
            <a:ext cx="2223621" cy="1477004"/>
          </a:xfrm>
          <a:prstGeom prst="rect">
            <a:avLst/>
          </a:prstGeom>
        </p:spPr>
      </p:pic>
      <p:sp>
        <p:nvSpPr>
          <p:cNvPr id="15" name="文本框 14">
            <a:extLst>
              <a:ext uri="{FF2B5EF4-FFF2-40B4-BE49-F238E27FC236}">
                <a16:creationId xmlns:a16="http://schemas.microsoft.com/office/drawing/2014/main" id="{D8FF7F33-3FBA-194E-BDD6-52EEB37A4421}"/>
              </a:ext>
            </a:extLst>
          </p:cNvPr>
          <p:cNvSpPr txBox="1"/>
          <p:nvPr/>
        </p:nvSpPr>
        <p:spPr>
          <a:xfrm>
            <a:off x="1074042" y="2951465"/>
            <a:ext cx="2785795" cy="369332"/>
          </a:xfrm>
          <a:prstGeom prst="rect">
            <a:avLst/>
          </a:prstGeom>
          <a:noFill/>
        </p:spPr>
        <p:txBody>
          <a:bodyPr wrap="square" rtlCol="0">
            <a:spAutoFit/>
          </a:bodyPr>
          <a:lstStyle/>
          <a:p>
            <a:r>
              <a:rPr kumimoji="1" lang="en-US" altLang="zh-CN" dirty="0">
                <a:latin typeface="Gill Sans" panose="020B0502020104020203" pitchFamily="34" charset="-79"/>
                <a:cs typeface="Gill Sans" panose="020B0502020104020203" pitchFamily="34" charset="-79"/>
              </a:rPr>
              <a:t>Algorithmic Stock Trading</a:t>
            </a:r>
          </a:p>
        </p:txBody>
      </p:sp>
      <p:sp>
        <p:nvSpPr>
          <p:cNvPr id="16" name="文本框 15">
            <a:extLst>
              <a:ext uri="{FF2B5EF4-FFF2-40B4-BE49-F238E27FC236}">
                <a16:creationId xmlns:a16="http://schemas.microsoft.com/office/drawing/2014/main" id="{3CE48E74-883B-5F46-9289-44CDF7597E47}"/>
              </a:ext>
            </a:extLst>
          </p:cNvPr>
          <p:cNvSpPr txBox="1"/>
          <p:nvPr/>
        </p:nvSpPr>
        <p:spPr>
          <a:xfrm>
            <a:off x="1396272" y="5949958"/>
            <a:ext cx="2785795" cy="369332"/>
          </a:xfrm>
          <a:prstGeom prst="rect">
            <a:avLst/>
          </a:prstGeom>
          <a:noFill/>
        </p:spPr>
        <p:txBody>
          <a:bodyPr wrap="square" rtlCol="0">
            <a:spAutoFit/>
          </a:bodyPr>
          <a:lstStyle/>
          <a:p>
            <a:r>
              <a:rPr kumimoji="1" lang="en-US" altLang="zh-CN" dirty="0">
                <a:latin typeface="Gill Sans" panose="020B0502020104020203" pitchFamily="34" charset="-79"/>
                <a:cs typeface="Gill Sans" panose="020B0502020104020203" pitchFamily="34" charset="-79"/>
              </a:rPr>
              <a:t>Telesurgery</a:t>
            </a:r>
            <a:endParaRPr kumimoji="1" lang="zh-CN" altLang="en-US" dirty="0">
              <a:latin typeface="Gill Sans" panose="020B0502020104020203" pitchFamily="34" charset="-79"/>
              <a:cs typeface="Gill Sans" panose="020B0502020104020203" pitchFamily="34" charset="-79"/>
            </a:endParaRPr>
          </a:p>
        </p:txBody>
      </p:sp>
      <p:sp>
        <p:nvSpPr>
          <p:cNvPr id="17" name="文本框 16">
            <a:extLst>
              <a:ext uri="{FF2B5EF4-FFF2-40B4-BE49-F238E27FC236}">
                <a16:creationId xmlns:a16="http://schemas.microsoft.com/office/drawing/2014/main" id="{1332D6B8-3080-694A-A0A6-46FAD96D878C}"/>
              </a:ext>
            </a:extLst>
          </p:cNvPr>
          <p:cNvSpPr txBox="1"/>
          <p:nvPr/>
        </p:nvSpPr>
        <p:spPr>
          <a:xfrm>
            <a:off x="8454357" y="2955612"/>
            <a:ext cx="2785795" cy="369332"/>
          </a:xfrm>
          <a:prstGeom prst="rect">
            <a:avLst/>
          </a:prstGeom>
          <a:noFill/>
        </p:spPr>
        <p:txBody>
          <a:bodyPr wrap="square" rtlCol="0">
            <a:spAutoFit/>
          </a:bodyPr>
          <a:lstStyle/>
          <a:p>
            <a:r>
              <a:rPr kumimoji="1" lang="en-US" altLang="zh-CN" dirty="0">
                <a:latin typeface="Gill Sans" panose="020B0502020104020203" pitchFamily="34" charset="-79"/>
                <a:cs typeface="Gill Sans" panose="020B0502020104020203" pitchFamily="34" charset="-79"/>
              </a:rPr>
              <a:t>Industrial Control System</a:t>
            </a:r>
            <a:endParaRPr kumimoji="1" lang="zh-CN" altLang="en-US" dirty="0">
              <a:latin typeface="Gill Sans" panose="020B0502020104020203" pitchFamily="34" charset="-79"/>
              <a:cs typeface="Gill Sans" panose="020B0502020104020203" pitchFamily="34" charset="-79"/>
            </a:endParaRPr>
          </a:p>
        </p:txBody>
      </p:sp>
      <p:sp>
        <p:nvSpPr>
          <p:cNvPr id="18" name="文本框 17">
            <a:extLst>
              <a:ext uri="{FF2B5EF4-FFF2-40B4-BE49-F238E27FC236}">
                <a16:creationId xmlns:a16="http://schemas.microsoft.com/office/drawing/2014/main" id="{3EA9D64C-D4C6-8C4A-A0DF-269730A25C9B}"/>
              </a:ext>
            </a:extLst>
          </p:cNvPr>
          <p:cNvSpPr txBox="1"/>
          <p:nvPr/>
        </p:nvSpPr>
        <p:spPr>
          <a:xfrm>
            <a:off x="5077470" y="2939618"/>
            <a:ext cx="2785795" cy="369332"/>
          </a:xfrm>
          <a:prstGeom prst="rect">
            <a:avLst/>
          </a:prstGeom>
          <a:noFill/>
        </p:spPr>
        <p:txBody>
          <a:bodyPr wrap="square" rtlCol="0">
            <a:spAutoFit/>
          </a:bodyPr>
          <a:lstStyle/>
          <a:p>
            <a:r>
              <a:rPr kumimoji="1" lang="en-US" altLang="zh-CN" dirty="0">
                <a:latin typeface="Gill Sans" panose="020B0502020104020203" pitchFamily="34" charset="-79"/>
                <a:cs typeface="Gill Sans" panose="020B0502020104020203" pitchFamily="34" charset="-79"/>
              </a:rPr>
              <a:t>Cloud Gaming</a:t>
            </a:r>
            <a:endParaRPr kumimoji="1" lang="zh-CN" altLang="en-US" dirty="0">
              <a:latin typeface="Gill Sans" panose="020B0502020104020203" pitchFamily="34" charset="-79"/>
              <a:cs typeface="Gill Sans" panose="020B0502020104020203" pitchFamily="34" charset="-79"/>
            </a:endParaRPr>
          </a:p>
        </p:txBody>
      </p:sp>
      <p:sp>
        <p:nvSpPr>
          <p:cNvPr id="19" name="文本框 18">
            <a:extLst>
              <a:ext uri="{FF2B5EF4-FFF2-40B4-BE49-F238E27FC236}">
                <a16:creationId xmlns:a16="http://schemas.microsoft.com/office/drawing/2014/main" id="{0B1DB5AC-A24C-9A42-B325-A889776473D7}"/>
              </a:ext>
            </a:extLst>
          </p:cNvPr>
          <p:cNvSpPr txBox="1"/>
          <p:nvPr/>
        </p:nvSpPr>
        <p:spPr>
          <a:xfrm>
            <a:off x="9847254" y="6015765"/>
            <a:ext cx="2194614" cy="369332"/>
          </a:xfrm>
          <a:prstGeom prst="rect">
            <a:avLst/>
          </a:prstGeom>
          <a:noFill/>
        </p:spPr>
        <p:txBody>
          <a:bodyPr wrap="square" rtlCol="0">
            <a:spAutoFit/>
          </a:bodyPr>
          <a:lstStyle/>
          <a:p>
            <a:r>
              <a:rPr kumimoji="1" lang="en-US" altLang="zh-CN" dirty="0">
                <a:latin typeface="Gill Sans" panose="020B0502020104020203" pitchFamily="34" charset="-79"/>
                <a:cs typeface="Gill Sans" panose="020B0502020104020203" pitchFamily="34" charset="-79"/>
              </a:rPr>
              <a:t>VR Video Streaming</a:t>
            </a:r>
            <a:endParaRPr kumimoji="1" lang="zh-CN" altLang="en-US" dirty="0">
              <a:latin typeface="Gill Sans" panose="020B0502020104020203" pitchFamily="34" charset="-79"/>
              <a:cs typeface="Gill Sans" panose="020B0502020104020203" pitchFamily="34" charset="-79"/>
            </a:endParaRPr>
          </a:p>
        </p:txBody>
      </p:sp>
      <p:pic>
        <p:nvPicPr>
          <p:cNvPr id="21" name="图片 20">
            <a:extLst>
              <a:ext uri="{FF2B5EF4-FFF2-40B4-BE49-F238E27FC236}">
                <a16:creationId xmlns:a16="http://schemas.microsoft.com/office/drawing/2014/main" id="{0D5E9A96-029D-4645-AB7B-9E6DA64EC5B3}"/>
              </a:ext>
            </a:extLst>
          </p:cNvPr>
          <p:cNvPicPr>
            <a:picLocks noChangeAspect="1"/>
          </p:cNvPicPr>
          <p:nvPr/>
        </p:nvPicPr>
        <p:blipFill rotWithShape="1">
          <a:blip r:embed="rId8"/>
          <a:srcRect t="10318" r="53534"/>
          <a:stretch/>
        </p:blipFill>
        <p:spPr>
          <a:xfrm>
            <a:off x="7602269" y="4074981"/>
            <a:ext cx="1912004" cy="2037033"/>
          </a:xfrm>
          <a:prstGeom prst="rect">
            <a:avLst/>
          </a:prstGeom>
        </p:spPr>
      </p:pic>
      <p:sp>
        <p:nvSpPr>
          <p:cNvPr id="22" name="文本框 21">
            <a:extLst>
              <a:ext uri="{FF2B5EF4-FFF2-40B4-BE49-F238E27FC236}">
                <a16:creationId xmlns:a16="http://schemas.microsoft.com/office/drawing/2014/main" id="{30891BE6-48EF-1943-B9FD-337CC23D667A}"/>
              </a:ext>
            </a:extLst>
          </p:cNvPr>
          <p:cNvSpPr txBox="1"/>
          <p:nvPr/>
        </p:nvSpPr>
        <p:spPr>
          <a:xfrm>
            <a:off x="7593737" y="6020861"/>
            <a:ext cx="2785794" cy="369332"/>
          </a:xfrm>
          <a:prstGeom prst="rect">
            <a:avLst/>
          </a:prstGeom>
          <a:noFill/>
        </p:spPr>
        <p:txBody>
          <a:bodyPr wrap="square" rtlCol="0">
            <a:spAutoFit/>
          </a:bodyPr>
          <a:lstStyle/>
          <a:p>
            <a:r>
              <a:rPr kumimoji="1" lang="en-US" altLang="zh-CN" dirty="0">
                <a:latin typeface="Gill Sans" panose="020B0502020104020203" pitchFamily="34" charset="-79"/>
                <a:cs typeface="Gill Sans" panose="020B0502020104020203" pitchFamily="34" charset="-79"/>
              </a:rPr>
              <a:t>Block Storage Service</a:t>
            </a:r>
            <a:endParaRPr kumimoji="1" lang="zh-CN" altLang="en-US" dirty="0">
              <a:latin typeface="Gill Sans" panose="020B0502020104020203" pitchFamily="34" charset="-79"/>
              <a:cs typeface="Gill Sans" panose="020B0502020104020203" pitchFamily="34" charset="-79"/>
            </a:endParaRPr>
          </a:p>
        </p:txBody>
      </p:sp>
      <p:sp>
        <p:nvSpPr>
          <p:cNvPr id="23" name="文本框 22">
            <a:extLst>
              <a:ext uri="{FF2B5EF4-FFF2-40B4-BE49-F238E27FC236}">
                <a16:creationId xmlns:a16="http://schemas.microsoft.com/office/drawing/2014/main" id="{C25E36E3-A4F1-CF45-AF7A-6182B6E98A50}"/>
              </a:ext>
            </a:extLst>
          </p:cNvPr>
          <p:cNvSpPr txBox="1"/>
          <p:nvPr/>
        </p:nvSpPr>
        <p:spPr>
          <a:xfrm>
            <a:off x="2762486" y="3274956"/>
            <a:ext cx="2785794" cy="369332"/>
          </a:xfrm>
          <a:prstGeom prst="rect">
            <a:avLst/>
          </a:prstGeom>
          <a:noFill/>
        </p:spPr>
        <p:txBody>
          <a:bodyPr wrap="square" rtlCol="0">
            <a:spAutoFit/>
          </a:bodyPr>
          <a:lstStyle/>
          <a:p>
            <a:r>
              <a:rPr kumimoji="1" lang="en-US" altLang="zh-CN" dirty="0">
                <a:solidFill>
                  <a:srgbClr val="7030A0"/>
                </a:solidFill>
                <a:latin typeface="Gill Sans MT" panose="020B0502020104020203" pitchFamily="34" charset="0"/>
                <a:cs typeface="Gill Sans Light" panose="020B0302020104020203" pitchFamily="34" charset="-79"/>
              </a:rPr>
              <a:t>✓ constantly low latency</a:t>
            </a:r>
            <a:endParaRPr kumimoji="1" lang="zh-CN" altLang="en-US" dirty="0">
              <a:solidFill>
                <a:srgbClr val="7030A0"/>
              </a:solidFill>
              <a:latin typeface="Gill Sans MT" panose="020B0502020104020203" pitchFamily="34" charset="0"/>
              <a:cs typeface="Gill Sans Light" panose="020B0302020104020203" pitchFamily="34" charset="-79"/>
            </a:endParaRPr>
          </a:p>
        </p:txBody>
      </p:sp>
      <p:sp>
        <p:nvSpPr>
          <p:cNvPr id="25" name="文本框 24">
            <a:extLst>
              <a:ext uri="{FF2B5EF4-FFF2-40B4-BE49-F238E27FC236}">
                <a16:creationId xmlns:a16="http://schemas.microsoft.com/office/drawing/2014/main" id="{302B4995-D62D-0D42-8222-67A0107D65F1}"/>
              </a:ext>
            </a:extLst>
          </p:cNvPr>
          <p:cNvSpPr txBox="1"/>
          <p:nvPr/>
        </p:nvSpPr>
        <p:spPr>
          <a:xfrm>
            <a:off x="7692008" y="3288034"/>
            <a:ext cx="4017754" cy="369332"/>
          </a:xfrm>
          <a:prstGeom prst="rect">
            <a:avLst/>
          </a:prstGeom>
          <a:noFill/>
        </p:spPr>
        <p:txBody>
          <a:bodyPr wrap="square" rtlCol="0">
            <a:spAutoFit/>
          </a:bodyPr>
          <a:lstStyle/>
          <a:p>
            <a:r>
              <a:rPr kumimoji="1" lang="en-US" altLang="zh-CN" dirty="0">
                <a:solidFill>
                  <a:srgbClr val="7030A0"/>
                </a:solidFill>
                <a:latin typeface="Gill Sans MT" panose="020B0502020104020203" pitchFamily="34" charset="0"/>
                <a:cs typeface="Gill Sans Light" panose="020B0302020104020203" pitchFamily="34" charset="-79"/>
              </a:rPr>
              <a:t>✓ constantly low latency and packet loss</a:t>
            </a:r>
            <a:endParaRPr kumimoji="1" lang="zh-CN" altLang="en-US" dirty="0">
              <a:solidFill>
                <a:srgbClr val="7030A0"/>
              </a:solidFill>
              <a:latin typeface="Gill Sans MT" panose="020B0502020104020203" pitchFamily="34" charset="0"/>
              <a:cs typeface="Gill Sans Light" panose="020B0302020104020203" pitchFamily="34" charset="-79"/>
            </a:endParaRPr>
          </a:p>
        </p:txBody>
      </p:sp>
      <p:sp>
        <p:nvSpPr>
          <p:cNvPr id="26" name="文本框 25">
            <a:extLst>
              <a:ext uri="{FF2B5EF4-FFF2-40B4-BE49-F238E27FC236}">
                <a16:creationId xmlns:a16="http://schemas.microsoft.com/office/drawing/2014/main" id="{F400B58E-9215-D747-A46A-8812E95C0025}"/>
              </a:ext>
            </a:extLst>
          </p:cNvPr>
          <p:cNvSpPr txBox="1"/>
          <p:nvPr/>
        </p:nvSpPr>
        <p:spPr>
          <a:xfrm>
            <a:off x="7900791" y="6380001"/>
            <a:ext cx="3892926" cy="369332"/>
          </a:xfrm>
          <a:prstGeom prst="rect">
            <a:avLst/>
          </a:prstGeom>
          <a:noFill/>
        </p:spPr>
        <p:txBody>
          <a:bodyPr wrap="square" rtlCol="0">
            <a:spAutoFit/>
          </a:bodyPr>
          <a:lstStyle/>
          <a:p>
            <a:r>
              <a:rPr kumimoji="1" lang="en-US" altLang="zh-CN" dirty="0">
                <a:solidFill>
                  <a:srgbClr val="7030A0"/>
                </a:solidFill>
                <a:latin typeface="Gill Sans MT" panose="020B0502020104020203" pitchFamily="34" charset="0"/>
                <a:cs typeface="Gill Sans Light" panose="020B0302020104020203" pitchFamily="34" charset="-79"/>
              </a:rPr>
              <a:t>✓ high throughput and low packet loss</a:t>
            </a:r>
            <a:endParaRPr kumimoji="1" lang="zh-CN" altLang="en-US" dirty="0">
              <a:solidFill>
                <a:srgbClr val="7030A0"/>
              </a:solidFill>
              <a:latin typeface="Gill Sans MT" panose="020B0502020104020203" pitchFamily="34" charset="0"/>
              <a:cs typeface="Gill Sans Light" panose="020B0302020104020203" pitchFamily="34" charset="-79"/>
            </a:endParaRPr>
          </a:p>
        </p:txBody>
      </p:sp>
      <p:pic>
        <p:nvPicPr>
          <p:cNvPr id="30" name="图片 29">
            <a:extLst>
              <a:ext uri="{FF2B5EF4-FFF2-40B4-BE49-F238E27FC236}">
                <a16:creationId xmlns:a16="http://schemas.microsoft.com/office/drawing/2014/main" id="{983787D9-28B7-F741-9481-6BDF96D904F3}"/>
              </a:ext>
            </a:extLst>
          </p:cNvPr>
          <p:cNvPicPr>
            <a:picLocks noChangeAspect="1"/>
          </p:cNvPicPr>
          <p:nvPr/>
        </p:nvPicPr>
        <p:blipFill>
          <a:blip r:embed="rId9"/>
          <a:stretch>
            <a:fillRect/>
          </a:stretch>
        </p:blipFill>
        <p:spPr>
          <a:xfrm>
            <a:off x="4008722" y="3962174"/>
            <a:ext cx="3243257" cy="1882078"/>
          </a:xfrm>
          <a:prstGeom prst="rect">
            <a:avLst/>
          </a:prstGeom>
        </p:spPr>
      </p:pic>
      <p:sp>
        <p:nvSpPr>
          <p:cNvPr id="31" name="文本框 30">
            <a:extLst>
              <a:ext uri="{FF2B5EF4-FFF2-40B4-BE49-F238E27FC236}">
                <a16:creationId xmlns:a16="http://schemas.microsoft.com/office/drawing/2014/main" id="{89DA4DDA-E437-1C4A-B0EC-D7F62B8E0BCE}"/>
              </a:ext>
            </a:extLst>
          </p:cNvPr>
          <p:cNvSpPr txBox="1"/>
          <p:nvPr/>
        </p:nvSpPr>
        <p:spPr>
          <a:xfrm>
            <a:off x="4794861" y="5966530"/>
            <a:ext cx="2194614" cy="369332"/>
          </a:xfrm>
          <a:prstGeom prst="rect">
            <a:avLst/>
          </a:prstGeom>
          <a:noFill/>
        </p:spPr>
        <p:txBody>
          <a:bodyPr wrap="square" rtlCol="0">
            <a:spAutoFit/>
          </a:bodyPr>
          <a:lstStyle/>
          <a:p>
            <a:r>
              <a:rPr kumimoji="1" lang="en-US" altLang="zh-CN" dirty="0">
                <a:latin typeface="Gill Sans" panose="020B0502020104020203" pitchFamily="34" charset="-79"/>
                <a:cs typeface="Gill Sans" panose="020B0502020104020203" pitchFamily="34" charset="-79"/>
              </a:rPr>
              <a:t>Video Conference</a:t>
            </a:r>
            <a:endParaRPr kumimoji="1" lang="zh-CN" altLang="en-US" dirty="0">
              <a:latin typeface="Gill Sans" panose="020B0502020104020203" pitchFamily="34" charset="-79"/>
              <a:cs typeface="Gill Sans" panose="020B0502020104020203" pitchFamily="34" charset="-79"/>
            </a:endParaRPr>
          </a:p>
        </p:txBody>
      </p:sp>
      <p:sp>
        <p:nvSpPr>
          <p:cNvPr id="32" name="文本框 31">
            <a:extLst>
              <a:ext uri="{FF2B5EF4-FFF2-40B4-BE49-F238E27FC236}">
                <a16:creationId xmlns:a16="http://schemas.microsoft.com/office/drawing/2014/main" id="{8CDBD90F-63F6-4F41-BD73-35D71B2F64F7}"/>
              </a:ext>
            </a:extLst>
          </p:cNvPr>
          <p:cNvSpPr txBox="1"/>
          <p:nvPr/>
        </p:nvSpPr>
        <p:spPr>
          <a:xfrm>
            <a:off x="685184" y="6350654"/>
            <a:ext cx="5927504" cy="369332"/>
          </a:xfrm>
          <a:prstGeom prst="rect">
            <a:avLst/>
          </a:prstGeom>
          <a:noFill/>
        </p:spPr>
        <p:txBody>
          <a:bodyPr wrap="square" rtlCol="0">
            <a:spAutoFit/>
          </a:bodyPr>
          <a:lstStyle/>
          <a:p>
            <a:r>
              <a:rPr kumimoji="1" lang="en-US" altLang="zh-CN" dirty="0">
                <a:solidFill>
                  <a:srgbClr val="7030A0"/>
                </a:solidFill>
                <a:latin typeface="Gill Sans MT" panose="020B0502020104020203" pitchFamily="34" charset="0"/>
                <a:cs typeface="Gill Sans Light" panose="020B0302020104020203" pitchFamily="34" charset="-79"/>
              </a:rPr>
              <a:t>✓ constantly low latency and packet loss, and high throughput</a:t>
            </a:r>
          </a:p>
        </p:txBody>
      </p:sp>
      <p:sp>
        <p:nvSpPr>
          <p:cNvPr id="33" name="矩形 32">
            <a:extLst>
              <a:ext uri="{FF2B5EF4-FFF2-40B4-BE49-F238E27FC236}">
                <a16:creationId xmlns:a16="http://schemas.microsoft.com/office/drawing/2014/main" id="{49945590-597C-0747-B009-C01D506E21F9}"/>
              </a:ext>
            </a:extLst>
          </p:cNvPr>
          <p:cNvSpPr/>
          <p:nvPr/>
        </p:nvSpPr>
        <p:spPr>
          <a:xfrm>
            <a:off x="295835" y="995442"/>
            <a:ext cx="6956144" cy="2661924"/>
          </a:xfrm>
          <a:prstGeom prst="rect">
            <a:avLst/>
          </a:prstGeom>
          <a:noFill/>
          <a:ln>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矩形 33">
            <a:extLst>
              <a:ext uri="{FF2B5EF4-FFF2-40B4-BE49-F238E27FC236}">
                <a16:creationId xmlns:a16="http://schemas.microsoft.com/office/drawing/2014/main" id="{D3467EFA-8499-3845-BA97-0600F23E2DFB}"/>
              </a:ext>
            </a:extLst>
          </p:cNvPr>
          <p:cNvSpPr/>
          <p:nvPr/>
        </p:nvSpPr>
        <p:spPr>
          <a:xfrm>
            <a:off x="295835" y="4074982"/>
            <a:ext cx="6956144" cy="2661924"/>
          </a:xfrm>
          <a:prstGeom prst="rect">
            <a:avLst/>
          </a:prstGeom>
          <a:noFill/>
          <a:ln>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矩形 34">
            <a:extLst>
              <a:ext uri="{FF2B5EF4-FFF2-40B4-BE49-F238E27FC236}">
                <a16:creationId xmlns:a16="http://schemas.microsoft.com/office/drawing/2014/main" id="{44CD04CE-E737-A64D-ADBD-3EB6A85034AE}"/>
              </a:ext>
            </a:extLst>
          </p:cNvPr>
          <p:cNvSpPr/>
          <p:nvPr/>
        </p:nvSpPr>
        <p:spPr>
          <a:xfrm>
            <a:off x="7593737" y="4075504"/>
            <a:ext cx="4330769" cy="2661924"/>
          </a:xfrm>
          <a:prstGeom prst="rect">
            <a:avLst/>
          </a:prstGeom>
          <a:noFill/>
          <a:ln>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76" name="灯片编号占位符 75">
            <a:extLst>
              <a:ext uri="{FF2B5EF4-FFF2-40B4-BE49-F238E27FC236}">
                <a16:creationId xmlns:a16="http://schemas.microsoft.com/office/drawing/2014/main" id="{63DBC4A5-C22D-4E4F-8EE3-B43A8A99D2E7}"/>
              </a:ext>
            </a:extLst>
          </p:cNvPr>
          <p:cNvSpPr>
            <a:spLocks noGrp="1"/>
          </p:cNvSpPr>
          <p:nvPr>
            <p:ph type="sldNum" sz="quarter" idx="12"/>
          </p:nvPr>
        </p:nvSpPr>
        <p:spPr>
          <a:xfrm>
            <a:off x="9448800" y="6492875"/>
            <a:ext cx="2743200" cy="365125"/>
          </a:xfrm>
        </p:spPr>
        <p:txBody>
          <a:bodyPr/>
          <a:lstStyle/>
          <a:p>
            <a:fld id="{7E58E2E3-9338-904D-B0EF-72E59A78C11C}" type="slidenum">
              <a:rPr kumimoji="1" lang="zh-CN" altLang="en-US" smtClean="0"/>
              <a:t>2</a:t>
            </a:fld>
            <a:endParaRPr kumimoji="1" lang="zh-CN" altLang="en-US" dirty="0"/>
          </a:p>
        </p:txBody>
      </p:sp>
    </p:spTree>
    <p:extLst>
      <p:ext uri="{BB962C8B-B14F-4D97-AF65-F5344CB8AC3E}">
        <p14:creationId xmlns:p14="http://schemas.microsoft.com/office/powerpoint/2010/main" val="38186322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05FF7E-E020-DC41-9FAC-DAF670C8FE9F}"/>
              </a:ext>
            </a:extLst>
          </p:cNvPr>
          <p:cNvSpPr>
            <a:spLocks noGrp="1"/>
          </p:cNvSpPr>
          <p:nvPr>
            <p:ph type="title"/>
          </p:nvPr>
        </p:nvSpPr>
        <p:spPr>
          <a:xfrm>
            <a:off x="372764" y="-54564"/>
            <a:ext cx="10515600" cy="1325563"/>
          </a:xfrm>
        </p:spPr>
        <p:txBody>
          <a:bodyPr/>
          <a:lstStyle/>
          <a:p>
            <a:r>
              <a:rPr kumimoji="1" lang="en-US" altLang="zh-CN" dirty="0">
                <a:latin typeface="Gill Sans MT" panose="020B0502020104020203" pitchFamily="34" charset="0"/>
              </a:rPr>
              <a:t>Evaluation</a:t>
            </a:r>
            <a:endParaRPr kumimoji="1" lang="zh-CN" altLang="en-US" dirty="0">
              <a:latin typeface="Gill Sans MT" panose="020B0502020104020203" pitchFamily="34" charset="0"/>
            </a:endParaRPr>
          </a:p>
        </p:txBody>
      </p:sp>
      <p:sp>
        <p:nvSpPr>
          <p:cNvPr id="3" name="文本框 2">
            <a:extLst>
              <a:ext uri="{FF2B5EF4-FFF2-40B4-BE49-F238E27FC236}">
                <a16:creationId xmlns:a16="http://schemas.microsoft.com/office/drawing/2014/main" id="{34B87DBB-3AC6-F14F-972F-C40D7B368C8C}"/>
              </a:ext>
            </a:extLst>
          </p:cNvPr>
          <p:cNvSpPr txBox="1"/>
          <p:nvPr/>
        </p:nvSpPr>
        <p:spPr>
          <a:xfrm>
            <a:off x="372764" y="932444"/>
            <a:ext cx="8126361" cy="461665"/>
          </a:xfrm>
          <a:prstGeom prst="rect">
            <a:avLst/>
          </a:prstGeom>
          <a:noFill/>
        </p:spPr>
        <p:txBody>
          <a:bodyPr wrap="square" rtlCol="0">
            <a:spAutoFit/>
          </a:bodyPr>
          <a:lstStyle/>
          <a:p>
            <a:r>
              <a:rPr kumimoji="1" lang="en-US" altLang="zh-CN" sz="2400" dirty="0">
                <a:latin typeface="Gill Sans MT" panose="020B0502020104020203" pitchFamily="34" charset="0"/>
              </a:rPr>
              <a:t>DOVE’s resource utilization over large networks</a:t>
            </a:r>
            <a:endParaRPr kumimoji="1" lang="zh-CN" altLang="en-US" sz="2400" dirty="0">
              <a:latin typeface="Gill Sans MT" panose="020B0502020104020203" pitchFamily="34" charset="0"/>
            </a:endParaRPr>
          </a:p>
        </p:txBody>
      </p:sp>
      <p:sp>
        <p:nvSpPr>
          <p:cNvPr id="11" name="文本框 10">
            <a:extLst>
              <a:ext uri="{FF2B5EF4-FFF2-40B4-BE49-F238E27FC236}">
                <a16:creationId xmlns:a16="http://schemas.microsoft.com/office/drawing/2014/main" id="{3D1EAB69-80EA-FF47-83C3-DA3527FDFE82}"/>
              </a:ext>
            </a:extLst>
          </p:cNvPr>
          <p:cNvSpPr txBox="1"/>
          <p:nvPr/>
        </p:nvSpPr>
        <p:spPr>
          <a:xfrm>
            <a:off x="372764" y="1535016"/>
            <a:ext cx="4945011" cy="4493538"/>
          </a:xfrm>
          <a:prstGeom prst="rect">
            <a:avLst/>
          </a:prstGeom>
          <a:noFill/>
        </p:spPr>
        <p:txBody>
          <a:bodyPr wrap="square" rtlCol="0">
            <a:spAutoFit/>
          </a:bodyPr>
          <a:lstStyle/>
          <a:p>
            <a:pPr marL="342900" indent="-342900">
              <a:buFont typeface="Arial" panose="020B0604020202020204" pitchFamily="34" charset="0"/>
              <a:buChar char="•"/>
            </a:pPr>
            <a:r>
              <a:rPr kumimoji="1" lang="en-US" altLang="zh-CN" sz="2200" dirty="0">
                <a:latin typeface="Gill Sans MT" panose="020B0502020104020203" pitchFamily="34" charset="0"/>
              </a:rPr>
              <a:t>512 selected flows and 512 watched flows for each pair of nodes</a:t>
            </a:r>
          </a:p>
          <a:p>
            <a:pPr marL="342900" indent="-342900">
              <a:buFont typeface="Arial" panose="020B0604020202020204" pitchFamily="34" charset="0"/>
              <a:buChar char="•"/>
            </a:pPr>
            <a:endParaRPr kumimoji="1" lang="en-US" altLang="zh-CN" sz="2200" dirty="0">
              <a:latin typeface="Gill Sans MT" panose="020B0502020104020203" pitchFamily="34" charset="0"/>
            </a:endParaRPr>
          </a:p>
          <a:p>
            <a:pPr marL="342900" indent="-342900">
              <a:buFont typeface="Arial" panose="020B0604020202020204" pitchFamily="34" charset="0"/>
              <a:buChar char="•"/>
            </a:pPr>
            <a:r>
              <a:rPr kumimoji="1" lang="en-US" altLang="zh-CN" sz="2200" dirty="0">
                <a:latin typeface="Gill Sans MT" panose="020B0502020104020203" pitchFamily="34" charset="0"/>
              </a:rPr>
              <a:t>DOVE  TCAM = 2x </a:t>
            </a:r>
            <a:r>
              <a:rPr kumimoji="1" lang="en-US" altLang="zh-CN" sz="2200" dirty="0" err="1">
                <a:latin typeface="Gill Sans MT" panose="020B0502020104020203" pitchFamily="34" charset="0"/>
              </a:rPr>
              <a:t>INTSight</a:t>
            </a:r>
            <a:r>
              <a:rPr kumimoji="1" lang="en-US" altLang="zh-CN" sz="2200" dirty="0">
                <a:latin typeface="Gill Sans MT" panose="020B0502020104020203" pitchFamily="34" charset="0"/>
              </a:rPr>
              <a:t> TCAM</a:t>
            </a:r>
          </a:p>
          <a:p>
            <a:pPr marL="800100" lvl="1" indent="-342900">
              <a:buFont typeface="Arial" panose="020B0604020202020204" pitchFamily="34" charset="0"/>
              <a:buChar char="•"/>
            </a:pPr>
            <a:r>
              <a:rPr kumimoji="1" lang="en-US" altLang="zh-CN" sz="2200" dirty="0">
                <a:latin typeface="Gill Sans MT" panose="020B0502020104020203" pitchFamily="34" charset="0"/>
              </a:rPr>
              <a:t>DOVE monitors two sets of flows as </a:t>
            </a:r>
            <a:r>
              <a:rPr kumimoji="1" lang="en-US" altLang="zh-CN" sz="2200" dirty="0" err="1">
                <a:latin typeface="Gill Sans MT" panose="020B0502020104020203" pitchFamily="34" charset="0"/>
              </a:rPr>
              <a:t>INTSight</a:t>
            </a:r>
            <a:r>
              <a:rPr kumimoji="1" lang="en-US" altLang="zh-CN" sz="2200" dirty="0">
                <a:latin typeface="Gill Sans MT" panose="020B0502020104020203" pitchFamily="34" charset="0"/>
              </a:rPr>
              <a:t> only monitors one</a:t>
            </a:r>
          </a:p>
          <a:p>
            <a:pPr marL="800100" lvl="1" indent="-342900">
              <a:buFont typeface="Arial" panose="020B0604020202020204" pitchFamily="34" charset="0"/>
              <a:buChar char="•"/>
            </a:pPr>
            <a:endParaRPr kumimoji="1" lang="en-US" altLang="zh-CN" sz="2200" dirty="0">
              <a:latin typeface="Gill Sans MT" panose="020B0502020104020203" pitchFamily="34" charset="0"/>
            </a:endParaRPr>
          </a:p>
          <a:p>
            <a:pPr marL="342900" indent="-342900">
              <a:buFont typeface="Arial" panose="020B0604020202020204" pitchFamily="34" charset="0"/>
              <a:buChar char="•"/>
            </a:pPr>
            <a:r>
              <a:rPr kumimoji="1" lang="en-US" altLang="zh-CN" sz="2200" dirty="0">
                <a:latin typeface="Gill Sans MT" panose="020B0502020104020203" pitchFamily="34" charset="0"/>
              </a:rPr>
              <a:t>DOVE  SRAM &gt; </a:t>
            </a:r>
            <a:r>
              <a:rPr kumimoji="1" lang="en-US" altLang="zh-CN" sz="2200" dirty="0" err="1">
                <a:latin typeface="Gill Sans MT" panose="020B0502020104020203" pitchFamily="34" charset="0"/>
              </a:rPr>
              <a:t>INTSight</a:t>
            </a:r>
            <a:r>
              <a:rPr kumimoji="1" lang="en-US" altLang="zh-CN" sz="2200" dirty="0">
                <a:latin typeface="Gill Sans MT" panose="020B0502020104020203" pitchFamily="34" charset="0"/>
              </a:rPr>
              <a:t> SRAM</a:t>
            </a:r>
          </a:p>
          <a:p>
            <a:pPr marL="800100" lvl="1" indent="-342900">
              <a:buFont typeface="Arial" panose="020B0604020202020204" pitchFamily="34" charset="0"/>
              <a:buChar char="•"/>
            </a:pPr>
            <a:r>
              <a:rPr kumimoji="1" lang="en-US" altLang="zh-CN" sz="2200" dirty="0">
                <a:latin typeface="Gill Sans MT" panose="020B0502020104020203" pitchFamily="34" charset="0"/>
              </a:rPr>
              <a:t>DOVE requires many registers to store intermediate values</a:t>
            </a:r>
          </a:p>
          <a:p>
            <a:pPr marL="800100" lvl="1" indent="-342900">
              <a:buFont typeface="Arial" panose="020B0604020202020204" pitchFamily="34" charset="0"/>
              <a:buChar char="•"/>
            </a:pPr>
            <a:endParaRPr kumimoji="1" lang="en-US" altLang="zh-CN" sz="2200" dirty="0">
              <a:latin typeface="Gill Sans MT" panose="020B0502020104020203" pitchFamily="34" charset="0"/>
            </a:endParaRPr>
          </a:p>
          <a:p>
            <a:pPr marL="342900" indent="-342900">
              <a:buFont typeface="Arial" panose="020B0604020202020204" pitchFamily="34" charset="0"/>
              <a:buChar char="•"/>
            </a:pPr>
            <a:r>
              <a:rPr kumimoji="1" lang="en-US" altLang="zh-CN" sz="2200" dirty="0">
                <a:latin typeface="Gill Sans MT" panose="020B0502020104020203" pitchFamily="34" charset="0"/>
              </a:rPr>
              <a:t>The required resources can fit into programmable switches such as Tofino.</a:t>
            </a:r>
          </a:p>
        </p:txBody>
      </p:sp>
      <p:pic>
        <p:nvPicPr>
          <p:cNvPr id="5" name="图片 4">
            <a:extLst>
              <a:ext uri="{FF2B5EF4-FFF2-40B4-BE49-F238E27FC236}">
                <a16:creationId xmlns:a16="http://schemas.microsoft.com/office/drawing/2014/main" id="{1D5BD3BA-FD06-8844-8F80-29C8A5671066}"/>
              </a:ext>
            </a:extLst>
          </p:cNvPr>
          <p:cNvPicPr>
            <a:picLocks noChangeAspect="1"/>
          </p:cNvPicPr>
          <p:nvPr/>
        </p:nvPicPr>
        <p:blipFill rotWithShape="1">
          <a:blip r:embed="rId3"/>
          <a:srcRect t="2129"/>
          <a:stretch/>
        </p:blipFill>
        <p:spPr>
          <a:xfrm>
            <a:off x="5317775" y="1394109"/>
            <a:ext cx="6362700" cy="5021573"/>
          </a:xfrm>
          <a:prstGeom prst="rect">
            <a:avLst/>
          </a:prstGeom>
        </p:spPr>
      </p:pic>
      <p:sp>
        <p:nvSpPr>
          <p:cNvPr id="10" name="灯片编号占位符 9">
            <a:extLst>
              <a:ext uri="{FF2B5EF4-FFF2-40B4-BE49-F238E27FC236}">
                <a16:creationId xmlns:a16="http://schemas.microsoft.com/office/drawing/2014/main" id="{608E31A8-BA09-7F4F-88A7-16A391F610FF}"/>
              </a:ext>
            </a:extLst>
          </p:cNvPr>
          <p:cNvSpPr>
            <a:spLocks noGrp="1"/>
          </p:cNvSpPr>
          <p:nvPr>
            <p:ph type="sldNum" sz="quarter" idx="12"/>
          </p:nvPr>
        </p:nvSpPr>
        <p:spPr>
          <a:xfrm>
            <a:off x="9448800" y="6492875"/>
            <a:ext cx="2743200" cy="365125"/>
          </a:xfrm>
        </p:spPr>
        <p:txBody>
          <a:bodyPr/>
          <a:lstStyle/>
          <a:p>
            <a:fld id="{7E58E2E3-9338-904D-B0EF-72E59A78C11C}" type="slidenum">
              <a:rPr kumimoji="1" lang="zh-CN" altLang="en-US" smtClean="0"/>
              <a:t>20</a:t>
            </a:fld>
            <a:endParaRPr kumimoji="1" lang="zh-CN" altLang="en-US" dirty="0"/>
          </a:p>
        </p:txBody>
      </p:sp>
    </p:spTree>
    <p:extLst>
      <p:ext uri="{BB962C8B-B14F-4D97-AF65-F5344CB8AC3E}">
        <p14:creationId xmlns:p14="http://schemas.microsoft.com/office/powerpoint/2010/main" val="15157862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B3F24A-F1B0-C849-82E0-0774DBA8FE7F}"/>
              </a:ext>
            </a:extLst>
          </p:cNvPr>
          <p:cNvSpPr>
            <a:spLocks noGrp="1"/>
          </p:cNvSpPr>
          <p:nvPr>
            <p:ph type="ctrTitle"/>
          </p:nvPr>
        </p:nvSpPr>
        <p:spPr>
          <a:xfrm>
            <a:off x="1210232" y="505215"/>
            <a:ext cx="10518230" cy="2387600"/>
          </a:xfrm>
        </p:spPr>
        <p:txBody>
          <a:bodyPr>
            <a:normAutofit/>
          </a:bodyPr>
          <a:lstStyle/>
          <a:p>
            <a:r>
              <a:rPr kumimoji="1" lang="en-US" altLang="zh-CN" sz="3600" dirty="0" err="1">
                <a:latin typeface="Gill Sans" panose="020B0502020104020203" pitchFamily="34" charset="-79"/>
                <a:cs typeface="Gill Sans" panose="020B0502020104020203" pitchFamily="34" charset="-79"/>
              </a:rPr>
              <a:t>iagnosis</a:t>
            </a:r>
            <a:r>
              <a:rPr kumimoji="1" lang="en-US" altLang="zh-CN" sz="3600" dirty="0">
                <a:latin typeface="Gill Sans" panose="020B0502020104020203" pitchFamily="34" charset="-79"/>
                <a:cs typeface="Gill Sans" panose="020B0502020104020203" pitchFamily="34" charset="-79"/>
              </a:rPr>
              <a:t>-driven </a:t>
            </a:r>
            <a:r>
              <a:rPr kumimoji="1" lang="en-US" altLang="zh-CN" sz="8000" dirty="0">
                <a:latin typeface="Gill Sans" panose="020B0502020104020203" pitchFamily="34" charset="-79"/>
                <a:cs typeface="Gill Sans" panose="020B0502020104020203" pitchFamily="34" charset="-79"/>
              </a:rPr>
              <a:t> </a:t>
            </a:r>
            <a:r>
              <a:rPr kumimoji="1" lang="en-US" altLang="zh-CN" sz="3600" dirty="0">
                <a:latin typeface="Gill Sans" panose="020B0502020104020203" pitchFamily="34" charset="-79"/>
                <a:cs typeface="Gill Sans" panose="020B0502020104020203" pitchFamily="34" charset="-79"/>
              </a:rPr>
              <a:t>SL    </a:t>
            </a:r>
            <a:r>
              <a:rPr kumimoji="1" lang="zh-CN" altLang="en-US" sz="9600" dirty="0">
                <a:solidFill>
                  <a:srgbClr val="7030A0"/>
                </a:solidFill>
                <a:latin typeface="Gill Sans" panose="020B0502020104020203" pitchFamily="34" charset="-79"/>
                <a:cs typeface="Gill Sans" panose="020B0502020104020203" pitchFamily="34" charset="-79"/>
              </a:rPr>
              <a:t> </a:t>
            </a:r>
            <a:r>
              <a:rPr kumimoji="1" lang="en-US" altLang="zh-CN" sz="8000" dirty="0">
                <a:latin typeface="Gill Sans" panose="020B0502020104020203" pitchFamily="34" charset="-79"/>
                <a:cs typeface="Gill Sans" panose="020B0502020104020203" pitchFamily="34" charset="-79"/>
              </a:rPr>
              <a:t>   </a:t>
            </a:r>
            <a:r>
              <a:rPr kumimoji="1" lang="en-US" altLang="zh-CN" sz="3600" dirty="0" err="1">
                <a:latin typeface="Gill Sans" panose="020B0502020104020203" pitchFamily="34" charset="-79"/>
                <a:cs typeface="Gill Sans" panose="020B0502020104020203" pitchFamily="34" charset="-79"/>
              </a:rPr>
              <a:t>iolation</a:t>
            </a:r>
            <a:r>
              <a:rPr kumimoji="1" lang="en-US" altLang="zh-CN" sz="8000" dirty="0">
                <a:latin typeface="Gill Sans" panose="020B0502020104020203" pitchFamily="34" charset="-79"/>
                <a:cs typeface="Gill Sans" panose="020B0502020104020203" pitchFamily="34" charset="-79"/>
              </a:rPr>
              <a:t>  </a:t>
            </a:r>
            <a:r>
              <a:rPr kumimoji="1" lang="en-US" altLang="zh-CN" sz="3600" dirty="0">
                <a:latin typeface="Gill Sans" panose="020B0502020104020203" pitchFamily="34" charset="-79"/>
                <a:cs typeface="Gill Sans" panose="020B0502020104020203" pitchFamily="34" charset="-79"/>
              </a:rPr>
              <a:t>D    </a:t>
            </a:r>
            <a:r>
              <a:rPr kumimoji="1" lang="en-US" altLang="zh-CN" sz="3600" dirty="0" err="1">
                <a:latin typeface="Gill Sans" panose="020B0502020104020203" pitchFamily="34" charset="-79"/>
                <a:cs typeface="Gill Sans" panose="020B0502020104020203" pitchFamily="34" charset="-79"/>
              </a:rPr>
              <a:t>tection</a:t>
            </a:r>
            <a:endParaRPr kumimoji="1" lang="zh-CN" altLang="en-US" sz="3200" dirty="0">
              <a:latin typeface="Gill Sans" panose="020B0502020104020203" pitchFamily="34" charset="-79"/>
              <a:cs typeface="Gill Sans" panose="020B0502020104020203" pitchFamily="34" charset="-79"/>
            </a:endParaRPr>
          </a:p>
        </p:txBody>
      </p:sp>
      <p:sp>
        <p:nvSpPr>
          <p:cNvPr id="3" name="副标题 2">
            <a:extLst>
              <a:ext uri="{FF2B5EF4-FFF2-40B4-BE49-F238E27FC236}">
                <a16:creationId xmlns:a16="http://schemas.microsoft.com/office/drawing/2014/main" id="{734EC0F0-E6C5-8442-8810-525752DFBDE3}"/>
              </a:ext>
            </a:extLst>
          </p:cNvPr>
          <p:cNvSpPr>
            <a:spLocks noGrp="1"/>
          </p:cNvSpPr>
          <p:nvPr>
            <p:ph type="subTitle" idx="1"/>
          </p:nvPr>
        </p:nvSpPr>
        <p:spPr>
          <a:xfrm>
            <a:off x="1210232" y="3965185"/>
            <a:ext cx="9588844" cy="3263029"/>
          </a:xfrm>
          <a:effectLst>
            <a:glow rad="139700">
              <a:schemeClr val="accent1">
                <a:satMod val="175000"/>
                <a:alpha val="40000"/>
              </a:schemeClr>
            </a:glow>
          </a:effectLst>
        </p:spPr>
        <p:txBody>
          <a:bodyPr>
            <a:normAutofit/>
          </a:bodyPr>
          <a:lstStyle/>
          <a:p>
            <a:r>
              <a:rPr kumimoji="1" lang="en-US" altLang="zh-CN" sz="4400" dirty="0">
                <a:latin typeface="Gill Sans MT" panose="020B0502020104020203" pitchFamily="34" charset="0"/>
                <a:cs typeface="Gill Sans Light" panose="020B0302020104020203" pitchFamily="34" charset="-79"/>
              </a:rPr>
              <a:t>THANKS</a:t>
            </a:r>
            <a:endParaRPr kumimoji="1" lang="en-US" altLang="zh-CN" sz="2800" i="1" dirty="0">
              <a:latin typeface="Gill Sans MT" panose="020B0502020104020203" pitchFamily="34" charset="0"/>
              <a:cs typeface="Gill Sans Light" panose="020B0302020104020203" pitchFamily="34" charset="-79"/>
            </a:endParaRPr>
          </a:p>
          <a:p>
            <a:endParaRPr kumimoji="1" lang="en-US" altLang="zh-CN" sz="2800" i="1" dirty="0">
              <a:latin typeface="Gill Sans MT" panose="020B0502020104020203" pitchFamily="34" charset="0"/>
              <a:cs typeface="Gill Sans Light" panose="020B0302020104020203" pitchFamily="34" charset="-79"/>
            </a:endParaRPr>
          </a:p>
          <a:p>
            <a:endParaRPr kumimoji="1" lang="en-US" altLang="zh-CN" sz="2000" i="1" dirty="0">
              <a:latin typeface="Gill Sans MT" panose="020B0502020104020203" pitchFamily="34" charset="0"/>
              <a:cs typeface="Gill Sans Light" panose="020B0302020104020203" pitchFamily="34" charset="-79"/>
            </a:endParaRPr>
          </a:p>
          <a:p>
            <a:endParaRPr kumimoji="1" lang="en-US" altLang="zh-CN" sz="2000" i="1" dirty="0">
              <a:latin typeface="Gill Sans MT" panose="020B0502020104020203" pitchFamily="34" charset="0"/>
              <a:cs typeface="Gill Sans Light" panose="020B0302020104020203" pitchFamily="34" charset="-79"/>
            </a:endParaRPr>
          </a:p>
          <a:p>
            <a:r>
              <a:rPr kumimoji="1" lang="en-US" altLang="zh-CN" sz="2000" i="1" dirty="0">
                <a:latin typeface="Gill Sans MT" panose="020B0502020104020203" pitchFamily="34" charset="0"/>
                <a:cs typeface="Gill Sans Light" panose="020B0302020104020203" pitchFamily="34" charset="-79"/>
              </a:rPr>
              <a:t>leiyr20[AT]mails[DOT]</a:t>
            </a:r>
            <a:r>
              <a:rPr kumimoji="1" lang="en-US" altLang="zh-CN" sz="2000" i="1" dirty="0" err="1">
                <a:latin typeface="Gill Sans MT" panose="020B0502020104020203" pitchFamily="34" charset="0"/>
                <a:cs typeface="Gill Sans Light" panose="020B0302020104020203" pitchFamily="34" charset="-79"/>
              </a:rPr>
              <a:t>tsinghua</a:t>
            </a:r>
            <a:r>
              <a:rPr kumimoji="1" lang="en-US" altLang="zh-CN" sz="2000" i="1" dirty="0">
                <a:latin typeface="Gill Sans MT" panose="020B0502020104020203" pitchFamily="34" charset="0"/>
                <a:cs typeface="Gill Sans Light" panose="020B0302020104020203" pitchFamily="34" charset="-79"/>
              </a:rPr>
              <a:t>[DOT]</a:t>
            </a:r>
            <a:r>
              <a:rPr kumimoji="1" lang="en-US" altLang="zh-CN" sz="2000" i="1" dirty="0" err="1">
                <a:latin typeface="Gill Sans MT" panose="020B0502020104020203" pitchFamily="34" charset="0"/>
                <a:cs typeface="Gill Sans Light" panose="020B0302020104020203" pitchFamily="34" charset="-79"/>
              </a:rPr>
              <a:t>edu</a:t>
            </a:r>
            <a:r>
              <a:rPr kumimoji="1" lang="en-US" altLang="zh-CN" sz="2000" i="1" dirty="0">
                <a:latin typeface="Gill Sans MT" panose="020B0502020104020203" pitchFamily="34" charset="0"/>
                <a:cs typeface="Gill Sans Light" panose="020B0302020104020203" pitchFamily="34" charset="-79"/>
              </a:rPr>
              <a:t>[DOT]</a:t>
            </a:r>
            <a:r>
              <a:rPr kumimoji="1" lang="en-US" altLang="zh-CN" sz="2000" i="1" dirty="0" err="1">
                <a:latin typeface="Gill Sans MT" panose="020B0502020104020203" pitchFamily="34" charset="0"/>
                <a:cs typeface="Gill Sans Light" panose="020B0302020104020203" pitchFamily="34" charset="-79"/>
              </a:rPr>
              <a:t>cn</a:t>
            </a:r>
            <a:endParaRPr kumimoji="1" lang="zh-CN" altLang="en-US" sz="2000" i="1" dirty="0">
              <a:latin typeface="Gill Sans MT" panose="020B0502020104020203" pitchFamily="34" charset="0"/>
              <a:cs typeface="Gill Sans Light" panose="020B0302020104020203" pitchFamily="34" charset="-79"/>
            </a:endParaRPr>
          </a:p>
        </p:txBody>
      </p:sp>
      <p:sp>
        <p:nvSpPr>
          <p:cNvPr id="4" name="文本框 3">
            <a:extLst>
              <a:ext uri="{FF2B5EF4-FFF2-40B4-BE49-F238E27FC236}">
                <a16:creationId xmlns:a16="http://schemas.microsoft.com/office/drawing/2014/main" id="{2A398B26-5B46-724C-A004-AE07B2101E98}"/>
              </a:ext>
            </a:extLst>
          </p:cNvPr>
          <p:cNvSpPr txBox="1"/>
          <p:nvPr/>
        </p:nvSpPr>
        <p:spPr>
          <a:xfrm>
            <a:off x="866464" y="1597417"/>
            <a:ext cx="1569308" cy="1446550"/>
          </a:xfrm>
          <a:prstGeom prst="rect">
            <a:avLst/>
          </a:prstGeom>
          <a:noFill/>
          <a:effectLst>
            <a:glow rad="228600">
              <a:schemeClr val="accent1">
                <a:satMod val="175000"/>
                <a:alpha val="40000"/>
              </a:schemeClr>
            </a:glow>
            <a:outerShdw blurRad="76200" dist="76200" dir="2700000" algn="tl" rotWithShape="0">
              <a:prstClr val="black">
                <a:alpha val="25000"/>
              </a:prstClr>
            </a:outerShdw>
          </a:effectLst>
        </p:spPr>
        <p:txBody>
          <a:bodyPr wrap="square" rtlCol="0">
            <a:spAutoFit/>
          </a:bodyPr>
          <a:lstStyle/>
          <a:p>
            <a:r>
              <a:rPr kumimoji="1" lang="en-US" altLang="zh-CN" sz="8800" dirty="0">
                <a:solidFill>
                  <a:srgbClr val="7030A0"/>
                </a:solidFill>
                <a:latin typeface="Gill Sans" panose="020B0502020104020203" pitchFamily="34" charset="-79"/>
                <a:cs typeface="Gill Sans" panose="020B0502020104020203" pitchFamily="34" charset="-79"/>
              </a:rPr>
              <a:t>D</a:t>
            </a:r>
            <a:endParaRPr kumimoji="1" lang="zh-CN" altLang="en-US" sz="8800" dirty="0"/>
          </a:p>
        </p:txBody>
      </p:sp>
      <p:sp>
        <p:nvSpPr>
          <p:cNvPr id="5" name="文本框 4">
            <a:extLst>
              <a:ext uri="{FF2B5EF4-FFF2-40B4-BE49-F238E27FC236}">
                <a16:creationId xmlns:a16="http://schemas.microsoft.com/office/drawing/2014/main" id="{D6BD5541-C54A-2D44-8FD9-E22F28828C1C}"/>
              </a:ext>
            </a:extLst>
          </p:cNvPr>
          <p:cNvSpPr txBox="1"/>
          <p:nvPr/>
        </p:nvSpPr>
        <p:spPr>
          <a:xfrm>
            <a:off x="5222464" y="1598711"/>
            <a:ext cx="1569308" cy="1446550"/>
          </a:xfrm>
          <a:prstGeom prst="rect">
            <a:avLst/>
          </a:prstGeom>
          <a:noFill/>
          <a:effectLst>
            <a:glow rad="228600">
              <a:schemeClr val="accent1">
                <a:satMod val="175000"/>
                <a:alpha val="40000"/>
              </a:schemeClr>
            </a:glow>
            <a:outerShdw blurRad="76200" dist="76200" dir="2700000" algn="tl" rotWithShape="0">
              <a:prstClr val="black">
                <a:alpha val="25000"/>
              </a:prstClr>
            </a:outerShdw>
          </a:effectLst>
        </p:spPr>
        <p:txBody>
          <a:bodyPr wrap="square" rtlCol="0">
            <a:spAutoFit/>
          </a:bodyPr>
          <a:lstStyle/>
          <a:p>
            <a:r>
              <a:rPr kumimoji="1" lang="en-US" altLang="zh-CN" sz="8800" dirty="0">
                <a:solidFill>
                  <a:srgbClr val="7030A0"/>
                </a:solidFill>
                <a:latin typeface="Gill Sans" panose="020B0502020104020203" pitchFamily="34" charset="-79"/>
                <a:cs typeface="Gill Sans" panose="020B0502020104020203" pitchFamily="34" charset="-79"/>
              </a:rPr>
              <a:t>O</a:t>
            </a:r>
            <a:endParaRPr kumimoji="1" lang="zh-CN" altLang="en-US" sz="8800" dirty="0"/>
          </a:p>
        </p:txBody>
      </p:sp>
      <p:sp>
        <p:nvSpPr>
          <p:cNvPr id="6" name="文本框 5">
            <a:extLst>
              <a:ext uri="{FF2B5EF4-FFF2-40B4-BE49-F238E27FC236}">
                <a16:creationId xmlns:a16="http://schemas.microsoft.com/office/drawing/2014/main" id="{04917DB3-0BD9-6145-BC57-7A25193EEEFE}"/>
              </a:ext>
            </a:extLst>
          </p:cNvPr>
          <p:cNvSpPr txBox="1"/>
          <p:nvPr/>
        </p:nvSpPr>
        <p:spPr>
          <a:xfrm>
            <a:off x="6374464" y="1598711"/>
            <a:ext cx="1569308" cy="1446550"/>
          </a:xfrm>
          <a:prstGeom prst="rect">
            <a:avLst/>
          </a:prstGeom>
          <a:noFill/>
          <a:effectLst>
            <a:glow rad="228600">
              <a:schemeClr val="accent1">
                <a:satMod val="175000"/>
                <a:alpha val="40000"/>
              </a:schemeClr>
            </a:glow>
            <a:outerShdw blurRad="76200" dist="76200" dir="2700000" algn="tl" rotWithShape="0">
              <a:prstClr val="black">
                <a:alpha val="25000"/>
              </a:prstClr>
            </a:outerShdw>
          </a:effectLst>
        </p:spPr>
        <p:txBody>
          <a:bodyPr wrap="square" rtlCol="0">
            <a:spAutoFit/>
          </a:bodyPr>
          <a:lstStyle/>
          <a:p>
            <a:r>
              <a:rPr kumimoji="1" lang="en-US" altLang="zh-CN" sz="8800" dirty="0">
                <a:solidFill>
                  <a:srgbClr val="7030A0"/>
                </a:solidFill>
                <a:latin typeface="Gill Sans" panose="020B0502020104020203" pitchFamily="34" charset="-79"/>
                <a:cs typeface="Gill Sans" panose="020B0502020104020203" pitchFamily="34" charset="-79"/>
              </a:rPr>
              <a:t>V</a:t>
            </a:r>
            <a:endParaRPr kumimoji="1" lang="zh-CN" altLang="en-US" sz="8800" dirty="0"/>
          </a:p>
        </p:txBody>
      </p:sp>
      <p:sp>
        <p:nvSpPr>
          <p:cNvPr id="7" name="文本框 6">
            <a:extLst>
              <a:ext uri="{FF2B5EF4-FFF2-40B4-BE49-F238E27FC236}">
                <a16:creationId xmlns:a16="http://schemas.microsoft.com/office/drawing/2014/main" id="{44187A2A-79C7-F14A-BD01-4996D5359D3A}"/>
              </a:ext>
            </a:extLst>
          </p:cNvPr>
          <p:cNvSpPr txBox="1"/>
          <p:nvPr/>
        </p:nvSpPr>
        <p:spPr>
          <a:xfrm>
            <a:off x="9182464" y="1598711"/>
            <a:ext cx="1569308" cy="1446550"/>
          </a:xfrm>
          <a:prstGeom prst="rect">
            <a:avLst/>
          </a:prstGeom>
          <a:noFill/>
          <a:effectLst>
            <a:glow rad="228600">
              <a:schemeClr val="accent1">
                <a:satMod val="175000"/>
                <a:alpha val="40000"/>
              </a:schemeClr>
            </a:glow>
            <a:outerShdw blurRad="76200" dist="76200" dir="2700000" algn="tl" rotWithShape="0">
              <a:prstClr val="black">
                <a:alpha val="25000"/>
              </a:prstClr>
            </a:outerShdw>
          </a:effectLst>
        </p:spPr>
        <p:txBody>
          <a:bodyPr wrap="square" rtlCol="0">
            <a:spAutoFit/>
          </a:bodyPr>
          <a:lstStyle/>
          <a:p>
            <a:r>
              <a:rPr kumimoji="1" lang="en-US" altLang="zh-CN" sz="8800" dirty="0">
                <a:solidFill>
                  <a:srgbClr val="7030A0"/>
                </a:solidFill>
                <a:latin typeface="Gill Sans" panose="020B0502020104020203" pitchFamily="34" charset="-79"/>
                <a:cs typeface="Gill Sans" panose="020B0502020104020203" pitchFamily="34" charset="-79"/>
              </a:rPr>
              <a:t>E</a:t>
            </a:r>
            <a:endParaRPr kumimoji="1" lang="zh-CN" altLang="en-US" sz="8800" dirty="0"/>
          </a:p>
        </p:txBody>
      </p:sp>
    </p:spTree>
    <p:extLst>
      <p:ext uri="{BB962C8B-B14F-4D97-AF65-F5344CB8AC3E}">
        <p14:creationId xmlns:p14="http://schemas.microsoft.com/office/powerpoint/2010/main" val="3519112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05FF7E-E020-DC41-9FAC-DAF670C8FE9F}"/>
              </a:ext>
            </a:extLst>
          </p:cNvPr>
          <p:cNvSpPr>
            <a:spLocks noGrp="1"/>
          </p:cNvSpPr>
          <p:nvPr>
            <p:ph type="title"/>
          </p:nvPr>
        </p:nvSpPr>
        <p:spPr>
          <a:xfrm>
            <a:off x="502023" y="0"/>
            <a:ext cx="10515600" cy="1325563"/>
          </a:xfrm>
        </p:spPr>
        <p:txBody>
          <a:bodyPr/>
          <a:lstStyle/>
          <a:p>
            <a:r>
              <a:rPr kumimoji="1" lang="en-US" altLang="zh-CN" dirty="0">
                <a:latin typeface="Gill Sans MT" panose="020B0502020104020203" pitchFamily="34" charset="0"/>
              </a:rPr>
              <a:t>SLO Violation is Common and Destructive</a:t>
            </a:r>
            <a:endParaRPr kumimoji="1" lang="zh-CN" altLang="en-US" dirty="0">
              <a:latin typeface="Gill Sans MT" panose="020B0502020104020203" pitchFamily="34" charset="0"/>
            </a:endParaRPr>
          </a:p>
        </p:txBody>
      </p:sp>
      <p:pic>
        <p:nvPicPr>
          <p:cNvPr id="4" name="内容占位符 3">
            <a:extLst>
              <a:ext uri="{FF2B5EF4-FFF2-40B4-BE49-F238E27FC236}">
                <a16:creationId xmlns:a16="http://schemas.microsoft.com/office/drawing/2014/main" id="{1E3A1960-508B-EE46-B93E-0B2DF5158C1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5623" y="1253453"/>
            <a:ext cx="4749800" cy="2400300"/>
          </a:xfrm>
          <a:prstGeom prst="rect">
            <a:avLst/>
          </a:prstGeom>
          <a:solidFill>
            <a:schemeClr val="accent3">
              <a:lumMod val="20000"/>
              <a:lumOff val="80000"/>
            </a:schemeClr>
          </a:solidFill>
        </p:spPr>
      </p:pic>
      <p:sp>
        <p:nvSpPr>
          <p:cNvPr id="5" name="文本框 4">
            <a:extLst>
              <a:ext uri="{FF2B5EF4-FFF2-40B4-BE49-F238E27FC236}">
                <a16:creationId xmlns:a16="http://schemas.microsoft.com/office/drawing/2014/main" id="{2CA0924E-0CA8-C245-AC25-033C2454409E}"/>
              </a:ext>
            </a:extLst>
          </p:cNvPr>
          <p:cNvSpPr txBox="1"/>
          <p:nvPr/>
        </p:nvSpPr>
        <p:spPr>
          <a:xfrm>
            <a:off x="451024" y="3738411"/>
            <a:ext cx="5389496" cy="769441"/>
          </a:xfrm>
          <a:prstGeom prst="rect">
            <a:avLst/>
          </a:prstGeom>
          <a:noFill/>
        </p:spPr>
        <p:txBody>
          <a:bodyPr wrap="square" rtlCol="0">
            <a:spAutoFit/>
          </a:bodyPr>
          <a:lstStyle/>
          <a:p>
            <a:r>
              <a:rPr kumimoji="1" lang="en-US" altLang="zh-CN" sz="2200" dirty="0">
                <a:latin typeface="Gill Sans" panose="020B0502020104020203" pitchFamily="34" charset="-79"/>
                <a:cs typeface="Gill Sans" panose="020B0502020104020203" pitchFamily="34" charset="-79"/>
              </a:rPr>
              <a:t>Latency SLO violation causes </a:t>
            </a:r>
            <a:r>
              <a:rPr kumimoji="1" lang="en-US" altLang="zh-CN" sz="2200" dirty="0">
                <a:solidFill>
                  <a:srgbClr val="7030A0"/>
                </a:solidFill>
                <a:latin typeface="Gill Sans" panose="020B0502020104020203" pitchFamily="34" charset="-79"/>
                <a:cs typeface="Gill Sans" panose="020B0502020104020203" pitchFamily="34" charset="-79"/>
              </a:rPr>
              <a:t>monetary damages</a:t>
            </a:r>
            <a:r>
              <a:rPr kumimoji="1" lang="en-US" altLang="zh-CN" sz="2200" dirty="0">
                <a:latin typeface="Gill Sans" panose="020B0502020104020203" pitchFamily="34" charset="-79"/>
                <a:cs typeface="Gill Sans" panose="020B0502020104020203" pitchFamily="34" charset="-79"/>
              </a:rPr>
              <a:t> from Google and Bing</a:t>
            </a:r>
            <a:endParaRPr kumimoji="1" lang="zh-CN" altLang="en-US" sz="2200" dirty="0">
              <a:latin typeface="Gill Sans" panose="020B0502020104020203" pitchFamily="34" charset="-79"/>
              <a:cs typeface="Gill Sans" panose="020B0502020104020203" pitchFamily="34" charset="-79"/>
            </a:endParaRPr>
          </a:p>
        </p:txBody>
      </p:sp>
      <p:sp>
        <p:nvSpPr>
          <p:cNvPr id="7" name="竖排文字占位符 2">
            <a:extLst>
              <a:ext uri="{FF2B5EF4-FFF2-40B4-BE49-F238E27FC236}">
                <a16:creationId xmlns:a16="http://schemas.microsoft.com/office/drawing/2014/main" id="{FD5659E0-8E77-3540-AB4E-CD2EFE418687}"/>
              </a:ext>
            </a:extLst>
          </p:cNvPr>
          <p:cNvSpPr txBox="1">
            <a:spLocks/>
          </p:cNvSpPr>
          <p:nvPr/>
        </p:nvSpPr>
        <p:spPr>
          <a:xfrm>
            <a:off x="-162137" y="4561981"/>
            <a:ext cx="12512813" cy="25004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Font typeface="Arial" panose="020B0604020202020204" pitchFamily="34" charset="0"/>
              <a:buNone/>
            </a:pPr>
            <a:endParaRPr lang="en-US" altLang="zh-CN" dirty="0">
              <a:latin typeface="Gill Sans MT" panose="020B0502020104020203" pitchFamily="34" charset="0"/>
              <a:cs typeface="Calibri Light" panose="020F0302020204030204" pitchFamily="34" charset="0"/>
            </a:endParaRPr>
          </a:p>
          <a:p>
            <a:pPr lvl="1"/>
            <a:r>
              <a:rPr lang="en-US" altLang="zh-CN" sz="2200" dirty="0">
                <a:latin typeface="Gill Sans MT" panose="020B0502020104020203" pitchFamily="34" charset="0"/>
                <a:cs typeface="Calibri Light" panose="020F0302020204030204" pitchFamily="34" charset="0"/>
              </a:rPr>
              <a:t>Amazon lost </a:t>
            </a:r>
            <a:r>
              <a:rPr lang="en-US" altLang="zh-CN" sz="2200" dirty="0">
                <a:solidFill>
                  <a:srgbClr val="7030A0"/>
                </a:solidFill>
                <a:latin typeface="Gill Sans MT" panose="020B0502020104020203" pitchFamily="34" charset="0"/>
                <a:cs typeface="Calibri Light" panose="020F0302020204030204" pitchFamily="34" charset="0"/>
              </a:rPr>
              <a:t>$66,240/ minute </a:t>
            </a:r>
            <a:r>
              <a:rPr lang="en-US" altLang="zh-CN" sz="2200" dirty="0">
                <a:latin typeface="Gill Sans MT" panose="020B0502020104020203" pitchFamily="34" charset="0"/>
                <a:cs typeface="Calibri Light" panose="020F0302020204030204" pitchFamily="34" charset="0"/>
              </a:rPr>
              <a:t>on 2013.8.19 due to a </a:t>
            </a:r>
            <a:r>
              <a:rPr lang="en-US" altLang="zh-CN" sz="2200" dirty="0">
                <a:solidFill>
                  <a:srgbClr val="7030A0"/>
                </a:solidFill>
                <a:latin typeface="Gill Sans MT" panose="020B0502020104020203" pitchFamily="34" charset="0"/>
                <a:cs typeface="Calibri Light" panose="020F0302020204030204" pitchFamily="34" charset="0"/>
              </a:rPr>
              <a:t>blackout</a:t>
            </a:r>
          </a:p>
          <a:p>
            <a:pPr lvl="1"/>
            <a:r>
              <a:rPr lang="en-US" altLang="zh-CN" sz="2200" dirty="0">
                <a:solidFill>
                  <a:srgbClr val="7030A0"/>
                </a:solidFill>
                <a:latin typeface="Gill Sans MT" panose="020B0502020104020203" pitchFamily="34" charset="0"/>
                <a:cs typeface="Calibri Light" panose="020F0302020204030204" pitchFamily="34" charset="0"/>
              </a:rPr>
              <a:t>40-80</a:t>
            </a:r>
            <a:r>
              <a:rPr lang="en-US" altLang="zh-CN" sz="2200" dirty="0">
                <a:latin typeface="Gill Sans MT" panose="020B0502020104020203" pitchFamily="34" charset="0"/>
                <a:cs typeface="Calibri Light" panose="020F0302020204030204" pitchFamily="34" charset="0"/>
              </a:rPr>
              <a:t> machines suffer from packet loss in DCN per year</a:t>
            </a:r>
          </a:p>
          <a:p>
            <a:pPr lvl="1"/>
            <a:r>
              <a:rPr lang="en-US" altLang="zh-CN" sz="2200" dirty="0">
                <a:latin typeface="Gill Sans MT" panose="020B0502020104020203" pitchFamily="34" charset="0"/>
                <a:cs typeface="Calibri Light" panose="020F0302020204030204" pitchFamily="34" charset="0"/>
              </a:rPr>
              <a:t>Katz-Bassett discovered reachability problems involving about </a:t>
            </a:r>
            <a:r>
              <a:rPr lang="en-US" altLang="zh-CN" sz="2200" dirty="0">
                <a:solidFill>
                  <a:srgbClr val="7030A0"/>
                </a:solidFill>
                <a:latin typeface="Gill Sans MT" panose="020B0502020104020203" pitchFamily="34" charset="0"/>
                <a:cs typeface="Calibri Light" panose="020F0302020204030204" pitchFamily="34" charset="0"/>
              </a:rPr>
              <a:t>10,000</a:t>
            </a:r>
            <a:r>
              <a:rPr lang="en-US" altLang="zh-CN" sz="2200" b="1" dirty="0">
                <a:solidFill>
                  <a:srgbClr val="7030A0"/>
                </a:solidFill>
                <a:latin typeface="Gill Sans MT" panose="020B0502020104020203" pitchFamily="34" charset="0"/>
                <a:cs typeface="Calibri Light" panose="020F0302020204030204" pitchFamily="34" charset="0"/>
              </a:rPr>
              <a:t> </a:t>
            </a:r>
            <a:r>
              <a:rPr lang="en-US" altLang="zh-CN" sz="2200" dirty="0">
                <a:latin typeface="Gill Sans MT" panose="020B0502020104020203" pitchFamily="34" charset="0"/>
                <a:cs typeface="Calibri Light" panose="020F0302020204030204" pitchFamily="34" charset="0"/>
              </a:rPr>
              <a:t>distinct prefixes during 3 weeks</a:t>
            </a:r>
          </a:p>
          <a:p>
            <a:pPr lvl="1"/>
            <a:r>
              <a:rPr lang="en-US" altLang="zh-CN" sz="2200" dirty="0">
                <a:solidFill>
                  <a:srgbClr val="7030A0"/>
                </a:solidFill>
                <a:latin typeface="Gill Sans MT" panose="020B0502020104020203" pitchFamily="34" charset="0"/>
                <a:cs typeface="Calibri Light" panose="020F0302020204030204" pitchFamily="34" charset="0"/>
              </a:rPr>
              <a:t>Tens of</a:t>
            </a:r>
            <a:r>
              <a:rPr lang="en-US" altLang="zh-CN" sz="2200" dirty="0">
                <a:latin typeface="Gill Sans MT" panose="020B0502020104020203" pitchFamily="34" charset="0"/>
                <a:cs typeface="Calibri Light" panose="020F0302020204030204" pitchFamily="34" charset="0"/>
              </a:rPr>
              <a:t> Internet outages from https://</a:t>
            </a:r>
            <a:r>
              <a:rPr lang="en-US" altLang="zh-CN" sz="2200" dirty="0" err="1">
                <a:latin typeface="Gill Sans MT" panose="020B0502020104020203" pitchFamily="34" charset="0"/>
                <a:cs typeface="Calibri Light" panose="020F0302020204030204" pitchFamily="34" charset="0"/>
              </a:rPr>
              <a:t>www.thousandeyes.com</a:t>
            </a:r>
            <a:r>
              <a:rPr lang="en-US" altLang="zh-CN" sz="2200" dirty="0">
                <a:latin typeface="Gill Sans MT" panose="020B0502020104020203" pitchFamily="34" charset="0"/>
                <a:cs typeface="Calibri Light" panose="020F0302020204030204" pitchFamily="34" charset="0"/>
              </a:rPr>
              <a:t>/outages/ in last 24 hours</a:t>
            </a:r>
          </a:p>
        </p:txBody>
      </p:sp>
      <p:pic>
        <p:nvPicPr>
          <p:cNvPr id="9" name="图片 8">
            <a:extLst>
              <a:ext uri="{FF2B5EF4-FFF2-40B4-BE49-F238E27FC236}">
                <a16:creationId xmlns:a16="http://schemas.microsoft.com/office/drawing/2014/main" id="{7D3A745D-B204-3E42-AF6D-D92C7A037666}"/>
              </a:ext>
            </a:extLst>
          </p:cNvPr>
          <p:cNvPicPr>
            <a:picLocks noChangeAspect="1"/>
          </p:cNvPicPr>
          <p:nvPr/>
        </p:nvPicPr>
        <p:blipFill rotWithShape="1">
          <a:blip r:embed="rId4"/>
          <a:srcRect r="32845"/>
          <a:stretch/>
        </p:blipFill>
        <p:spPr>
          <a:xfrm>
            <a:off x="5751187" y="946776"/>
            <a:ext cx="5389496" cy="2879184"/>
          </a:xfrm>
          <a:prstGeom prst="rect">
            <a:avLst/>
          </a:prstGeom>
        </p:spPr>
      </p:pic>
      <p:sp>
        <p:nvSpPr>
          <p:cNvPr id="11" name="文本框 10">
            <a:extLst>
              <a:ext uri="{FF2B5EF4-FFF2-40B4-BE49-F238E27FC236}">
                <a16:creationId xmlns:a16="http://schemas.microsoft.com/office/drawing/2014/main" id="{E8062553-FFBE-3740-ABAF-E3736C381A10}"/>
              </a:ext>
            </a:extLst>
          </p:cNvPr>
          <p:cNvSpPr txBox="1"/>
          <p:nvPr/>
        </p:nvSpPr>
        <p:spPr>
          <a:xfrm>
            <a:off x="6097731" y="3784730"/>
            <a:ext cx="5643245" cy="769441"/>
          </a:xfrm>
          <a:prstGeom prst="rect">
            <a:avLst/>
          </a:prstGeom>
          <a:noFill/>
        </p:spPr>
        <p:txBody>
          <a:bodyPr wrap="square" rtlCol="0">
            <a:spAutoFit/>
          </a:bodyPr>
          <a:lstStyle/>
          <a:p>
            <a:r>
              <a:rPr kumimoji="1" lang="en-US" altLang="zh-CN" sz="2200" dirty="0">
                <a:latin typeface="Gill Sans" panose="020B0502020104020203" pitchFamily="34" charset="-79"/>
                <a:cs typeface="Gill Sans" panose="020B0502020104020203" pitchFamily="34" charset="-79"/>
              </a:rPr>
              <a:t>Latency SLO violation is </a:t>
            </a:r>
            <a:r>
              <a:rPr kumimoji="1" lang="en-US" altLang="zh-CN" sz="2200" dirty="0">
                <a:solidFill>
                  <a:srgbClr val="7030A0"/>
                </a:solidFill>
                <a:latin typeface="Gill Sans" panose="020B0502020104020203" pitchFamily="34" charset="-79"/>
                <a:cs typeface="Gill Sans" panose="020B0502020104020203" pitchFamily="34" charset="-79"/>
              </a:rPr>
              <a:t>common</a:t>
            </a:r>
            <a:r>
              <a:rPr kumimoji="1" lang="en-US" altLang="zh-CN" sz="2200" dirty="0">
                <a:latin typeface="Gill Sans" panose="020B0502020104020203" pitchFamily="34" charset="-79"/>
                <a:cs typeface="Gill Sans" panose="020B0502020104020203" pitchFamily="34" charset="-79"/>
              </a:rPr>
              <a:t> at busy time when playing games from Australian ISPs</a:t>
            </a:r>
            <a:endParaRPr kumimoji="1" lang="zh-CN" altLang="en-US" sz="2200" dirty="0">
              <a:latin typeface="Gill Sans" panose="020B0502020104020203" pitchFamily="34" charset="-79"/>
              <a:cs typeface="Gill Sans" panose="020B0502020104020203" pitchFamily="34" charset="-79"/>
            </a:endParaRPr>
          </a:p>
        </p:txBody>
      </p:sp>
      <p:sp>
        <p:nvSpPr>
          <p:cNvPr id="13" name="灯片编号占位符 12">
            <a:extLst>
              <a:ext uri="{FF2B5EF4-FFF2-40B4-BE49-F238E27FC236}">
                <a16:creationId xmlns:a16="http://schemas.microsoft.com/office/drawing/2014/main" id="{21455570-5FB2-0A45-BEC4-4365166F5B38}"/>
              </a:ext>
            </a:extLst>
          </p:cNvPr>
          <p:cNvSpPr>
            <a:spLocks noGrp="1"/>
          </p:cNvSpPr>
          <p:nvPr>
            <p:ph type="sldNum" sz="quarter" idx="12"/>
          </p:nvPr>
        </p:nvSpPr>
        <p:spPr>
          <a:xfrm>
            <a:off x="9460231" y="6481351"/>
            <a:ext cx="2743200" cy="365125"/>
          </a:xfrm>
        </p:spPr>
        <p:txBody>
          <a:bodyPr/>
          <a:lstStyle/>
          <a:p>
            <a:fld id="{7E58E2E3-9338-904D-B0EF-72E59A78C11C}" type="slidenum">
              <a:rPr kumimoji="1" lang="zh-CN" altLang="en-US" smtClean="0"/>
              <a:t>3</a:t>
            </a:fld>
            <a:endParaRPr kumimoji="1" lang="zh-CN" altLang="en-US" dirty="0"/>
          </a:p>
        </p:txBody>
      </p:sp>
    </p:spTree>
    <p:extLst>
      <p:ext uri="{BB962C8B-B14F-4D97-AF65-F5344CB8AC3E}">
        <p14:creationId xmlns:p14="http://schemas.microsoft.com/office/powerpoint/2010/main" val="3499085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25A7D9-AE44-5443-AF54-4CADA442388E}"/>
              </a:ext>
            </a:extLst>
          </p:cNvPr>
          <p:cNvSpPr>
            <a:spLocks noGrp="1"/>
          </p:cNvSpPr>
          <p:nvPr>
            <p:ph type="title"/>
          </p:nvPr>
        </p:nvSpPr>
        <p:spPr>
          <a:xfrm>
            <a:off x="698500" y="0"/>
            <a:ext cx="10515600" cy="1325563"/>
          </a:xfrm>
        </p:spPr>
        <p:txBody>
          <a:bodyPr/>
          <a:lstStyle/>
          <a:p>
            <a:r>
              <a:rPr kumimoji="1" lang="en-US" altLang="zh-CN" dirty="0">
                <a:solidFill>
                  <a:srgbClr val="7030A0"/>
                </a:solidFill>
                <a:latin typeface="Gill Sans MT" panose="020B0502020104020203" pitchFamily="34" charset="0"/>
              </a:rPr>
              <a:t>Fast</a:t>
            </a:r>
            <a:r>
              <a:rPr kumimoji="1" lang="en-US" altLang="zh-CN" dirty="0">
                <a:latin typeface="Gill Sans MT" panose="020B0502020104020203" pitchFamily="34" charset="0"/>
              </a:rPr>
              <a:t> Mitigation upon SLO Violation</a:t>
            </a:r>
            <a:endParaRPr kumimoji="1" lang="zh-CN" altLang="en-US" dirty="0">
              <a:latin typeface="Gill Sans MT" panose="020B0502020104020203" pitchFamily="34" charset="0"/>
            </a:endParaRPr>
          </a:p>
        </p:txBody>
      </p:sp>
      <p:sp>
        <p:nvSpPr>
          <p:cNvPr id="4" name="文本框 3">
            <a:extLst>
              <a:ext uri="{FF2B5EF4-FFF2-40B4-BE49-F238E27FC236}">
                <a16:creationId xmlns:a16="http://schemas.microsoft.com/office/drawing/2014/main" id="{80225001-F028-F44E-BC27-10502E91D357}"/>
              </a:ext>
            </a:extLst>
          </p:cNvPr>
          <p:cNvSpPr txBox="1"/>
          <p:nvPr/>
        </p:nvSpPr>
        <p:spPr>
          <a:xfrm>
            <a:off x="1159039" y="1128370"/>
            <a:ext cx="2070100" cy="646331"/>
          </a:xfrm>
          <a:prstGeom prst="rect">
            <a:avLst/>
          </a:prstGeom>
          <a:noFill/>
        </p:spPr>
        <p:txBody>
          <a:bodyPr wrap="square" rtlCol="0">
            <a:spAutoFit/>
          </a:bodyPr>
          <a:lstStyle/>
          <a:p>
            <a:r>
              <a:rPr kumimoji="1" lang="en-US" altLang="zh-CN" sz="3600" dirty="0">
                <a:latin typeface="Gill Sans MT" panose="020B0502020104020203" pitchFamily="34" charset="0"/>
              </a:rPr>
              <a:t>detection</a:t>
            </a:r>
            <a:endParaRPr kumimoji="1" lang="zh-CN" altLang="en-US" sz="3600" dirty="0">
              <a:latin typeface="Gill Sans MT" panose="020B0502020104020203" pitchFamily="34" charset="0"/>
            </a:endParaRPr>
          </a:p>
        </p:txBody>
      </p:sp>
      <p:grpSp>
        <p:nvGrpSpPr>
          <p:cNvPr id="23" name="组合 22">
            <a:extLst>
              <a:ext uri="{FF2B5EF4-FFF2-40B4-BE49-F238E27FC236}">
                <a16:creationId xmlns:a16="http://schemas.microsoft.com/office/drawing/2014/main" id="{551F8C8D-199F-AD49-AD68-09C0758E8CCA}"/>
              </a:ext>
            </a:extLst>
          </p:cNvPr>
          <p:cNvGrpSpPr/>
          <p:nvPr/>
        </p:nvGrpSpPr>
        <p:grpSpPr>
          <a:xfrm>
            <a:off x="1152865" y="2587049"/>
            <a:ext cx="425450" cy="425450"/>
            <a:chOff x="2438400" y="3594100"/>
            <a:chExt cx="425450" cy="425450"/>
          </a:xfrm>
        </p:grpSpPr>
        <p:sp>
          <p:nvSpPr>
            <p:cNvPr id="10" name="椭圆 9">
              <a:extLst>
                <a:ext uri="{FF2B5EF4-FFF2-40B4-BE49-F238E27FC236}">
                  <a16:creationId xmlns:a16="http://schemas.microsoft.com/office/drawing/2014/main" id="{46CCDCDC-41BD-0C46-935E-5692FF16772A}"/>
                </a:ext>
              </a:extLst>
            </p:cNvPr>
            <p:cNvSpPr/>
            <p:nvPr/>
          </p:nvSpPr>
          <p:spPr>
            <a:xfrm>
              <a:off x="2438400" y="3594100"/>
              <a:ext cx="425450" cy="42545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2" name="直线箭头连接符 11">
              <a:extLst>
                <a:ext uri="{FF2B5EF4-FFF2-40B4-BE49-F238E27FC236}">
                  <a16:creationId xmlns:a16="http://schemas.microsoft.com/office/drawing/2014/main" id="{4BC98288-E6C8-2146-9B89-8D1A802307E3}"/>
                </a:ext>
              </a:extLst>
            </p:cNvPr>
            <p:cNvCxnSpPr>
              <a:cxnSpLocks/>
            </p:cNvCxnSpPr>
            <p:nvPr/>
          </p:nvCxnSpPr>
          <p:spPr>
            <a:xfrm flipH="1">
              <a:off x="2645252" y="3594100"/>
              <a:ext cx="0" cy="18000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3" name="直线箭头连接符 12">
              <a:extLst>
                <a:ext uri="{FF2B5EF4-FFF2-40B4-BE49-F238E27FC236}">
                  <a16:creationId xmlns:a16="http://schemas.microsoft.com/office/drawing/2014/main" id="{38F7E1E4-54B5-A549-A344-3EB41C4BEF7F}"/>
                </a:ext>
              </a:extLst>
            </p:cNvPr>
            <p:cNvCxnSpPr>
              <a:cxnSpLocks/>
            </p:cNvCxnSpPr>
            <p:nvPr/>
          </p:nvCxnSpPr>
          <p:spPr>
            <a:xfrm flipV="1">
              <a:off x="2645252" y="3839550"/>
              <a:ext cx="0" cy="18000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0" name="直线箭头连接符 19">
              <a:extLst>
                <a:ext uri="{FF2B5EF4-FFF2-40B4-BE49-F238E27FC236}">
                  <a16:creationId xmlns:a16="http://schemas.microsoft.com/office/drawing/2014/main" id="{A762BE32-8FCC-DE47-AEDC-895C0D5F5458}"/>
                </a:ext>
              </a:extLst>
            </p:cNvPr>
            <p:cNvCxnSpPr>
              <a:stCxn id="10" idx="2"/>
            </p:cNvCxnSpPr>
            <p:nvPr/>
          </p:nvCxnSpPr>
          <p:spPr>
            <a:xfrm>
              <a:off x="2438400" y="3806825"/>
              <a:ext cx="1800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线箭头连接符 21">
              <a:extLst>
                <a:ext uri="{FF2B5EF4-FFF2-40B4-BE49-F238E27FC236}">
                  <a16:creationId xmlns:a16="http://schemas.microsoft.com/office/drawing/2014/main" id="{15B04B0C-0F42-4D4B-9370-934565F7957D}"/>
                </a:ext>
              </a:extLst>
            </p:cNvPr>
            <p:cNvCxnSpPr>
              <a:cxnSpLocks/>
            </p:cNvCxnSpPr>
            <p:nvPr/>
          </p:nvCxnSpPr>
          <p:spPr>
            <a:xfrm flipH="1">
              <a:off x="2672389" y="3801509"/>
              <a:ext cx="1800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7" name="组合 26">
            <a:extLst>
              <a:ext uri="{FF2B5EF4-FFF2-40B4-BE49-F238E27FC236}">
                <a16:creationId xmlns:a16="http://schemas.microsoft.com/office/drawing/2014/main" id="{B3EBA7CD-FE4A-8543-9938-E3CC52D528A3}"/>
              </a:ext>
            </a:extLst>
          </p:cNvPr>
          <p:cNvGrpSpPr/>
          <p:nvPr/>
        </p:nvGrpSpPr>
        <p:grpSpPr>
          <a:xfrm>
            <a:off x="2014089" y="3262801"/>
            <a:ext cx="425450" cy="425450"/>
            <a:chOff x="2438400" y="3594100"/>
            <a:chExt cx="425450" cy="425450"/>
          </a:xfrm>
        </p:grpSpPr>
        <p:sp>
          <p:nvSpPr>
            <p:cNvPr id="28" name="椭圆 27">
              <a:extLst>
                <a:ext uri="{FF2B5EF4-FFF2-40B4-BE49-F238E27FC236}">
                  <a16:creationId xmlns:a16="http://schemas.microsoft.com/office/drawing/2014/main" id="{C7D6CF19-05CE-6A4B-B8EB-3B6621E95907}"/>
                </a:ext>
              </a:extLst>
            </p:cNvPr>
            <p:cNvSpPr/>
            <p:nvPr/>
          </p:nvSpPr>
          <p:spPr>
            <a:xfrm>
              <a:off x="2438400" y="3594100"/>
              <a:ext cx="425450" cy="42545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9" name="直线箭头连接符 28">
              <a:extLst>
                <a:ext uri="{FF2B5EF4-FFF2-40B4-BE49-F238E27FC236}">
                  <a16:creationId xmlns:a16="http://schemas.microsoft.com/office/drawing/2014/main" id="{39E568B0-D84F-F547-8D84-E1F69EA849DC}"/>
                </a:ext>
              </a:extLst>
            </p:cNvPr>
            <p:cNvCxnSpPr>
              <a:cxnSpLocks/>
            </p:cNvCxnSpPr>
            <p:nvPr/>
          </p:nvCxnSpPr>
          <p:spPr>
            <a:xfrm flipH="1">
              <a:off x="2649134" y="3594100"/>
              <a:ext cx="0" cy="18000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0" name="直线箭头连接符 29">
              <a:extLst>
                <a:ext uri="{FF2B5EF4-FFF2-40B4-BE49-F238E27FC236}">
                  <a16:creationId xmlns:a16="http://schemas.microsoft.com/office/drawing/2014/main" id="{5104857C-DF79-4D48-AF58-755D476BE4C4}"/>
                </a:ext>
              </a:extLst>
            </p:cNvPr>
            <p:cNvCxnSpPr>
              <a:cxnSpLocks/>
            </p:cNvCxnSpPr>
            <p:nvPr/>
          </p:nvCxnSpPr>
          <p:spPr>
            <a:xfrm flipV="1">
              <a:off x="2649134" y="3839550"/>
              <a:ext cx="0" cy="18000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1" name="直线箭头连接符 30">
              <a:extLst>
                <a:ext uri="{FF2B5EF4-FFF2-40B4-BE49-F238E27FC236}">
                  <a16:creationId xmlns:a16="http://schemas.microsoft.com/office/drawing/2014/main" id="{A9443C86-35B7-5341-B422-FD677443A5A6}"/>
                </a:ext>
              </a:extLst>
            </p:cNvPr>
            <p:cNvCxnSpPr>
              <a:stCxn id="28" idx="2"/>
            </p:cNvCxnSpPr>
            <p:nvPr/>
          </p:nvCxnSpPr>
          <p:spPr>
            <a:xfrm>
              <a:off x="2438400" y="3806825"/>
              <a:ext cx="1800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线箭头连接符 31">
              <a:extLst>
                <a:ext uri="{FF2B5EF4-FFF2-40B4-BE49-F238E27FC236}">
                  <a16:creationId xmlns:a16="http://schemas.microsoft.com/office/drawing/2014/main" id="{9E1656ED-662D-444E-9C5D-7D94AB30C261}"/>
                </a:ext>
              </a:extLst>
            </p:cNvPr>
            <p:cNvCxnSpPr>
              <a:cxnSpLocks/>
            </p:cNvCxnSpPr>
            <p:nvPr/>
          </p:nvCxnSpPr>
          <p:spPr>
            <a:xfrm flipH="1">
              <a:off x="2672619" y="3806825"/>
              <a:ext cx="1800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9" name="组合 38">
            <a:extLst>
              <a:ext uri="{FF2B5EF4-FFF2-40B4-BE49-F238E27FC236}">
                <a16:creationId xmlns:a16="http://schemas.microsoft.com/office/drawing/2014/main" id="{B818CE0D-1366-9B46-B2DA-6CB260192BCA}"/>
              </a:ext>
            </a:extLst>
          </p:cNvPr>
          <p:cNvGrpSpPr/>
          <p:nvPr/>
        </p:nvGrpSpPr>
        <p:grpSpPr>
          <a:xfrm>
            <a:off x="2856399" y="2587049"/>
            <a:ext cx="425450" cy="425450"/>
            <a:chOff x="2438400" y="3594100"/>
            <a:chExt cx="425450" cy="425450"/>
          </a:xfrm>
        </p:grpSpPr>
        <p:sp>
          <p:nvSpPr>
            <p:cNvPr id="40" name="椭圆 39">
              <a:extLst>
                <a:ext uri="{FF2B5EF4-FFF2-40B4-BE49-F238E27FC236}">
                  <a16:creationId xmlns:a16="http://schemas.microsoft.com/office/drawing/2014/main" id="{467AAFA1-7653-5A49-AF65-2CB1848FB5BF}"/>
                </a:ext>
              </a:extLst>
            </p:cNvPr>
            <p:cNvSpPr/>
            <p:nvPr/>
          </p:nvSpPr>
          <p:spPr>
            <a:xfrm>
              <a:off x="2438400" y="3594100"/>
              <a:ext cx="425450" cy="42545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41" name="直线箭头连接符 40">
              <a:extLst>
                <a:ext uri="{FF2B5EF4-FFF2-40B4-BE49-F238E27FC236}">
                  <a16:creationId xmlns:a16="http://schemas.microsoft.com/office/drawing/2014/main" id="{A37C8DE4-535A-C740-AC99-9DD647F81F8B}"/>
                </a:ext>
              </a:extLst>
            </p:cNvPr>
            <p:cNvCxnSpPr>
              <a:cxnSpLocks/>
            </p:cNvCxnSpPr>
            <p:nvPr/>
          </p:nvCxnSpPr>
          <p:spPr>
            <a:xfrm flipH="1">
              <a:off x="2648088" y="3594100"/>
              <a:ext cx="0" cy="18000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2" name="直线箭头连接符 41">
              <a:extLst>
                <a:ext uri="{FF2B5EF4-FFF2-40B4-BE49-F238E27FC236}">
                  <a16:creationId xmlns:a16="http://schemas.microsoft.com/office/drawing/2014/main" id="{800DCCF2-A8E8-DA46-AFEA-3AE3E329264C}"/>
                </a:ext>
              </a:extLst>
            </p:cNvPr>
            <p:cNvCxnSpPr>
              <a:cxnSpLocks/>
            </p:cNvCxnSpPr>
            <p:nvPr/>
          </p:nvCxnSpPr>
          <p:spPr>
            <a:xfrm flipV="1">
              <a:off x="2648088" y="3839550"/>
              <a:ext cx="0" cy="18000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3" name="直线箭头连接符 42">
              <a:extLst>
                <a:ext uri="{FF2B5EF4-FFF2-40B4-BE49-F238E27FC236}">
                  <a16:creationId xmlns:a16="http://schemas.microsoft.com/office/drawing/2014/main" id="{42F46B01-4EFA-B443-BD4B-339B8462CF6C}"/>
                </a:ext>
              </a:extLst>
            </p:cNvPr>
            <p:cNvCxnSpPr>
              <a:stCxn id="40" idx="2"/>
            </p:cNvCxnSpPr>
            <p:nvPr/>
          </p:nvCxnSpPr>
          <p:spPr>
            <a:xfrm>
              <a:off x="2438400" y="3806825"/>
              <a:ext cx="1800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线箭头连接符 43">
              <a:extLst>
                <a:ext uri="{FF2B5EF4-FFF2-40B4-BE49-F238E27FC236}">
                  <a16:creationId xmlns:a16="http://schemas.microsoft.com/office/drawing/2014/main" id="{F6EF0288-AC32-AA4C-A73B-CA979D229A5C}"/>
                </a:ext>
              </a:extLst>
            </p:cNvPr>
            <p:cNvCxnSpPr>
              <a:cxnSpLocks/>
            </p:cNvCxnSpPr>
            <p:nvPr/>
          </p:nvCxnSpPr>
          <p:spPr>
            <a:xfrm flipH="1">
              <a:off x="2671849" y="3806825"/>
              <a:ext cx="1800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50" name="图形 49" descr="笔记本电脑">
            <a:extLst>
              <a:ext uri="{FF2B5EF4-FFF2-40B4-BE49-F238E27FC236}">
                <a16:creationId xmlns:a16="http://schemas.microsoft.com/office/drawing/2014/main" id="{937670EA-C183-D749-9692-D008E2D3CFF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0706" y="3638490"/>
            <a:ext cx="600126" cy="600126"/>
          </a:xfrm>
          <a:prstGeom prst="rect">
            <a:avLst/>
          </a:prstGeom>
        </p:spPr>
      </p:pic>
      <p:pic>
        <p:nvPicPr>
          <p:cNvPr id="52" name="图形 51" descr="服务器">
            <a:extLst>
              <a:ext uri="{FF2B5EF4-FFF2-40B4-BE49-F238E27FC236}">
                <a16:creationId xmlns:a16="http://schemas.microsoft.com/office/drawing/2014/main" id="{9BB1BB6C-6CC3-9445-8A27-01A3B0544EA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541328" y="3639253"/>
            <a:ext cx="541472" cy="541472"/>
          </a:xfrm>
          <a:prstGeom prst="rect">
            <a:avLst/>
          </a:prstGeom>
        </p:spPr>
      </p:pic>
      <p:cxnSp>
        <p:nvCxnSpPr>
          <p:cNvPr id="54" name="直线连接符 53">
            <a:extLst>
              <a:ext uri="{FF2B5EF4-FFF2-40B4-BE49-F238E27FC236}">
                <a16:creationId xmlns:a16="http://schemas.microsoft.com/office/drawing/2014/main" id="{23729C56-E250-934F-BE03-25A3FF60BB6D}"/>
              </a:ext>
            </a:extLst>
          </p:cNvPr>
          <p:cNvCxnSpPr>
            <a:cxnSpLocks/>
            <a:endCxn id="10" idx="3"/>
          </p:cNvCxnSpPr>
          <p:nvPr/>
        </p:nvCxnSpPr>
        <p:spPr>
          <a:xfrm flipV="1">
            <a:off x="781032" y="2950193"/>
            <a:ext cx="434139" cy="786510"/>
          </a:xfrm>
          <a:prstGeom prst="line">
            <a:avLst/>
          </a:prstGeom>
          <a:ln w="12700"/>
        </p:spPr>
        <p:style>
          <a:lnRef idx="1">
            <a:schemeClr val="dk1"/>
          </a:lnRef>
          <a:fillRef idx="0">
            <a:schemeClr val="dk1"/>
          </a:fillRef>
          <a:effectRef idx="0">
            <a:schemeClr val="dk1"/>
          </a:effectRef>
          <a:fontRef idx="minor">
            <a:schemeClr val="tx1"/>
          </a:fontRef>
        </p:style>
      </p:cxnSp>
      <p:cxnSp>
        <p:nvCxnSpPr>
          <p:cNvPr id="57" name="直线连接符 56">
            <a:extLst>
              <a:ext uri="{FF2B5EF4-FFF2-40B4-BE49-F238E27FC236}">
                <a16:creationId xmlns:a16="http://schemas.microsoft.com/office/drawing/2014/main" id="{58F22154-6113-F747-827B-718BC21C7CCD}"/>
              </a:ext>
            </a:extLst>
          </p:cNvPr>
          <p:cNvCxnSpPr>
            <a:stCxn id="10" idx="5"/>
            <a:endCxn id="28" idx="1"/>
          </p:cNvCxnSpPr>
          <p:nvPr/>
        </p:nvCxnSpPr>
        <p:spPr>
          <a:xfrm>
            <a:off x="1516009" y="2950193"/>
            <a:ext cx="560386" cy="374914"/>
          </a:xfrm>
          <a:prstGeom prst="line">
            <a:avLst/>
          </a:prstGeom>
          <a:ln w="12700"/>
        </p:spPr>
        <p:style>
          <a:lnRef idx="1">
            <a:schemeClr val="dk1"/>
          </a:lnRef>
          <a:fillRef idx="0">
            <a:schemeClr val="dk1"/>
          </a:fillRef>
          <a:effectRef idx="0">
            <a:schemeClr val="dk1"/>
          </a:effectRef>
          <a:fontRef idx="minor">
            <a:schemeClr val="tx1"/>
          </a:fontRef>
        </p:style>
      </p:cxnSp>
      <p:cxnSp>
        <p:nvCxnSpPr>
          <p:cNvPr id="59" name="直线连接符 58">
            <a:extLst>
              <a:ext uri="{FF2B5EF4-FFF2-40B4-BE49-F238E27FC236}">
                <a16:creationId xmlns:a16="http://schemas.microsoft.com/office/drawing/2014/main" id="{49DBBA5F-C469-F844-9C23-9261278E24B5}"/>
              </a:ext>
            </a:extLst>
          </p:cNvPr>
          <p:cNvCxnSpPr>
            <a:stCxn id="28" idx="7"/>
            <a:endCxn id="40" idx="3"/>
          </p:cNvCxnSpPr>
          <p:nvPr/>
        </p:nvCxnSpPr>
        <p:spPr>
          <a:xfrm flipV="1">
            <a:off x="2377233" y="2950193"/>
            <a:ext cx="541472" cy="374914"/>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61" name="直线连接符 60">
            <a:extLst>
              <a:ext uri="{FF2B5EF4-FFF2-40B4-BE49-F238E27FC236}">
                <a16:creationId xmlns:a16="http://schemas.microsoft.com/office/drawing/2014/main" id="{CF5E8F47-1506-B54A-A18F-E16AD773D4E2}"/>
              </a:ext>
            </a:extLst>
          </p:cNvPr>
          <p:cNvCxnSpPr>
            <a:cxnSpLocks/>
            <a:stCxn id="40" idx="5"/>
          </p:cNvCxnSpPr>
          <p:nvPr/>
        </p:nvCxnSpPr>
        <p:spPr>
          <a:xfrm>
            <a:off x="3219543" y="2950193"/>
            <a:ext cx="451627" cy="73113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线箭头连接符 62">
            <a:extLst>
              <a:ext uri="{FF2B5EF4-FFF2-40B4-BE49-F238E27FC236}">
                <a16:creationId xmlns:a16="http://schemas.microsoft.com/office/drawing/2014/main" id="{7C33E713-714E-2649-8012-3968749CFCE6}"/>
              </a:ext>
            </a:extLst>
          </p:cNvPr>
          <p:cNvCxnSpPr>
            <a:cxnSpLocks/>
          </p:cNvCxnSpPr>
          <p:nvPr/>
        </p:nvCxnSpPr>
        <p:spPr>
          <a:xfrm flipH="1">
            <a:off x="968550" y="4042288"/>
            <a:ext cx="2597276" cy="11822"/>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71" name="文本框 70">
            <a:extLst>
              <a:ext uri="{FF2B5EF4-FFF2-40B4-BE49-F238E27FC236}">
                <a16:creationId xmlns:a16="http://schemas.microsoft.com/office/drawing/2014/main" id="{BBD2EE8D-8B83-8E4B-961D-8A1A28337539}"/>
              </a:ext>
            </a:extLst>
          </p:cNvPr>
          <p:cNvSpPr txBox="1"/>
          <p:nvPr/>
        </p:nvSpPr>
        <p:spPr>
          <a:xfrm>
            <a:off x="468850" y="4417840"/>
            <a:ext cx="4451046" cy="646331"/>
          </a:xfrm>
          <a:prstGeom prst="rect">
            <a:avLst/>
          </a:prstGeom>
          <a:noFill/>
        </p:spPr>
        <p:txBody>
          <a:bodyPr wrap="square" rtlCol="0">
            <a:spAutoFit/>
          </a:bodyPr>
          <a:lstStyle/>
          <a:p>
            <a:pPr marL="285750" indent="-285750">
              <a:buFont typeface="Arial" panose="020B0604020202020204" pitchFamily="34" charset="0"/>
              <a:buChar char="•"/>
            </a:pPr>
            <a:r>
              <a:rPr kumimoji="1" lang="en-US" altLang="zh-CN" dirty="0">
                <a:solidFill>
                  <a:srgbClr val="FF0000"/>
                </a:solidFill>
                <a:latin typeface="Gill Sans MT" panose="020B0502020104020203" pitchFamily="34" charset="0"/>
              </a:rPr>
              <a:t>delay of flow A exceeds 120ms</a:t>
            </a:r>
          </a:p>
          <a:p>
            <a:pPr marL="285750" indent="-285750">
              <a:buFont typeface="Arial" panose="020B0604020202020204" pitchFamily="34" charset="0"/>
              <a:buChar char="•"/>
            </a:pPr>
            <a:r>
              <a:rPr kumimoji="1" lang="en-US" altLang="zh-CN" dirty="0">
                <a:solidFill>
                  <a:srgbClr val="FF0000"/>
                </a:solidFill>
                <a:latin typeface="Gill Sans MT" panose="020B0502020104020203" pitchFamily="34" charset="0"/>
              </a:rPr>
              <a:t>delay SLO is violated</a:t>
            </a:r>
            <a:endParaRPr kumimoji="1" lang="zh-CN" altLang="en-US" dirty="0">
              <a:solidFill>
                <a:srgbClr val="FF0000"/>
              </a:solidFill>
              <a:latin typeface="Gill Sans MT" panose="020B0502020104020203" pitchFamily="34" charset="0"/>
            </a:endParaRPr>
          </a:p>
        </p:txBody>
      </p:sp>
      <p:sp>
        <p:nvSpPr>
          <p:cNvPr id="72" name="文本框 71">
            <a:extLst>
              <a:ext uri="{FF2B5EF4-FFF2-40B4-BE49-F238E27FC236}">
                <a16:creationId xmlns:a16="http://schemas.microsoft.com/office/drawing/2014/main" id="{60700858-3B02-504E-8E4E-8658BF224B8B}"/>
              </a:ext>
            </a:extLst>
          </p:cNvPr>
          <p:cNvSpPr txBox="1"/>
          <p:nvPr/>
        </p:nvSpPr>
        <p:spPr>
          <a:xfrm>
            <a:off x="749020" y="5666614"/>
            <a:ext cx="2890138" cy="954107"/>
          </a:xfrm>
          <a:prstGeom prst="rect">
            <a:avLst/>
          </a:prstGeom>
          <a:noFill/>
        </p:spPr>
        <p:txBody>
          <a:bodyPr wrap="square" rtlCol="0">
            <a:spAutoFit/>
          </a:bodyPr>
          <a:lstStyle/>
          <a:p>
            <a:r>
              <a:rPr kumimoji="1" lang="en-US" altLang="zh-CN" sz="2000" dirty="0">
                <a:latin typeface="Gill Sans MT" panose="020B0502020104020203" pitchFamily="34" charset="0"/>
              </a:rPr>
              <a:t>discover SLO violation:</a:t>
            </a:r>
          </a:p>
          <a:p>
            <a:pPr marL="285750" indent="-285750">
              <a:buFont typeface="Wingdings" pitchFamily="2" charset="2"/>
              <a:buChar char="ü"/>
            </a:pPr>
            <a:r>
              <a:rPr kumimoji="1" lang="en-US" altLang="zh-CN" dirty="0">
                <a:latin typeface="Gill Sans MT" panose="020B0502020104020203" pitchFamily="34" charset="0"/>
              </a:rPr>
              <a:t>measure performance</a:t>
            </a:r>
          </a:p>
          <a:p>
            <a:pPr marL="285750" indent="-285750">
              <a:buFont typeface="Wingdings" pitchFamily="2" charset="2"/>
              <a:buChar char="ü"/>
            </a:pPr>
            <a:r>
              <a:rPr kumimoji="1" lang="en-US" altLang="zh-CN" dirty="0">
                <a:latin typeface="Gill Sans MT" panose="020B0502020104020203" pitchFamily="34" charset="0"/>
              </a:rPr>
              <a:t>compare with objectives</a:t>
            </a:r>
          </a:p>
        </p:txBody>
      </p:sp>
      <p:sp>
        <p:nvSpPr>
          <p:cNvPr id="108" name="文本框 107">
            <a:extLst>
              <a:ext uri="{FF2B5EF4-FFF2-40B4-BE49-F238E27FC236}">
                <a16:creationId xmlns:a16="http://schemas.microsoft.com/office/drawing/2014/main" id="{C4223ADA-1C51-FB44-982D-38D5C83650E1}"/>
              </a:ext>
            </a:extLst>
          </p:cNvPr>
          <p:cNvSpPr txBox="1"/>
          <p:nvPr/>
        </p:nvSpPr>
        <p:spPr>
          <a:xfrm>
            <a:off x="1806155" y="3741620"/>
            <a:ext cx="1257113" cy="369332"/>
          </a:xfrm>
          <a:prstGeom prst="rect">
            <a:avLst/>
          </a:prstGeom>
          <a:noFill/>
        </p:spPr>
        <p:txBody>
          <a:bodyPr wrap="square" rtlCol="0">
            <a:spAutoFit/>
          </a:bodyPr>
          <a:lstStyle/>
          <a:p>
            <a:r>
              <a:rPr kumimoji="1" lang="en-US" altLang="zh-CN" dirty="0">
                <a:latin typeface="Gill Sans MT" panose="020B0502020104020203" pitchFamily="34" charset="0"/>
              </a:rPr>
              <a:t>flow A</a:t>
            </a:r>
            <a:endParaRPr kumimoji="1" lang="zh-CN" altLang="en-US" dirty="0">
              <a:latin typeface="Gill Sans MT" panose="020B0502020104020203" pitchFamily="34" charset="0"/>
            </a:endParaRPr>
          </a:p>
        </p:txBody>
      </p:sp>
      <p:grpSp>
        <p:nvGrpSpPr>
          <p:cNvPr id="166" name="组合 165">
            <a:extLst>
              <a:ext uri="{FF2B5EF4-FFF2-40B4-BE49-F238E27FC236}">
                <a16:creationId xmlns:a16="http://schemas.microsoft.com/office/drawing/2014/main" id="{4A1662DC-DE93-3D45-950E-653D0A33A12C}"/>
              </a:ext>
            </a:extLst>
          </p:cNvPr>
          <p:cNvGrpSpPr/>
          <p:nvPr/>
        </p:nvGrpSpPr>
        <p:grpSpPr>
          <a:xfrm>
            <a:off x="3232155" y="1110774"/>
            <a:ext cx="4984337" cy="5538138"/>
            <a:chOff x="3219543" y="1110774"/>
            <a:chExt cx="4984337" cy="5538138"/>
          </a:xfrm>
        </p:grpSpPr>
        <p:grpSp>
          <p:nvGrpSpPr>
            <p:cNvPr id="82" name="组合 81">
              <a:extLst>
                <a:ext uri="{FF2B5EF4-FFF2-40B4-BE49-F238E27FC236}">
                  <a16:creationId xmlns:a16="http://schemas.microsoft.com/office/drawing/2014/main" id="{6BE08E87-981A-734E-A4A3-095767D09580}"/>
                </a:ext>
              </a:extLst>
            </p:cNvPr>
            <p:cNvGrpSpPr/>
            <p:nvPr/>
          </p:nvGrpSpPr>
          <p:grpSpPr>
            <a:xfrm>
              <a:off x="6152953" y="3236611"/>
              <a:ext cx="425450" cy="425450"/>
              <a:chOff x="2438400" y="3594100"/>
              <a:chExt cx="425450" cy="425450"/>
            </a:xfrm>
          </p:grpSpPr>
          <p:sp>
            <p:nvSpPr>
              <p:cNvPr id="83" name="椭圆 82">
                <a:extLst>
                  <a:ext uri="{FF2B5EF4-FFF2-40B4-BE49-F238E27FC236}">
                    <a16:creationId xmlns:a16="http://schemas.microsoft.com/office/drawing/2014/main" id="{AFD18E47-0911-C94C-8B22-639592A00D11}"/>
                  </a:ext>
                </a:extLst>
              </p:cNvPr>
              <p:cNvSpPr/>
              <p:nvPr/>
            </p:nvSpPr>
            <p:spPr>
              <a:xfrm>
                <a:off x="2438400" y="3594100"/>
                <a:ext cx="425450" cy="42545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cxnSp>
            <p:nvCxnSpPr>
              <p:cNvPr id="84" name="直线箭头连接符 83">
                <a:extLst>
                  <a:ext uri="{FF2B5EF4-FFF2-40B4-BE49-F238E27FC236}">
                    <a16:creationId xmlns:a16="http://schemas.microsoft.com/office/drawing/2014/main" id="{E99EAFF8-CF17-8F40-9B32-13BC7800F52F}"/>
                  </a:ext>
                </a:extLst>
              </p:cNvPr>
              <p:cNvCxnSpPr>
                <a:cxnSpLocks/>
              </p:cNvCxnSpPr>
              <p:nvPr/>
            </p:nvCxnSpPr>
            <p:spPr>
              <a:xfrm flipH="1">
                <a:off x="2647906" y="3594100"/>
                <a:ext cx="0" cy="18000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85" name="直线箭头连接符 84">
                <a:extLst>
                  <a:ext uri="{FF2B5EF4-FFF2-40B4-BE49-F238E27FC236}">
                    <a16:creationId xmlns:a16="http://schemas.microsoft.com/office/drawing/2014/main" id="{532A5B3B-D485-9F4E-B4E9-06CF9B08392C}"/>
                  </a:ext>
                </a:extLst>
              </p:cNvPr>
              <p:cNvCxnSpPr>
                <a:cxnSpLocks/>
              </p:cNvCxnSpPr>
              <p:nvPr/>
            </p:nvCxnSpPr>
            <p:spPr>
              <a:xfrm flipV="1">
                <a:off x="2647906" y="3839550"/>
                <a:ext cx="0" cy="18000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86" name="直线箭头连接符 85">
                <a:extLst>
                  <a:ext uri="{FF2B5EF4-FFF2-40B4-BE49-F238E27FC236}">
                    <a16:creationId xmlns:a16="http://schemas.microsoft.com/office/drawing/2014/main" id="{8BF369F4-CDC5-8343-BACD-8338B4DF7B53}"/>
                  </a:ext>
                </a:extLst>
              </p:cNvPr>
              <p:cNvCxnSpPr>
                <a:stCxn id="83" idx="2"/>
              </p:cNvCxnSpPr>
              <p:nvPr/>
            </p:nvCxnSpPr>
            <p:spPr>
              <a:xfrm>
                <a:off x="2438400" y="3806825"/>
                <a:ext cx="1800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线箭头连接符 86">
                <a:extLst>
                  <a:ext uri="{FF2B5EF4-FFF2-40B4-BE49-F238E27FC236}">
                    <a16:creationId xmlns:a16="http://schemas.microsoft.com/office/drawing/2014/main" id="{7A87626C-7A69-1443-AF5E-C9B1496A01E3}"/>
                  </a:ext>
                </a:extLst>
              </p:cNvPr>
              <p:cNvCxnSpPr>
                <a:cxnSpLocks/>
              </p:cNvCxnSpPr>
              <p:nvPr/>
            </p:nvCxnSpPr>
            <p:spPr>
              <a:xfrm flipH="1">
                <a:off x="2670043" y="3806825"/>
                <a:ext cx="1800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4" name="组合 163">
              <a:extLst>
                <a:ext uri="{FF2B5EF4-FFF2-40B4-BE49-F238E27FC236}">
                  <a16:creationId xmlns:a16="http://schemas.microsoft.com/office/drawing/2014/main" id="{01DAB6CE-9805-A944-8128-D6D533BF06E7}"/>
                </a:ext>
              </a:extLst>
            </p:cNvPr>
            <p:cNvGrpSpPr/>
            <p:nvPr/>
          </p:nvGrpSpPr>
          <p:grpSpPr>
            <a:xfrm>
              <a:off x="3219543" y="1110774"/>
              <a:ext cx="4984337" cy="5538138"/>
              <a:chOff x="3219543" y="1110774"/>
              <a:chExt cx="4984337" cy="5538138"/>
            </a:xfrm>
          </p:grpSpPr>
          <p:cxnSp>
            <p:nvCxnSpPr>
              <p:cNvPr id="105" name="直线箭头连接符 104">
                <a:extLst>
                  <a:ext uri="{FF2B5EF4-FFF2-40B4-BE49-F238E27FC236}">
                    <a16:creationId xmlns:a16="http://schemas.microsoft.com/office/drawing/2014/main" id="{621B63EA-260B-DB4D-BC33-B5C3DB5EC103}"/>
                  </a:ext>
                </a:extLst>
              </p:cNvPr>
              <p:cNvCxnSpPr>
                <a:cxnSpLocks/>
              </p:cNvCxnSpPr>
              <p:nvPr/>
            </p:nvCxnSpPr>
            <p:spPr>
              <a:xfrm flipH="1">
                <a:off x="5696148" y="2611635"/>
                <a:ext cx="2319460" cy="16099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AC3CA161-8A09-6143-8A2E-AD0C9E80217F}"/>
                  </a:ext>
                </a:extLst>
              </p:cNvPr>
              <p:cNvSpPr txBox="1"/>
              <p:nvPr/>
            </p:nvSpPr>
            <p:spPr>
              <a:xfrm>
                <a:off x="5224595" y="1110774"/>
                <a:ext cx="2070100" cy="646331"/>
              </a:xfrm>
              <a:prstGeom prst="rect">
                <a:avLst/>
              </a:prstGeom>
              <a:noFill/>
            </p:spPr>
            <p:txBody>
              <a:bodyPr wrap="square" rtlCol="0">
                <a:spAutoFit/>
              </a:bodyPr>
              <a:lstStyle/>
              <a:p>
                <a:r>
                  <a:rPr kumimoji="1" lang="en-US" altLang="zh-CN" sz="3600" dirty="0">
                    <a:latin typeface="Gill Sans MT" panose="020B0502020104020203" pitchFamily="34" charset="0"/>
                  </a:rPr>
                  <a:t>diagnosis</a:t>
                </a:r>
                <a:endParaRPr kumimoji="1" lang="zh-CN" altLang="en-US" sz="3600" dirty="0">
                  <a:latin typeface="Gill Sans MT" panose="020B0502020104020203" pitchFamily="34" charset="0"/>
                </a:endParaRPr>
              </a:p>
            </p:txBody>
          </p:sp>
          <p:cxnSp>
            <p:nvCxnSpPr>
              <p:cNvPr id="25" name="直线连接符 24">
                <a:extLst>
                  <a:ext uri="{FF2B5EF4-FFF2-40B4-BE49-F238E27FC236}">
                    <a16:creationId xmlns:a16="http://schemas.microsoft.com/office/drawing/2014/main" id="{1AA5BA0C-0EBF-9C48-A544-A8B5EE0DA553}"/>
                  </a:ext>
                </a:extLst>
              </p:cNvPr>
              <p:cNvCxnSpPr>
                <a:cxnSpLocks/>
              </p:cNvCxnSpPr>
              <p:nvPr/>
            </p:nvCxnSpPr>
            <p:spPr>
              <a:xfrm>
                <a:off x="4237721" y="2087970"/>
                <a:ext cx="0" cy="4560942"/>
              </a:xfrm>
              <a:prstGeom prst="line">
                <a:avLst/>
              </a:prstGeom>
              <a:ln>
                <a:prstDash val="lgDash"/>
              </a:ln>
            </p:spPr>
            <p:style>
              <a:lnRef idx="1">
                <a:schemeClr val="dk1"/>
              </a:lnRef>
              <a:fillRef idx="0">
                <a:schemeClr val="dk1"/>
              </a:fillRef>
              <a:effectRef idx="0">
                <a:schemeClr val="dk1"/>
              </a:effectRef>
              <a:fontRef idx="minor">
                <a:schemeClr val="tx1"/>
              </a:fontRef>
            </p:style>
          </p:cxnSp>
          <p:sp>
            <p:nvSpPr>
              <p:cNvPr id="73" name="右箭头 72">
                <a:extLst>
                  <a:ext uri="{FF2B5EF4-FFF2-40B4-BE49-F238E27FC236}">
                    <a16:creationId xmlns:a16="http://schemas.microsoft.com/office/drawing/2014/main" id="{15A14AE1-563D-7642-80BA-C09C92E6E43B}"/>
                  </a:ext>
                </a:extLst>
              </p:cNvPr>
              <p:cNvSpPr/>
              <p:nvPr/>
            </p:nvSpPr>
            <p:spPr>
              <a:xfrm>
                <a:off x="3219543" y="1377097"/>
                <a:ext cx="1908000" cy="255380"/>
              </a:xfrm>
              <a:prstGeom prst="rightArrow">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nvGrpSpPr>
              <p:cNvPr id="76" name="组合 75">
                <a:extLst>
                  <a:ext uri="{FF2B5EF4-FFF2-40B4-BE49-F238E27FC236}">
                    <a16:creationId xmlns:a16="http://schemas.microsoft.com/office/drawing/2014/main" id="{32C562D7-057F-5F4F-AC61-09598F385ECE}"/>
                  </a:ext>
                </a:extLst>
              </p:cNvPr>
              <p:cNvGrpSpPr/>
              <p:nvPr/>
            </p:nvGrpSpPr>
            <p:grpSpPr>
              <a:xfrm>
                <a:off x="5291729" y="2560859"/>
                <a:ext cx="425450" cy="425450"/>
                <a:chOff x="2438400" y="3594100"/>
                <a:chExt cx="425450" cy="425450"/>
              </a:xfrm>
            </p:grpSpPr>
            <p:sp>
              <p:nvSpPr>
                <p:cNvPr id="77" name="椭圆 76">
                  <a:extLst>
                    <a:ext uri="{FF2B5EF4-FFF2-40B4-BE49-F238E27FC236}">
                      <a16:creationId xmlns:a16="http://schemas.microsoft.com/office/drawing/2014/main" id="{83C32F97-0B4D-5546-AEDE-46336A9BB6CB}"/>
                    </a:ext>
                  </a:extLst>
                </p:cNvPr>
                <p:cNvSpPr/>
                <p:nvPr/>
              </p:nvSpPr>
              <p:spPr>
                <a:xfrm>
                  <a:off x="2438400" y="3594100"/>
                  <a:ext cx="425450" cy="42545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78" name="直线箭头连接符 77">
                  <a:extLst>
                    <a:ext uri="{FF2B5EF4-FFF2-40B4-BE49-F238E27FC236}">
                      <a16:creationId xmlns:a16="http://schemas.microsoft.com/office/drawing/2014/main" id="{D7ED4599-B573-B54F-A2C9-E94485B5F3C4}"/>
                    </a:ext>
                  </a:extLst>
                </p:cNvPr>
                <p:cNvCxnSpPr>
                  <a:cxnSpLocks/>
                </p:cNvCxnSpPr>
                <p:nvPr/>
              </p:nvCxnSpPr>
              <p:spPr>
                <a:xfrm flipH="1">
                  <a:off x="2649254" y="3594100"/>
                  <a:ext cx="0" cy="18000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79" name="直线箭头连接符 78">
                  <a:extLst>
                    <a:ext uri="{FF2B5EF4-FFF2-40B4-BE49-F238E27FC236}">
                      <a16:creationId xmlns:a16="http://schemas.microsoft.com/office/drawing/2014/main" id="{989DCDE1-353E-724C-B528-964805677B93}"/>
                    </a:ext>
                  </a:extLst>
                </p:cNvPr>
                <p:cNvCxnSpPr>
                  <a:cxnSpLocks/>
                </p:cNvCxnSpPr>
                <p:nvPr/>
              </p:nvCxnSpPr>
              <p:spPr>
                <a:xfrm flipV="1">
                  <a:off x="2649254" y="3839550"/>
                  <a:ext cx="0" cy="18000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80" name="直线箭头连接符 79">
                  <a:extLst>
                    <a:ext uri="{FF2B5EF4-FFF2-40B4-BE49-F238E27FC236}">
                      <a16:creationId xmlns:a16="http://schemas.microsoft.com/office/drawing/2014/main" id="{AAA07D92-2EDE-1D46-8A33-A237AD90FBCF}"/>
                    </a:ext>
                  </a:extLst>
                </p:cNvPr>
                <p:cNvCxnSpPr>
                  <a:stCxn id="77" idx="2"/>
                </p:cNvCxnSpPr>
                <p:nvPr/>
              </p:nvCxnSpPr>
              <p:spPr>
                <a:xfrm>
                  <a:off x="2438400" y="3806825"/>
                  <a:ext cx="1800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线箭头连接符 80">
                  <a:extLst>
                    <a:ext uri="{FF2B5EF4-FFF2-40B4-BE49-F238E27FC236}">
                      <a16:creationId xmlns:a16="http://schemas.microsoft.com/office/drawing/2014/main" id="{9EE051AA-CCED-4A42-997B-84BFA8C95DFD}"/>
                    </a:ext>
                  </a:extLst>
                </p:cNvPr>
                <p:cNvCxnSpPr>
                  <a:cxnSpLocks/>
                </p:cNvCxnSpPr>
                <p:nvPr/>
              </p:nvCxnSpPr>
              <p:spPr>
                <a:xfrm flipH="1">
                  <a:off x="2672065" y="3806825"/>
                  <a:ext cx="1800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8" name="组合 87">
                <a:extLst>
                  <a:ext uri="{FF2B5EF4-FFF2-40B4-BE49-F238E27FC236}">
                    <a16:creationId xmlns:a16="http://schemas.microsoft.com/office/drawing/2014/main" id="{D022A096-8D57-C041-9FFD-0F18DE30E31D}"/>
                  </a:ext>
                </a:extLst>
              </p:cNvPr>
              <p:cNvGrpSpPr/>
              <p:nvPr/>
            </p:nvGrpSpPr>
            <p:grpSpPr>
              <a:xfrm>
                <a:off x="6995263" y="2560859"/>
                <a:ext cx="425450" cy="425450"/>
                <a:chOff x="2438400" y="3594100"/>
                <a:chExt cx="425450" cy="425450"/>
              </a:xfrm>
            </p:grpSpPr>
            <p:sp>
              <p:nvSpPr>
                <p:cNvPr id="89" name="椭圆 88">
                  <a:extLst>
                    <a:ext uri="{FF2B5EF4-FFF2-40B4-BE49-F238E27FC236}">
                      <a16:creationId xmlns:a16="http://schemas.microsoft.com/office/drawing/2014/main" id="{04479BC2-1B1B-904F-9313-20A311167F9A}"/>
                    </a:ext>
                  </a:extLst>
                </p:cNvPr>
                <p:cNvSpPr/>
                <p:nvPr/>
              </p:nvSpPr>
              <p:spPr>
                <a:xfrm>
                  <a:off x="2438400" y="3594100"/>
                  <a:ext cx="425450" cy="42545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90" name="直线箭头连接符 89">
                  <a:extLst>
                    <a:ext uri="{FF2B5EF4-FFF2-40B4-BE49-F238E27FC236}">
                      <a16:creationId xmlns:a16="http://schemas.microsoft.com/office/drawing/2014/main" id="{82C9CE75-689E-6D48-A705-30A60D3A4CFD}"/>
                    </a:ext>
                  </a:extLst>
                </p:cNvPr>
                <p:cNvCxnSpPr>
                  <a:cxnSpLocks/>
                </p:cNvCxnSpPr>
                <p:nvPr/>
              </p:nvCxnSpPr>
              <p:spPr>
                <a:xfrm flipH="1">
                  <a:off x="2647906" y="3594100"/>
                  <a:ext cx="0" cy="18000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91" name="直线箭头连接符 90">
                  <a:extLst>
                    <a:ext uri="{FF2B5EF4-FFF2-40B4-BE49-F238E27FC236}">
                      <a16:creationId xmlns:a16="http://schemas.microsoft.com/office/drawing/2014/main" id="{6E48E0B1-03F3-9B4A-B087-E1A391A89A90}"/>
                    </a:ext>
                  </a:extLst>
                </p:cNvPr>
                <p:cNvCxnSpPr>
                  <a:cxnSpLocks/>
                </p:cNvCxnSpPr>
                <p:nvPr/>
              </p:nvCxnSpPr>
              <p:spPr>
                <a:xfrm flipV="1">
                  <a:off x="2647906" y="3839550"/>
                  <a:ext cx="0" cy="18000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92" name="直线箭头连接符 91">
                  <a:extLst>
                    <a:ext uri="{FF2B5EF4-FFF2-40B4-BE49-F238E27FC236}">
                      <a16:creationId xmlns:a16="http://schemas.microsoft.com/office/drawing/2014/main" id="{991B199E-E9BE-344E-88A6-943CA5F7B779}"/>
                    </a:ext>
                  </a:extLst>
                </p:cNvPr>
                <p:cNvCxnSpPr>
                  <a:stCxn id="89" idx="2"/>
                </p:cNvCxnSpPr>
                <p:nvPr/>
              </p:nvCxnSpPr>
              <p:spPr>
                <a:xfrm>
                  <a:off x="2438400" y="3806825"/>
                  <a:ext cx="1800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线箭头连接符 92">
                  <a:extLst>
                    <a:ext uri="{FF2B5EF4-FFF2-40B4-BE49-F238E27FC236}">
                      <a16:creationId xmlns:a16="http://schemas.microsoft.com/office/drawing/2014/main" id="{61DD43D6-CEF8-D84F-B503-F388E23CFE67}"/>
                    </a:ext>
                  </a:extLst>
                </p:cNvPr>
                <p:cNvCxnSpPr>
                  <a:cxnSpLocks/>
                </p:cNvCxnSpPr>
                <p:nvPr/>
              </p:nvCxnSpPr>
              <p:spPr>
                <a:xfrm flipH="1">
                  <a:off x="2670043" y="3806825"/>
                  <a:ext cx="1800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94" name="图形 93" descr="笔记本电脑">
                <a:extLst>
                  <a:ext uri="{FF2B5EF4-FFF2-40B4-BE49-F238E27FC236}">
                    <a16:creationId xmlns:a16="http://schemas.microsoft.com/office/drawing/2014/main" id="{9FFD52DB-D0AA-624A-8193-736E916FB7D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49570" y="3612300"/>
                <a:ext cx="600126" cy="600126"/>
              </a:xfrm>
              <a:prstGeom prst="rect">
                <a:avLst/>
              </a:prstGeom>
            </p:spPr>
          </p:pic>
          <p:pic>
            <p:nvPicPr>
              <p:cNvPr id="95" name="图形 94" descr="服务器">
                <a:extLst>
                  <a:ext uri="{FF2B5EF4-FFF2-40B4-BE49-F238E27FC236}">
                    <a16:creationId xmlns:a16="http://schemas.microsoft.com/office/drawing/2014/main" id="{36D3AFA7-E431-D347-B42C-84F4A2BF929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662408" y="3622073"/>
                <a:ext cx="541472" cy="541472"/>
              </a:xfrm>
              <a:prstGeom prst="rect">
                <a:avLst/>
              </a:prstGeom>
            </p:spPr>
          </p:pic>
          <p:cxnSp>
            <p:nvCxnSpPr>
              <p:cNvPr id="96" name="直线连接符 95">
                <a:extLst>
                  <a:ext uri="{FF2B5EF4-FFF2-40B4-BE49-F238E27FC236}">
                    <a16:creationId xmlns:a16="http://schemas.microsoft.com/office/drawing/2014/main" id="{BCC69FA9-9F41-224E-9BFA-F4627D22ED14}"/>
                  </a:ext>
                </a:extLst>
              </p:cNvPr>
              <p:cNvCxnSpPr>
                <a:cxnSpLocks/>
                <a:endCxn id="77" idx="3"/>
              </p:cNvCxnSpPr>
              <p:nvPr/>
            </p:nvCxnSpPr>
            <p:spPr>
              <a:xfrm flipV="1">
                <a:off x="4919896" y="2924003"/>
                <a:ext cx="434139" cy="786510"/>
              </a:xfrm>
              <a:prstGeom prst="line">
                <a:avLst/>
              </a:prstGeom>
              <a:ln w="12700"/>
            </p:spPr>
            <p:style>
              <a:lnRef idx="1">
                <a:schemeClr val="dk1"/>
              </a:lnRef>
              <a:fillRef idx="0">
                <a:schemeClr val="dk1"/>
              </a:fillRef>
              <a:effectRef idx="0">
                <a:schemeClr val="dk1"/>
              </a:effectRef>
              <a:fontRef idx="minor">
                <a:schemeClr val="tx1"/>
              </a:fontRef>
            </p:style>
          </p:cxnSp>
          <p:cxnSp>
            <p:nvCxnSpPr>
              <p:cNvPr id="97" name="直线连接符 96">
                <a:extLst>
                  <a:ext uri="{FF2B5EF4-FFF2-40B4-BE49-F238E27FC236}">
                    <a16:creationId xmlns:a16="http://schemas.microsoft.com/office/drawing/2014/main" id="{1846AAA3-7491-F741-AF0A-B2A04ABD857F}"/>
                  </a:ext>
                </a:extLst>
              </p:cNvPr>
              <p:cNvCxnSpPr>
                <a:stCxn id="77" idx="5"/>
                <a:endCxn id="83" idx="1"/>
              </p:cNvCxnSpPr>
              <p:nvPr/>
            </p:nvCxnSpPr>
            <p:spPr>
              <a:xfrm>
                <a:off x="5654873" y="2924003"/>
                <a:ext cx="560386" cy="374914"/>
              </a:xfrm>
              <a:prstGeom prst="line">
                <a:avLst/>
              </a:prstGeom>
              <a:ln w="12700"/>
            </p:spPr>
            <p:style>
              <a:lnRef idx="1">
                <a:schemeClr val="dk1"/>
              </a:lnRef>
              <a:fillRef idx="0">
                <a:schemeClr val="dk1"/>
              </a:fillRef>
              <a:effectRef idx="0">
                <a:schemeClr val="dk1"/>
              </a:effectRef>
              <a:fontRef idx="minor">
                <a:schemeClr val="tx1"/>
              </a:fontRef>
            </p:style>
          </p:cxnSp>
          <p:cxnSp>
            <p:nvCxnSpPr>
              <p:cNvPr id="98" name="直线连接符 97">
                <a:extLst>
                  <a:ext uri="{FF2B5EF4-FFF2-40B4-BE49-F238E27FC236}">
                    <a16:creationId xmlns:a16="http://schemas.microsoft.com/office/drawing/2014/main" id="{A8285C98-482A-814D-B102-D5370AA76808}"/>
                  </a:ext>
                </a:extLst>
              </p:cNvPr>
              <p:cNvCxnSpPr>
                <a:cxnSpLocks/>
                <a:stCxn id="83" idx="7"/>
                <a:endCxn id="89" idx="3"/>
              </p:cNvCxnSpPr>
              <p:nvPr/>
            </p:nvCxnSpPr>
            <p:spPr>
              <a:xfrm flipV="1">
                <a:off x="6516097" y="2924003"/>
                <a:ext cx="541472" cy="374914"/>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99" name="直线连接符 98">
                <a:extLst>
                  <a:ext uri="{FF2B5EF4-FFF2-40B4-BE49-F238E27FC236}">
                    <a16:creationId xmlns:a16="http://schemas.microsoft.com/office/drawing/2014/main" id="{B2FA0DCF-F665-5041-8BB9-A62FBFA2977D}"/>
                  </a:ext>
                </a:extLst>
              </p:cNvPr>
              <p:cNvCxnSpPr>
                <a:cxnSpLocks/>
                <a:stCxn id="89" idx="5"/>
              </p:cNvCxnSpPr>
              <p:nvPr/>
            </p:nvCxnSpPr>
            <p:spPr>
              <a:xfrm>
                <a:off x="7358407" y="2924003"/>
                <a:ext cx="451627" cy="73113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7" name="文本框 106">
                <a:extLst>
                  <a:ext uri="{FF2B5EF4-FFF2-40B4-BE49-F238E27FC236}">
                    <a16:creationId xmlns:a16="http://schemas.microsoft.com/office/drawing/2014/main" id="{5275B2A1-371E-A445-AB4B-BD5D3D6AF200}"/>
                  </a:ext>
                </a:extLst>
              </p:cNvPr>
              <p:cNvSpPr txBox="1"/>
              <p:nvPr/>
            </p:nvSpPr>
            <p:spPr>
              <a:xfrm>
                <a:off x="4720177" y="4368441"/>
                <a:ext cx="3313096" cy="923330"/>
              </a:xfrm>
              <a:prstGeom prst="rect">
                <a:avLst/>
              </a:prstGeom>
              <a:noFill/>
            </p:spPr>
            <p:txBody>
              <a:bodyPr wrap="square" rtlCol="0">
                <a:spAutoFit/>
              </a:bodyPr>
              <a:lstStyle/>
              <a:p>
                <a:pPr marL="285750" indent="-285750">
                  <a:buFont typeface="Arial" panose="020B0604020202020204" pitchFamily="34" charset="0"/>
                  <a:buChar char="•"/>
                </a:pPr>
                <a:r>
                  <a:rPr kumimoji="1" lang="en-US" altLang="zh-CN" dirty="0">
                    <a:solidFill>
                      <a:schemeClr val="accent1"/>
                    </a:solidFill>
                    <a:latin typeface="Gill Sans MT" panose="020B0502020104020203" pitchFamily="34" charset="0"/>
                  </a:rPr>
                  <a:t>traffic of flow B bursts</a:t>
                </a:r>
              </a:p>
              <a:p>
                <a:pPr marL="285750" indent="-285750">
                  <a:buFont typeface="Arial" panose="020B0604020202020204" pitchFamily="34" charset="0"/>
                  <a:buChar char="•"/>
                </a:pPr>
                <a:r>
                  <a:rPr kumimoji="1" lang="en-US" altLang="zh-CN" dirty="0">
                    <a:solidFill>
                      <a:schemeClr val="accent1"/>
                    </a:solidFill>
                    <a:latin typeface="Gill Sans MT" panose="020B0502020104020203" pitchFamily="34" charset="0"/>
                  </a:rPr>
                  <a:t>flow A’s SLO violation is due to flow B’s burst</a:t>
                </a:r>
                <a:endParaRPr kumimoji="1" lang="zh-CN" altLang="en-US" dirty="0">
                  <a:solidFill>
                    <a:schemeClr val="accent1"/>
                  </a:solidFill>
                  <a:latin typeface="Gill Sans MT" panose="020B0502020104020203" pitchFamily="34" charset="0"/>
                </a:endParaRPr>
              </a:p>
            </p:txBody>
          </p:sp>
          <p:sp>
            <p:nvSpPr>
              <p:cNvPr id="109" name="文本框 108">
                <a:extLst>
                  <a:ext uri="{FF2B5EF4-FFF2-40B4-BE49-F238E27FC236}">
                    <a16:creationId xmlns:a16="http://schemas.microsoft.com/office/drawing/2014/main" id="{D9844640-83BA-A142-A535-D0EE36345E46}"/>
                  </a:ext>
                </a:extLst>
              </p:cNvPr>
              <p:cNvSpPr txBox="1"/>
              <p:nvPr/>
            </p:nvSpPr>
            <p:spPr>
              <a:xfrm>
                <a:off x="6210631" y="3739342"/>
                <a:ext cx="1257113" cy="369332"/>
              </a:xfrm>
              <a:prstGeom prst="rect">
                <a:avLst/>
              </a:prstGeom>
              <a:noFill/>
            </p:spPr>
            <p:txBody>
              <a:bodyPr wrap="square" rtlCol="0">
                <a:spAutoFit/>
              </a:bodyPr>
              <a:lstStyle/>
              <a:p>
                <a:r>
                  <a:rPr kumimoji="1" lang="en-US" altLang="zh-CN" dirty="0">
                    <a:latin typeface="Gill Sans MT" panose="020B0502020104020203" pitchFamily="34" charset="0"/>
                  </a:rPr>
                  <a:t>flow B</a:t>
                </a:r>
                <a:endParaRPr kumimoji="1" lang="zh-CN" altLang="en-US" dirty="0">
                  <a:latin typeface="Gill Sans MT" panose="020B0502020104020203" pitchFamily="34" charset="0"/>
                </a:endParaRPr>
              </a:p>
            </p:txBody>
          </p:sp>
          <p:sp>
            <p:nvSpPr>
              <p:cNvPr id="110" name="右箭头 109">
                <a:extLst>
                  <a:ext uri="{FF2B5EF4-FFF2-40B4-BE49-F238E27FC236}">
                    <a16:creationId xmlns:a16="http://schemas.microsoft.com/office/drawing/2014/main" id="{9B80E5E3-0324-9444-9EA0-AFCCE5786E32}"/>
                  </a:ext>
                </a:extLst>
              </p:cNvPr>
              <p:cNvSpPr/>
              <p:nvPr/>
            </p:nvSpPr>
            <p:spPr>
              <a:xfrm rot="5400000">
                <a:off x="6106275" y="5336428"/>
                <a:ext cx="337278" cy="348959"/>
              </a:xfrm>
              <a:prstGeom prst="rightArrow">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1" name="文本框 110">
                <a:extLst>
                  <a:ext uri="{FF2B5EF4-FFF2-40B4-BE49-F238E27FC236}">
                    <a16:creationId xmlns:a16="http://schemas.microsoft.com/office/drawing/2014/main" id="{6FE0DEF5-06BE-5D42-A7C0-4DB3D932DCBB}"/>
                  </a:ext>
                </a:extLst>
              </p:cNvPr>
              <p:cNvSpPr txBox="1"/>
              <p:nvPr/>
            </p:nvSpPr>
            <p:spPr>
              <a:xfrm>
                <a:off x="4549675" y="5735376"/>
                <a:ext cx="3654203" cy="677108"/>
              </a:xfrm>
              <a:prstGeom prst="rect">
                <a:avLst/>
              </a:prstGeom>
              <a:noFill/>
            </p:spPr>
            <p:txBody>
              <a:bodyPr wrap="square" rtlCol="0">
                <a:spAutoFit/>
              </a:bodyPr>
              <a:lstStyle/>
              <a:p>
                <a:r>
                  <a:rPr kumimoji="1" lang="en-US" altLang="zh-CN" sz="2000" dirty="0">
                    <a:latin typeface="Gill Sans MT" panose="020B0502020104020203" pitchFamily="34" charset="0"/>
                  </a:rPr>
                  <a:t>analyze causality of SLO violation:</a:t>
                </a:r>
              </a:p>
              <a:p>
                <a:pPr marL="342900" indent="-342900">
                  <a:buFont typeface="Arial" panose="020B0604020202020204" pitchFamily="34" charset="0"/>
                  <a:buChar char="•"/>
                </a:pPr>
                <a:r>
                  <a:rPr kumimoji="1" lang="en-US" altLang="zh-CN" dirty="0">
                    <a:latin typeface="Gill Sans MT" panose="020B0502020104020203" pitchFamily="34" charset="0"/>
                  </a:rPr>
                  <a:t>find flow-level causes</a:t>
                </a:r>
              </a:p>
            </p:txBody>
          </p:sp>
        </p:grpSp>
      </p:grpSp>
      <p:sp>
        <p:nvSpPr>
          <p:cNvPr id="153" name="右箭头 152">
            <a:extLst>
              <a:ext uri="{FF2B5EF4-FFF2-40B4-BE49-F238E27FC236}">
                <a16:creationId xmlns:a16="http://schemas.microsoft.com/office/drawing/2014/main" id="{50D7E9FE-92FA-5B47-A31A-ECA378A649EB}"/>
              </a:ext>
            </a:extLst>
          </p:cNvPr>
          <p:cNvSpPr/>
          <p:nvPr/>
        </p:nvSpPr>
        <p:spPr>
          <a:xfrm rot="5400000">
            <a:off x="1907755" y="5253129"/>
            <a:ext cx="337278" cy="348959"/>
          </a:xfrm>
          <a:prstGeom prst="rightArrow">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171" name="组合 170">
            <a:extLst>
              <a:ext uri="{FF2B5EF4-FFF2-40B4-BE49-F238E27FC236}">
                <a16:creationId xmlns:a16="http://schemas.microsoft.com/office/drawing/2014/main" id="{2B32F006-5967-E34F-85BD-C51FEA0ECBA7}"/>
              </a:ext>
            </a:extLst>
          </p:cNvPr>
          <p:cNvGrpSpPr/>
          <p:nvPr/>
        </p:nvGrpSpPr>
        <p:grpSpPr>
          <a:xfrm>
            <a:off x="2286840" y="1110506"/>
            <a:ext cx="9928960" cy="5587261"/>
            <a:chOff x="2286840" y="1110506"/>
            <a:chExt cx="9928960" cy="5587261"/>
          </a:xfrm>
        </p:grpSpPr>
        <p:cxnSp>
          <p:nvCxnSpPr>
            <p:cNvPr id="154" name="直线连接符 153">
              <a:extLst>
                <a:ext uri="{FF2B5EF4-FFF2-40B4-BE49-F238E27FC236}">
                  <a16:creationId xmlns:a16="http://schemas.microsoft.com/office/drawing/2014/main" id="{A55B2DCA-387C-8446-8A5C-381D45B183B3}"/>
                </a:ext>
              </a:extLst>
            </p:cNvPr>
            <p:cNvCxnSpPr>
              <a:cxnSpLocks/>
            </p:cNvCxnSpPr>
            <p:nvPr/>
          </p:nvCxnSpPr>
          <p:spPr>
            <a:xfrm>
              <a:off x="8353667" y="2136825"/>
              <a:ext cx="0" cy="4560942"/>
            </a:xfrm>
            <a:prstGeom prst="line">
              <a:avLst/>
            </a:prstGeom>
            <a:ln>
              <a:prstDash val="lgDash"/>
            </a:ln>
          </p:spPr>
          <p:style>
            <a:lnRef idx="1">
              <a:schemeClr val="dk1"/>
            </a:lnRef>
            <a:fillRef idx="0">
              <a:schemeClr val="dk1"/>
            </a:fillRef>
            <a:effectRef idx="0">
              <a:schemeClr val="dk1"/>
            </a:effectRef>
            <a:fontRef idx="minor">
              <a:schemeClr val="tx1"/>
            </a:fontRef>
          </p:style>
        </p:cxnSp>
        <p:grpSp>
          <p:nvGrpSpPr>
            <p:cNvPr id="165" name="组合 164">
              <a:extLst>
                <a:ext uri="{FF2B5EF4-FFF2-40B4-BE49-F238E27FC236}">
                  <a16:creationId xmlns:a16="http://schemas.microsoft.com/office/drawing/2014/main" id="{236EE166-8863-C243-BEA5-35190F49040E}"/>
                </a:ext>
              </a:extLst>
            </p:cNvPr>
            <p:cNvGrpSpPr/>
            <p:nvPr/>
          </p:nvGrpSpPr>
          <p:grpSpPr>
            <a:xfrm>
              <a:off x="2286840" y="1110506"/>
              <a:ext cx="9928960" cy="5345477"/>
              <a:chOff x="2286840" y="1110506"/>
              <a:chExt cx="9928960" cy="5345477"/>
            </a:xfrm>
          </p:grpSpPr>
          <p:sp>
            <p:nvSpPr>
              <p:cNvPr id="6" name="文本框 5">
                <a:extLst>
                  <a:ext uri="{FF2B5EF4-FFF2-40B4-BE49-F238E27FC236}">
                    <a16:creationId xmlns:a16="http://schemas.microsoft.com/office/drawing/2014/main" id="{61AD42D7-2833-E846-BAEA-007DDB183ADF}"/>
                  </a:ext>
                </a:extLst>
              </p:cNvPr>
              <p:cNvSpPr txBox="1"/>
              <p:nvPr/>
            </p:nvSpPr>
            <p:spPr>
              <a:xfrm>
                <a:off x="8720887" y="1110506"/>
                <a:ext cx="3213100" cy="646331"/>
              </a:xfrm>
              <a:prstGeom prst="rect">
                <a:avLst/>
              </a:prstGeom>
              <a:noFill/>
            </p:spPr>
            <p:txBody>
              <a:bodyPr wrap="square" rtlCol="0">
                <a:spAutoFit/>
              </a:bodyPr>
              <a:lstStyle/>
              <a:p>
                <a:r>
                  <a:rPr kumimoji="1" lang="en-US" altLang="zh-CN" sz="3600" dirty="0">
                    <a:latin typeface="Gill Sans MT" panose="020B0502020104020203" pitchFamily="34" charset="0"/>
                  </a:rPr>
                  <a:t>troubleshooting</a:t>
                </a:r>
                <a:endParaRPr kumimoji="1" lang="zh-CN" altLang="en-US" sz="3600" dirty="0">
                  <a:latin typeface="Gill Sans MT" panose="020B0502020104020203" pitchFamily="34" charset="0"/>
                </a:endParaRPr>
              </a:p>
            </p:txBody>
          </p:sp>
          <p:sp>
            <p:nvSpPr>
              <p:cNvPr id="8" name="右箭头 7">
                <a:extLst>
                  <a:ext uri="{FF2B5EF4-FFF2-40B4-BE49-F238E27FC236}">
                    <a16:creationId xmlns:a16="http://schemas.microsoft.com/office/drawing/2014/main" id="{C2207DEB-AD9D-1248-B7B7-5A7F0E29FF3E}"/>
                  </a:ext>
                </a:extLst>
              </p:cNvPr>
              <p:cNvSpPr/>
              <p:nvPr/>
            </p:nvSpPr>
            <p:spPr>
              <a:xfrm>
                <a:off x="7297988" y="1368666"/>
                <a:ext cx="1409266" cy="262364"/>
              </a:xfrm>
              <a:prstGeom prst="rightArrow">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121" name="组合 120">
                <a:extLst>
                  <a:ext uri="{FF2B5EF4-FFF2-40B4-BE49-F238E27FC236}">
                    <a16:creationId xmlns:a16="http://schemas.microsoft.com/office/drawing/2014/main" id="{5E9192F9-5EB0-C047-8E74-3C5D058D6026}"/>
                  </a:ext>
                </a:extLst>
              </p:cNvPr>
              <p:cNvGrpSpPr/>
              <p:nvPr/>
            </p:nvGrpSpPr>
            <p:grpSpPr>
              <a:xfrm>
                <a:off x="8561597" y="3023886"/>
                <a:ext cx="425450" cy="425450"/>
                <a:chOff x="2438400" y="3594100"/>
                <a:chExt cx="425450" cy="425450"/>
              </a:xfrm>
            </p:grpSpPr>
            <p:sp>
              <p:nvSpPr>
                <p:cNvPr id="122" name="椭圆 121">
                  <a:extLst>
                    <a:ext uri="{FF2B5EF4-FFF2-40B4-BE49-F238E27FC236}">
                      <a16:creationId xmlns:a16="http://schemas.microsoft.com/office/drawing/2014/main" id="{D7AE342B-F4DE-1146-BE72-A670B2A2CFDB}"/>
                    </a:ext>
                  </a:extLst>
                </p:cNvPr>
                <p:cNvSpPr/>
                <p:nvPr/>
              </p:nvSpPr>
              <p:spPr>
                <a:xfrm>
                  <a:off x="2438400" y="3594100"/>
                  <a:ext cx="425450" cy="42545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23" name="直线箭头连接符 122">
                  <a:extLst>
                    <a:ext uri="{FF2B5EF4-FFF2-40B4-BE49-F238E27FC236}">
                      <a16:creationId xmlns:a16="http://schemas.microsoft.com/office/drawing/2014/main" id="{7E612BFD-FFFD-114B-8EBA-524D494B965F}"/>
                    </a:ext>
                  </a:extLst>
                </p:cNvPr>
                <p:cNvCxnSpPr>
                  <a:cxnSpLocks/>
                </p:cNvCxnSpPr>
                <p:nvPr/>
              </p:nvCxnSpPr>
              <p:spPr>
                <a:xfrm flipH="1">
                  <a:off x="2648324" y="3594100"/>
                  <a:ext cx="0" cy="18000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24" name="直线箭头连接符 123">
                  <a:extLst>
                    <a:ext uri="{FF2B5EF4-FFF2-40B4-BE49-F238E27FC236}">
                      <a16:creationId xmlns:a16="http://schemas.microsoft.com/office/drawing/2014/main" id="{A4DAABE9-4343-1348-BFAF-6BF598293B9F}"/>
                    </a:ext>
                  </a:extLst>
                </p:cNvPr>
                <p:cNvCxnSpPr>
                  <a:cxnSpLocks/>
                </p:cNvCxnSpPr>
                <p:nvPr/>
              </p:nvCxnSpPr>
              <p:spPr>
                <a:xfrm flipV="1">
                  <a:off x="2648324" y="3839550"/>
                  <a:ext cx="0" cy="18000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25" name="直线箭头连接符 124">
                  <a:extLst>
                    <a:ext uri="{FF2B5EF4-FFF2-40B4-BE49-F238E27FC236}">
                      <a16:creationId xmlns:a16="http://schemas.microsoft.com/office/drawing/2014/main" id="{AAFC06FE-C737-6748-9AB7-D273BE55FA0C}"/>
                    </a:ext>
                  </a:extLst>
                </p:cNvPr>
                <p:cNvCxnSpPr>
                  <a:stCxn id="122" idx="2"/>
                </p:cNvCxnSpPr>
                <p:nvPr/>
              </p:nvCxnSpPr>
              <p:spPr>
                <a:xfrm>
                  <a:off x="2438400" y="3806825"/>
                  <a:ext cx="1800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线箭头连接符 125">
                  <a:extLst>
                    <a:ext uri="{FF2B5EF4-FFF2-40B4-BE49-F238E27FC236}">
                      <a16:creationId xmlns:a16="http://schemas.microsoft.com/office/drawing/2014/main" id="{D4CBE257-D397-2340-A8B8-53A6E3CFDD1B}"/>
                    </a:ext>
                  </a:extLst>
                </p:cNvPr>
                <p:cNvCxnSpPr>
                  <a:cxnSpLocks/>
                </p:cNvCxnSpPr>
                <p:nvPr/>
              </p:nvCxnSpPr>
              <p:spPr>
                <a:xfrm flipH="1">
                  <a:off x="2671297" y="3806825"/>
                  <a:ext cx="1800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7" name="组合 126">
                <a:extLst>
                  <a:ext uri="{FF2B5EF4-FFF2-40B4-BE49-F238E27FC236}">
                    <a16:creationId xmlns:a16="http://schemas.microsoft.com/office/drawing/2014/main" id="{27B61A4C-86D7-A14A-8172-FCDE02F609A1}"/>
                  </a:ext>
                </a:extLst>
              </p:cNvPr>
              <p:cNvGrpSpPr/>
              <p:nvPr/>
            </p:nvGrpSpPr>
            <p:grpSpPr>
              <a:xfrm>
                <a:off x="9422821" y="3699638"/>
                <a:ext cx="425450" cy="425450"/>
                <a:chOff x="2438400" y="3594100"/>
                <a:chExt cx="425450" cy="425450"/>
              </a:xfrm>
            </p:grpSpPr>
            <p:sp>
              <p:nvSpPr>
                <p:cNvPr id="128" name="椭圆 127">
                  <a:extLst>
                    <a:ext uri="{FF2B5EF4-FFF2-40B4-BE49-F238E27FC236}">
                      <a16:creationId xmlns:a16="http://schemas.microsoft.com/office/drawing/2014/main" id="{7BE598AA-1E90-5049-837B-54B3B37F82F3}"/>
                    </a:ext>
                  </a:extLst>
                </p:cNvPr>
                <p:cNvSpPr/>
                <p:nvPr/>
              </p:nvSpPr>
              <p:spPr>
                <a:xfrm>
                  <a:off x="2438400" y="3594100"/>
                  <a:ext cx="425450" cy="42545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cxnSp>
              <p:nvCxnSpPr>
                <p:cNvPr id="129" name="直线箭头连接符 128">
                  <a:extLst>
                    <a:ext uri="{FF2B5EF4-FFF2-40B4-BE49-F238E27FC236}">
                      <a16:creationId xmlns:a16="http://schemas.microsoft.com/office/drawing/2014/main" id="{F5C1AE59-6A6B-FB43-BBA2-6DFEBC3C8E58}"/>
                    </a:ext>
                  </a:extLst>
                </p:cNvPr>
                <p:cNvCxnSpPr>
                  <a:cxnSpLocks/>
                </p:cNvCxnSpPr>
                <p:nvPr/>
              </p:nvCxnSpPr>
              <p:spPr>
                <a:xfrm flipH="1">
                  <a:off x="2653874" y="3594100"/>
                  <a:ext cx="0" cy="18000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30" name="直线箭头连接符 129">
                  <a:extLst>
                    <a:ext uri="{FF2B5EF4-FFF2-40B4-BE49-F238E27FC236}">
                      <a16:creationId xmlns:a16="http://schemas.microsoft.com/office/drawing/2014/main" id="{D4B35BBE-D091-9B4C-BBEE-3D7493A1D439}"/>
                    </a:ext>
                  </a:extLst>
                </p:cNvPr>
                <p:cNvCxnSpPr>
                  <a:cxnSpLocks/>
                </p:cNvCxnSpPr>
                <p:nvPr/>
              </p:nvCxnSpPr>
              <p:spPr>
                <a:xfrm flipV="1">
                  <a:off x="2653874" y="3839550"/>
                  <a:ext cx="0" cy="18000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31" name="直线箭头连接符 130">
                  <a:extLst>
                    <a:ext uri="{FF2B5EF4-FFF2-40B4-BE49-F238E27FC236}">
                      <a16:creationId xmlns:a16="http://schemas.microsoft.com/office/drawing/2014/main" id="{02B50B5B-A733-D649-A186-50BF76DEF62D}"/>
                    </a:ext>
                  </a:extLst>
                </p:cNvPr>
                <p:cNvCxnSpPr>
                  <a:stCxn id="128" idx="2"/>
                </p:cNvCxnSpPr>
                <p:nvPr/>
              </p:nvCxnSpPr>
              <p:spPr>
                <a:xfrm>
                  <a:off x="2438400" y="3806825"/>
                  <a:ext cx="1800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直线箭头连接符 131">
                  <a:extLst>
                    <a:ext uri="{FF2B5EF4-FFF2-40B4-BE49-F238E27FC236}">
                      <a16:creationId xmlns:a16="http://schemas.microsoft.com/office/drawing/2014/main" id="{A6C84FFF-F230-1D42-84B8-E96BBE59DC7D}"/>
                    </a:ext>
                  </a:extLst>
                </p:cNvPr>
                <p:cNvCxnSpPr>
                  <a:cxnSpLocks/>
                </p:cNvCxnSpPr>
                <p:nvPr/>
              </p:nvCxnSpPr>
              <p:spPr>
                <a:xfrm flipH="1">
                  <a:off x="2675673" y="3806825"/>
                  <a:ext cx="1800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3" name="组合 132">
                <a:extLst>
                  <a:ext uri="{FF2B5EF4-FFF2-40B4-BE49-F238E27FC236}">
                    <a16:creationId xmlns:a16="http://schemas.microsoft.com/office/drawing/2014/main" id="{722B2361-5F24-DD48-8B34-EAD681D34A34}"/>
                  </a:ext>
                </a:extLst>
              </p:cNvPr>
              <p:cNvGrpSpPr/>
              <p:nvPr/>
            </p:nvGrpSpPr>
            <p:grpSpPr>
              <a:xfrm>
                <a:off x="10265131" y="3023886"/>
                <a:ext cx="425450" cy="425450"/>
                <a:chOff x="2438400" y="3594100"/>
                <a:chExt cx="425450" cy="425450"/>
              </a:xfrm>
            </p:grpSpPr>
            <p:sp>
              <p:nvSpPr>
                <p:cNvPr id="134" name="椭圆 133">
                  <a:extLst>
                    <a:ext uri="{FF2B5EF4-FFF2-40B4-BE49-F238E27FC236}">
                      <a16:creationId xmlns:a16="http://schemas.microsoft.com/office/drawing/2014/main" id="{1EF36D82-655C-0742-A17A-48E6A375D834}"/>
                    </a:ext>
                  </a:extLst>
                </p:cNvPr>
                <p:cNvSpPr/>
                <p:nvPr/>
              </p:nvSpPr>
              <p:spPr>
                <a:xfrm>
                  <a:off x="2438400" y="3594100"/>
                  <a:ext cx="425450" cy="42545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35" name="直线箭头连接符 134">
                  <a:extLst>
                    <a:ext uri="{FF2B5EF4-FFF2-40B4-BE49-F238E27FC236}">
                      <a16:creationId xmlns:a16="http://schemas.microsoft.com/office/drawing/2014/main" id="{18F11BB9-8EE8-C542-BEC2-D4241F409B4E}"/>
                    </a:ext>
                  </a:extLst>
                </p:cNvPr>
                <p:cNvCxnSpPr>
                  <a:cxnSpLocks/>
                </p:cNvCxnSpPr>
                <p:nvPr/>
              </p:nvCxnSpPr>
              <p:spPr>
                <a:xfrm flipH="1">
                  <a:off x="2647737" y="3594100"/>
                  <a:ext cx="0" cy="18000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36" name="直线箭头连接符 135">
                  <a:extLst>
                    <a:ext uri="{FF2B5EF4-FFF2-40B4-BE49-F238E27FC236}">
                      <a16:creationId xmlns:a16="http://schemas.microsoft.com/office/drawing/2014/main" id="{B3296C29-8226-1D41-847A-FCA23B5F31D2}"/>
                    </a:ext>
                  </a:extLst>
                </p:cNvPr>
                <p:cNvCxnSpPr>
                  <a:cxnSpLocks/>
                </p:cNvCxnSpPr>
                <p:nvPr/>
              </p:nvCxnSpPr>
              <p:spPr>
                <a:xfrm flipV="1">
                  <a:off x="2647737" y="3839550"/>
                  <a:ext cx="0" cy="18000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37" name="直线箭头连接符 136">
                  <a:extLst>
                    <a:ext uri="{FF2B5EF4-FFF2-40B4-BE49-F238E27FC236}">
                      <a16:creationId xmlns:a16="http://schemas.microsoft.com/office/drawing/2014/main" id="{9BF90E4B-06F8-2E42-B6A5-63E7D1AB7C32}"/>
                    </a:ext>
                  </a:extLst>
                </p:cNvPr>
                <p:cNvCxnSpPr>
                  <a:stCxn id="134" idx="2"/>
                </p:cNvCxnSpPr>
                <p:nvPr/>
              </p:nvCxnSpPr>
              <p:spPr>
                <a:xfrm>
                  <a:off x="2438400" y="3806825"/>
                  <a:ext cx="1800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直线箭头连接符 137">
                  <a:extLst>
                    <a:ext uri="{FF2B5EF4-FFF2-40B4-BE49-F238E27FC236}">
                      <a16:creationId xmlns:a16="http://schemas.microsoft.com/office/drawing/2014/main" id="{6EF86B5A-9ED2-1341-BC0B-D62A3D3539EE}"/>
                    </a:ext>
                  </a:extLst>
                </p:cNvPr>
                <p:cNvCxnSpPr>
                  <a:cxnSpLocks/>
                </p:cNvCxnSpPr>
                <p:nvPr/>
              </p:nvCxnSpPr>
              <p:spPr>
                <a:xfrm flipH="1">
                  <a:off x="2669536" y="3806825"/>
                  <a:ext cx="1800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39" name="直线连接符 138">
                <a:extLst>
                  <a:ext uri="{FF2B5EF4-FFF2-40B4-BE49-F238E27FC236}">
                    <a16:creationId xmlns:a16="http://schemas.microsoft.com/office/drawing/2014/main" id="{6A57BD23-5F01-1B4A-858C-A8F5CFABDBFD}"/>
                  </a:ext>
                </a:extLst>
              </p:cNvPr>
              <p:cNvCxnSpPr>
                <a:stCxn id="122" idx="5"/>
                <a:endCxn id="128" idx="1"/>
              </p:cNvCxnSpPr>
              <p:nvPr/>
            </p:nvCxnSpPr>
            <p:spPr>
              <a:xfrm>
                <a:off x="8924741" y="3387030"/>
                <a:ext cx="560386" cy="374914"/>
              </a:xfrm>
              <a:prstGeom prst="line">
                <a:avLst/>
              </a:prstGeom>
              <a:ln w="12700"/>
            </p:spPr>
            <p:style>
              <a:lnRef idx="1">
                <a:schemeClr val="dk1"/>
              </a:lnRef>
              <a:fillRef idx="0">
                <a:schemeClr val="dk1"/>
              </a:fillRef>
              <a:effectRef idx="0">
                <a:schemeClr val="dk1"/>
              </a:effectRef>
              <a:fontRef idx="minor">
                <a:schemeClr val="tx1"/>
              </a:fontRef>
            </p:style>
          </p:cxnSp>
          <p:cxnSp>
            <p:nvCxnSpPr>
              <p:cNvPr id="140" name="直线连接符 139">
                <a:extLst>
                  <a:ext uri="{FF2B5EF4-FFF2-40B4-BE49-F238E27FC236}">
                    <a16:creationId xmlns:a16="http://schemas.microsoft.com/office/drawing/2014/main" id="{01F4E7D6-44FD-9F41-B305-F06587325F55}"/>
                  </a:ext>
                </a:extLst>
              </p:cNvPr>
              <p:cNvCxnSpPr>
                <a:cxnSpLocks/>
                <a:stCxn id="128" idx="7"/>
                <a:endCxn id="134" idx="3"/>
              </p:cNvCxnSpPr>
              <p:nvPr/>
            </p:nvCxnSpPr>
            <p:spPr>
              <a:xfrm flipV="1">
                <a:off x="9785965" y="3387030"/>
                <a:ext cx="541472" cy="374914"/>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146" name="直线连接符 145">
                <a:extLst>
                  <a:ext uri="{FF2B5EF4-FFF2-40B4-BE49-F238E27FC236}">
                    <a16:creationId xmlns:a16="http://schemas.microsoft.com/office/drawing/2014/main" id="{06A607B7-4553-AA4C-AB3D-4A98F96D75B0}"/>
                  </a:ext>
                </a:extLst>
              </p:cNvPr>
              <p:cNvCxnSpPr>
                <a:cxnSpLocks/>
                <a:stCxn id="134" idx="7"/>
              </p:cNvCxnSpPr>
              <p:nvPr/>
            </p:nvCxnSpPr>
            <p:spPr>
              <a:xfrm flipV="1">
                <a:off x="10628275" y="2711278"/>
                <a:ext cx="584510" cy="37491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49" name="图形 148" descr="数据库">
                <a:extLst>
                  <a:ext uri="{FF2B5EF4-FFF2-40B4-BE49-F238E27FC236}">
                    <a16:creationId xmlns:a16="http://schemas.microsoft.com/office/drawing/2014/main" id="{2D3617C7-D857-7A45-9435-290BB5EC14D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1053725" y="2346035"/>
                <a:ext cx="732907" cy="732907"/>
              </a:xfrm>
              <a:prstGeom prst="rect">
                <a:avLst/>
              </a:prstGeom>
            </p:spPr>
          </p:pic>
          <p:sp>
            <p:nvSpPr>
              <p:cNvPr id="150" name="文本框 149">
                <a:extLst>
                  <a:ext uri="{FF2B5EF4-FFF2-40B4-BE49-F238E27FC236}">
                    <a16:creationId xmlns:a16="http://schemas.microsoft.com/office/drawing/2014/main" id="{7F073AE6-9DEA-F946-A0AA-C10DEB05C758}"/>
                  </a:ext>
                </a:extLst>
              </p:cNvPr>
              <p:cNvSpPr txBox="1"/>
              <p:nvPr/>
            </p:nvSpPr>
            <p:spPr>
              <a:xfrm>
                <a:off x="8375376" y="4331015"/>
                <a:ext cx="3620529" cy="923330"/>
              </a:xfrm>
              <a:prstGeom prst="rect">
                <a:avLst/>
              </a:prstGeom>
              <a:noFill/>
            </p:spPr>
            <p:txBody>
              <a:bodyPr wrap="square" rtlCol="0">
                <a:spAutoFit/>
              </a:bodyPr>
              <a:lstStyle/>
              <a:p>
                <a:pPr marL="285750" indent="-285750">
                  <a:buFont typeface="Arial" panose="020B0604020202020204" pitchFamily="34" charset="0"/>
                  <a:buChar char="•"/>
                </a:pPr>
                <a:r>
                  <a:rPr kumimoji="1" lang="en-US" altLang="zh-CN" dirty="0">
                    <a:solidFill>
                      <a:schemeClr val="accent6"/>
                    </a:solidFill>
                    <a:latin typeface="Gill Sans MT" panose="020B0502020104020203" pitchFamily="34" charset="0"/>
                  </a:rPr>
                  <a:t>a server is sending large flow B</a:t>
                </a:r>
              </a:p>
              <a:p>
                <a:pPr marL="285750" indent="-285750">
                  <a:buFont typeface="Arial" panose="020B0604020202020204" pitchFamily="34" charset="0"/>
                  <a:buChar char="•"/>
                </a:pPr>
                <a:r>
                  <a:rPr kumimoji="1" lang="en-US" altLang="zh-CN" dirty="0">
                    <a:solidFill>
                      <a:schemeClr val="accent6"/>
                    </a:solidFill>
                    <a:latin typeface="Gill Sans MT" panose="020B0502020104020203" pitchFamily="34" charset="0"/>
                  </a:rPr>
                  <a:t>the server is misconfigured</a:t>
                </a:r>
              </a:p>
              <a:p>
                <a:pPr marL="285750" indent="-285750">
                  <a:buFont typeface="Arial" panose="020B0604020202020204" pitchFamily="34" charset="0"/>
                  <a:buChar char="•"/>
                </a:pPr>
                <a:r>
                  <a:rPr kumimoji="1" lang="en-US" altLang="zh-CN" dirty="0">
                    <a:solidFill>
                      <a:schemeClr val="accent6"/>
                    </a:solidFill>
                    <a:latin typeface="Gill Sans MT" panose="020B0502020104020203" pitchFamily="34" charset="0"/>
                  </a:rPr>
                  <a:t>fix and mitigate violation</a:t>
                </a:r>
              </a:p>
            </p:txBody>
          </p:sp>
          <p:sp>
            <p:nvSpPr>
              <p:cNvPr id="151" name="文本框 150">
                <a:extLst>
                  <a:ext uri="{FF2B5EF4-FFF2-40B4-BE49-F238E27FC236}">
                    <a16:creationId xmlns:a16="http://schemas.microsoft.com/office/drawing/2014/main" id="{ADE7B2B9-1B8D-7846-8B1B-EE92430EAAA4}"/>
                  </a:ext>
                </a:extLst>
              </p:cNvPr>
              <p:cNvSpPr txBox="1"/>
              <p:nvPr/>
            </p:nvSpPr>
            <p:spPr>
              <a:xfrm>
                <a:off x="8561597" y="5748097"/>
                <a:ext cx="3654203" cy="707886"/>
              </a:xfrm>
              <a:prstGeom prst="rect">
                <a:avLst/>
              </a:prstGeom>
              <a:noFill/>
            </p:spPr>
            <p:txBody>
              <a:bodyPr wrap="square" rtlCol="0">
                <a:spAutoFit/>
              </a:bodyPr>
              <a:lstStyle/>
              <a:p>
                <a:r>
                  <a:rPr kumimoji="1" lang="en-US" altLang="zh-CN" sz="2000" dirty="0">
                    <a:latin typeface="Gill Sans MT" panose="020B0502020104020203" pitchFamily="34" charset="0"/>
                  </a:rPr>
                  <a:t>repair hardware and software</a:t>
                </a:r>
              </a:p>
              <a:p>
                <a:r>
                  <a:rPr kumimoji="1" lang="en-US" altLang="zh-CN" sz="2000" dirty="0">
                    <a:latin typeface="Gill Sans MT" panose="020B0502020104020203" pitchFamily="34" charset="0"/>
                  </a:rPr>
                  <a:t>…</a:t>
                </a:r>
              </a:p>
            </p:txBody>
          </p:sp>
          <p:sp>
            <p:nvSpPr>
              <p:cNvPr id="152" name="右箭头 151">
                <a:extLst>
                  <a:ext uri="{FF2B5EF4-FFF2-40B4-BE49-F238E27FC236}">
                    <a16:creationId xmlns:a16="http://schemas.microsoft.com/office/drawing/2014/main" id="{E863A90B-70D7-0D4A-9BB2-974A3D32BD26}"/>
                  </a:ext>
                </a:extLst>
              </p:cNvPr>
              <p:cNvSpPr/>
              <p:nvPr/>
            </p:nvSpPr>
            <p:spPr>
              <a:xfrm rot="5400000">
                <a:off x="10015578" y="5392258"/>
                <a:ext cx="337278" cy="348959"/>
              </a:xfrm>
              <a:prstGeom prst="rightArrow">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163" name="组合 162">
                <a:extLst>
                  <a:ext uri="{FF2B5EF4-FFF2-40B4-BE49-F238E27FC236}">
                    <a16:creationId xmlns:a16="http://schemas.microsoft.com/office/drawing/2014/main" id="{A9A94499-4F57-6D40-9151-F26B2753A0B3}"/>
                  </a:ext>
                </a:extLst>
              </p:cNvPr>
              <p:cNvGrpSpPr/>
              <p:nvPr/>
            </p:nvGrpSpPr>
            <p:grpSpPr>
              <a:xfrm>
                <a:off x="2286840" y="1627730"/>
                <a:ext cx="8040597" cy="329894"/>
                <a:chOff x="2273977" y="1711604"/>
                <a:chExt cx="8040597" cy="329894"/>
              </a:xfrm>
            </p:grpSpPr>
            <p:sp>
              <p:nvSpPr>
                <p:cNvPr id="158" name="单圆角矩形 157">
                  <a:extLst>
                    <a:ext uri="{FF2B5EF4-FFF2-40B4-BE49-F238E27FC236}">
                      <a16:creationId xmlns:a16="http://schemas.microsoft.com/office/drawing/2014/main" id="{190326D9-54F8-C24D-9191-48C135FA0C3F}"/>
                    </a:ext>
                  </a:extLst>
                </p:cNvPr>
                <p:cNvSpPr/>
                <p:nvPr/>
              </p:nvSpPr>
              <p:spPr>
                <a:xfrm>
                  <a:off x="2351331" y="1927067"/>
                  <a:ext cx="7963243" cy="114431"/>
                </a:xfrm>
                <a:prstGeom prst="round1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9" name="矩形 158">
                  <a:extLst>
                    <a:ext uri="{FF2B5EF4-FFF2-40B4-BE49-F238E27FC236}">
                      <a16:creationId xmlns:a16="http://schemas.microsoft.com/office/drawing/2014/main" id="{DDDB26E3-CF17-1945-BF2F-DC1F0A9507FA}"/>
                    </a:ext>
                  </a:extLst>
                </p:cNvPr>
                <p:cNvSpPr/>
                <p:nvPr/>
              </p:nvSpPr>
              <p:spPr>
                <a:xfrm>
                  <a:off x="10205634" y="1744214"/>
                  <a:ext cx="108940" cy="293226"/>
                </a:xfrm>
                <a:prstGeom prst="rect">
                  <a:avLst/>
                </a:prstGeom>
                <a:solidFill>
                  <a:schemeClr val="bg1"/>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160" name="下箭头 159">
                  <a:extLst>
                    <a:ext uri="{FF2B5EF4-FFF2-40B4-BE49-F238E27FC236}">
                      <a16:creationId xmlns:a16="http://schemas.microsoft.com/office/drawing/2014/main" id="{6EC01C80-0D02-764C-BF98-1F4AC830F5B0}"/>
                    </a:ext>
                  </a:extLst>
                </p:cNvPr>
                <p:cNvSpPr/>
                <p:nvPr/>
              </p:nvSpPr>
              <p:spPr>
                <a:xfrm rot="10800000">
                  <a:off x="2273977" y="1711604"/>
                  <a:ext cx="207906" cy="329894"/>
                </a:xfrm>
                <a:prstGeom prst="down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1" name="单圆角矩形 160">
                  <a:extLst>
                    <a:ext uri="{FF2B5EF4-FFF2-40B4-BE49-F238E27FC236}">
                      <a16:creationId xmlns:a16="http://schemas.microsoft.com/office/drawing/2014/main" id="{B4771B68-8C3D-154F-B95F-1E42095B22B5}"/>
                    </a:ext>
                  </a:extLst>
                </p:cNvPr>
                <p:cNvSpPr/>
                <p:nvPr/>
              </p:nvSpPr>
              <p:spPr>
                <a:xfrm>
                  <a:off x="2368543" y="1937724"/>
                  <a:ext cx="180000" cy="93600"/>
                </a:xfrm>
                <a:prstGeom prst="round1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162" name="单圆角矩形 161">
                  <a:extLst>
                    <a:ext uri="{FF2B5EF4-FFF2-40B4-BE49-F238E27FC236}">
                      <a16:creationId xmlns:a16="http://schemas.microsoft.com/office/drawing/2014/main" id="{4A813984-1F35-7143-8A80-BE5BD8E62ABB}"/>
                    </a:ext>
                  </a:extLst>
                </p:cNvPr>
                <p:cNvSpPr/>
                <p:nvPr/>
              </p:nvSpPr>
              <p:spPr>
                <a:xfrm>
                  <a:off x="10060075" y="1936800"/>
                  <a:ext cx="180000" cy="97200"/>
                </a:xfrm>
                <a:prstGeom prst="round1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grpSp>
        </p:grpSp>
      </p:grpSp>
      <p:sp>
        <p:nvSpPr>
          <p:cNvPr id="172" name="文本框 171">
            <a:extLst>
              <a:ext uri="{FF2B5EF4-FFF2-40B4-BE49-F238E27FC236}">
                <a16:creationId xmlns:a16="http://schemas.microsoft.com/office/drawing/2014/main" id="{0205C971-9362-0F42-84FC-B324E8CB8A58}"/>
              </a:ext>
            </a:extLst>
          </p:cNvPr>
          <p:cNvSpPr txBox="1"/>
          <p:nvPr/>
        </p:nvSpPr>
        <p:spPr>
          <a:xfrm>
            <a:off x="7919884" y="1519084"/>
            <a:ext cx="184731" cy="369332"/>
          </a:xfrm>
          <a:prstGeom prst="rect">
            <a:avLst/>
          </a:prstGeom>
          <a:noFill/>
        </p:spPr>
        <p:txBody>
          <a:bodyPr wrap="none" rtlCol="0">
            <a:spAutoFit/>
          </a:bodyPr>
          <a:lstStyle/>
          <a:p>
            <a:endParaRPr kumimoji="1" lang="zh-CN" altLang="en-US" dirty="0"/>
          </a:p>
        </p:txBody>
      </p:sp>
      <p:sp>
        <p:nvSpPr>
          <p:cNvPr id="176" name="灯片编号占位符 175">
            <a:extLst>
              <a:ext uri="{FF2B5EF4-FFF2-40B4-BE49-F238E27FC236}">
                <a16:creationId xmlns:a16="http://schemas.microsoft.com/office/drawing/2014/main" id="{5E950074-66A2-624E-BA07-0F556E2D0318}"/>
              </a:ext>
            </a:extLst>
          </p:cNvPr>
          <p:cNvSpPr>
            <a:spLocks noGrp="1"/>
          </p:cNvSpPr>
          <p:nvPr>
            <p:ph type="sldNum" sz="quarter" idx="12"/>
          </p:nvPr>
        </p:nvSpPr>
        <p:spPr>
          <a:xfrm>
            <a:off x="9448800" y="6501156"/>
            <a:ext cx="2743200" cy="365125"/>
          </a:xfrm>
        </p:spPr>
        <p:txBody>
          <a:bodyPr/>
          <a:lstStyle/>
          <a:p>
            <a:fld id="{7E58E2E3-9338-904D-B0EF-72E59A78C11C}" type="slidenum">
              <a:rPr kumimoji="1" lang="zh-CN" altLang="en-US" smtClean="0"/>
              <a:t>4</a:t>
            </a:fld>
            <a:endParaRPr kumimoji="1" lang="zh-CN" altLang="en-US" dirty="0"/>
          </a:p>
        </p:txBody>
      </p:sp>
    </p:spTree>
    <p:extLst>
      <p:ext uri="{BB962C8B-B14F-4D97-AF65-F5344CB8AC3E}">
        <p14:creationId xmlns:p14="http://schemas.microsoft.com/office/powerpoint/2010/main" val="1655532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18BA78C3-D876-A24B-81CE-76BF3CB98850}"/>
              </a:ext>
            </a:extLst>
          </p:cNvPr>
          <p:cNvSpPr/>
          <p:nvPr/>
        </p:nvSpPr>
        <p:spPr>
          <a:xfrm>
            <a:off x="-276533" y="5122828"/>
            <a:ext cx="12745065" cy="79948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a:extLst>
              <a:ext uri="{FF2B5EF4-FFF2-40B4-BE49-F238E27FC236}">
                <a16:creationId xmlns:a16="http://schemas.microsoft.com/office/drawing/2014/main" id="{978E09AC-8FD9-D948-9466-3B3D9AB98916}"/>
              </a:ext>
            </a:extLst>
          </p:cNvPr>
          <p:cNvSpPr/>
          <p:nvPr/>
        </p:nvSpPr>
        <p:spPr>
          <a:xfrm>
            <a:off x="-276534" y="5922314"/>
            <a:ext cx="12745065" cy="421639"/>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a:extLst>
              <a:ext uri="{FF2B5EF4-FFF2-40B4-BE49-F238E27FC236}">
                <a16:creationId xmlns:a16="http://schemas.microsoft.com/office/drawing/2014/main" id="{A87C1D2C-9463-1C48-8F74-6F2D2CA2448E}"/>
              </a:ext>
            </a:extLst>
          </p:cNvPr>
          <p:cNvSpPr/>
          <p:nvPr/>
        </p:nvSpPr>
        <p:spPr>
          <a:xfrm>
            <a:off x="-276533" y="3901704"/>
            <a:ext cx="12745065" cy="42163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a:extLst>
              <a:ext uri="{FF2B5EF4-FFF2-40B4-BE49-F238E27FC236}">
                <a16:creationId xmlns:a16="http://schemas.microsoft.com/office/drawing/2014/main" id="{0A68A989-E23F-F041-8CC5-2CEFAABA762F}"/>
              </a:ext>
            </a:extLst>
          </p:cNvPr>
          <p:cNvSpPr/>
          <p:nvPr/>
        </p:nvSpPr>
        <p:spPr>
          <a:xfrm>
            <a:off x="-276533" y="4323343"/>
            <a:ext cx="12745065" cy="79948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a:extLst>
              <a:ext uri="{FF2B5EF4-FFF2-40B4-BE49-F238E27FC236}">
                <a16:creationId xmlns:a16="http://schemas.microsoft.com/office/drawing/2014/main" id="{74BF7152-5A4F-F24A-81D0-1F319FA142A0}"/>
              </a:ext>
            </a:extLst>
          </p:cNvPr>
          <p:cNvSpPr/>
          <p:nvPr/>
        </p:nvSpPr>
        <p:spPr>
          <a:xfrm>
            <a:off x="-184355" y="2713704"/>
            <a:ext cx="12560710" cy="1188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a:extLst>
              <a:ext uri="{FF2B5EF4-FFF2-40B4-BE49-F238E27FC236}">
                <a16:creationId xmlns:a16="http://schemas.microsoft.com/office/drawing/2014/main" id="{5F25A7D9-AE44-5443-AF54-4CADA442388E}"/>
              </a:ext>
            </a:extLst>
          </p:cNvPr>
          <p:cNvSpPr>
            <a:spLocks noGrp="1"/>
          </p:cNvSpPr>
          <p:nvPr>
            <p:ph type="title"/>
          </p:nvPr>
        </p:nvSpPr>
        <p:spPr>
          <a:xfrm>
            <a:off x="698500" y="0"/>
            <a:ext cx="10515600" cy="1325563"/>
          </a:xfrm>
        </p:spPr>
        <p:txBody>
          <a:bodyPr/>
          <a:lstStyle/>
          <a:p>
            <a:r>
              <a:rPr kumimoji="1" lang="en-US" altLang="zh-CN" dirty="0">
                <a:latin typeface="Gill Sans MT" panose="020B0502020104020203" pitchFamily="34" charset="0"/>
              </a:rPr>
              <a:t>Problems of Existing Solutions </a:t>
            </a:r>
            <a:endParaRPr kumimoji="1" lang="zh-CN" altLang="en-US" dirty="0">
              <a:latin typeface="Gill Sans MT" panose="020B0502020104020203" pitchFamily="34" charset="0"/>
            </a:endParaRPr>
          </a:p>
        </p:txBody>
      </p:sp>
      <p:graphicFrame>
        <p:nvGraphicFramePr>
          <p:cNvPr id="3" name="表格 8">
            <a:extLst>
              <a:ext uri="{FF2B5EF4-FFF2-40B4-BE49-F238E27FC236}">
                <a16:creationId xmlns:a16="http://schemas.microsoft.com/office/drawing/2014/main" id="{CB124316-6897-DF45-9417-0B9574C88E16}"/>
              </a:ext>
            </a:extLst>
          </p:cNvPr>
          <p:cNvGraphicFramePr>
            <a:graphicFrameLocks noGrp="1"/>
          </p:cNvGraphicFramePr>
          <p:nvPr>
            <p:extLst>
              <p:ext uri="{D42A27DB-BD31-4B8C-83A1-F6EECF244321}">
                <p14:modId xmlns:p14="http://schemas.microsoft.com/office/powerpoint/2010/main" val="4218963599"/>
              </p:ext>
            </p:extLst>
          </p:nvPr>
        </p:nvGraphicFramePr>
        <p:xfrm>
          <a:off x="698500" y="1123950"/>
          <a:ext cx="11159999" cy="5220003"/>
        </p:xfrm>
        <a:graphic>
          <a:graphicData uri="http://schemas.openxmlformats.org/drawingml/2006/table">
            <a:tbl>
              <a:tblPr firstRow="1" bandRow="1">
                <a:tableStyleId>{2D5ABB26-0587-4C30-8999-92F81FD0307C}</a:tableStyleId>
              </a:tblPr>
              <a:tblGrid>
                <a:gridCol w="1752139">
                  <a:extLst>
                    <a:ext uri="{9D8B030D-6E8A-4147-A177-3AD203B41FA5}">
                      <a16:colId xmlns:a16="http://schemas.microsoft.com/office/drawing/2014/main" val="1911064005"/>
                    </a:ext>
                  </a:extLst>
                </a:gridCol>
                <a:gridCol w="1299644">
                  <a:extLst>
                    <a:ext uri="{9D8B030D-6E8A-4147-A177-3AD203B41FA5}">
                      <a16:colId xmlns:a16="http://schemas.microsoft.com/office/drawing/2014/main" val="606528118"/>
                    </a:ext>
                  </a:extLst>
                </a:gridCol>
                <a:gridCol w="856584">
                  <a:extLst>
                    <a:ext uri="{9D8B030D-6E8A-4147-A177-3AD203B41FA5}">
                      <a16:colId xmlns:a16="http://schemas.microsoft.com/office/drawing/2014/main" val="1986233888"/>
                    </a:ext>
                  </a:extLst>
                </a:gridCol>
                <a:gridCol w="1196263">
                  <a:extLst>
                    <a:ext uri="{9D8B030D-6E8A-4147-A177-3AD203B41FA5}">
                      <a16:colId xmlns:a16="http://schemas.microsoft.com/office/drawing/2014/main" val="4170777589"/>
                    </a:ext>
                  </a:extLst>
                </a:gridCol>
                <a:gridCol w="1580249">
                  <a:extLst>
                    <a:ext uri="{9D8B030D-6E8A-4147-A177-3AD203B41FA5}">
                      <a16:colId xmlns:a16="http://schemas.microsoft.com/office/drawing/2014/main" val="2756184786"/>
                    </a:ext>
                  </a:extLst>
                </a:gridCol>
                <a:gridCol w="1417793">
                  <a:extLst>
                    <a:ext uri="{9D8B030D-6E8A-4147-A177-3AD203B41FA5}">
                      <a16:colId xmlns:a16="http://schemas.microsoft.com/office/drawing/2014/main" val="3766722938"/>
                    </a:ext>
                  </a:extLst>
                </a:gridCol>
                <a:gridCol w="1032315">
                  <a:extLst>
                    <a:ext uri="{9D8B030D-6E8A-4147-A177-3AD203B41FA5}">
                      <a16:colId xmlns:a16="http://schemas.microsoft.com/office/drawing/2014/main" val="2270597821"/>
                    </a:ext>
                  </a:extLst>
                </a:gridCol>
                <a:gridCol w="1109355">
                  <a:extLst>
                    <a:ext uri="{9D8B030D-6E8A-4147-A177-3AD203B41FA5}">
                      <a16:colId xmlns:a16="http://schemas.microsoft.com/office/drawing/2014/main" val="2746061995"/>
                    </a:ext>
                  </a:extLst>
                </a:gridCol>
                <a:gridCol w="915657">
                  <a:extLst>
                    <a:ext uri="{9D8B030D-6E8A-4147-A177-3AD203B41FA5}">
                      <a16:colId xmlns:a16="http://schemas.microsoft.com/office/drawing/2014/main" val="855037028"/>
                    </a:ext>
                  </a:extLst>
                </a:gridCol>
              </a:tblGrid>
              <a:tr h="468980">
                <a:tc gridSpan="9">
                  <a:txBody>
                    <a:bodyPr/>
                    <a:lstStyle/>
                    <a:p>
                      <a:pPr algn="ctr"/>
                      <a:r>
                        <a:rPr lang="en-US" altLang="zh-CN" sz="2400" dirty="0">
                          <a:latin typeface="Gill Sans MT" panose="020B0502020104020203" pitchFamily="34" charset="0"/>
                        </a:rPr>
                        <a:t>Detection Tools</a:t>
                      </a:r>
                      <a:endParaRPr lang="zh-CN" altLang="en-US" sz="2400" dirty="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CN" altLang="en-US" dirty="0">
                        <a:latin typeface="Gill Sans MT" panose="020B05020201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CN" altLang="en-US" dirty="0">
                        <a:latin typeface="Gill Sans MT" panose="020B05020201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dirty="0">
                        <a:latin typeface="Gill Sans MT" panose="020B05020201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00269740"/>
                  </a:ext>
                </a:extLst>
              </a:tr>
              <a:tr h="404482">
                <a:tc rowSpan="2">
                  <a:txBody>
                    <a:bodyPr/>
                    <a:lstStyle/>
                    <a:p>
                      <a:pPr algn="ctr"/>
                      <a:r>
                        <a:rPr lang="en-US" altLang="zh-CN" sz="1800" dirty="0">
                          <a:latin typeface="Gill Sans MT" panose="020B0502020104020203" pitchFamily="34" charset="0"/>
                        </a:rPr>
                        <a:t>Existing Solutions</a:t>
                      </a:r>
                      <a:endParaRPr lang="zh-CN" altLang="en-US" sz="1800" dirty="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5">
                  <a:txBody>
                    <a:bodyPr/>
                    <a:lstStyle/>
                    <a:p>
                      <a:pPr algn="ctr"/>
                      <a:r>
                        <a:rPr lang="en-US" altLang="zh-CN" sz="1800" dirty="0">
                          <a:latin typeface="Gill Sans MT" panose="020B0502020104020203" pitchFamily="34" charset="0"/>
                        </a:rPr>
                        <a:t>Property</a:t>
                      </a:r>
                      <a:endParaRPr lang="zh-CN" altLang="en-US" sz="1800" dirty="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dirty="0">
                        <a:latin typeface="Gill Sans MT" panose="020B05020201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dirty="0">
                        <a:latin typeface="Gill Sans MT" panose="020B05020201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dirty="0">
                        <a:latin typeface="Gill Sans MT" panose="020B05020201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dirty="0">
                        <a:latin typeface="Gill Sans MT" panose="020B05020201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algn="ctr"/>
                      <a:r>
                        <a:rPr lang="en-US" altLang="zh-CN" sz="1800" dirty="0">
                          <a:latin typeface="Gill Sans MT" panose="020B0502020104020203" pitchFamily="34" charset="0"/>
                        </a:rPr>
                        <a:t>SLO Type</a:t>
                      </a:r>
                      <a:endParaRPr lang="zh-CN" altLang="en-US" sz="1800" dirty="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dirty="0">
                        <a:latin typeface="Gill Sans MT" panose="020B05020201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dirty="0">
                        <a:latin typeface="Gill Sans MT" panose="020B05020201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740494"/>
                  </a:ext>
                </a:extLst>
              </a:tr>
              <a:tr h="706203">
                <a:tc vMerge="1">
                  <a:txBody>
                    <a:bodyPr/>
                    <a:lstStyle/>
                    <a:p>
                      <a:pPr algn="ctr"/>
                      <a:endParaRPr lang="zh-CN" altLang="en-US" dirty="0">
                        <a:latin typeface="Gill Sans MT" panose="020B05020201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a:latin typeface="Gill Sans MT" panose="020B0502020104020203" pitchFamily="34" charset="0"/>
                        </a:rPr>
                        <a:t>granularity</a:t>
                      </a:r>
                      <a:endParaRPr lang="zh-CN" altLang="en-US" sz="1800" dirty="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a:latin typeface="Gill Sans MT" panose="020B0502020104020203" pitchFamily="34" charset="0"/>
                        </a:rPr>
                        <a:t>lags</a:t>
                      </a:r>
                      <a:endParaRPr lang="zh-CN" altLang="en-US" sz="1800" dirty="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a:latin typeface="Gill Sans MT" panose="020B0502020104020203" pitchFamily="34" charset="0"/>
                        </a:rPr>
                        <a:t>overhead</a:t>
                      </a:r>
                      <a:endParaRPr lang="zh-CN" altLang="en-US" sz="1800" dirty="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dirty="0">
                          <a:latin typeface="Gill Sans MT" panose="020B0502020104020203" pitchFamily="34" charset="0"/>
                        </a:rPr>
                        <a:t>control plane involvement</a:t>
                      </a:r>
                      <a:endParaRPr lang="zh-CN" altLang="en-US" sz="1800" dirty="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a:latin typeface="Gill Sans MT" panose="020B0502020104020203" pitchFamily="34" charset="0"/>
                        </a:rPr>
                        <a:t>end-host involvement</a:t>
                      </a:r>
                      <a:endParaRPr lang="zh-CN" altLang="en-US" sz="1800" dirty="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a:latin typeface="Gill Sans MT" panose="020B0502020104020203" pitchFamily="34" charset="0"/>
                        </a:rPr>
                        <a:t>packet loss</a:t>
                      </a:r>
                      <a:endParaRPr lang="zh-CN" altLang="en-US" sz="1800" dirty="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a:latin typeface="Gill Sans MT" panose="020B0502020104020203" pitchFamily="34" charset="0"/>
                        </a:rPr>
                        <a:t>percentile delay</a:t>
                      </a:r>
                      <a:endParaRPr lang="zh-CN" altLang="en-US" sz="1800" dirty="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a:latin typeface="Gill Sans MT" panose="020B0502020104020203" pitchFamily="34" charset="0"/>
                        </a:rPr>
                        <a:t>max delay</a:t>
                      </a:r>
                      <a:endParaRPr lang="zh-CN" altLang="en-US" sz="1800" dirty="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71841586"/>
                  </a:ext>
                </a:extLst>
              </a:tr>
              <a:tr h="404482">
                <a:tc>
                  <a:txBody>
                    <a:bodyPr/>
                    <a:lstStyle/>
                    <a:p>
                      <a:pPr algn="ctr"/>
                      <a:r>
                        <a:rPr lang="en-US" altLang="zh-CN" sz="1800" dirty="0">
                          <a:latin typeface="Gill Sans MT" panose="020B0502020104020203" pitchFamily="34" charset="0"/>
                        </a:rPr>
                        <a:t>ping</a:t>
                      </a:r>
                      <a:endParaRPr lang="zh-CN" altLang="en-US" sz="1800" dirty="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a:latin typeface="Gill Sans MT" panose="020B0502020104020203" pitchFamily="34" charset="0"/>
                        </a:rPr>
                        <a:t>coarse</a:t>
                      </a:r>
                      <a:endParaRPr lang="zh-CN" altLang="en-US" sz="1800" dirty="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a:latin typeface="Gill Sans MT" panose="020B0502020104020203" pitchFamily="34" charset="0"/>
                        </a:rPr>
                        <a:t>low</a:t>
                      </a:r>
                      <a:endParaRPr lang="zh-CN" altLang="en-US" sz="1800" dirty="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a:latin typeface="Gill Sans MT" panose="020B0502020104020203" pitchFamily="34" charset="0"/>
                        </a:rPr>
                        <a:t>low</a:t>
                      </a:r>
                      <a:endParaRPr lang="zh-CN" altLang="en-US" sz="1800" dirty="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a:latin typeface="Gill Sans MT" panose="020B0502020104020203" pitchFamily="34" charset="0"/>
                        </a:rPr>
                        <a:t>✕</a:t>
                      </a:r>
                      <a:endParaRPr lang="zh-CN" altLang="en-US" sz="1800" dirty="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a:latin typeface="Gill Sans MT" panose="020B0502020104020203" pitchFamily="34" charset="0"/>
                        </a:rPr>
                        <a:t>✓</a:t>
                      </a:r>
                      <a:endParaRPr lang="zh-CN" altLang="en-US" sz="1800" dirty="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a:latin typeface="Gill Sans MT" panose="020B0502020104020203" pitchFamily="34" charset="0"/>
                        </a:rPr>
                        <a:t>✓</a:t>
                      </a:r>
                      <a:endParaRPr lang="zh-CN" altLang="en-US" sz="1800" dirty="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a:latin typeface="Gill Sans MT" panose="020B0502020104020203" pitchFamily="34" charset="0"/>
                        </a:rPr>
                        <a:t>✓</a:t>
                      </a:r>
                      <a:endParaRPr lang="zh-CN" altLang="en-US" sz="1800" dirty="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a:latin typeface="Gill Sans MT" panose="020B0502020104020203" pitchFamily="34" charset="0"/>
                        </a:rPr>
                        <a:t>✓</a:t>
                      </a:r>
                      <a:endParaRPr lang="zh-CN" altLang="en-US" sz="1800" dirty="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77313487"/>
                  </a:ext>
                </a:extLst>
              </a:tr>
              <a:tr h="404482">
                <a:tc>
                  <a:txBody>
                    <a:bodyPr/>
                    <a:lstStyle/>
                    <a:p>
                      <a:pPr algn="ctr"/>
                      <a:r>
                        <a:rPr lang="en-US" altLang="zh-CN" sz="1800" dirty="0" err="1">
                          <a:latin typeface="Gill Sans MT" panose="020B0502020104020203" pitchFamily="34" charset="0"/>
                        </a:rPr>
                        <a:t>Netflow</a:t>
                      </a:r>
                      <a:endParaRPr lang="zh-CN" altLang="en-US" sz="1800" dirty="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a:latin typeface="Gill Sans MT" panose="020B0502020104020203" pitchFamily="34" charset="0"/>
                        </a:rPr>
                        <a:t>coarse</a:t>
                      </a:r>
                      <a:endParaRPr lang="zh-CN" altLang="en-US" sz="1800" dirty="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a:latin typeface="Gill Sans MT" panose="020B0502020104020203" pitchFamily="34" charset="0"/>
                        </a:rPr>
                        <a:t>high</a:t>
                      </a:r>
                      <a:endParaRPr lang="zh-CN" altLang="en-US" sz="1800" dirty="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a:latin typeface="Gill Sans MT" panose="020B0502020104020203" pitchFamily="34" charset="0"/>
                        </a:rPr>
                        <a:t>low</a:t>
                      </a:r>
                      <a:endParaRPr lang="zh-CN" altLang="en-US" sz="1800" dirty="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a:latin typeface="Gill Sans MT" panose="020B0502020104020203" pitchFamily="34" charset="0"/>
                        </a:rPr>
                        <a:t>✕</a:t>
                      </a:r>
                      <a:endParaRPr lang="zh-CN" altLang="en-US" sz="1800" dirty="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dirty="0">
                          <a:latin typeface="Gill Sans MT" panose="020B0502020104020203" pitchFamily="34" charset="0"/>
                        </a:rPr>
                        <a:t>✕</a:t>
                      </a:r>
                      <a:endParaRPr lang="zh-CN" altLang="en-US" sz="1800" dirty="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dirty="0">
                          <a:latin typeface="Gill Sans MT" panose="020B0502020104020203" pitchFamily="34" charset="0"/>
                        </a:rPr>
                        <a:t>✕</a:t>
                      </a:r>
                      <a:endParaRPr lang="zh-CN" altLang="en-US" sz="1800" dirty="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dirty="0">
                          <a:latin typeface="Gill Sans MT" panose="020B0502020104020203" pitchFamily="34" charset="0"/>
                        </a:rPr>
                        <a:t>✕</a:t>
                      </a:r>
                      <a:endParaRPr lang="zh-CN" altLang="en-US" sz="1800" dirty="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dirty="0">
                          <a:latin typeface="Gill Sans MT" panose="020B0502020104020203" pitchFamily="34" charset="0"/>
                        </a:rPr>
                        <a:t>✕</a:t>
                      </a:r>
                      <a:endParaRPr lang="zh-CN" altLang="en-US" sz="1800" dirty="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66348600"/>
                  </a:ext>
                </a:extLst>
              </a:tr>
              <a:tr h="404482">
                <a:tc>
                  <a:txBody>
                    <a:bodyPr/>
                    <a:lstStyle/>
                    <a:p>
                      <a:pPr algn="ctr"/>
                      <a:r>
                        <a:rPr lang="en-US" altLang="zh-CN" sz="1800" dirty="0">
                          <a:latin typeface="Gill Sans MT" panose="020B0502020104020203" pitchFamily="34" charset="0"/>
                        </a:rPr>
                        <a:t>SNMP</a:t>
                      </a:r>
                      <a:endParaRPr lang="zh-CN" altLang="en-US" sz="1800" dirty="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a:latin typeface="Gill Sans MT" panose="020B0502020104020203" pitchFamily="34" charset="0"/>
                        </a:rPr>
                        <a:t>coarse</a:t>
                      </a:r>
                      <a:endParaRPr lang="zh-CN" altLang="en-US" sz="1800" dirty="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a:latin typeface="Gill Sans MT" panose="020B0502020104020203" pitchFamily="34" charset="0"/>
                        </a:rPr>
                        <a:t>high</a:t>
                      </a:r>
                      <a:endParaRPr lang="zh-CN" altLang="en-US" sz="1800" dirty="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a:latin typeface="Gill Sans MT" panose="020B0502020104020203" pitchFamily="34" charset="0"/>
                        </a:rPr>
                        <a:t>low</a:t>
                      </a:r>
                      <a:endParaRPr lang="zh-CN" altLang="en-US" sz="1800" dirty="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dirty="0">
                          <a:latin typeface="Gill Sans MT" panose="020B0502020104020203" pitchFamily="34" charset="0"/>
                        </a:rPr>
                        <a:t>✕</a:t>
                      </a:r>
                      <a:endParaRPr lang="zh-CN" altLang="en-US" sz="1800" dirty="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dirty="0">
                          <a:latin typeface="Gill Sans MT" panose="020B0502020104020203" pitchFamily="34" charset="0"/>
                        </a:rPr>
                        <a:t>✕</a:t>
                      </a:r>
                      <a:endParaRPr lang="zh-CN" altLang="en-US" sz="1800" dirty="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dirty="0">
                          <a:latin typeface="Gill Sans MT" panose="020B0502020104020203" pitchFamily="34" charset="0"/>
                        </a:rPr>
                        <a:t>✕</a:t>
                      </a:r>
                      <a:endParaRPr lang="zh-CN" altLang="en-US" sz="1800" dirty="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dirty="0">
                          <a:latin typeface="Gill Sans MT" panose="020B0502020104020203" pitchFamily="34" charset="0"/>
                        </a:rPr>
                        <a:t>✕</a:t>
                      </a:r>
                      <a:endParaRPr lang="zh-CN" altLang="en-US" sz="1800" dirty="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dirty="0">
                          <a:latin typeface="Gill Sans MT" panose="020B0502020104020203" pitchFamily="34" charset="0"/>
                        </a:rPr>
                        <a:t>✕</a:t>
                      </a:r>
                      <a:endParaRPr lang="zh-CN" altLang="en-US" sz="1800" dirty="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7187874"/>
                  </a:ext>
                </a:extLst>
              </a:tr>
              <a:tr h="404482">
                <a:tc>
                  <a:txBody>
                    <a:bodyPr/>
                    <a:lstStyle/>
                    <a:p>
                      <a:pPr algn="ctr"/>
                      <a:r>
                        <a:rPr lang="en-US" altLang="zh-CN" sz="1800" dirty="0" err="1">
                          <a:latin typeface="Gill Sans MT" panose="020B0502020104020203" pitchFamily="34" charset="0"/>
                        </a:rPr>
                        <a:t>NetSight</a:t>
                      </a:r>
                      <a:endParaRPr lang="zh-CN" altLang="en-US" sz="1800" dirty="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a:latin typeface="Gill Sans MT" panose="020B0502020104020203" pitchFamily="34" charset="0"/>
                        </a:rPr>
                        <a:t>fine</a:t>
                      </a:r>
                      <a:endParaRPr lang="zh-CN" altLang="en-US" sz="1800" dirty="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a:latin typeface="Gill Sans MT" panose="020B0502020104020203" pitchFamily="34" charset="0"/>
                        </a:rPr>
                        <a:t>low </a:t>
                      </a:r>
                      <a:endParaRPr lang="zh-CN" altLang="en-US" sz="1800" dirty="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a:latin typeface="Gill Sans MT" panose="020B0502020104020203" pitchFamily="34" charset="0"/>
                        </a:rPr>
                        <a:t>high</a:t>
                      </a:r>
                      <a:endParaRPr lang="zh-CN" altLang="en-US" sz="1800" dirty="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a:latin typeface="Gill Sans MT" panose="020B0502020104020203" pitchFamily="34" charset="0"/>
                        </a:rPr>
                        <a:t>✓</a:t>
                      </a:r>
                      <a:endParaRPr lang="zh-CN" altLang="en-US" sz="1800" dirty="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a:latin typeface="Gill Sans MT" panose="020B0502020104020203" pitchFamily="34" charset="0"/>
                        </a:rPr>
                        <a:t>✕</a:t>
                      </a:r>
                      <a:endParaRPr lang="zh-CN" altLang="en-US" sz="1800" dirty="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a:latin typeface="Gill Sans MT" panose="020B0502020104020203" pitchFamily="34" charset="0"/>
                        </a:rPr>
                        <a:t>✓</a:t>
                      </a:r>
                      <a:endParaRPr lang="zh-CN" altLang="en-US" sz="1800" dirty="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a:latin typeface="Gill Sans MT" panose="020B0502020104020203" pitchFamily="34" charset="0"/>
                        </a:rPr>
                        <a:t>✓</a:t>
                      </a:r>
                      <a:endParaRPr lang="zh-CN" altLang="en-US" sz="1800" dirty="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a:latin typeface="Gill Sans MT" panose="020B0502020104020203" pitchFamily="34" charset="0"/>
                        </a:rPr>
                        <a:t>✓</a:t>
                      </a:r>
                      <a:endParaRPr lang="zh-CN" altLang="en-US" sz="1800" dirty="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90169001"/>
                  </a:ext>
                </a:extLst>
              </a:tr>
              <a:tr h="404482">
                <a:tc>
                  <a:txBody>
                    <a:bodyPr/>
                    <a:lstStyle/>
                    <a:p>
                      <a:pPr algn="ctr"/>
                      <a:r>
                        <a:rPr lang="en-US" altLang="zh-CN" sz="1800" dirty="0" err="1">
                          <a:latin typeface="Gill Sans MT" panose="020B0502020104020203" pitchFamily="34" charset="0"/>
                        </a:rPr>
                        <a:t>SwitchPointer</a:t>
                      </a:r>
                      <a:endParaRPr lang="zh-CN" altLang="en-US" sz="1800" dirty="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a:latin typeface="Gill Sans MT" panose="020B0502020104020203" pitchFamily="34" charset="0"/>
                        </a:rPr>
                        <a:t>fine</a:t>
                      </a:r>
                      <a:endParaRPr lang="zh-CN" altLang="en-US" sz="1800" dirty="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a:latin typeface="Gill Sans MT" panose="020B0502020104020203" pitchFamily="34" charset="0"/>
                        </a:rPr>
                        <a:t>low</a:t>
                      </a:r>
                      <a:endParaRPr lang="zh-CN" altLang="en-US" sz="1800" dirty="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a:latin typeface="Gill Sans MT" panose="020B0502020104020203" pitchFamily="34" charset="0"/>
                        </a:rPr>
                        <a:t>low</a:t>
                      </a:r>
                      <a:endParaRPr lang="zh-CN" altLang="en-US" sz="1800" dirty="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a:latin typeface="Gill Sans MT" panose="020B0502020104020203" pitchFamily="34" charset="0"/>
                        </a:rPr>
                        <a:t>✕</a:t>
                      </a:r>
                      <a:endParaRPr lang="zh-CN" altLang="en-US" sz="1800" dirty="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a:latin typeface="Gill Sans MT" panose="020B0502020104020203" pitchFamily="34" charset="0"/>
                        </a:rPr>
                        <a:t>✓</a:t>
                      </a:r>
                      <a:endParaRPr lang="zh-CN" altLang="en-US" sz="1800" dirty="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a:latin typeface="Gill Sans MT" panose="020B0502020104020203" pitchFamily="34" charset="0"/>
                        </a:rPr>
                        <a:t>✕</a:t>
                      </a:r>
                      <a:endParaRPr lang="zh-CN" altLang="en-US" sz="1800" dirty="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a:latin typeface="Gill Sans MT" panose="020B0502020104020203" pitchFamily="34" charset="0"/>
                        </a:rPr>
                        <a:t>✕</a:t>
                      </a:r>
                      <a:endParaRPr lang="zh-CN" altLang="en-US" sz="1800" dirty="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a:latin typeface="Gill Sans MT" panose="020B0502020104020203" pitchFamily="34" charset="0"/>
                        </a:rPr>
                        <a:t>✕</a:t>
                      </a:r>
                      <a:endParaRPr lang="zh-CN" altLang="en-US" sz="1800" dirty="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00352032"/>
                  </a:ext>
                </a:extLst>
              </a:tr>
              <a:tr h="404482">
                <a:tc>
                  <a:txBody>
                    <a:bodyPr/>
                    <a:lstStyle/>
                    <a:p>
                      <a:pPr algn="ctr"/>
                      <a:r>
                        <a:rPr lang="en-US" altLang="zh-CN" sz="1800" dirty="0">
                          <a:latin typeface="Gill Sans MT" panose="020B0502020104020203" pitchFamily="34" charset="0"/>
                        </a:rPr>
                        <a:t>TPP</a:t>
                      </a:r>
                      <a:endParaRPr lang="zh-CN" altLang="en-US" sz="1800" dirty="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a:latin typeface="Gill Sans MT" panose="020B0502020104020203" pitchFamily="34" charset="0"/>
                        </a:rPr>
                        <a:t>fine </a:t>
                      </a:r>
                      <a:endParaRPr lang="zh-CN" altLang="en-US" sz="1800" dirty="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a:latin typeface="Gill Sans MT" panose="020B0502020104020203" pitchFamily="34" charset="0"/>
                        </a:rPr>
                        <a:t>low</a:t>
                      </a:r>
                      <a:endParaRPr lang="zh-CN" altLang="en-US" sz="1800" dirty="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a:latin typeface="Gill Sans MT" panose="020B0502020104020203" pitchFamily="34" charset="0"/>
                        </a:rPr>
                        <a:t>high</a:t>
                      </a:r>
                      <a:endParaRPr lang="zh-CN" altLang="en-US" sz="1800" dirty="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a:latin typeface="Gill Sans MT" panose="020B0502020104020203" pitchFamily="34" charset="0"/>
                        </a:rPr>
                        <a:t>✕</a:t>
                      </a:r>
                      <a:endParaRPr lang="zh-CN" altLang="en-US" sz="1800" dirty="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a:latin typeface="Gill Sans MT" panose="020B0502020104020203" pitchFamily="34" charset="0"/>
                        </a:rPr>
                        <a:t>✓</a:t>
                      </a:r>
                      <a:endParaRPr lang="zh-CN" altLang="en-US" sz="1800" dirty="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a:latin typeface="Gill Sans MT" panose="020B0502020104020203" pitchFamily="34" charset="0"/>
                        </a:rPr>
                        <a:t>✓</a:t>
                      </a:r>
                      <a:endParaRPr lang="zh-CN" altLang="en-US" sz="1800" dirty="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a:latin typeface="Gill Sans MT" panose="020B0502020104020203" pitchFamily="34" charset="0"/>
                        </a:rPr>
                        <a:t>✓</a:t>
                      </a:r>
                      <a:endParaRPr lang="zh-CN" altLang="en-US" sz="1800" dirty="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a:latin typeface="Gill Sans MT" panose="020B0502020104020203" pitchFamily="34" charset="0"/>
                        </a:rPr>
                        <a:t>✓</a:t>
                      </a:r>
                      <a:endParaRPr lang="zh-CN" altLang="en-US" sz="1800" dirty="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26231653"/>
                  </a:ext>
                </a:extLst>
              </a:tr>
              <a:tr h="404482">
                <a:tc>
                  <a:txBody>
                    <a:bodyPr/>
                    <a:lstStyle/>
                    <a:p>
                      <a:pPr algn="ctr"/>
                      <a:r>
                        <a:rPr lang="en-US" altLang="zh-CN" sz="1800" dirty="0" err="1">
                          <a:latin typeface="Gill Sans MT" panose="020B0502020104020203" pitchFamily="34" charset="0"/>
                        </a:rPr>
                        <a:t>LossRadar</a:t>
                      </a:r>
                      <a:endParaRPr lang="zh-CN" altLang="en-US" sz="1800" dirty="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a:latin typeface="Gill Sans MT" panose="020B0502020104020203" pitchFamily="34" charset="0"/>
                        </a:rPr>
                        <a:t>fine</a:t>
                      </a:r>
                      <a:endParaRPr lang="zh-CN" altLang="en-US" sz="1800" dirty="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a:latin typeface="Gill Sans MT" panose="020B0502020104020203" pitchFamily="34" charset="0"/>
                        </a:rPr>
                        <a:t>high </a:t>
                      </a:r>
                      <a:endParaRPr lang="zh-CN" altLang="en-US" sz="1800" dirty="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a:latin typeface="Gill Sans MT" panose="020B0502020104020203" pitchFamily="34" charset="0"/>
                        </a:rPr>
                        <a:t>low</a:t>
                      </a:r>
                      <a:endParaRPr lang="zh-CN" altLang="en-US" sz="1800" dirty="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dirty="0">
                          <a:latin typeface="Gill Sans MT" panose="020B0502020104020203" pitchFamily="34" charset="0"/>
                        </a:rPr>
                        <a:t>✓</a:t>
                      </a:r>
                      <a:endParaRPr lang="zh-CN" altLang="en-US" sz="1800" dirty="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dirty="0">
                          <a:latin typeface="Gill Sans MT" panose="020B0502020104020203" pitchFamily="34" charset="0"/>
                        </a:rPr>
                        <a:t>✕</a:t>
                      </a:r>
                      <a:endParaRPr lang="zh-CN" altLang="en-US" sz="1800" dirty="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dirty="0">
                          <a:latin typeface="Gill Sans MT" panose="020B0502020104020203" pitchFamily="34" charset="0"/>
                        </a:rPr>
                        <a:t>✓</a:t>
                      </a:r>
                      <a:endParaRPr lang="zh-CN" altLang="en-US" sz="1800" dirty="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dirty="0">
                          <a:latin typeface="Gill Sans MT" panose="020B0502020104020203" pitchFamily="34" charset="0"/>
                        </a:rPr>
                        <a:t>✕</a:t>
                      </a:r>
                      <a:endParaRPr lang="zh-CN" altLang="en-US" sz="1800" dirty="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dirty="0">
                          <a:latin typeface="Gill Sans MT" panose="020B0502020104020203" pitchFamily="34" charset="0"/>
                        </a:rPr>
                        <a:t>✕</a:t>
                      </a:r>
                      <a:endParaRPr lang="zh-CN" altLang="en-US" sz="1800" dirty="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44001572"/>
                  </a:ext>
                </a:extLst>
              </a:tr>
              <a:tr h="404482">
                <a:tc>
                  <a:txBody>
                    <a:bodyPr/>
                    <a:lstStyle/>
                    <a:p>
                      <a:pPr algn="ctr"/>
                      <a:r>
                        <a:rPr lang="en-US" altLang="zh-CN" sz="1800" dirty="0" err="1">
                          <a:latin typeface="Gill Sans MT" panose="020B0502020104020203" pitchFamily="34" charset="0"/>
                        </a:rPr>
                        <a:t>INTSight</a:t>
                      </a:r>
                      <a:endParaRPr lang="zh-CN" altLang="en-US" sz="1800" dirty="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a:latin typeface="Gill Sans MT" panose="020B0502020104020203" pitchFamily="34" charset="0"/>
                        </a:rPr>
                        <a:t>fine</a:t>
                      </a:r>
                      <a:endParaRPr lang="zh-CN" altLang="en-US" sz="1800" dirty="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a:latin typeface="Gill Sans MT" panose="020B0502020104020203" pitchFamily="34" charset="0"/>
                        </a:rPr>
                        <a:t>low</a:t>
                      </a:r>
                      <a:endParaRPr lang="zh-CN" altLang="en-US" sz="1800" dirty="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a:latin typeface="Gill Sans MT" panose="020B0502020104020203" pitchFamily="34" charset="0"/>
                        </a:rPr>
                        <a:t>low</a:t>
                      </a:r>
                      <a:endParaRPr lang="zh-CN" altLang="en-US" sz="1800" dirty="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dirty="0">
                          <a:latin typeface="Gill Sans MT" panose="020B0502020104020203" pitchFamily="34" charset="0"/>
                        </a:rPr>
                        <a:t>✓</a:t>
                      </a:r>
                      <a:endParaRPr lang="zh-CN" altLang="en-US" sz="1800" dirty="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dirty="0">
                          <a:latin typeface="Gill Sans MT" panose="020B0502020104020203" pitchFamily="34" charset="0"/>
                        </a:rPr>
                        <a:t>✕</a:t>
                      </a:r>
                      <a:endParaRPr lang="zh-CN" altLang="en-US" sz="1800" dirty="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dirty="0">
                          <a:latin typeface="Gill Sans MT" panose="020B0502020104020203" pitchFamily="34" charset="0"/>
                        </a:rPr>
                        <a:t>✕</a:t>
                      </a:r>
                      <a:endParaRPr lang="zh-CN" altLang="en-US" sz="1800" dirty="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dirty="0">
                          <a:latin typeface="Gill Sans MT" panose="020B0502020104020203" pitchFamily="34" charset="0"/>
                        </a:rPr>
                        <a:t>✕</a:t>
                      </a:r>
                      <a:endParaRPr lang="zh-CN" altLang="en-US" sz="1800" dirty="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dirty="0">
                          <a:latin typeface="Gill Sans MT" panose="020B0502020104020203" pitchFamily="34" charset="0"/>
                        </a:rPr>
                        <a:t>✓</a:t>
                      </a:r>
                      <a:endParaRPr lang="zh-CN" altLang="en-US" sz="1800" dirty="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39719417"/>
                  </a:ext>
                </a:extLst>
              </a:tr>
              <a:tr h="404482">
                <a:tc>
                  <a:txBody>
                    <a:bodyPr/>
                    <a:lstStyle/>
                    <a:p>
                      <a:pPr algn="ctr"/>
                      <a:r>
                        <a:rPr lang="en-US" altLang="zh-CN" sz="1800" b="1" dirty="0">
                          <a:solidFill>
                            <a:srgbClr val="7030A0"/>
                          </a:solidFill>
                          <a:latin typeface="Gill Sans MT" panose="020B0502020104020203" pitchFamily="34" charset="0"/>
                        </a:rPr>
                        <a:t>???</a:t>
                      </a:r>
                      <a:endParaRPr lang="zh-CN" altLang="en-US" sz="1800" b="1" dirty="0">
                        <a:solidFill>
                          <a:srgbClr val="7030A0"/>
                        </a:solidFill>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b="1" dirty="0">
                          <a:solidFill>
                            <a:srgbClr val="7030A0"/>
                          </a:solidFill>
                          <a:latin typeface="Gill Sans MT" panose="020B0502020104020203" pitchFamily="34" charset="0"/>
                        </a:rPr>
                        <a:t>fine</a:t>
                      </a:r>
                      <a:endParaRPr lang="zh-CN" altLang="en-US" sz="1800" b="1" dirty="0">
                        <a:solidFill>
                          <a:srgbClr val="7030A0"/>
                        </a:solidFill>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b="1" dirty="0">
                          <a:solidFill>
                            <a:srgbClr val="7030A0"/>
                          </a:solidFill>
                          <a:latin typeface="Gill Sans MT" panose="020B0502020104020203" pitchFamily="34" charset="0"/>
                        </a:rPr>
                        <a:t>low </a:t>
                      </a:r>
                      <a:endParaRPr lang="zh-CN" altLang="en-US" sz="1800" b="1" dirty="0">
                        <a:solidFill>
                          <a:srgbClr val="7030A0"/>
                        </a:solidFill>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b="1" dirty="0">
                          <a:solidFill>
                            <a:srgbClr val="7030A0"/>
                          </a:solidFill>
                          <a:latin typeface="Gill Sans MT" panose="020B0502020104020203" pitchFamily="34" charset="0"/>
                        </a:rPr>
                        <a:t>low</a:t>
                      </a:r>
                      <a:endParaRPr lang="zh-CN" altLang="en-US" sz="1800" b="1" dirty="0">
                        <a:solidFill>
                          <a:srgbClr val="7030A0"/>
                        </a:solidFill>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1" dirty="0">
                          <a:solidFill>
                            <a:srgbClr val="7030A0"/>
                          </a:solidFill>
                          <a:latin typeface="Gill Sans MT" panose="020B0502020104020203" pitchFamily="34" charset="0"/>
                        </a:rPr>
                        <a:t>✕</a:t>
                      </a:r>
                      <a:endParaRPr lang="zh-CN" altLang="en-US" sz="1800" b="1" dirty="0">
                        <a:solidFill>
                          <a:srgbClr val="7030A0"/>
                        </a:solidFill>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1" dirty="0">
                          <a:solidFill>
                            <a:srgbClr val="7030A0"/>
                          </a:solidFill>
                          <a:latin typeface="Gill Sans MT" panose="020B0502020104020203" pitchFamily="34" charset="0"/>
                        </a:rPr>
                        <a:t>✕</a:t>
                      </a:r>
                      <a:endParaRPr lang="zh-CN" altLang="en-US" sz="1800" b="1" dirty="0">
                        <a:solidFill>
                          <a:srgbClr val="7030A0"/>
                        </a:solidFill>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1" dirty="0">
                          <a:solidFill>
                            <a:srgbClr val="7030A0"/>
                          </a:solidFill>
                          <a:latin typeface="Gill Sans MT" panose="020B0502020104020203" pitchFamily="34" charset="0"/>
                        </a:rPr>
                        <a:t>✓</a:t>
                      </a:r>
                      <a:endParaRPr lang="zh-CN" altLang="en-US" sz="1800" b="1" dirty="0">
                        <a:solidFill>
                          <a:srgbClr val="7030A0"/>
                        </a:solidFill>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1" dirty="0">
                          <a:solidFill>
                            <a:srgbClr val="7030A0"/>
                          </a:solidFill>
                          <a:latin typeface="Gill Sans MT" panose="020B0502020104020203" pitchFamily="34" charset="0"/>
                        </a:rPr>
                        <a:t>✓</a:t>
                      </a:r>
                      <a:endParaRPr lang="zh-CN" altLang="en-US" sz="1800" b="1" dirty="0">
                        <a:solidFill>
                          <a:srgbClr val="7030A0"/>
                        </a:solidFill>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1" dirty="0">
                          <a:solidFill>
                            <a:srgbClr val="7030A0"/>
                          </a:solidFill>
                          <a:latin typeface="Gill Sans MT" panose="020B0502020104020203" pitchFamily="34" charset="0"/>
                        </a:rPr>
                        <a:t>✓</a:t>
                      </a:r>
                      <a:endParaRPr lang="zh-CN" altLang="en-US" sz="1800" b="1" dirty="0">
                        <a:solidFill>
                          <a:srgbClr val="7030A0"/>
                        </a:solidFill>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40277117"/>
                  </a:ext>
                </a:extLst>
              </a:tr>
            </a:tbl>
          </a:graphicData>
        </a:graphic>
      </p:graphicFrame>
      <p:sp>
        <p:nvSpPr>
          <p:cNvPr id="19" name="灯片编号占位符 18">
            <a:extLst>
              <a:ext uri="{FF2B5EF4-FFF2-40B4-BE49-F238E27FC236}">
                <a16:creationId xmlns:a16="http://schemas.microsoft.com/office/drawing/2014/main" id="{FA7E2F4C-CBF8-154C-B65E-B5B2920751F9}"/>
              </a:ext>
            </a:extLst>
          </p:cNvPr>
          <p:cNvSpPr>
            <a:spLocks noGrp="1"/>
          </p:cNvSpPr>
          <p:nvPr>
            <p:ph type="sldNum" sz="quarter" idx="12"/>
          </p:nvPr>
        </p:nvSpPr>
        <p:spPr>
          <a:xfrm>
            <a:off x="9448800" y="6492875"/>
            <a:ext cx="2743200" cy="365125"/>
          </a:xfrm>
        </p:spPr>
        <p:txBody>
          <a:bodyPr/>
          <a:lstStyle/>
          <a:p>
            <a:fld id="{7E58E2E3-9338-904D-B0EF-72E59A78C11C}" type="slidenum">
              <a:rPr kumimoji="1" lang="zh-CN" altLang="en-US" smtClean="0"/>
              <a:t>5</a:t>
            </a:fld>
            <a:endParaRPr kumimoji="1" lang="zh-CN" altLang="en-US" dirty="0"/>
          </a:p>
        </p:txBody>
      </p:sp>
    </p:spTree>
    <p:extLst>
      <p:ext uri="{BB962C8B-B14F-4D97-AF65-F5344CB8AC3E}">
        <p14:creationId xmlns:p14="http://schemas.microsoft.com/office/powerpoint/2010/main" val="2067299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1"/>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5"/>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13"/>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14"/>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7" grpId="0" animBg="1"/>
      <p:bldP spid="15" grpId="0" animBg="1"/>
      <p:bldP spid="15" grpId="1" animBg="1"/>
      <p:bldP spid="13" grpId="0" animBg="1"/>
      <p:bldP spid="13" grpId="1" animBg="1"/>
      <p:bldP spid="11" grpId="0" animBg="1"/>
      <p:bldP spid="11"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25A7D9-AE44-5443-AF54-4CADA442388E}"/>
              </a:ext>
            </a:extLst>
          </p:cNvPr>
          <p:cNvSpPr>
            <a:spLocks noGrp="1"/>
          </p:cNvSpPr>
          <p:nvPr>
            <p:ph type="title"/>
          </p:nvPr>
        </p:nvSpPr>
        <p:spPr>
          <a:xfrm>
            <a:off x="698500" y="0"/>
            <a:ext cx="10515600" cy="1325563"/>
          </a:xfrm>
        </p:spPr>
        <p:txBody>
          <a:bodyPr/>
          <a:lstStyle/>
          <a:p>
            <a:r>
              <a:rPr kumimoji="1" lang="en-US" altLang="zh-CN" dirty="0">
                <a:latin typeface="Gill Sans MT" panose="020B0502020104020203" pitchFamily="34" charset="0"/>
              </a:rPr>
              <a:t>Problems of Existing Solutions </a:t>
            </a:r>
            <a:endParaRPr kumimoji="1" lang="zh-CN" altLang="en-US" dirty="0">
              <a:latin typeface="Gill Sans MT" panose="020B0502020104020203" pitchFamily="34" charset="0"/>
            </a:endParaRPr>
          </a:p>
        </p:txBody>
      </p:sp>
      <p:graphicFrame>
        <p:nvGraphicFramePr>
          <p:cNvPr id="5" name="表格 5">
            <a:extLst>
              <a:ext uri="{FF2B5EF4-FFF2-40B4-BE49-F238E27FC236}">
                <a16:creationId xmlns:a16="http://schemas.microsoft.com/office/drawing/2014/main" id="{4C7DD556-F58B-364E-B100-EC828BCD47A2}"/>
              </a:ext>
            </a:extLst>
          </p:cNvPr>
          <p:cNvGraphicFramePr>
            <a:graphicFrameLocks noGrp="1"/>
          </p:cNvGraphicFramePr>
          <p:nvPr>
            <p:extLst>
              <p:ext uri="{D42A27DB-BD31-4B8C-83A1-F6EECF244321}">
                <p14:modId xmlns:p14="http://schemas.microsoft.com/office/powerpoint/2010/main" val="3696811715"/>
              </p:ext>
            </p:extLst>
          </p:nvPr>
        </p:nvGraphicFramePr>
        <p:xfrm>
          <a:off x="1938020" y="1480066"/>
          <a:ext cx="2265681" cy="1940560"/>
        </p:xfrm>
        <a:graphic>
          <a:graphicData uri="http://schemas.openxmlformats.org/drawingml/2006/table">
            <a:tbl>
              <a:tblPr firstRow="1" bandRow="1">
                <a:tableStyleId>{2D5ABB26-0587-4C30-8999-92F81FD0307C}</a:tableStyleId>
              </a:tblPr>
              <a:tblGrid>
                <a:gridCol w="2265681">
                  <a:extLst>
                    <a:ext uri="{9D8B030D-6E8A-4147-A177-3AD203B41FA5}">
                      <a16:colId xmlns:a16="http://schemas.microsoft.com/office/drawing/2014/main" val="2269259774"/>
                    </a:ext>
                  </a:extLst>
                </a:gridCol>
              </a:tblGrid>
              <a:tr h="370840">
                <a:tc>
                  <a:txBody>
                    <a:bodyPr/>
                    <a:lstStyle/>
                    <a:p>
                      <a:pPr algn="ctr"/>
                      <a:r>
                        <a:rPr lang="en-US" altLang="zh-CN" sz="2400" dirty="0">
                          <a:latin typeface="Gill Sans MT" panose="020B0502020104020203" pitchFamily="34" charset="0"/>
                        </a:rPr>
                        <a:t>Diagnosis Tools</a:t>
                      </a:r>
                      <a:endParaRPr lang="zh-CN" altLang="en-US" sz="2400" dirty="0">
                        <a:latin typeface="Gill Sans MT" panose="020B05020201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55027741"/>
                  </a:ext>
                </a:extLst>
              </a:tr>
              <a:tr h="370840">
                <a:tc>
                  <a:txBody>
                    <a:bodyPr/>
                    <a:lstStyle/>
                    <a:p>
                      <a:pPr algn="ctr"/>
                      <a:r>
                        <a:rPr lang="en-US" altLang="zh-CN" dirty="0">
                          <a:latin typeface="Gill Sans MT" panose="020B0502020104020203" pitchFamily="34" charset="0"/>
                        </a:rPr>
                        <a:t>Dapper</a:t>
                      </a:r>
                      <a:endParaRPr lang="zh-CN" altLang="en-US" dirty="0">
                        <a:latin typeface="Gill Sans MT" panose="020B05020201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9389390"/>
                  </a:ext>
                </a:extLst>
              </a:tr>
              <a:tr h="370840">
                <a:tc>
                  <a:txBody>
                    <a:bodyPr/>
                    <a:lstStyle/>
                    <a:p>
                      <a:pPr algn="ctr"/>
                      <a:r>
                        <a:rPr lang="en-US" altLang="zh-CN" dirty="0">
                          <a:latin typeface="Gill Sans MT" panose="020B0502020104020203" pitchFamily="34" charset="0"/>
                        </a:rPr>
                        <a:t>DTaP</a:t>
                      </a:r>
                      <a:endParaRPr lang="zh-CN" altLang="en-US" dirty="0">
                        <a:latin typeface="Gill Sans MT" panose="020B05020201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20833334"/>
                  </a:ext>
                </a:extLst>
              </a:tr>
              <a:tr h="370840">
                <a:tc>
                  <a:txBody>
                    <a:bodyPr/>
                    <a:lstStyle/>
                    <a:p>
                      <a:pPr algn="ctr"/>
                      <a:r>
                        <a:rPr lang="en-US" altLang="zh-CN" dirty="0">
                          <a:latin typeface="Gill Sans MT" panose="020B0502020104020203" pitchFamily="34" charset="0"/>
                        </a:rPr>
                        <a:t>Provenance</a:t>
                      </a:r>
                      <a:endParaRPr lang="zh-CN" altLang="en-US" dirty="0">
                        <a:latin typeface="Gill Sans MT" panose="020B05020201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15233455"/>
                  </a:ext>
                </a:extLst>
              </a:tr>
              <a:tr h="370840">
                <a:tc>
                  <a:txBody>
                    <a:bodyPr/>
                    <a:lstStyle/>
                    <a:p>
                      <a:pPr algn="ctr"/>
                      <a:r>
                        <a:rPr lang="en-US" altLang="zh-CN" dirty="0">
                          <a:latin typeface="Gill Sans MT" panose="020B0502020104020203" pitchFamily="34" charset="0"/>
                        </a:rPr>
                        <a:t>Zeno</a:t>
                      </a:r>
                      <a:endParaRPr lang="zh-CN" altLang="en-US" dirty="0">
                        <a:latin typeface="Gill Sans MT" panose="020B05020201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57028529"/>
                  </a:ext>
                </a:extLst>
              </a:tr>
            </a:tbl>
          </a:graphicData>
        </a:graphic>
      </p:graphicFrame>
      <p:graphicFrame>
        <p:nvGraphicFramePr>
          <p:cNvPr id="12" name="表格 5">
            <a:extLst>
              <a:ext uri="{FF2B5EF4-FFF2-40B4-BE49-F238E27FC236}">
                <a16:creationId xmlns:a16="http://schemas.microsoft.com/office/drawing/2014/main" id="{65EE8836-D825-2648-8C68-C01027C06CDF}"/>
              </a:ext>
            </a:extLst>
          </p:cNvPr>
          <p:cNvGraphicFramePr>
            <a:graphicFrameLocks noGrp="1"/>
          </p:cNvGraphicFramePr>
          <p:nvPr>
            <p:extLst>
              <p:ext uri="{D42A27DB-BD31-4B8C-83A1-F6EECF244321}">
                <p14:modId xmlns:p14="http://schemas.microsoft.com/office/powerpoint/2010/main" val="3405512722"/>
              </p:ext>
            </p:extLst>
          </p:nvPr>
        </p:nvGraphicFramePr>
        <p:xfrm>
          <a:off x="5077544" y="3164032"/>
          <a:ext cx="2265681" cy="1097280"/>
        </p:xfrm>
        <a:graphic>
          <a:graphicData uri="http://schemas.openxmlformats.org/drawingml/2006/table">
            <a:tbl>
              <a:tblPr firstRow="1" bandRow="1">
                <a:tableStyleId>{2D5ABB26-0587-4C30-8999-92F81FD0307C}</a:tableStyleId>
              </a:tblPr>
              <a:tblGrid>
                <a:gridCol w="2265681">
                  <a:extLst>
                    <a:ext uri="{9D8B030D-6E8A-4147-A177-3AD203B41FA5}">
                      <a16:colId xmlns:a16="http://schemas.microsoft.com/office/drawing/2014/main" val="2269259774"/>
                    </a:ext>
                  </a:extLst>
                </a:gridCol>
              </a:tblGrid>
              <a:tr h="361131">
                <a:tc>
                  <a:txBody>
                    <a:bodyPr/>
                    <a:lstStyle/>
                    <a:p>
                      <a:pPr algn="ctr"/>
                      <a:r>
                        <a:rPr lang="en-US" altLang="zh-CN" dirty="0">
                          <a:latin typeface="Gill Sans MT" panose="020B0502020104020203" pitchFamily="34" charset="0"/>
                        </a:rPr>
                        <a:t>NetFlow</a:t>
                      </a:r>
                      <a:endParaRPr lang="zh-CN" altLang="en-US" dirty="0">
                        <a:latin typeface="Gill Sans MT" panose="020B05020201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9389390"/>
                  </a:ext>
                </a:extLst>
              </a:tr>
              <a:tr h="361131">
                <a:tc>
                  <a:txBody>
                    <a:bodyPr/>
                    <a:lstStyle/>
                    <a:p>
                      <a:pPr algn="ctr"/>
                      <a:r>
                        <a:rPr lang="en-US" altLang="zh-CN" dirty="0" err="1">
                          <a:latin typeface="Gill Sans MT" panose="020B0502020104020203" pitchFamily="34" charset="0"/>
                        </a:rPr>
                        <a:t>SwitchPointer</a:t>
                      </a:r>
                      <a:endParaRPr lang="zh-CN" altLang="en-US" dirty="0">
                        <a:latin typeface="Gill Sans MT" panose="020B05020201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20833334"/>
                  </a:ext>
                </a:extLst>
              </a:tr>
              <a:tr h="361131">
                <a:tc>
                  <a:txBody>
                    <a:bodyPr/>
                    <a:lstStyle/>
                    <a:p>
                      <a:pPr algn="ctr"/>
                      <a:r>
                        <a:rPr lang="en-US" altLang="zh-CN" dirty="0" err="1">
                          <a:latin typeface="Gill Sans MT" panose="020B0502020104020203" pitchFamily="34" charset="0"/>
                        </a:rPr>
                        <a:t>LossRadar</a:t>
                      </a:r>
                      <a:endParaRPr lang="zh-CN" altLang="en-US" dirty="0">
                        <a:latin typeface="Gill Sans MT" panose="020B05020201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15233455"/>
                  </a:ext>
                </a:extLst>
              </a:tr>
            </a:tbl>
          </a:graphicData>
        </a:graphic>
      </p:graphicFrame>
      <p:cxnSp>
        <p:nvCxnSpPr>
          <p:cNvPr id="7" name="直线箭头连接符 6">
            <a:extLst>
              <a:ext uri="{FF2B5EF4-FFF2-40B4-BE49-F238E27FC236}">
                <a16:creationId xmlns:a16="http://schemas.microsoft.com/office/drawing/2014/main" id="{A8FEC3DD-FC7F-6D4B-8DD1-38FB1BFCEF90}"/>
              </a:ext>
            </a:extLst>
          </p:cNvPr>
          <p:cNvCxnSpPr>
            <a:cxnSpLocks/>
          </p:cNvCxnSpPr>
          <p:nvPr/>
        </p:nvCxnSpPr>
        <p:spPr>
          <a:xfrm>
            <a:off x="4203701" y="2433413"/>
            <a:ext cx="407700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8F8589B9-A8C4-364B-A5C2-01DA1BCA803A}"/>
              </a:ext>
            </a:extLst>
          </p:cNvPr>
          <p:cNvSpPr txBox="1"/>
          <p:nvPr/>
        </p:nvSpPr>
        <p:spPr>
          <a:xfrm>
            <a:off x="4590876" y="2021463"/>
            <a:ext cx="3218524" cy="707886"/>
          </a:xfrm>
          <a:prstGeom prst="rect">
            <a:avLst/>
          </a:prstGeom>
          <a:solidFill>
            <a:srgbClr val="FF7E79"/>
          </a:solidFill>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zh-CN" sz="2000" dirty="0">
                <a:solidFill>
                  <a:schemeClr val="bg1"/>
                </a:solidFill>
                <a:latin typeface="Gill Sans MT" panose="020B0502020104020203" pitchFamily="34" charset="0"/>
              </a:rPr>
              <a:t>exhaustive</a:t>
            </a:r>
            <a:r>
              <a:rPr kumimoji="1" lang="en-US" altLang="zh-CN" sz="2000" b="1" dirty="0">
                <a:solidFill>
                  <a:schemeClr val="bg1"/>
                </a:solidFill>
                <a:latin typeface="Gill Sans MT" panose="020B0502020104020203" pitchFamily="34" charset="0"/>
              </a:rPr>
              <a:t> </a:t>
            </a:r>
            <a:r>
              <a:rPr kumimoji="1" lang="en-US" altLang="zh-CN" sz="2000" dirty="0">
                <a:solidFill>
                  <a:schemeClr val="bg1"/>
                </a:solidFill>
                <a:latin typeface="Gill Sans MT" panose="020B0502020104020203" pitchFamily="34" charset="0"/>
              </a:rPr>
              <a:t>flow-level queue information at arbitrary time</a:t>
            </a:r>
            <a:endParaRPr kumimoji="1" lang="zh-CN" altLang="en-US" sz="2000" dirty="0">
              <a:solidFill>
                <a:schemeClr val="bg1"/>
              </a:solidFill>
              <a:latin typeface="Gill Sans MT" panose="020B0502020104020203" pitchFamily="34" charset="0"/>
            </a:endParaRPr>
          </a:p>
        </p:txBody>
      </p:sp>
      <p:sp>
        <p:nvSpPr>
          <p:cNvPr id="16" name="文本框 15">
            <a:extLst>
              <a:ext uri="{FF2B5EF4-FFF2-40B4-BE49-F238E27FC236}">
                <a16:creationId xmlns:a16="http://schemas.microsoft.com/office/drawing/2014/main" id="{7B471B6F-939B-E44C-A59E-BCEBEA0C050E}"/>
              </a:ext>
            </a:extLst>
          </p:cNvPr>
          <p:cNvSpPr txBox="1"/>
          <p:nvPr/>
        </p:nvSpPr>
        <p:spPr>
          <a:xfrm>
            <a:off x="8287370" y="2159016"/>
            <a:ext cx="3454401" cy="461665"/>
          </a:xfrm>
          <a:prstGeom prst="rect">
            <a:avLst/>
          </a:prstGeom>
          <a:noFill/>
          <a:ln>
            <a:solidFill>
              <a:schemeClr val="tx1"/>
            </a:solidFill>
          </a:ln>
        </p:spPr>
        <p:txBody>
          <a:bodyPr wrap="square" rtlCol="0">
            <a:spAutoFit/>
          </a:bodyPr>
          <a:lstStyle/>
          <a:p>
            <a:r>
              <a:rPr kumimoji="1" lang="en-US" altLang="zh-CN" sz="2400" dirty="0">
                <a:latin typeface="Gill Sans MT" panose="020B0502020104020203" pitchFamily="34" charset="0"/>
              </a:rPr>
              <a:t>Causality of SLO Violation</a:t>
            </a:r>
            <a:endParaRPr kumimoji="1" lang="zh-CN" altLang="en-US" sz="2400" dirty="0">
              <a:latin typeface="Gill Sans MT" panose="020B0502020104020203" pitchFamily="34" charset="0"/>
            </a:endParaRPr>
          </a:p>
        </p:txBody>
      </p:sp>
      <p:sp>
        <p:nvSpPr>
          <p:cNvPr id="18" name="文本框 17">
            <a:extLst>
              <a:ext uri="{FF2B5EF4-FFF2-40B4-BE49-F238E27FC236}">
                <a16:creationId xmlns:a16="http://schemas.microsoft.com/office/drawing/2014/main" id="{1DF3176E-DA7A-A94F-BF8B-24E2E12E9EB7}"/>
              </a:ext>
            </a:extLst>
          </p:cNvPr>
          <p:cNvSpPr txBox="1"/>
          <p:nvPr/>
        </p:nvSpPr>
        <p:spPr>
          <a:xfrm>
            <a:off x="5549896" y="1148139"/>
            <a:ext cx="1366522" cy="461665"/>
          </a:xfrm>
          <a:prstGeom prst="rect">
            <a:avLst/>
          </a:prstGeom>
          <a:noFill/>
          <a:ln>
            <a:solidFill>
              <a:schemeClr val="tx1"/>
            </a:solidFill>
          </a:ln>
        </p:spPr>
        <p:txBody>
          <a:bodyPr wrap="square" rtlCol="0">
            <a:spAutoFit/>
          </a:bodyPr>
          <a:lstStyle/>
          <a:p>
            <a:r>
              <a:rPr kumimoji="1" lang="en-US" altLang="zh-CN" sz="2400" dirty="0" err="1">
                <a:latin typeface="Gill Sans MT" panose="020B0502020104020203" pitchFamily="34" charset="0"/>
              </a:rPr>
              <a:t>NetSight</a:t>
            </a:r>
            <a:endParaRPr kumimoji="1" lang="zh-CN" altLang="en-US" sz="2400" dirty="0">
              <a:latin typeface="Gill Sans MT" panose="020B0502020104020203" pitchFamily="34" charset="0"/>
            </a:endParaRPr>
          </a:p>
        </p:txBody>
      </p:sp>
      <p:cxnSp>
        <p:nvCxnSpPr>
          <p:cNvPr id="19" name="直线箭头连接符 18">
            <a:extLst>
              <a:ext uri="{FF2B5EF4-FFF2-40B4-BE49-F238E27FC236}">
                <a16:creationId xmlns:a16="http://schemas.microsoft.com/office/drawing/2014/main" id="{61989306-5E4B-4B4A-B6B1-C6F19A83CB69}"/>
              </a:ext>
            </a:extLst>
          </p:cNvPr>
          <p:cNvCxnSpPr>
            <a:cxnSpLocks/>
          </p:cNvCxnSpPr>
          <p:nvPr/>
        </p:nvCxnSpPr>
        <p:spPr>
          <a:xfrm flipV="1">
            <a:off x="6219609" y="2775309"/>
            <a:ext cx="0" cy="325745"/>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0" name="直线箭头连接符 19">
            <a:extLst>
              <a:ext uri="{FF2B5EF4-FFF2-40B4-BE49-F238E27FC236}">
                <a16:creationId xmlns:a16="http://schemas.microsoft.com/office/drawing/2014/main" id="{799676AB-BA3B-F549-903D-72C3C82692CC}"/>
              </a:ext>
            </a:extLst>
          </p:cNvPr>
          <p:cNvCxnSpPr>
            <a:cxnSpLocks/>
          </p:cNvCxnSpPr>
          <p:nvPr/>
        </p:nvCxnSpPr>
        <p:spPr>
          <a:xfrm>
            <a:off x="6200138" y="1609804"/>
            <a:ext cx="0" cy="361592"/>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2" name="文本框 21">
            <a:extLst>
              <a:ext uri="{FF2B5EF4-FFF2-40B4-BE49-F238E27FC236}">
                <a16:creationId xmlns:a16="http://schemas.microsoft.com/office/drawing/2014/main" id="{67BC5506-C894-1B41-9A25-817772F8C9C1}"/>
              </a:ext>
            </a:extLst>
          </p:cNvPr>
          <p:cNvSpPr txBox="1"/>
          <p:nvPr/>
        </p:nvSpPr>
        <p:spPr>
          <a:xfrm>
            <a:off x="6269988" y="1572903"/>
            <a:ext cx="330198" cy="523220"/>
          </a:xfrm>
          <a:prstGeom prst="rect">
            <a:avLst/>
          </a:prstGeom>
          <a:noFill/>
        </p:spPr>
        <p:txBody>
          <a:bodyPr wrap="square" rtlCol="0">
            <a:spAutoFit/>
          </a:bodyPr>
          <a:lstStyle/>
          <a:p>
            <a:r>
              <a:rPr lang="en-US" altLang="zh-CN" sz="2800" b="1" dirty="0">
                <a:solidFill>
                  <a:srgbClr val="00B050"/>
                </a:solidFill>
                <a:latin typeface="Gill Sans MT" panose="020B0502020104020203" pitchFamily="34" charset="0"/>
              </a:rPr>
              <a:t>✓</a:t>
            </a:r>
            <a:endParaRPr lang="zh-CN" altLang="en-US" sz="2800" b="1" dirty="0">
              <a:solidFill>
                <a:srgbClr val="00B050"/>
              </a:solidFill>
              <a:latin typeface="Gill Sans MT" panose="020B0502020104020203" pitchFamily="34" charset="0"/>
            </a:endParaRPr>
          </a:p>
        </p:txBody>
      </p:sp>
      <p:sp>
        <p:nvSpPr>
          <p:cNvPr id="23" name="文本框 22">
            <a:extLst>
              <a:ext uri="{FF2B5EF4-FFF2-40B4-BE49-F238E27FC236}">
                <a16:creationId xmlns:a16="http://schemas.microsoft.com/office/drawing/2014/main" id="{40542A69-858F-0A48-92FD-1BC6442ED643}"/>
              </a:ext>
            </a:extLst>
          </p:cNvPr>
          <p:cNvSpPr txBox="1"/>
          <p:nvPr/>
        </p:nvSpPr>
        <p:spPr>
          <a:xfrm>
            <a:off x="6215690" y="2683389"/>
            <a:ext cx="330198" cy="523220"/>
          </a:xfrm>
          <a:prstGeom prst="rect">
            <a:avLst/>
          </a:prstGeom>
          <a:noFill/>
        </p:spPr>
        <p:txBody>
          <a:bodyPr wrap="square" rtlCol="0">
            <a:spAutoFit/>
          </a:bodyPr>
          <a:lstStyle/>
          <a:p>
            <a:r>
              <a:rPr lang="en-US" altLang="zh-CN" sz="2800" dirty="0">
                <a:solidFill>
                  <a:srgbClr val="FF0000"/>
                </a:solidFill>
                <a:latin typeface="Gill Sans MT" panose="020B0502020104020203" pitchFamily="34" charset="0"/>
              </a:rPr>
              <a:t>✕</a:t>
            </a:r>
            <a:endParaRPr lang="zh-CN" altLang="en-US" sz="2800" b="1" dirty="0">
              <a:solidFill>
                <a:srgbClr val="FF0000"/>
              </a:solidFill>
              <a:latin typeface="Gill Sans MT" panose="020B0502020104020203" pitchFamily="34" charset="0"/>
            </a:endParaRPr>
          </a:p>
        </p:txBody>
      </p:sp>
      <p:sp>
        <p:nvSpPr>
          <p:cNvPr id="27" name="文本框 26">
            <a:extLst>
              <a:ext uri="{FF2B5EF4-FFF2-40B4-BE49-F238E27FC236}">
                <a16:creationId xmlns:a16="http://schemas.microsoft.com/office/drawing/2014/main" id="{ED6D0D87-E616-E74C-88DE-523E413D74E0}"/>
              </a:ext>
            </a:extLst>
          </p:cNvPr>
          <p:cNvSpPr txBox="1"/>
          <p:nvPr/>
        </p:nvSpPr>
        <p:spPr>
          <a:xfrm>
            <a:off x="6942558" y="1135668"/>
            <a:ext cx="3454401" cy="400110"/>
          </a:xfrm>
          <a:prstGeom prst="rect">
            <a:avLst/>
          </a:prstGeom>
          <a:noFill/>
        </p:spPr>
        <p:txBody>
          <a:bodyPr wrap="square" rtlCol="0">
            <a:spAutoFit/>
          </a:bodyPr>
          <a:lstStyle/>
          <a:p>
            <a:r>
              <a:rPr kumimoji="1" lang="en-US" altLang="zh-CN" sz="2000" b="1" dirty="0">
                <a:solidFill>
                  <a:srgbClr val="FF0000"/>
                </a:solidFill>
                <a:latin typeface="Gill Sans MT" panose="020B0502020104020203" pitchFamily="34" charset="0"/>
              </a:rPr>
              <a:t>but too much overhead !!!</a:t>
            </a:r>
            <a:endParaRPr kumimoji="1" lang="zh-CN" altLang="en-US" sz="2000" dirty="0">
              <a:solidFill>
                <a:srgbClr val="FF0000"/>
              </a:solidFill>
              <a:latin typeface="Gill Sans MT" panose="020B0502020104020203" pitchFamily="34" charset="0"/>
            </a:endParaRPr>
          </a:p>
        </p:txBody>
      </p:sp>
      <p:sp>
        <p:nvSpPr>
          <p:cNvPr id="30" name="矩形 29">
            <a:extLst>
              <a:ext uri="{FF2B5EF4-FFF2-40B4-BE49-F238E27FC236}">
                <a16:creationId xmlns:a16="http://schemas.microsoft.com/office/drawing/2014/main" id="{95551172-4CC6-F945-9A7D-6E1DEBA0A394}"/>
              </a:ext>
            </a:extLst>
          </p:cNvPr>
          <p:cNvSpPr/>
          <p:nvPr/>
        </p:nvSpPr>
        <p:spPr>
          <a:xfrm>
            <a:off x="4970676" y="5677742"/>
            <a:ext cx="360000" cy="54000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zh-CN" altLang="en-US"/>
          </a:p>
        </p:txBody>
      </p:sp>
      <p:sp>
        <p:nvSpPr>
          <p:cNvPr id="31" name="矩形 30">
            <a:extLst>
              <a:ext uri="{FF2B5EF4-FFF2-40B4-BE49-F238E27FC236}">
                <a16:creationId xmlns:a16="http://schemas.microsoft.com/office/drawing/2014/main" id="{428A0DAA-F35D-5944-8B5F-48FE847E59B0}"/>
              </a:ext>
            </a:extLst>
          </p:cNvPr>
          <p:cNvSpPr/>
          <p:nvPr/>
        </p:nvSpPr>
        <p:spPr>
          <a:xfrm>
            <a:off x="8224175" y="5677742"/>
            <a:ext cx="360000" cy="54000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zh-CN" altLang="en-US"/>
          </a:p>
        </p:txBody>
      </p:sp>
      <p:sp>
        <p:nvSpPr>
          <p:cNvPr id="32" name="矩形 31">
            <a:extLst>
              <a:ext uri="{FF2B5EF4-FFF2-40B4-BE49-F238E27FC236}">
                <a16:creationId xmlns:a16="http://schemas.microsoft.com/office/drawing/2014/main" id="{642DD7CD-7F9E-0C45-942B-2382A2176E34}"/>
              </a:ext>
            </a:extLst>
          </p:cNvPr>
          <p:cNvSpPr/>
          <p:nvPr/>
        </p:nvSpPr>
        <p:spPr>
          <a:xfrm>
            <a:off x="5318048" y="5677742"/>
            <a:ext cx="360000" cy="54000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zh-CN" altLang="en-US"/>
          </a:p>
        </p:txBody>
      </p:sp>
      <p:sp>
        <p:nvSpPr>
          <p:cNvPr id="35" name="矩形 34">
            <a:extLst>
              <a:ext uri="{FF2B5EF4-FFF2-40B4-BE49-F238E27FC236}">
                <a16:creationId xmlns:a16="http://schemas.microsoft.com/office/drawing/2014/main" id="{B790658C-DE5D-6947-8797-3A615449BB0E}"/>
              </a:ext>
            </a:extLst>
          </p:cNvPr>
          <p:cNvSpPr/>
          <p:nvPr/>
        </p:nvSpPr>
        <p:spPr>
          <a:xfrm>
            <a:off x="5678493" y="5677742"/>
            <a:ext cx="360000" cy="5400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kumimoji="1" lang="zh-CN" altLang="en-US"/>
          </a:p>
        </p:txBody>
      </p:sp>
      <p:sp>
        <p:nvSpPr>
          <p:cNvPr id="36" name="矩形 35">
            <a:extLst>
              <a:ext uri="{FF2B5EF4-FFF2-40B4-BE49-F238E27FC236}">
                <a16:creationId xmlns:a16="http://schemas.microsoft.com/office/drawing/2014/main" id="{93B304CD-7BF7-3D4D-8857-69B6CF77F171}"/>
              </a:ext>
            </a:extLst>
          </p:cNvPr>
          <p:cNvSpPr/>
          <p:nvPr/>
        </p:nvSpPr>
        <p:spPr>
          <a:xfrm>
            <a:off x="6375483" y="5677742"/>
            <a:ext cx="360000" cy="54000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zh-CN" altLang="en-US"/>
          </a:p>
        </p:txBody>
      </p:sp>
      <p:sp>
        <p:nvSpPr>
          <p:cNvPr id="37" name="矩形 36">
            <a:extLst>
              <a:ext uri="{FF2B5EF4-FFF2-40B4-BE49-F238E27FC236}">
                <a16:creationId xmlns:a16="http://schemas.microsoft.com/office/drawing/2014/main" id="{EF8D775F-9D92-C345-8FBD-C92C50262974}"/>
              </a:ext>
            </a:extLst>
          </p:cNvPr>
          <p:cNvSpPr/>
          <p:nvPr/>
        </p:nvSpPr>
        <p:spPr>
          <a:xfrm>
            <a:off x="6038938" y="5677742"/>
            <a:ext cx="360000" cy="54000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zh-CN" altLang="en-US"/>
          </a:p>
        </p:txBody>
      </p:sp>
      <p:sp>
        <p:nvSpPr>
          <p:cNvPr id="38" name="矩形 37">
            <a:extLst>
              <a:ext uri="{FF2B5EF4-FFF2-40B4-BE49-F238E27FC236}">
                <a16:creationId xmlns:a16="http://schemas.microsoft.com/office/drawing/2014/main" id="{A74AB6E9-6B39-6742-8288-181E57F28AEB}"/>
              </a:ext>
            </a:extLst>
          </p:cNvPr>
          <p:cNvSpPr/>
          <p:nvPr/>
        </p:nvSpPr>
        <p:spPr>
          <a:xfrm>
            <a:off x="6747656" y="5677742"/>
            <a:ext cx="360000" cy="5400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zh-CN" altLang="en-US"/>
          </a:p>
        </p:txBody>
      </p:sp>
      <p:sp>
        <p:nvSpPr>
          <p:cNvPr id="39" name="矩形 38">
            <a:extLst>
              <a:ext uri="{FF2B5EF4-FFF2-40B4-BE49-F238E27FC236}">
                <a16:creationId xmlns:a16="http://schemas.microsoft.com/office/drawing/2014/main" id="{9F81F3A4-3852-DA44-91CA-E147E290920E}"/>
              </a:ext>
            </a:extLst>
          </p:cNvPr>
          <p:cNvSpPr/>
          <p:nvPr/>
        </p:nvSpPr>
        <p:spPr>
          <a:xfrm>
            <a:off x="7864175" y="5677742"/>
            <a:ext cx="360000" cy="5400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zh-CN" altLang="en-US"/>
          </a:p>
        </p:txBody>
      </p:sp>
      <p:sp>
        <p:nvSpPr>
          <p:cNvPr id="40" name="矩形 39">
            <a:extLst>
              <a:ext uri="{FF2B5EF4-FFF2-40B4-BE49-F238E27FC236}">
                <a16:creationId xmlns:a16="http://schemas.microsoft.com/office/drawing/2014/main" id="{62A1572C-930F-FE42-A197-1B2CB752F80A}"/>
              </a:ext>
            </a:extLst>
          </p:cNvPr>
          <p:cNvSpPr/>
          <p:nvPr/>
        </p:nvSpPr>
        <p:spPr>
          <a:xfrm>
            <a:off x="7119829" y="5687409"/>
            <a:ext cx="360000" cy="54000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zh-CN" altLang="en-US"/>
          </a:p>
        </p:txBody>
      </p:sp>
      <p:sp>
        <p:nvSpPr>
          <p:cNvPr id="41" name="矩形 40">
            <a:extLst>
              <a:ext uri="{FF2B5EF4-FFF2-40B4-BE49-F238E27FC236}">
                <a16:creationId xmlns:a16="http://schemas.microsoft.com/office/drawing/2014/main" id="{46A02DFE-43A8-6B49-90D1-8CC7CEA57A45}"/>
              </a:ext>
            </a:extLst>
          </p:cNvPr>
          <p:cNvSpPr/>
          <p:nvPr/>
        </p:nvSpPr>
        <p:spPr>
          <a:xfrm>
            <a:off x="7492002" y="5677742"/>
            <a:ext cx="360000" cy="54000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zh-CN" altLang="en-US"/>
          </a:p>
        </p:txBody>
      </p:sp>
      <p:grpSp>
        <p:nvGrpSpPr>
          <p:cNvPr id="52" name="组合 51">
            <a:extLst>
              <a:ext uri="{FF2B5EF4-FFF2-40B4-BE49-F238E27FC236}">
                <a16:creationId xmlns:a16="http://schemas.microsoft.com/office/drawing/2014/main" id="{9EDB7343-5ED8-C849-A116-4C61AB61CB04}"/>
              </a:ext>
            </a:extLst>
          </p:cNvPr>
          <p:cNvGrpSpPr/>
          <p:nvPr/>
        </p:nvGrpSpPr>
        <p:grpSpPr>
          <a:xfrm>
            <a:off x="4470708" y="5614806"/>
            <a:ext cx="4150359" cy="638479"/>
            <a:chOff x="977900" y="5040810"/>
            <a:chExt cx="4150359" cy="638479"/>
          </a:xfrm>
        </p:grpSpPr>
        <p:cxnSp>
          <p:nvCxnSpPr>
            <p:cNvPr id="47" name="直线连接符 46">
              <a:extLst>
                <a:ext uri="{FF2B5EF4-FFF2-40B4-BE49-F238E27FC236}">
                  <a16:creationId xmlns:a16="http://schemas.microsoft.com/office/drawing/2014/main" id="{92BD75FD-2FC3-8F4A-A0CF-79E613DC7AF2}"/>
                </a:ext>
              </a:extLst>
            </p:cNvPr>
            <p:cNvCxnSpPr/>
            <p:nvPr/>
          </p:nvCxnSpPr>
          <p:spPr>
            <a:xfrm>
              <a:off x="977900" y="5050970"/>
              <a:ext cx="4150359" cy="0"/>
            </a:xfrm>
            <a:prstGeom prst="line">
              <a:avLst/>
            </a:prstGeom>
            <a:ln w="25400"/>
          </p:spPr>
          <p:style>
            <a:lnRef idx="1">
              <a:schemeClr val="dk1"/>
            </a:lnRef>
            <a:fillRef idx="0">
              <a:schemeClr val="dk1"/>
            </a:fillRef>
            <a:effectRef idx="0">
              <a:schemeClr val="dk1"/>
            </a:effectRef>
            <a:fontRef idx="minor">
              <a:schemeClr val="tx1"/>
            </a:fontRef>
          </p:style>
        </p:cxnSp>
        <p:cxnSp>
          <p:nvCxnSpPr>
            <p:cNvPr id="48" name="直线连接符 47">
              <a:extLst>
                <a:ext uri="{FF2B5EF4-FFF2-40B4-BE49-F238E27FC236}">
                  <a16:creationId xmlns:a16="http://schemas.microsoft.com/office/drawing/2014/main" id="{39CD6D63-55C9-DE46-A809-A65E0778CDA4}"/>
                </a:ext>
              </a:extLst>
            </p:cNvPr>
            <p:cNvCxnSpPr/>
            <p:nvPr/>
          </p:nvCxnSpPr>
          <p:spPr>
            <a:xfrm>
              <a:off x="977900" y="5674209"/>
              <a:ext cx="4150359" cy="0"/>
            </a:xfrm>
            <a:prstGeom prst="line">
              <a:avLst/>
            </a:prstGeom>
            <a:ln w="25400"/>
          </p:spPr>
          <p:style>
            <a:lnRef idx="1">
              <a:schemeClr val="dk1"/>
            </a:lnRef>
            <a:fillRef idx="0">
              <a:schemeClr val="dk1"/>
            </a:fillRef>
            <a:effectRef idx="0">
              <a:schemeClr val="dk1"/>
            </a:effectRef>
            <a:fontRef idx="minor">
              <a:schemeClr val="tx1"/>
            </a:fontRef>
          </p:style>
        </p:cxnSp>
        <p:cxnSp>
          <p:nvCxnSpPr>
            <p:cNvPr id="50" name="直线连接符 49">
              <a:extLst>
                <a:ext uri="{FF2B5EF4-FFF2-40B4-BE49-F238E27FC236}">
                  <a16:creationId xmlns:a16="http://schemas.microsoft.com/office/drawing/2014/main" id="{448C6CD5-DC5A-3C4C-A7DF-32075A36EAD5}"/>
                </a:ext>
              </a:extLst>
            </p:cNvPr>
            <p:cNvCxnSpPr>
              <a:cxnSpLocks/>
            </p:cNvCxnSpPr>
            <p:nvPr/>
          </p:nvCxnSpPr>
          <p:spPr>
            <a:xfrm>
              <a:off x="5120638" y="5040810"/>
              <a:ext cx="0" cy="638479"/>
            </a:xfrm>
            <a:prstGeom prst="line">
              <a:avLst/>
            </a:prstGeom>
            <a:ln w="25400"/>
          </p:spPr>
          <p:style>
            <a:lnRef idx="1">
              <a:schemeClr val="dk1"/>
            </a:lnRef>
            <a:fillRef idx="0">
              <a:schemeClr val="dk1"/>
            </a:fillRef>
            <a:effectRef idx="0">
              <a:schemeClr val="dk1"/>
            </a:effectRef>
            <a:fontRef idx="minor">
              <a:schemeClr val="tx1"/>
            </a:fontRef>
          </p:style>
        </p:cxnSp>
      </p:grpSp>
      <p:sp>
        <p:nvSpPr>
          <p:cNvPr id="53" name="文本框 52">
            <a:extLst>
              <a:ext uri="{FF2B5EF4-FFF2-40B4-BE49-F238E27FC236}">
                <a16:creationId xmlns:a16="http://schemas.microsoft.com/office/drawing/2014/main" id="{D3E86A12-3462-A442-90C4-0E6EE59DC7A6}"/>
              </a:ext>
            </a:extLst>
          </p:cNvPr>
          <p:cNvSpPr txBox="1"/>
          <p:nvPr/>
        </p:nvSpPr>
        <p:spPr>
          <a:xfrm>
            <a:off x="5793852" y="6232545"/>
            <a:ext cx="2651953" cy="400110"/>
          </a:xfrm>
          <a:prstGeom prst="rect">
            <a:avLst/>
          </a:prstGeom>
          <a:noFill/>
        </p:spPr>
        <p:txBody>
          <a:bodyPr wrap="square" rtlCol="0">
            <a:spAutoFit/>
          </a:bodyPr>
          <a:lstStyle/>
          <a:p>
            <a:r>
              <a:rPr kumimoji="1" lang="en-US" altLang="zh-CN" sz="2000" dirty="0">
                <a:latin typeface="Gill Sans MT" panose="020B0502020104020203" pitchFamily="34" charset="0"/>
              </a:rPr>
              <a:t>switch queue</a:t>
            </a:r>
            <a:endParaRPr kumimoji="1" lang="zh-CN" altLang="en-US" sz="2000" dirty="0">
              <a:latin typeface="Gill Sans MT" panose="020B0502020104020203" pitchFamily="34" charset="0"/>
            </a:endParaRPr>
          </a:p>
        </p:txBody>
      </p:sp>
      <p:sp>
        <p:nvSpPr>
          <p:cNvPr id="54" name="矩形 53">
            <a:extLst>
              <a:ext uri="{FF2B5EF4-FFF2-40B4-BE49-F238E27FC236}">
                <a16:creationId xmlns:a16="http://schemas.microsoft.com/office/drawing/2014/main" id="{752ED2B3-33E8-7349-8883-886D366F5C4E}"/>
              </a:ext>
            </a:extLst>
          </p:cNvPr>
          <p:cNvSpPr/>
          <p:nvPr/>
        </p:nvSpPr>
        <p:spPr>
          <a:xfrm>
            <a:off x="3764114" y="5704078"/>
            <a:ext cx="360000" cy="54000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zh-CN" altLang="en-US"/>
          </a:p>
        </p:txBody>
      </p:sp>
      <p:sp>
        <p:nvSpPr>
          <p:cNvPr id="56" name="右箭头 55">
            <a:extLst>
              <a:ext uri="{FF2B5EF4-FFF2-40B4-BE49-F238E27FC236}">
                <a16:creationId xmlns:a16="http://schemas.microsoft.com/office/drawing/2014/main" id="{8CE7F7D0-368E-BC45-A686-FC30F157B79F}"/>
              </a:ext>
            </a:extLst>
          </p:cNvPr>
          <p:cNvSpPr/>
          <p:nvPr/>
        </p:nvSpPr>
        <p:spPr>
          <a:xfrm>
            <a:off x="4210794" y="5704078"/>
            <a:ext cx="423338" cy="501189"/>
          </a:xfrm>
          <a:prstGeom prst="rightArrow">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60" name="矩形 59">
            <a:extLst>
              <a:ext uri="{FF2B5EF4-FFF2-40B4-BE49-F238E27FC236}">
                <a16:creationId xmlns:a16="http://schemas.microsoft.com/office/drawing/2014/main" id="{851DB71B-1895-7A49-8DE8-F8D1A8A47BAD}"/>
              </a:ext>
            </a:extLst>
          </p:cNvPr>
          <p:cNvSpPr/>
          <p:nvPr/>
        </p:nvSpPr>
        <p:spPr>
          <a:xfrm>
            <a:off x="2501965" y="5677742"/>
            <a:ext cx="360000" cy="54000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zh-CN" altLang="en-US"/>
          </a:p>
        </p:txBody>
      </p:sp>
      <p:sp>
        <p:nvSpPr>
          <p:cNvPr id="61" name="矩形 60">
            <a:extLst>
              <a:ext uri="{FF2B5EF4-FFF2-40B4-BE49-F238E27FC236}">
                <a16:creationId xmlns:a16="http://schemas.microsoft.com/office/drawing/2014/main" id="{1185B75F-16DE-7A42-9890-3DE9A87D59D6}"/>
              </a:ext>
            </a:extLst>
          </p:cNvPr>
          <p:cNvSpPr/>
          <p:nvPr/>
        </p:nvSpPr>
        <p:spPr>
          <a:xfrm>
            <a:off x="892744" y="5677742"/>
            <a:ext cx="360000" cy="54000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zh-CN" altLang="en-US"/>
          </a:p>
        </p:txBody>
      </p:sp>
      <p:sp>
        <p:nvSpPr>
          <p:cNvPr id="62" name="矩形 61">
            <a:extLst>
              <a:ext uri="{FF2B5EF4-FFF2-40B4-BE49-F238E27FC236}">
                <a16:creationId xmlns:a16="http://schemas.microsoft.com/office/drawing/2014/main" id="{0CDF9D1C-A5EE-804B-8FAB-503D1BB6F9E6}"/>
              </a:ext>
            </a:extLst>
          </p:cNvPr>
          <p:cNvSpPr/>
          <p:nvPr/>
        </p:nvSpPr>
        <p:spPr>
          <a:xfrm>
            <a:off x="1300797" y="5677742"/>
            <a:ext cx="360000" cy="54000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zh-CN" altLang="en-US"/>
          </a:p>
        </p:txBody>
      </p:sp>
      <p:sp>
        <p:nvSpPr>
          <p:cNvPr id="63" name="矩形 62">
            <a:extLst>
              <a:ext uri="{FF2B5EF4-FFF2-40B4-BE49-F238E27FC236}">
                <a16:creationId xmlns:a16="http://schemas.microsoft.com/office/drawing/2014/main" id="{92A103A2-3CAE-B845-8290-9125C795A644}"/>
              </a:ext>
            </a:extLst>
          </p:cNvPr>
          <p:cNvSpPr/>
          <p:nvPr/>
        </p:nvSpPr>
        <p:spPr>
          <a:xfrm>
            <a:off x="1711816" y="5677742"/>
            <a:ext cx="360000" cy="5400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kumimoji="1" lang="zh-CN" altLang="en-US"/>
          </a:p>
        </p:txBody>
      </p:sp>
      <p:sp>
        <p:nvSpPr>
          <p:cNvPr id="64" name="矩形 63">
            <a:extLst>
              <a:ext uri="{FF2B5EF4-FFF2-40B4-BE49-F238E27FC236}">
                <a16:creationId xmlns:a16="http://schemas.microsoft.com/office/drawing/2014/main" id="{307CE1A6-1407-EC45-8431-3172B077A1AC}"/>
              </a:ext>
            </a:extLst>
          </p:cNvPr>
          <p:cNvSpPr/>
          <p:nvPr/>
        </p:nvSpPr>
        <p:spPr>
          <a:xfrm>
            <a:off x="2117619" y="5677742"/>
            <a:ext cx="360000" cy="5400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zh-CN" altLang="en-US"/>
          </a:p>
        </p:txBody>
      </p:sp>
      <p:sp>
        <p:nvSpPr>
          <p:cNvPr id="65" name="文本框 64">
            <a:extLst>
              <a:ext uri="{FF2B5EF4-FFF2-40B4-BE49-F238E27FC236}">
                <a16:creationId xmlns:a16="http://schemas.microsoft.com/office/drawing/2014/main" id="{9B5553F7-1BEC-1346-AD68-0B0AC286ABFA}"/>
              </a:ext>
            </a:extLst>
          </p:cNvPr>
          <p:cNvSpPr txBox="1"/>
          <p:nvPr/>
        </p:nvSpPr>
        <p:spPr>
          <a:xfrm>
            <a:off x="232293" y="6244078"/>
            <a:ext cx="2651953" cy="400110"/>
          </a:xfrm>
          <a:prstGeom prst="rect">
            <a:avLst/>
          </a:prstGeom>
          <a:noFill/>
        </p:spPr>
        <p:txBody>
          <a:bodyPr wrap="square" rtlCol="0">
            <a:spAutoFit/>
          </a:bodyPr>
          <a:lstStyle/>
          <a:p>
            <a:r>
              <a:rPr kumimoji="1" lang="en-US" altLang="zh-CN" sz="2000" dirty="0">
                <a:latin typeface="Gill Sans MT" panose="020B0502020104020203" pitchFamily="34" charset="0"/>
              </a:rPr>
              <a:t>flow   A    B    C   D   E</a:t>
            </a:r>
            <a:endParaRPr kumimoji="1" lang="zh-CN" altLang="en-US" sz="2000" dirty="0">
              <a:latin typeface="Gill Sans MT" panose="020B0502020104020203" pitchFamily="34" charset="0"/>
            </a:endParaRPr>
          </a:p>
        </p:txBody>
      </p:sp>
      <p:sp>
        <p:nvSpPr>
          <p:cNvPr id="67" name="文本框 66">
            <a:extLst>
              <a:ext uri="{FF2B5EF4-FFF2-40B4-BE49-F238E27FC236}">
                <a16:creationId xmlns:a16="http://schemas.microsoft.com/office/drawing/2014/main" id="{0DF94A57-8BE6-6D48-AE81-AF0CDF64B6B9}"/>
              </a:ext>
            </a:extLst>
          </p:cNvPr>
          <p:cNvSpPr txBox="1"/>
          <p:nvPr/>
        </p:nvSpPr>
        <p:spPr>
          <a:xfrm>
            <a:off x="8981067" y="5600729"/>
            <a:ext cx="2705293" cy="707886"/>
          </a:xfrm>
          <a:prstGeom prst="rect">
            <a:avLst/>
          </a:prstGeom>
          <a:noFill/>
        </p:spPr>
        <p:txBody>
          <a:bodyPr wrap="square" rtlCol="0">
            <a:spAutoFit/>
          </a:bodyPr>
          <a:lstStyle/>
          <a:p>
            <a:r>
              <a:rPr kumimoji="1" lang="en-US" altLang="zh-CN" sz="2000" dirty="0">
                <a:latin typeface="Gill Sans MT" panose="020B0502020104020203" pitchFamily="34" charset="0"/>
              </a:rPr>
              <a:t>SLO violation of flow E is mainly due to flow B </a:t>
            </a:r>
            <a:endParaRPr kumimoji="1" lang="zh-CN" altLang="en-US" sz="2000" dirty="0">
              <a:latin typeface="Gill Sans MT" panose="020B0502020104020203" pitchFamily="34" charset="0"/>
            </a:endParaRPr>
          </a:p>
        </p:txBody>
      </p:sp>
      <p:cxnSp>
        <p:nvCxnSpPr>
          <p:cNvPr id="71" name="直线连接符 70">
            <a:extLst>
              <a:ext uri="{FF2B5EF4-FFF2-40B4-BE49-F238E27FC236}">
                <a16:creationId xmlns:a16="http://schemas.microsoft.com/office/drawing/2014/main" id="{625BDDE3-65B1-2541-B55D-22207F307A4E}"/>
              </a:ext>
            </a:extLst>
          </p:cNvPr>
          <p:cNvCxnSpPr/>
          <p:nvPr/>
        </p:nvCxnSpPr>
        <p:spPr>
          <a:xfrm>
            <a:off x="0" y="4586113"/>
            <a:ext cx="12192000" cy="0"/>
          </a:xfrm>
          <a:prstGeom prst="line">
            <a:avLst/>
          </a:prstGeom>
          <a:ln w="12700">
            <a:prstDash val="lgDash"/>
          </a:ln>
        </p:spPr>
        <p:style>
          <a:lnRef idx="1">
            <a:schemeClr val="dk1"/>
          </a:lnRef>
          <a:fillRef idx="0">
            <a:schemeClr val="dk1"/>
          </a:fillRef>
          <a:effectRef idx="0">
            <a:schemeClr val="dk1"/>
          </a:effectRef>
          <a:fontRef idx="minor">
            <a:schemeClr val="tx1"/>
          </a:fontRef>
        </p:style>
      </p:cxnSp>
      <p:sp>
        <p:nvSpPr>
          <p:cNvPr id="74" name="下箭头 73">
            <a:extLst>
              <a:ext uri="{FF2B5EF4-FFF2-40B4-BE49-F238E27FC236}">
                <a16:creationId xmlns:a16="http://schemas.microsoft.com/office/drawing/2014/main" id="{8093E67E-6458-6542-9A87-4E2D526EE67D}"/>
              </a:ext>
            </a:extLst>
          </p:cNvPr>
          <p:cNvSpPr/>
          <p:nvPr/>
        </p:nvSpPr>
        <p:spPr>
          <a:xfrm>
            <a:off x="2808393" y="3676931"/>
            <a:ext cx="524933" cy="788347"/>
          </a:xfrm>
          <a:prstGeom prst="downArrow">
            <a:avLst/>
          </a:prstGeom>
          <a:noFill/>
          <a:ln w="254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75" name="文本框 74">
            <a:extLst>
              <a:ext uri="{FF2B5EF4-FFF2-40B4-BE49-F238E27FC236}">
                <a16:creationId xmlns:a16="http://schemas.microsoft.com/office/drawing/2014/main" id="{035372E5-A22C-B745-AFE5-9BEF7D37DB0E}"/>
              </a:ext>
            </a:extLst>
          </p:cNvPr>
          <p:cNvSpPr txBox="1"/>
          <p:nvPr/>
        </p:nvSpPr>
        <p:spPr>
          <a:xfrm>
            <a:off x="109611" y="4817867"/>
            <a:ext cx="5440284" cy="523220"/>
          </a:xfrm>
          <a:prstGeom prst="rect">
            <a:avLst/>
          </a:prstGeom>
          <a:noFill/>
        </p:spPr>
        <p:txBody>
          <a:bodyPr wrap="square" rtlCol="0">
            <a:spAutoFit/>
          </a:bodyPr>
          <a:lstStyle/>
          <a:p>
            <a:r>
              <a:rPr kumimoji="1" lang="en-US" altLang="zh-CN" sz="2800" dirty="0">
                <a:latin typeface="Gill Sans MT" panose="020B0502020104020203" pitchFamily="34" charset="0"/>
              </a:rPr>
              <a:t>how existing diagnosis tools work</a:t>
            </a:r>
            <a:endParaRPr kumimoji="1" lang="zh-CN" altLang="en-US" sz="2800" dirty="0">
              <a:latin typeface="Gill Sans MT" panose="020B0502020104020203" pitchFamily="34" charset="0"/>
            </a:endParaRPr>
          </a:p>
        </p:txBody>
      </p:sp>
      <p:cxnSp>
        <p:nvCxnSpPr>
          <p:cNvPr id="78" name="直线箭头连接符 77">
            <a:extLst>
              <a:ext uri="{FF2B5EF4-FFF2-40B4-BE49-F238E27FC236}">
                <a16:creationId xmlns:a16="http://schemas.microsoft.com/office/drawing/2014/main" id="{427F290C-4183-874C-A022-29E4F7158600}"/>
              </a:ext>
            </a:extLst>
          </p:cNvPr>
          <p:cNvCxnSpPr/>
          <p:nvPr/>
        </p:nvCxnSpPr>
        <p:spPr>
          <a:xfrm>
            <a:off x="7686903" y="2729349"/>
            <a:ext cx="1948164" cy="2824784"/>
          </a:xfrm>
          <a:prstGeom prst="straightConnector1">
            <a:avLst/>
          </a:prstGeom>
          <a:ln w="1905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79" name="文本框 78">
            <a:extLst>
              <a:ext uri="{FF2B5EF4-FFF2-40B4-BE49-F238E27FC236}">
                <a16:creationId xmlns:a16="http://schemas.microsoft.com/office/drawing/2014/main" id="{5EDFEA29-1EE8-9345-A201-F9292F7CD1A2}"/>
              </a:ext>
            </a:extLst>
          </p:cNvPr>
          <p:cNvSpPr txBox="1"/>
          <p:nvPr/>
        </p:nvSpPr>
        <p:spPr>
          <a:xfrm>
            <a:off x="6916418" y="4119584"/>
            <a:ext cx="732173" cy="369332"/>
          </a:xfrm>
          <a:prstGeom prst="rect">
            <a:avLst/>
          </a:prstGeom>
          <a:noFill/>
        </p:spPr>
        <p:txBody>
          <a:bodyPr wrap="square" rtlCol="0">
            <a:spAutoFit/>
          </a:bodyPr>
          <a:lstStyle/>
          <a:p>
            <a:r>
              <a:rPr lang="en-US" altLang="zh-CN" dirty="0">
                <a:latin typeface="Gill Sans MT" panose="020B0502020104020203" pitchFamily="34" charset="0"/>
              </a:rPr>
              <a:t>…</a:t>
            </a:r>
            <a:endParaRPr lang="zh-CN" altLang="en-US" dirty="0">
              <a:latin typeface="Gill Sans MT" panose="020B0502020104020203" pitchFamily="34" charset="0"/>
            </a:endParaRPr>
          </a:p>
        </p:txBody>
      </p:sp>
      <p:sp>
        <p:nvSpPr>
          <p:cNvPr id="81" name="灯片编号占位符 80">
            <a:extLst>
              <a:ext uri="{FF2B5EF4-FFF2-40B4-BE49-F238E27FC236}">
                <a16:creationId xmlns:a16="http://schemas.microsoft.com/office/drawing/2014/main" id="{7DC557B8-53A4-5947-973F-DAA4BBA46BFB}"/>
              </a:ext>
            </a:extLst>
          </p:cNvPr>
          <p:cNvSpPr>
            <a:spLocks noGrp="1"/>
          </p:cNvSpPr>
          <p:nvPr>
            <p:ph type="sldNum" sz="quarter" idx="12"/>
          </p:nvPr>
        </p:nvSpPr>
        <p:spPr>
          <a:xfrm>
            <a:off x="9448800" y="6492875"/>
            <a:ext cx="2743200" cy="365125"/>
          </a:xfrm>
        </p:spPr>
        <p:txBody>
          <a:bodyPr/>
          <a:lstStyle/>
          <a:p>
            <a:fld id="{7E58E2E3-9338-904D-B0EF-72E59A78C11C}" type="slidenum">
              <a:rPr kumimoji="1" lang="zh-CN" altLang="en-US" smtClean="0"/>
              <a:t>6</a:t>
            </a:fld>
            <a:endParaRPr kumimoji="1" lang="zh-CN" altLang="en-US"/>
          </a:p>
        </p:txBody>
      </p:sp>
    </p:spTree>
    <p:extLst>
      <p:ext uri="{BB962C8B-B14F-4D97-AF65-F5344CB8AC3E}">
        <p14:creationId xmlns:p14="http://schemas.microsoft.com/office/powerpoint/2010/main" val="773384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25A7D9-AE44-5443-AF54-4CADA442388E}"/>
              </a:ext>
            </a:extLst>
          </p:cNvPr>
          <p:cNvSpPr>
            <a:spLocks noGrp="1"/>
          </p:cNvSpPr>
          <p:nvPr>
            <p:ph type="title"/>
          </p:nvPr>
        </p:nvSpPr>
        <p:spPr>
          <a:xfrm>
            <a:off x="571499" y="2103437"/>
            <a:ext cx="11404600" cy="1325563"/>
          </a:xfrm>
        </p:spPr>
        <p:txBody>
          <a:bodyPr/>
          <a:lstStyle/>
          <a:p>
            <a:r>
              <a:rPr kumimoji="1" lang="en-US" altLang="zh-CN" dirty="0">
                <a:solidFill>
                  <a:srgbClr val="7030A0"/>
                </a:solidFill>
                <a:latin typeface="Gill Sans MT" panose="020B0502020104020203" pitchFamily="34" charset="0"/>
              </a:rPr>
              <a:t>DOVE</a:t>
            </a:r>
            <a:r>
              <a:rPr kumimoji="1" lang="en-US" altLang="zh-CN" dirty="0">
                <a:latin typeface="Gill Sans MT" panose="020B0502020104020203" pitchFamily="34" charset="0"/>
              </a:rPr>
              <a:t>: Diagnosis-driven SLO Violation Detection</a:t>
            </a:r>
            <a:endParaRPr kumimoji="1" lang="zh-CN" altLang="en-US" dirty="0">
              <a:latin typeface="Gill Sans MT" panose="020B0502020104020203" pitchFamily="34" charset="0"/>
            </a:endParaRPr>
          </a:p>
        </p:txBody>
      </p:sp>
      <p:graphicFrame>
        <p:nvGraphicFramePr>
          <p:cNvPr id="4" name="表格 8">
            <a:extLst>
              <a:ext uri="{FF2B5EF4-FFF2-40B4-BE49-F238E27FC236}">
                <a16:creationId xmlns:a16="http://schemas.microsoft.com/office/drawing/2014/main" id="{2C5944EA-D161-E547-ACDC-A34841DA78BE}"/>
              </a:ext>
            </a:extLst>
          </p:cNvPr>
          <p:cNvGraphicFramePr>
            <a:graphicFrameLocks noGrp="1"/>
          </p:cNvGraphicFramePr>
          <p:nvPr>
            <p:extLst>
              <p:ext uri="{D42A27DB-BD31-4B8C-83A1-F6EECF244321}">
                <p14:modId xmlns:p14="http://schemas.microsoft.com/office/powerpoint/2010/main" val="1776079554"/>
              </p:ext>
            </p:extLst>
          </p:nvPr>
        </p:nvGraphicFramePr>
        <p:xfrm>
          <a:off x="716468" y="4091781"/>
          <a:ext cx="11114663" cy="1773584"/>
        </p:xfrm>
        <a:graphic>
          <a:graphicData uri="http://schemas.openxmlformats.org/drawingml/2006/table">
            <a:tbl>
              <a:tblPr firstRow="1" bandRow="1">
                <a:tableStyleId>{2D5ABB26-0587-4C30-8999-92F81FD0307C}</a:tableStyleId>
              </a:tblPr>
              <a:tblGrid>
                <a:gridCol w="1399242">
                  <a:extLst>
                    <a:ext uri="{9D8B030D-6E8A-4147-A177-3AD203B41FA5}">
                      <a16:colId xmlns:a16="http://schemas.microsoft.com/office/drawing/2014/main" val="606528118"/>
                    </a:ext>
                  </a:extLst>
                </a:gridCol>
                <a:gridCol w="922228">
                  <a:extLst>
                    <a:ext uri="{9D8B030D-6E8A-4147-A177-3AD203B41FA5}">
                      <a16:colId xmlns:a16="http://schemas.microsoft.com/office/drawing/2014/main" val="1986233888"/>
                    </a:ext>
                  </a:extLst>
                </a:gridCol>
                <a:gridCol w="1287940">
                  <a:extLst>
                    <a:ext uri="{9D8B030D-6E8A-4147-A177-3AD203B41FA5}">
                      <a16:colId xmlns:a16="http://schemas.microsoft.com/office/drawing/2014/main" val="4170777589"/>
                    </a:ext>
                  </a:extLst>
                </a:gridCol>
                <a:gridCol w="1701352">
                  <a:extLst>
                    <a:ext uri="{9D8B030D-6E8A-4147-A177-3AD203B41FA5}">
                      <a16:colId xmlns:a16="http://schemas.microsoft.com/office/drawing/2014/main" val="2756184786"/>
                    </a:ext>
                  </a:extLst>
                </a:gridCol>
                <a:gridCol w="1526446">
                  <a:extLst>
                    <a:ext uri="{9D8B030D-6E8A-4147-A177-3AD203B41FA5}">
                      <a16:colId xmlns:a16="http://schemas.microsoft.com/office/drawing/2014/main" val="3766722938"/>
                    </a:ext>
                  </a:extLst>
                </a:gridCol>
                <a:gridCol w="1111427">
                  <a:extLst>
                    <a:ext uri="{9D8B030D-6E8A-4147-A177-3AD203B41FA5}">
                      <a16:colId xmlns:a16="http://schemas.microsoft.com/office/drawing/2014/main" val="2270597821"/>
                    </a:ext>
                  </a:extLst>
                </a:gridCol>
                <a:gridCol w="1194370">
                  <a:extLst>
                    <a:ext uri="{9D8B030D-6E8A-4147-A177-3AD203B41FA5}">
                      <a16:colId xmlns:a16="http://schemas.microsoft.com/office/drawing/2014/main" val="2746061995"/>
                    </a:ext>
                  </a:extLst>
                </a:gridCol>
                <a:gridCol w="737219">
                  <a:extLst>
                    <a:ext uri="{9D8B030D-6E8A-4147-A177-3AD203B41FA5}">
                      <a16:colId xmlns:a16="http://schemas.microsoft.com/office/drawing/2014/main" val="855037028"/>
                    </a:ext>
                  </a:extLst>
                </a:gridCol>
                <a:gridCol w="1234439">
                  <a:extLst>
                    <a:ext uri="{9D8B030D-6E8A-4147-A177-3AD203B41FA5}">
                      <a16:colId xmlns:a16="http://schemas.microsoft.com/office/drawing/2014/main" val="2240871800"/>
                    </a:ext>
                  </a:extLst>
                </a:gridCol>
              </a:tblGrid>
              <a:tr h="401984">
                <a:tc gridSpan="8">
                  <a:txBody>
                    <a:bodyPr/>
                    <a:lstStyle/>
                    <a:p>
                      <a:pPr algn="ctr"/>
                      <a:r>
                        <a:rPr lang="en-US" altLang="zh-CN" sz="2000" dirty="0">
                          <a:latin typeface="Gill Sans MT" panose="020B0502020104020203" pitchFamily="34" charset="0"/>
                        </a:rPr>
                        <a:t>Detection </a:t>
                      </a:r>
                      <a:endParaRPr lang="zh-CN" altLang="en-US" sz="2000" dirty="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CN" altLang="en-US" dirty="0">
                        <a:latin typeface="Gill Sans MT" panose="020B05020201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CN" altLang="en-US" dirty="0">
                        <a:latin typeface="Gill Sans MT" panose="020B05020201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dirty="0">
                        <a:latin typeface="Gill Sans MT" panose="020B05020201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dirty="0">
                          <a:latin typeface="Gill Sans MT" panose="020B0502020104020203" pitchFamily="34" charset="0"/>
                        </a:rPr>
                        <a:t>Diagnosis</a:t>
                      </a:r>
                      <a:endParaRPr lang="zh-CN" altLang="en-US" sz="2000" dirty="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00269740"/>
                  </a:ext>
                </a:extLst>
              </a:tr>
              <a:tr h="346700">
                <a:tc gridSpan="5">
                  <a:txBody>
                    <a:bodyPr/>
                    <a:lstStyle/>
                    <a:p>
                      <a:pPr algn="ctr"/>
                      <a:r>
                        <a:rPr lang="en-US" altLang="zh-CN" sz="1800" dirty="0">
                          <a:latin typeface="Gill Sans MT" panose="020B0502020104020203" pitchFamily="34" charset="0"/>
                        </a:rPr>
                        <a:t>Property</a:t>
                      </a:r>
                      <a:endParaRPr lang="zh-CN" altLang="en-US" sz="1800" dirty="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dirty="0">
                        <a:latin typeface="Gill Sans MT" panose="020B05020201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dirty="0">
                        <a:latin typeface="Gill Sans MT" panose="020B05020201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dirty="0">
                        <a:latin typeface="Gill Sans MT" panose="020B05020201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dirty="0">
                        <a:latin typeface="Gill Sans MT" panose="020B05020201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algn="ctr"/>
                      <a:r>
                        <a:rPr lang="en-US" altLang="zh-CN" sz="1800" dirty="0">
                          <a:latin typeface="Gill Sans MT" panose="020B0502020104020203" pitchFamily="34" charset="0"/>
                        </a:rPr>
                        <a:t>SLO Type</a:t>
                      </a:r>
                      <a:endParaRPr lang="zh-CN" altLang="en-US" sz="1800" dirty="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dirty="0">
                        <a:latin typeface="Gill Sans MT" panose="020B05020201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dirty="0">
                        <a:latin typeface="Gill Sans MT" panose="020B05020201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b="1" dirty="0">
                          <a:solidFill>
                            <a:srgbClr val="7030A0"/>
                          </a:solidFill>
                          <a:latin typeface="Gill Sans MT" panose="020B0502020104020203" pitchFamily="34" charset="0"/>
                        </a:rPr>
                        <a:t>✓</a:t>
                      </a:r>
                      <a:endParaRPr lang="zh-CN" altLang="en-US" sz="2400" b="1" dirty="0">
                        <a:solidFill>
                          <a:srgbClr val="7030A0"/>
                        </a:solidFill>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740494"/>
                  </a:ext>
                </a:extLst>
              </a:tr>
              <a:tr h="605318">
                <a:tc>
                  <a:txBody>
                    <a:bodyPr/>
                    <a:lstStyle/>
                    <a:p>
                      <a:pPr algn="ctr"/>
                      <a:r>
                        <a:rPr lang="en-US" altLang="zh-CN" sz="1800" dirty="0">
                          <a:latin typeface="Gill Sans MT" panose="020B0502020104020203" pitchFamily="34" charset="0"/>
                        </a:rPr>
                        <a:t>granularity</a:t>
                      </a:r>
                      <a:endParaRPr lang="zh-CN" altLang="en-US" sz="1800" dirty="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a:latin typeface="Gill Sans MT" panose="020B0502020104020203" pitchFamily="34" charset="0"/>
                        </a:rPr>
                        <a:t>lags</a:t>
                      </a:r>
                      <a:endParaRPr lang="zh-CN" altLang="en-US" sz="1800" dirty="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a:latin typeface="Gill Sans MT" panose="020B0502020104020203" pitchFamily="34" charset="0"/>
                        </a:rPr>
                        <a:t>overhead</a:t>
                      </a:r>
                      <a:endParaRPr lang="zh-CN" altLang="en-US" sz="1800" dirty="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dirty="0">
                          <a:latin typeface="Gill Sans MT" panose="020B0502020104020203" pitchFamily="34" charset="0"/>
                        </a:rPr>
                        <a:t>control plane involvement</a:t>
                      </a:r>
                      <a:endParaRPr lang="zh-CN" altLang="en-US" sz="1800" dirty="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a:latin typeface="Gill Sans MT" panose="020B0502020104020203" pitchFamily="34" charset="0"/>
                        </a:rPr>
                        <a:t>end-host involvement</a:t>
                      </a:r>
                      <a:endParaRPr lang="zh-CN" altLang="en-US" sz="1800" dirty="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a:latin typeface="Gill Sans MT" panose="020B0502020104020203" pitchFamily="34" charset="0"/>
                        </a:rPr>
                        <a:t>packet loss</a:t>
                      </a:r>
                      <a:endParaRPr lang="zh-CN" altLang="en-US" sz="1800" dirty="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a:latin typeface="Gill Sans MT" panose="020B0502020104020203" pitchFamily="34" charset="0"/>
                        </a:rPr>
                        <a:t>percentile delay</a:t>
                      </a:r>
                      <a:endParaRPr lang="zh-CN" altLang="en-US" sz="1800" dirty="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a:latin typeface="Gill Sans MT" panose="020B0502020104020203" pitchFamily="34" charset="0"/>
                        </a:rPr>
                        <a:t>max delay</a:t>
                      </a:r>
                      <a:endParaRPr lang="zh-CN" altLang="en-US" sz="1800" dirty="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ctr"/>
                      <a:endParaRPr lang="zh-CN" altLang="en-US" sz="1800" dirty="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71841586"/>
                  </a:ext>
                </a:extLst>
              </a:tr>
              <a:tr h="346700">
                <a:tc>
                  <a:txBody>
                    <a:bodyPr/>
                    <a:lstStyle/>
                    <a:p>
                      <a:pPr algn="ctr"/>
                      <a:r>
                        <a:rPr lang="en-US" altLang="zh-CN" sz="1800" b="1" dirty="0">
                          <a:solidFill>
                            <a:srgbClr val="7030A0"/>
                          </a:solidFill>
                          <a:latin typeface="Gill Sans MT" panose="020B0502020104020203" pitchFamily="34" charset="0"/>
                        </a:rPr>
                        <a:t>fine</a:t>
                      </a:r>
                      <a:endParaRPr lang="zh-CN" altLang="en-US" sz="1800" b="1" dirty="0">
                        <a:solidFill>
                          <a:srgbClr val="7030A0"/>
                        </a:solidFill>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b="1" dirty="0">
                          <a:solidFill>
                            <a:srgbClr val="7030A0"/>
                          </a:solidFill>
                          <a:latin typeface="Gill Sans MT" panose="020B0502020104020203" pitchFamily="34" charset="0"/>
                        </a:rPr>
                        <a:t>low </a:t>
                      </a:r>
                      <a:endParaRPr lang="zh-CN" altLang="en-US" sz="1800" b="1" dirty="0">
                        <a:solidFill>
                          <a:srgbClr val="7030A0"/>
                        </a:solidFill>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b="1" dirty="0">
                          <a:solidFill>
                            <a:srgbClr val="7030A0"/>
                          </a:solidFill>
                          <a:latin typeface="Gill Sans MT" panose="020B0502020104020203" pitchFamily="34" charset="0"/>
                        </a:rPr>
                        <a:t>low</a:t>
                      </a:r>
                      <a:endParaRPr lang="zh-CN" altLang="en-US" sz="1800" b="1" dirty="0">
                        <a:solidFill>
                          <a:srgbClr val="7030A0"/>
                        </a:solidFill>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1" dirty="0">
                          <a:solidFill>
                            <a:srgbClr val="7030A0"/>
                          </a:solidFill>
                          <a:latin typeface="Gill Sans MT" panose="020B0502020104020203" pitchFamily="34" charset="0"/>
                        </a:rPr>
                        <a:t>✕</a:t>
                      </a:r>
                      <a:endParaRPr lang="zh-CN" altLang="en-US" sz="1800" b="1" dirty="0">
                        <a:solidFill>
                          <a:srgbClr val="7030A0"/>
                        </a:solidFill>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1" dirty="0">
                          <a:solidFill>
                            <a:srgbClr val="7030A0"/>
                          </a:solidFill>
                          <a:latin typeface="Gill Sans MT" panose="020B0502020104020203" pitchFamily="34" charset="0"/>
                        </a:rPr>
                        <a:t>✕</a:t>
                      </a:r>
                      <a:endParaRPr lang="zh-CN" altLang="en-US" sz="1800" b="1" dirty="0">
                        <a:solidFill>
                          <a:srgbClr val="7030A0"/>
                        </a:solidFill>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1" dirty="0">
                          <a:solidFill>
                            <a:srgbClr val="7030A0"/>
                          </a:solidFill>
                          <a:latin typeface="Gill Sans MT" panose="020B0502020104020203" pitchFamily="34" charset="0"/>
                        </a:rPr>
                        <a:t>✓</a:t>
                      </a:r>
                      <a:endParaRPr lang="zh-CN" altLang="en-US" sz="1800" b="1" dirty="0">
                        <a:solidFill>
                          <a:srgbClr val="7030A0"/>
                        </a:solidFill>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1" dirty="0">
                          <a:solidFill>
                            <a:srgbClr val="7030A0"/>
                          </a:solidFill>
                          <a:latin typeface="Gill Sans MT" panose="020B0502020104020203" pitchFamily="34" charset="0"/>
                        </a:rPr>
                        <a:t>✓</a:t>
                      </a:r>
                      <a:endParaRPr lang="zh-CN" altLang="en-US" sz="1800" b="1" dirty="0">
                        <a:solidFill>
                          <a:srgbClr val="7030A0"/>
                        </a:solidFill>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1" dirty="0">
                          <a:solidFill>
                            <a:srgbClr val="7030A0"/>
                          </a:solidFill>
                          <a:latin typeface="Gill Sans MT" panose="020B0502020104020203" pitchFamily="34" charset="0"/>
                        </a:rPr>
                        <a:t>✓</a:t>
                      </a:r>
                      <a:endParaRPr lang="zh-CN" altLang="en-US" sz="1800" b="1" dirty="0">
                        <a:solidFill>
                          <a:srgbClr val="7030A0"/>
                        </a:solidFill>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800" b="1" dirty="0">
                        <a:solidFill>
                          <a:srgbClr val="7030A0"/>
                        </a:solidFill>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40277117"/>
                  </a:ext>
                </a:extLst>
              </a:tr>
            </a:tbl>
          </a:graphicData>
        </a:graphic>
      </p:graphicFrame>
      <p:sp>
        <p:nvSpPr>
          <p:cNvPr id="6" name="灯片编号占位符 5">
            <a:extLst>
              <a:ext uri="{FF2B5EF4-FFF2-40B4-BE49-F238E27FC236}">
                <a16:creationId xmlns:a16="http://schemas.microsoft.com/office/drawing/2014/main" id="{04CD3C43-1713-8345-B28B-28D42EBBC776}"/>
              </a:ext>
            </a:extLst>
          </p:cNvPr>
          <p:cNvSpPr>
            <a:spLocks noGrp="1"/>
          </p:cNvSpPr>
          <p:nvPr>
            <p:ph type="sldNum" sz="quarter" idx="12"/>
          </p:nvPr>
        </p:nvSpPr>
        <p:spPr>
          <a:xfrm>
            <a:off x="9448800" y="6492875"/>
            <a:ext cx="2743200" cy="365125"/>
          </a:xfrm>
        </p:spPr>
        <p:txBody>
          <a:bodyPr/>
          <a:lstStyle/>
          <a:p>
            <a:fld id="{7E58E2E3-9338-904D-B0EF-72E59A78C11C}" type="slidenum">
              <a:rPr kumimoji="1" lang="zh-CN" altLang="en-US" smtClean="0"/>
              <a:t>7</a:t>
            </a:fld>
            <a:endParaRPr kumimoji="1" lang="zh-CN" altLang="en-US"/>
          </a:p>
        </p:txBody>
      </p:sp>
    </p:spTree>
    <p:extLst>
      <p:ext uri="{BB962C8B-B14F-4D97-AF65-F5344CB8AC3E}">
        <p14:creationId xmlns:p14="http://schemas.microsoft.com/office/powerpoint/2010/main" val="126898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a:extLst>
              <a:ext uri="{FF2B5EF4-FFF2-40B4-BE49-F238E27FC236}">
                <a16:creationId xmlns:a16="http://schemas.microsoft.com/office/drawing/2014/main" id="{190C42B9-B5A9-9F4A-AFF4-D7F7AFF90E09}"/>
              </a:ext>
            </a:extLst>
          </p:cNvPr>
          <p:cNvSpPr/>
          <p:nvPr/>
        </p:nvSpPr>
        <p:spPr>
          <a:xfrm>
            <a:off x="6096000" y="2079832"/>
            <a:ext cx="6096000" cy="161424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矩形 24">
            <a:extLst>
              <a:ext uri="{FF2B5EF4-FFF2-40B4-BE49-F238E27FC236}">
                <a16:creationId xmlns:a16="http://schemas.microsoft.com/office/drawing/2014/main" id="{E8CE0D78-35ED-494F-A22D-C99691D4C54A}"/>
              </a:ext>
            </a:extLst>
          </p:cNvPr>
          <p:cNvSpPr/>
          <p:nvPr/>
        </p:nvSpPr>
        <p:spPr>
          <a:xfrm>
            <a:off x="0" y="2082302"/>
            <a:ext cx="6096000" cy="1614243"/>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a:extLst>
              <a:ext uri="{FF2B5EF4-FFF2-40B4-BE49-F238E27FC236}">
                <a16:creationId xmlns:a16="http://schemas.microsoft.com/office/drawing/2014/main" id="{3705FF7E-E020-DC41-9FAC-DAF670C8FE9F}"/>
              </a:ext>
            </a:extLst>
          </p:cNvPr>
          <p:cNvSpPr>
            <a:spLocks noGrp="1"/>
          </p:cNvSpPr>
          <p:nvPr>
            <p:ph type="title"/>
          </p:nvPr>
        </p:nvSpPr>
        <p:spPr>
          <a:xfrm>
            <a:off x="502023" y="0"/>
            <a:ext cx="10515600" cy="1325563"/>
          </a:xfrm>
        </p:spPr>
        <p:txBody>
          <a:bodyPr/>
          <a:lstStyle/>
          <a:p>
            <a:r>
              <a:rPr kumimoji="1" lang="en-US" altLang="zh-CN" dirty="0">
                <a:latin typeface="Gill Sans MT" panose="020B0502020104020203" pitchFamily="34" charset="0"/>
              </a:rPr>
              <a:t>Specific Flows</a:t>
            </a:r>
            <a:endParaRPr kumimoji="1" lang="zh-CN" altLang="en-US" dirty="0">
              <a:latin typeface="Gill Sans MT" panose="020B0502020104020203" pitchFamily="34" charset="0"/>
            </a:endParaRPr>
          </a:p>
        </p:txBody>
      </p:sp>
      <p:sp>
        <p:nvSpPr>
          <p:cNvPr id="10" name="文本框 9">
            <a:extLst>
              <a:ext uri="{FF2B5EF4-FFF2-40B4-BE49-F238E27FC236}">
                <a16:creationId xmlns:a16="http://schemas.microsoft.com/office/drawing/2014/main" id="{AD707AAC-9324-6B4A-AEA6-AA6640E20D49}"/>
              </a:ext>
            </a:extLst>
          </p:cNvPr>
          <p:cNvSpPr txBox="1"/>
          <p:nvPr/>
        </p:nvSpPr>
        <p:spPr>
          <a:xfrm>
            <a:off x="4428595" y="830530"/>
            <a:ext cx="3334809" cy="954107"/>
          </a:xfrm>
          <a:prstGeom prst="rect">
            <a:avLst/>
          </a:prstGeom>
          <a:solidFill>
            <a:srgbClr val="FF7E79"/>
          </a:solidFill>
          <a:ln w="12700">
            <a:solidFill>
              <a:schemeClr val="tx1"/>
            </a:solidFill>
          </a:ln>
        </p:spPr>
        <p:txBody>
          <a:bodyPr wrap="square" rtlCol="0">
            <a:spAutoFit/>
          </a:bodyPr>
          <a:lstStyle/>
          <a:p>
            <a:r>
              <a:rPr kumimoji="1" lang="en-US" altLang="zh-CN" sz="2800" dirty="0">
                <a:solidFill>
                  <a:schemeClr val="bg1"/>
                </a:solidFill>
                <a:latin typeface="Gill Sans MT" panose="020B0502020104020203" pitchFamily="34" charset="0"/>
              </a:rPr>
              <a:t>resource constraints of the data plane</a:t>
            </a:r>
            <a:endParaRPr kumimoji="1" lang="zh-CN" altLang="en-US" sz="2800" dirty="0">
              <a:solidFill>
                <a:schemeClr val="bg1"/>
              </a:solidFill>
              <a:latin typeface="Gill Sans MT" panose="020B0502020104020203" pitchFamily="34" charset="0"/>
            </a:endParaRPr>
          </a:p>
        </p:txBody>
      </p:sp>
      <p:sp>
        <p:nvSpPr>
          <p:cNvPr id="12" name="文本框 11">
            <a:extLst>
              <a:ext uri="{FF2B5EF4-FFF2-40B4-BE49-F238E27FC236}">
                <a16:creationId xmlns:a16="http://schemas.microsoft.com/office/drawing/2014/main" id="{840ED7B5-96A3-A949-9BB5-E471B8424A20}"/>
              </a:ext>
            </a:extLst>
          </p:cNvPr>
          <p:cNvSpPr txBox="1"/>
          <p:nvPr/>
        </p:nvSpPr>
        <p:spPr>
          <a:xfrm>
            <a:off x="1564682" y="2321004"/>
            <a:ext cx="2052794" cy="1107996"/>
          </a:xfrm>
          <a:prstGeom prst="rect">
            <a:avLst/>
          </a:prstGeom>
          <a:solidFill>
            <a:schemeClr val="accent5">
              <a:lumMod val="20000"/>
              <a:lumOff val="80000"/>
            </a:schemeClr>
          </a:solidFill>
          <a:ln>
            <a:solidFill>
              <a:schemeClr val="tx1"/>
            </a:solidFill>
          </a:ln>
        </p:spPr>
        <p:txBody>
          <a:bodyPr wrap="square" rtlCol="0">
            <a:spAutoFit/>
          </a:bodyPr>
          <a:lstStyle/>
          <a:p>
            <a:r>
              <a:rPr kumimoji="1" lang="en-US" altLang="zh-CN" sz="2200" dirty="0">
                <a:latin typeface="Gill Sans MT" panose="020B0502020104020203" pitchFamily="34" charset="0"/>
              </a:rPr>
              <a:t>detection does not rely on the control plane</a:t>
            </a:r>
            <a:endParaRPr kumimoji="1" lang="zh-CN" altLang="en-US" sz="2200" dirty="0">
              <a:latin typeface="Gill Sans MT" panose="020B0502020104020203" pitchFamily="34" charset="0"/>
            </a:endParaRPr>
          </a:p>
        </p:txBody>
      </p:sp>
      <p:sp>
        <p:nvSpPr>
          <p:cNvPr id="13" name="文本框 12">
            <a:extLst>
              <a:ext uri="{FF2B5EF4-FFF2-40B4-BE49-F238E27FC236}">
                <a16:creationId xmlns:a16="http://schemas.microsoft.com/office/drawing/2014/main" id="{ED6B9818-3673-3E43-82DB-E8E5D32F0567}"/>
              </a:ext>
            </a:extLst>
          </p:cNvPr>
          <p:cNvSpPr txBox="1"/>
          <p:nvPr/>
        </p:nvSpPr>
        <p:spPr>
          <a:xfrm>
            <a:off x="6781634" y="2328308"/>
            <a:ext cx="2805947" cy="1107996"/>
          </a:xfrm>
          <a:prstGeom prst="rect">
            <a:avLst/>
          </a:prstGeom>
          <a:solidFill>
            <a:schemeClr val="accent6">
              <a:lumMod val="20000"/>
              <a:lumOff val="80000"/>
            </a:schemeClr>
          </a:solidFill>
          <a:ln>
            <a:solidFill>
              <a:schemeClr val="tx1"/>
            </a:solidFill>
          </a:ln>
        </p:spPr>
        <p:txBody>
          <a:bodyPr wrap="square" rtlCol="0">
            <a:spAutoFit/>
          </a:bodyPr>
          <a:lstStyle/>
          <a:p>
            <a:r>
              <a:rPr kumimoji="1" lang="en-US" altLang="zh-CN" sz="2200" dirty="0">
                <a:latin typeface="Gill Sans MT" panose="020B0502020104020203" pitchFamily="34" charset="0"/>
              </a:rPr>
              <a:t>high diagnosis accuracy: </a:t>
            </a:r>
          </a:p>
          <a:p>
            <a:r>
              <a:rPr kumimoji="1" lang="en-US" altLang="zh-CN" sz="2200" dirty="0">
                <a:latin typeface="Gill Sans MT" panose="020B0502020104020203" pitchFamily="34" charset="0"/>
              </a:rPr>
              <a:t>gather more causal information</a:t>
            </a:r>
            <a:endParaRPr kumimoji="1" lang="zh-CN" altLang="en-US" sz="2200" dirty="0">
              <a:latin typeface="Gill Sans MT" panose="020B0502020104020203" pitchFamily="34" charset="0"/>
            </a:endParaRPr>
          </a:p>
        </p:txBody>
      </p:sp>
      <p:sp>
        <p:nvSpPr>
          <p:cNvPr id="14" name="文本框 13">
            <a:extLst>
              <a:ext uri="{FF2B5EF4-FFF2-40B4-BE49-F238E27FC236}">
                <a16:creationId xmlns:a16="http://schemas.microsoft.com/office/drawing/2014/main" id="{8B19A09A-12EC-6244-AA5A-6DCF0AA0F139}"/>
              </a:ext>
            </a:extLst>
          </p:cNvPr>
          <p:cNvSpPr txBox="1"/>
          <p:nvPr/>
        </p:nvSpPr>
        <p:spPr>
          <a:xfrm>
            <a:off x="3880036" y="2321004"/>
            <a:ext cx="1690843" cy="1107996"/>
          </a:xfrm>
          <a:prstGeom prst="rect">
            <a:avLst/>
          </a:prstGeom>
          <a:solidFill>
            <a:schemeClr val="accent5">
              <a:lumMod val="20000"/>
              <a:lumOff val="80000"/>
            </a:schemeClr>
          </a:solidFill>
          <a:ln w="9525">
            <a:solidFill>
              <a:schemeClr val="tx1"/>
            </a:solidFill>
          </a:ln>
        </p:spPr>
        <p:txBody>
          <a:bodyPr wrap="square" rtlCol="0">
            <a:spAutoFit/>
          </a:bodyPr>
          <a:lstStyle/>
          <a:p>
            <a:r>
              <a:rPr kumimoji="1" lang="en-US" altLang="zh-CN" sz="2200" dirty="0">
                <a:latin typeface="Gill Sans MT" panose="020B0502020104020203" pitchFamily="34" charset="0"/>
              </a:rPr>
              <a:t>accurate SLO verification</a:t>
            </a:r>
            <a:endParaRPr kumimoji="1" lang="zh-CN" altLang="en-US" sz="2200" dirty="0">
              <a:latin typeface="Gill Sans MT" panose="020B0502020104020203" pitchFamily="34" charset="0"/>
            </a:endParaRPr>
          </a:p>
        </p:txBody>
      </p:sp>
      <p:cxnSp>
        <p:nvCxnSpPr>
          <p:cNvPr id="20" name="直线连接符 19">
            <a:extLst>
              <a:ext uri="{FF2B5EF4-FFF2-40B4-BE49-F238E27FC236}">
                <a16:creationId xmlns:a16="http://schemas.microsoft.com/office/drawing/2014/main" id="{8BC6E2BF-0699-5147-82F5-4EF7A40E0EA6}"/>
              </a:ext>
            </a:extLst>
          </p:cNvPr>
          <p:cNvCxnSpPr>
            <a:cxnSpLocks/>
            <a:stCxn id="10" idx="2"/>
          </p:cNvCxnSpPr>
          <p:nvPr/>
        </p:nvCxnSpPr>
        <p:spPr>
          <a:xfrm flipH="1">
            <a:off x="4180114" y="1784637"/>
            <a:ext cx="1915886" cy="295195"/>
          </a:xfrm>
          <a:prstGeom prst="line">
            <a:avLst/>
          </a:prstGeom>
          <a:ln w="15875"/>
        </p:spPr>
        <p:style>
          <a:lnRef idx="1">
            <a:schemeClr val="dk1"/>
          </a:lnRef>
          <a:fillRef idx="0">
            <a:schemeClr val="dk1"/>
          </a:fillRef>
          <a:effectRef idx="0">
            <a:schemeClr val="dk1"/>
          </a:effectRef>
          <a:fontRef idx="minor">
            <a:schemeClr val="tx1"/>
          </a:fontRef>
        </p:style>
      </p:cxnSp>
      <p:cxnSp>
        <p:nvCxnSpPr>
          <p:cNvPr id="24" name="直线连接符 23">
            <a:extLst>
              <a:ext uri="{FF2B5EF4-FFF2-40B4-BE49-F238E27FC236}">
                <a16:creationId xmlns:a16="http://schemas.microsoft.com/office/drawing/2014/main" id="{AADBD290-3988-2946-846B-D509ECEEA200}"/>
              </a:ext>
            </a:extLst>
          </p:cNvPr>
          <p:cNvCxnSpPr>
            <a:cxnSpLocks/>
            <a:stCxn id="10" idx="2"/>
          </p:cNvCxnSpPr>
          <p:nvPr/>
        </p:nvCxnSpPr>
        <p:spPr>
          <a:xfrm>
            <a:off x="6096000" y="1784637"/>
            <a:ext cx="1853682" cy="295195"/>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647BBAC9-78A3-2141-8AAD-FC988114D71D}"/>
              </a:ext>
            </a:extLst>
          </p:cNvPr>
          <p:cNvSpPr txBox="1"/>
          <p:nvPr/>
        </p:nvSpPr>
        <p:spPr>
          <a:xfrm>
            <a:off x="-28146" y="2621303"/>
            <a:ext cx="2336800" cy="523220"/>
          </a:xfrm>
          <a:prstGeom prst="rect">
            <a:avLst/>
          </a:prstGeom>
          <a:noFill/>
        </p:spPr>
        <p:txBody>
          <a:bodyPr wrap="square" rtlCol="0">
            <a:spAutoFit/>
          </a:bodyPr>
          <a:lstStyle/>
          <a:p>
            <a:r>
              <a:rPr kumimoji="1" lang="en-US" altLang="zh-CN" sz="2800" dirty="0">
                <a:solidFill>
                  <a:srgbClr val="C00000"/>
                </a:solidFill>
                <a:latin typeface="Gill Sans MT" panose="020B0502020104020203" pitchFamily="34" charset="0"/>
              </a:rPr>
              <a:t>detection</a:t>
            </a:r>
            <a:endParaRPr kumimoji="1" lang="zh-CN" altLang="en-US" sz="2800" dirty="0">
              <a:solidFill>
                <a:srgbClr val="C00000"/>
              </a:solidFill>
              <a:latin typeface="Gill Sans MT" panose="020B0502020104020203" pitchFamily="34" charset="0"/>
            </a:endParaRPr>
          </a:p>
        </p:txBody>
      </p:sp>
      <p:sp>
        <p:nvSpPr>
          <p:cNvPr id="30" name="文本框 29">
            <a:extLst>
              <a:ext uri="{FF2B5EF4-FFF2-40B4-BE49-F238E27FC236}">
                <a16:creationId xmlns:a16="http://schemas.microsoft.com/office/drawing/2014/main" id="{CA258350-EF5E-8B4B-B069-06C2DC5B0DB3}"/>
              </a:ext>
            </a:extLst>
          </p:cNvPr>
          <p:cNvSpPr txBox="1"/>
          <p:nvPr/>
        </p:nvSpPr>
        <p:spPr>
          <a:xfrm>
            <a:off x="10434860" y="2637811"/>
            <a:ext cx="2336800" cy="523220"/>
          </a:xfrm>
          <a:prstGeom prst="rect">
            <a:avLst/>
          </a:prstGeom>
          <a:noFill/>
        </p:spPr>
        <p:txBody>
          <a:bodyPr wrap="square" rtlCol="0">
            <a:spAutoFit/>
          </a:bodyPr>
          <a:lstStyle/>
          <a:p>
            <a:r>
              <a:rPr kumimoji="1" lang="en-US" altLang="zh-CN" sz="2800" dirty="0">
                <a:solidFill>
                  <a:srgbClr val="C00000"/>
                </a:solidFill>
                <a:latin typeface="Gill Sans MT" panose="020B0502020104020203" pitchFamily="34" charset="0"/>
              </a:rPr>
              <a:t>diagnosis</a:t>
            </a:r>
            <a:endParaRPr kumimoji="1" lang="zh-CN" altLang="en-US" sz="2800" dirty="0">
              <a:solidFill>
                <a:srgbClr val="C00000"/>
              </a:solidFill>
              <a:latin typeface="Gill Sans MT" panose="020B0502020104020203" pitchFamily="34" charset="0"/>
            </a:endParaRPr>
          </a:p>
        </p:txBody>
      </p:sp>
      <p:sp>
        <p:nvSpPr>
          <p:cNvPr id="31" name="文本框 30">
            <a:extLst>
              <a:ext uri="{FF2B5EF4-FFF2-40B4-BE49-F238E27FC236}">
                <a16:creationId xmlns:a16="http://schemas.microsoft.com/office/drawing/2014/main" id="{A5D50B35-A54B-B742-9AC7-142E90E5BC45}"/>
              </a:ext>
            </a:extLst>
          </p:cNvPr>
          <p:cNvSpPr txBox="1"/>
          <p:nvPr/>
        </p:nvSpPr>
        <p:spPr>
          <a:xfrm>
            <a:off x="1063226" y="4411876"/>
            <a:ext cx="3414588" cy="769441"/>
          </a:xfrm>
          <a:prstGeom prst="rect">
            <a:avLst/>
          </a:prstGeom>
          <a:solidFill>
            <a:schemeClr val="accent5">
              <a:lumMod val="20000"/>
              <a:lumOff val="80000"/>
            </a:schemeClr>
          </a:solidFill>
          <a:ln>
            <a:solidFill>
              <a:schemeClr val="tx1"/>
            </a:solidFill>
          </a:ln>
        </p:spPr>
        <p:txBody>
          <a:bodyPr wrap="square" rtlCol="0">
            <a:spAutoFit/>
          </a:bodyPr>
          <a:lstStyle/>
          <a:p>
            <a:r>
              <a:rPr kumimoji="1" lang="en-US" altLang="zh-CN" sz="2200" dirty="0">
                <a:latin typeface="Gill Sans MT" panose="020B0502020104020203" pitchFamily="34" charset="0"/>
              </a:rPr>
              <a:t>partial set of flows instead of the complete set of flows </a:t>
            </a:r>
            <a:endParaRPr kumimoji="1" lang="zh-CN" altLang="en-US" sz="2200" dirty="0">
              <a:latin typeface="Gill Sans MT" panose="020B0502020104020203" pitchFamily="34" charset="0"/>
            </a:endParaRPr>
          </a:p>
        </p:txBody>
      </p:sp>
      <p:cxnSp>
        <p:nvCxnSpPr>
          <p:cNvPr id="33" name="直线连接符 32">
            <a:extLst>
              <a:ext uri="{FF2B5EF4-FFF2-40B4-BE49-F238E27FC236}">
                <a16:creationId xmlns:a16="http://schemas.microsoft.com/office/drawing/2014/main" id="{63713DF9-950B-FD48-94E5-E24B09BA59A1}"/>
              </a:ext>
            </a:extLst>
          </p:cNvPr>
          <p:cNvCxnSpPr/>
          <p:nvPr/>
        </p:nvCxnSpPr>
        <p:spPr>
          <a:xfrm>
            <a:off x="6096000" y="2098672"/>
            <a:ext cx="0" cy="4759328"/>
          </a:xfrm>
          <a:prstGeom prst="line">
            <a:avLst/>
          </a:prstGeom>
          <a:ln w="19050">
            <a:prstDash val="lgDash"/>
          </a:ln>
        </p:spPr>
        <p:style>
          <a:lnRef idx="1">
            <a:schemeClr val="dk1"/>
          </a:lnRef>
          <a:fillRef idx="0">
            <a:schemeClr val="dk1"/>
          </a:fillRef>
          <a:effectRef idx="0">
            <a:schemeClr val="dk1"/>
          </a:effectRef>
          <a:fontRef idx="minor">
            <a:schemeClr val="tx1"/>
          </a:fontRef>
        </p:style>
      </p:cxnSp>
      <p:sp>
        <p:nvSpPr>
          <p:cNvPr id="34" name="文本框 33">
            <a:extLst>
              <a:ext uri="{FF2B5EF4-FFF2-40B4-BE49-F238E27FC236}">
                <a16:creationId xmlns:a16="http://schemas.microsoft.com/office/drawing/2014/main" id="{1A4956CD-9CCB-0148-B036-7FA8253B5049}"/>
              </a:ext>
            </a:extLst>
          </p:cNvPr>
          <p:cNvSpPr txBox="1"/>
          <p:nvPr/>
        </p:nvSpPr>
        <p:spPr>
          <a:xfrm>
            <a:off x="896458" y="5961901"/>
            <a:ext cx="4480817" cy="430887"/>
          </a:xfrm>
          <a:prstGeom prst="rect">
            <a:avLst/>
          </a:prstGeom>
          <a:solidFill>
            <a:schemeClr val="accent5">
              <a:lumMod val="20000"/>
              <a:lumOff val="80000"/>
            </a:schemeClr>
          </a:solidFill>
          <a:ln>
            <a:solidFill>
              <a:schemeClr val="tx1"/>
            </a:solidFill>
          </a:ln>
        </p:spPr>
        <p:txBody>
          <a:bodyPr wrap="square" rtlCol="0">
            <a:spAutoFit/>
          </a:bodyPr>
          <a:lstStyle/>
          <a:p>
            <a:r>
              <a:rPr kumimoji="1" lang="en-US" altLang="zh-CN" sz="2200" b="1" dirty="0">
                <a:latin typeface="Gill Sans MT" panose="020B0502020104020203" pitchFamily="34" charset="0"/>
              </a:rPr>
              <a:t>ONLY</a:t>
            </a:r>
            <a:r>
              <a:rPr kumimoji="1" lang="en-US" altLang="zh-CN" sz="2200" dirty="0">
                <a:latin typeface="Gill Sans MT" panose="020B0502020104020203" pitchFamily="34" charset="0"/>
              </a:rPr>
              <a:t> data plane resources &amp; logics</a:t>
            </a:r>
            <a:endParaRPr kumimoji="1" lang="zh-CN" altLang="en-US" sz="2200" dirty="0">
              <a:latin typeface="Gill Sans MT" panose="020B0502020104020203" pitchFamily="34" charset="0"/>
            </a:endParaRPr>
          </a:p>
        </p:txBody>
      </p:sp>
      <p:sp>
        <p:nvSpPr>
          <p:cNvPr id="35" name="下箭头 34">
            <a:extLst>
              <a:ext uri="{FF2B5EF4-FFF2-40B4-BE49-F238E27FC236}">
                <a16:creationId xmlns:a16="http://schemas.microsoft.com/office/drawing/2014/main" id="{A61184EA-55EB-BF4D-A3BC-5772C0CA7D5F}"/>
              </a:ext>
            </a:extLst>
          </p:cNvPr>
          <p:cNvSpPr/>
          <p:nvPr/>
        </p:nvSpPr>
        <p:spPr>
          <a:xfrm>
            <a:off x="3425328" y="3830698"/>
            <a:ext cx="493369" cy="506247"/>
          </a:xfrm>
          <a:prstGeom prst="down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文本框 35">
            <a:extLst>
              <a:ext uri="{FF2B5EF4-FFF2-40B4-BE49-F238E27FC236}">
                <a16:creationId xmlns:a16="http://schemas.microsoft.com/office/drawing/2014/main" id="{1C2D70E0-E57C-5345-8817-EB5733D71D31}"/>
              </a:ext>
            </a:extLst>
          </p:cNvPr>
          <p:cNvSpPr txBox="1"/>
          <p:nvPr/>
        </p:nvSpPr>
        <p:spPr>
          <a:xfrm>
            <a:off x="7714185" y="4411554"/>
            <a:ext cx="3755123" cy="769441"/>
          </a:xfrm>
          <a:prstGeom prst="rect">
            <a:avLst/>
          </a:prstGeom>
          <a:solidFill>
            <a:schemeClr val="accent6">
              <a:lumMod val="20000"/>
              <a:lumOff val="80000"/>
            </a:schemeClr>
          </a:solidFill>
          <a:ln>
            <a:solidFill>
              <a:schemeClr val="tx1"/>
            </a:solidFill>
          </a:ln>
        </p:spPr>
        <p:txBody>
          <a:bodyPr wrap="square" rtlCol="0">
            <a:spAutoFit/>
          </a:bodyPr>
          <a:lstStyle/>
          <a:p>
            <a:r>
              <a:rPr kumimoji="1" lang="en-US" altLang="zh-CN" sz="2200" dirty="0">
                <a:latin typeface="Gill Sans MT" panose="020B0502020104020203" pitchFamily="34" charset="0"/>
              </a:rPr>
              <a:t>a wider set of flows, even the complete set of flows </a:t>
            </a:r>
            <a:endParaRPr kumimoji="1" lang="zh-CN" altLang="en-US" sz="2200" dirty="0">
              <a:latin typeface="Gill Sans MT" panose="020B0502020104020203" pitchFamily="34" charset="0"/>
            </a:endParaRPr>
          </a:p>
        </p:txBody>
      </p:sp>
      <p:sp>
        <p:nvSpPr>
          <p:cNvPr id="49" name="左右箭头 48">
            <a:extLst>
              <a:ext uri="{FF2B5EF4-FFF2-40B4-BE49-F238E27FC236}">
                <a16:creationId xmlns:a16="http://schemas.microsoft.com/office/drawing/2014/main" id="{A4FED842-B8B7-D646-89FD-1FC09A7E45FC}"/>
              </a:ext>
            </a:extLst>
          </p:cNvPr>
          <p:cNvSpPr/>
          <p:nvPr/>
        </p:nvSpPr>
        <p:spPr>
          <a:xfrm>
            <a:off x="4477814" y="4704609"/>
            <a:ext cx="3236371" cy="232926"/>
          </a:xfrm>
          <a:prstGeom prst="lef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下箭头 36">
            <a:extLst>
              <a:ext uri="{FF2B5EF4-FFF2-40B4-BE49-F238E27FC236}">
                <a16:creationId xmlns:a16="http://schemas.microsoft.com/office/drawing/2014/main" id="{43EBA0FD-06A4-6C45-A4B9-020BD8D4B505}"/>
              </a:ext>
            </a:extLst>
          </p:cNvPr>
          <p:cNvSpPr/>
          <p:nvPr/>
        </p:nvSpPr>
        <p:spPr>
          <a:xfrm>
            <a:off x="8403947" y="3830698"/>
            <a:ext cx="493369" cy="506247"/>
          </a:xfrm>
          <a:prstGeom prst="down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8" name="文本框 37">
            <a:extLst>
              <a:ext uri="{FF2B5EF4-FFF2-40B4-BE49-F238E27FC236}">
                <a16:creationId xmlns:a16="http://schemas.microsoft.com/office/drawing/2014/main" id="{92467984-D5F6-9348-91A0-123526373752}"/>
              </a:ext>
            </a:extLst>
          </p:cNvPr>
          <p:cNvSpPr txBox="1"/>
          <p:nvPr/>
        </p:nvSpPr>
        <p:spPr>
          <a:xfrm>
            <a:off x="6970304" y="5953750"/>
            <a:ext cx="2147233" cy="769441"/>
          </a:xfrm>
          <a:prstGeom prst="rect">
            <a:avLst/>
          </a:prstGeom>
          <a:solidFill>
            <a:schemeClr val="accent6">
              <a:lumMod val="20000"/>
              <a:lumOff val="80000"/>
            </a:schemeClr>
          </a:solidFill>
          <a:ln>
            <a:solidFill>
              <a:schemeClr val="tx1"/>
            </a:solidFill>
          </a:ln>
        </p:spPr>
        <p:txBody>
          <a:bodyPr wrap="square" rtlCol="0">
            <a:spAutoFit/>
          </a:bodyPr>
          <a:lstStyle/>
          <a:p>
            <a:r>
              <a:rPr kumimoji="1" lang="en-US" altLang="zh-CN" sz="2200" dirty="0">
                <a:latin typeface="Gill Sans MT" panose="020B0502020104020203" pitchFamily="34" charset="0"/>
              </a:rPr>
              <a:t>data plane logics &amp; resources</a:t>
            </a:r>
            <a:endParaRPr kumimoji="1" lang="zh-CN" altLang="en-US" sz="2200" dirty="0">
              <a:latin typeface="Gill Sans MT" panose="020B0502020104020203" pitchFamily="34" charset="0"/>
            </a:endParaRPr>
          </a:p>
        </p:txBody>
      </p:sp>
      <p:sp>
        <p:nvSpPr>
          <p:cNvPr id="39" name="文本框 38">
            <a:extLst>
              <a:ext uri="{FF2B5EF4-FFF2-40B4-BE49-F238E27FC236}">
                <a16:creationId xmlns:a16="http://schemas.microsoft.com/office/drawing/2014/main" id="{5BC523A6-2E76-C742-9488-C1CD569A8568}"/>
              </a:ext>
            </a:extLst>
          </p:cNvPr>
          <p:cNvSpPr txBox="1"/>
          <p:nvPr/>
        </p:nvSpPr>
        <p:spPr>
          <a:xfrm>
            <a:off x="9180787" y="5992679"/>
            <a:ext cx="1190825" cy="430887"/>
          </a:xfrm>
          <a:prstGeom prst="rect">
            <a:avLst/>
          </a:prstGeom>
          <a:solidFill>
            <a:schemeClr val="accent6">
              <a:lumMod val="20000"/>
              <a:lumOff val="80000"/>
            </a:schemeClr>
          </a:solidFill>
          <a:ln>
            <a:solidFill>
              <a:schemeClr val="tx1"/>
            </a:solidFill>
          </a:ln>
        </p:spPr>
        <p:txBody>
          <a:bodyPr wrap="square" rtlCol="0">
            <a:spAutoFit/>
          </a:bodyPr>
          <a:lstStyle/>
          <a:p>
            <a:r>
              <a:rPr kumimoji="1" lang="en-US" altLang="zh-CN" sz="2200" dirty="0">
                <a:latin typeface="Gill Sans MT" panose="020B0502020104020203" pitchFamily="34" charset="0"/>
              </a:rPr>
              <a:t>sketches</a:t>
            </a:r>
            <a:endParaRPr kumimoji="1" lang="zh-CN" altLang="en-US" sz="2200" dirty="0">
              <a:latin typeface="Gill Sans MT" panose="020B0502020104020203" pitchFamily="34" charset="0"/>
            </a:endParaRPr>
          </a:p>
        </p:txBody>
      </p:sp>
      <p:sp>
        <p:nvSpPr>
          <p:cNvPr id="40" name="文本框 39">
            <a:extLst>
              <a:ext uri="{FF2B5EF4-FFF2-40B4-BE49-F238E27FC236}">
                <a16:creationId xmlns:a16="http://schemas.microsoft.com/office/drawing/2014/main" id="{6E860F8B-12E7-4E40-A5E0-F7DF5E5CF434}"/>
              </a:ext>
            </a:extLst>
          </p:cNvPr>
          <p:cNvSpPr txBox="1"/>
          <p:nvPr/>
        </p:nvSpPr>
        <p:spPr>
          <a:xfrm>
            <a:off x="10434860" y="5992679"/>
            <a:ext cx="1038424" cy="430887"/>
          </a:xfrm>
          <a:prstGeom prst="rect">
            <a:avLst/>
          </a:prstGeom>
          <a:solidFill>
            <a:schemeClr val="accent6">
              <a:lumMod val="20000"/>
              <a:lumOff val="80000"/>
            </a:schemeClr>
          </a:solidFill>
          <a:ln>
            <a:solidFill>
              <a:schemeClr val="tx1"/>
            </a:solidFill>
          </a:ln>
        </p:spPr>
        <p:txBody>
          <a:bodyPr wrap="square" rtlCol="0">
            <a:spAutoFit/>
          </a:bodyPr>
          <a:lstStyle/>
          <a:p>
            <a:r>
              <a:rPr kumimoji="1" lang="en-US" altLang="zh-CN" sz="2200" dirty="0">
                <a:latin typeface="Gill Sans MT" panose="020B0502020104020203" pitchFamily="34" charset="0"/>
              </a:rPr>
              <a:t>Sonata</a:t>
            </a:r>
            <a:endParaRPr kumimoji="1" lang="zh-CN" altLang="en-US" sz="2200" dirty="0">
              <a:latin typeface="Gill Sans MT" panose="020B0502020104020203" pitchFamily="34" charset="0"/>
            </a:endParaRPr>
          </a:p>
        </p:txBody>
      </p:sp>
      <p:sp>
        <p:nvSpPr>
          <p:cNvPr id="41" name="上箭头 40">
            <a:extLst>
              <a:ext uri="{FF2B5EF4-FFF2-40B4-BE49-F238E27FC236}">
                <a16:creationId xmlns:a16="http://schemas.microsoft.com/office/drawing/2014/main" id="{E3888C16-6A6D-A045-8409-B702F81413C6}"/>
              </a:ext>
            </a:extLst>
          </p:cNvPr>
          <p:cNvSpPr/>
          <p:nvPr/>
        </p:nvSpPr>
        <p:spPr>
          <a:xfrm>
            <a:off x="3425328" y="5356284"/>
            <a:ext cx="493369" cy="491067"/>
          </a:xfrm>
          <a:prstGeom prst="up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2" name="上箭头 41">
            <a:extLst>
              <a:ext uri="{FF2B5EF4-FFF2-40B4-BE49-F238E27FC236}">
                <a16:creationId xmlns:a16="http://schemas.microsoft.com/office/drawing/2014/main" id="{48DDA742-B42B-804D-9617-DB8D3A48C060}"/>
              </a:ext>
            </a:extLst>
          </p:cNvPr>
          <p:cNvSpPr/>
          <p:nvPr/>
        </p:nvSpPr>
        <p:spPr>
          <a:xfrm>
            <a:off x="8403946" y="5303288"/>
            <a:ext cx="493369" cy="491067"/>
          </a:xfrm>
          <a:prstGeom prst="up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3" name="文本框 42">
            <a:extLst>
              <a:ext uri="{FF2B5EF4-FFF2-40B4-BE49-F238E27FC236}">
                <a16:creationId xmlns:a16="http://schemas.microsoft.com/office/drawing/2014/main" id="{3C846454-9C08-5247-94A9-AA939F54286A}"/>
              </a:ext>
            </a:extLst>
          </p:cNvPr>
          <p:cNvSpPr txBox="1"/>
          <p:nvPr/>
        </p:nvSpPr>
        <p:spPr>
          <a:xfrm>
            <a:off x="11469330" y="5992679"/>
            <a:ext cx="722670" cy="369332"/>
          </a:xfrm>
          <a:prstGeom prst="rect">
            <a:avLst/>
          </a:prstGeom>
          <a:noFill/>
        </p:spPr>
        <p:txBody>
          <a:bodyPr wrap="square" rtlCol="0">
            <a:spAutoFit/>
          </a:bodyPr>
          <a:lstStyle/>
          <a:p>
            <a:r>
              <a:rPr kumimoji="1" lang="en-US" altLang="zh-CN" dirty="0">
                <a:latin typeface="Gill Sans MT" panose="020B0502020104020203" pitchFamily="34" charset="0"/>
              </a:rPr>
              <a:t>…</a:t>
            </a:r>
            <a:endParaRPr kumimoji="1" lang="zh-CN" altLang="en-US" dirty="0">
              <a:latin typeface="Gill Sans MT" panose="020B0502020104020203" pitchFamily="34" charset="0"/>
            </a:endParaRPr>
          </a:p>
        </p:txBody>
      </p:sp>
      <p:sp>
        <p:nvSpPr>
          <p:cNvPr id="45" name="文本框 44">
            <a:extLst>
              <a:ext uri="{FF2B5EF4-FFF2-40B4-BE49-F238E27FC236}">
                <a16:creationId xmlns:a16="http://schemas.microsoft.com/office/drawing/2014/main" id="{A1AA95FE-F4DA-DA4F-9E92-723998CC37EC}"/>
              </a:ext>
            </a:extLst>
          </p:cNvPr>
          <p:cNvSpPr txBox="1"/>
          <p:nvPr/>
        </p:nvSpPr>
        <p:spPr>
          <a:xfrm>
            <a:off x="945233" y="3954066"/>
            <a:ext cx="2480090" cy="492443"/>
          </a:xfrm>
          <a:prstGeom prst="rect">
            <a:avLst/>
          </a:prstGeom>
          <a:noFill/>
        </p:spPr>
        <p:txBody>
          <a:bodyPr wrap="square" rtlCol="0">
            <a:spAutoFit/>
          </a:bodyPr>
          <a:lstStyle/>
          <a:p>
            <a:r>
              <a:rPr kumimoji="1" lang="en-US" altLang="zh-CN" sz="2600" dirty="0">
                <a:solidFill>
                  <a:schemeClr val="accent5">
                    <a:lumMod val="75000"/>
                  </a:schemeClr>
                </a:solidFill>
                <a:latin typeface="Gill Sans MT" panose="020B0502020104020203" pitchFamily="34" charset="0"/>
              </a:rPr>
              <a:t>selected flows</a:t>
            </a:r>
            <a:endParaRPr kumimoji="1" lang="zh-CN" altLang="en-US" sz="2600" dirty="0">
              <a:solidFill>
                <a:schemeClr val="accent5">
                  <a:lumMod val="75000"/>
                </a:schemeClr>
              </a:solidFill>
              <a:latin typeface="Gill Sans MT" panose="020B0502020104020203" pitchFamily="34" charset="0"/>
            </a:endParaRPr>
          </a:p>
        </p:txBody>
      </p:sp>
      <p:sp>
        <p:nvSpPr>
          <p:cNvPr id="46" name="文本框 45">
            <a:extLst>
              <a:ext uri="{FF2B5EF4-FFF2-40B4-BE49-F238E27FC236}">
                <a16:creationId xmlns:a16="http://schemas.microsoft.com/office/drawing/2014/main" id="{D5D8C820-05B0-DD40-A530-152F56D8525F}"/>
              </a:ext>
            </a:extLst>
          </p:cNvPr>
          <p:cNvSpPr txBox="1"/>
          <p:nvPr/>
        </p:nvSpPr>
        <p:spPr>
          <a:xfrm>
            <a:off x="9555894" y="3942212"/>
            <a:ext cx="2184399" cy="492443"/>
          </a:xfrm>
          <a:prstGeom prst="rect">
            <a:avLst/>
          </a:prstGeom>
          <a:noFill/>
        </p:spPr>
        <p:txBody>
          <a:bodyPr wrap="square" rtlCol="0">
            <a:spAutoFit/>
          </a:bodyPr>
          <a:lstStyle/>
          <a:p>
            <a:r>
              <a:rPr kumimoji="1" lang="en-US" altLang="zh-CN" sz="2600" dirty="0">
                <a:solidFill>
                  <a:schemeClr val="accent6">
                    <a:lumMod val="75000"/>
                  </a:schemeClr>
                </a:solidFill>
                <a:latin typeface="Gill Sans MT" panose="020B0502020104020203" pitchFamily="34" charset="0"/>
              </a:rPr>
              <a:t>watched flows</a:t>
            </a:r>
            <a:endParaRPr kumimoji="1" lang="zh-CN" altLang="en-US" sz="2600" dirty="0">
              <a:solidFill>
                <a:schemeClr val="accent6">
                  <a:lumMod val="75000"/>
                </a:schemeClr>
              </a:solidFill>
              <a:latin typeface="Gill Sans MT" panose="020B0502020104020203" pitchFamily="34" charset="0"/>
            </a:endParaRPr>
          </a:p>
        </p:txBody>
      </p:sp>
      <p:sp>
        <p:nvSpPr>
          <p:cNvPr id="47" name="文本框 46">
            <a:extLst>
              <a:ext uri="{FF2B5EF4-FFF2-40B4-BE49-F238E27FC236}">
                <a16:creationId xmlns:a16="http://schemas.microsoft.com/office/drawing/2014/main" id="{E3D56AC4-D55D-D849-82F7-B99C0A08C9C3}"/>
              </a:ext>
            </a:extLst>
          </p:cNvPr>
          <p:cNvSpPr txBox="1"/>
          <p:nvPr/>
        </p:nvSpPr>
        <p:spPr>
          <a:xfrm>
            <a:off x="4843461" y="4411554"/>
            <a:ext cx="2505074" cy="769441"/>
          </a:xfrm>
          <a:prstGeom prst="rect">
            <a:avLst/>
          </a:prstGeom>
          <a:solidFill>
            <a:schemeClr val="accent4">
              <a:lumMod val="20000"/>
              <a:lumOff val="80000"/>
            </a:schemeClr>
          </a:solidFill>
          <a:ln w="12700">
            <a:solidFill>
              <a:schemeClr val="tx1"/>
            </a:solidFill>
          </a:ln>
        </p:spPr>
        <p:txBody>
          <a:bodyPr wrap="square" rtlCol="0">
            <a:spAutoFit/>
          </a:bodyPr>
          <a:lstStyle/>
          <a:p>
            <a:r>
              <a:rPr kumimoji="1" lang="en-US" altLang="zh-CN" sz="2200" dirty="0">
                <a:latin typeface="Gill Sans MT" panose="020B0502020104020203" pitchFamily="34" charset="0"/>
              </a:rPr>
              <a:t>﻿empirical and set by network operators</a:t>
            </a:r>
            <a:endParaRPr kumimoji="1" lang="zh-CN" altLang="en-US" sz="2200" dirty="0">
              <a:latin typeface="Gill Sans MT" panose="020B0502020104020203" pitchFamily="34" charset="0"/>
            </a:endParaRPr>
          </a:p>
        </p:txBody>
      </p:sp>
      <p:sp>
        <p:nvSpPr>
          <p:cNvPr id="55" name="灯片编号占位符 54">
            <a:extLst>
              <a:ext uri="{FF2B5EF4-FFF2-40B4-BE49-F238E27FC236}">
                <a16:creationId xmlns:a16="http://schemas.microsoft.com/office/drawing/2014/main" id="{3B5BA9B2-624B-5F4F-AFA5-2066C353BF7B}"/>
              </a:ext>
            </a:extLst>
          </p:cNvPr>
          <p:cNvSpPr>
            <a:spLocks noGrp="1"/>
          </p:cNvSpPr>
          <p:nvPr>
            <p:ph type="sldNum" sz="quarter" idx="12"/>
          </p:nvPr>
        </p:nvSpPr>
        <p:spPr>
          <a:xfrm>
            <a:off x="9448800" y="6492875"/>
            <a:ext cx="2743200" cy="365125"/>
          </a:xfrm>
        </p:spPr>
        <p:txBody>
          <a:bodyPr/>
          <a:lstStyle/>
          <a:p>
            <a:fld id="{7E58E2E3-9338-904D-B0EF-72E59A78C11C}" type="slidenum">
              <a:rPr kumimoji="1" lang="zh-CN" altLang="en-US" smtClean="0"/>
              <a:t>8</a:t>
            </a:fld>
            <a:endParaRPr kumimoji="1" lang="zh-CN" altLang="en-US"/>
          </a:p>
        </p:txBody>
      </p:sp>
    </p:spTree>
    <p:extLst>
      <p:ext uri="{BB962C8B-B14F-4D97-AF65-F5344CB8AC3E}">
        <p14:creationId xmlns:p14="http://schemas.microsoft.com/office/powerpoint/2010/main" val="624361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4" grpId="0" animBg="1"/>
      <p:bldP spid="35" grpId="0" animBg="1"/>
      <p:bldP spid="36" grpId="0" animBg="1"/>
      <p:bldP spid="49" grpId="0" animBg="1"/>
      <p:bldP spid="37" grpId="0" animBg="1"/>
      <p:bldP spid="38" grpId="0" animBg="1"/>
      <p:bldP spid="39" grpId="0" animBg="1"/>
      <p:bldP spid="40" grpId="0" animBg="1"/>
      <p:bldP spid="41" grpId="0" animBg="1"/>
      <p:bldP spid="42" grpId="0" animBg="1"/>
      <p:bldP spid="43" grpId="0"/>
      <p:bldP spid="45" grpId="0"/>
      <p:bldP spid="46" grpId="0"/>
      <p:bldP spid="4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05FF7E-E020-DC41-9FAC-DAF670C8FE9F}"/>
              </a:ext>
            </a:extLst>
          </p:cNvPr>
          <p:cNvSpPr>
            <a:spLocks noGrp="1"/>
          </p:cNvSpPr>
          <p:nvPr>
            <p:ph type="title"/>
          </p:nvPr>
        </p:nvSpPr>
        <p:spPr>
          <a:xfrm>
            <a:off x="502023" y="0"/>
            <a:ext cx="10515600" cy="1325563"/>
          </a:xfrm>
        </p:spPr>
        <p:txBody>
          <a:bodyPr/>
          <a:lstStyle/>
          <a:p>
            <a:r>
              <a:rPr kumimoji="1" lang="en-US" altLang="zh-CN" dirty="0">
                <a:latin typeface="Gill Sans MT" panose="020B0502020104020203" pitchFamily="34" charset="0"/>
              </a:rPr>
              <a:t>Epoch and Segmentation</a:t>
            </a:r>
            <a:endParaRPr kumimoji="1" lang="zh-CN" altLang="en-US" dirty="0">
              <a:latin typeface="Gill Sans MT" panose="020B0502020104020203" pitchFamily="34" charset="0"/>
            </a:endParaRPr>
          </a:p>
        </p:txBody>
      </p:sp>
      <p:sp>
        <p:nvSpPr>
          <p:cNvPr id="3" name="文本框 2">
            <a:extLst>
              <a:ext uri="{FF2B5EF4-FFF2-40B4-BE49-F238E27FC236}">
                <a16:creationId xmlns:a16="http://schemas.microsoft.com/office/drawing/2014/main" id="{E984AB2E-7366-4A40-B117-044774BED058}"/>
              </a:ext>
            </a:extLst>
          </p:cNvPr>
          <p:cNvSpPr txBox="1"/>
          <p:nvPr/>
        </p:nvSpPr>
        <p:spPr>
          <a:xfrm>
            <a:off x="642700" y="1094730"/>
            <a:ext cx="2681444" cy="461665"/>
          </a:xfrm>
          <a:prstGeom prst="rect">
            <a:avLst/>
          </a:prstGeom>
          <a:noFill/>
        </p:spPr>
        <p:txBody>
          <a:bodyPr wrap="square" rtlCol="0">
            <a:spAutoFit/>
          </a:bodyPr>
          <a:lstStyle/>
          <a:p>
            <a:r>
              <a:rPr lang="en-US" altLang="zh-CN" sz="2400" dirty="0">
                <a:latin typeface="Gill Sans MT" panose="020B0502020104020203" pitchFamily="34" charset="0"/>
                <a:cs typeface="Calibri Light" panose="020F0302020204030204" pitchFamily="34" charset="0"/>
              </a:rPr>
              <a:t>continuous time</a:t>
            </a:r>
            <a:endParaRPr kumimoji="1" lang="zh-CN" altLang="en-US" sz="2400" dirty="0"/>
          </a:p>
        </p:txBody>
      </p:sp>
      <p:sp>
        <p:nvSpPr>
          <p:cNvPr id="5" name="文本框 4">
            <a:extLst>
              <a:ext uri="{FF2B5EF4-FFF2-40B4-BE49-F238E27FC236}">
                <a16:creationId xmlns:a16="http://schemas.microsoft.com/office/drawing/2014/main" id="{2306531C-9214-CD43-A61C-6FAF0E802F7D}"/>
              </a:ext>
            </a:extLst>
          </p:cNvPr>
          <p:cNvSpPr txBox="1"/>
          <p:nvPr/>
        </p:nvSpPr>
        <p:spPr>
          <a:xfrm>
            <a:off x="3742265" y="1094730"/>
            <a:ext cx="6277078" cy="461665"/>
          </a:xfrm>
          <a:prstGeom prst="rect">
            <a:avLst/>
          </a:prstGeom>
          <a:noFill/>
        </p:spPr>
        <p:txBody>
          <a:bodyPr wrap="square" rtlCol="0">
            <a:spAutoFit/>
          </a:bodyPr>
          <a:lstStyle/>
          <a:p>
            <a:r>
              <a:rPr kumimoji="1" lang="en-US" altLang="zh-CN" sz="2400" dirty="0">
                <a:latin typeface="Gill Sans MT" panose="020B0502020104020203" pitchFamily="34" charset="0"/>
              </a:rPr>
              <a:t>adjacent epochs (hundreds of microseconds)</a:t>
            </a:r>
            <a:endParaRPr kumimoji="1" lang="zh-CN" altLang="en-US" sz="2400" dirty="0">
              <a:latin typeface="Gill Sans MT" panose="020B0502020104020203" pitchFamily="34" charset="0"/>
            </a:endParaRPr>
          </a:p>
        </p:txBody>
      </p:sp>
      <p:cxnSp>
        <p:nvCxnSpPr>
          <p:cNvPr id="10" name="直线箭头连接符 9">
            <a:extLst>
              <a:ext uri="{FF2B5EF4-FFF2-40B4-BE49-F238E27FC236}">
                <a16:creationId xmlns:a16="http://schemas.microsoft.com/office/drawing/2014/main" id="{FABBA476-3D59-0340-BF9E-F406991974CC}"/>
              </a:ext>
            </a:extLst>
          </p:cNvPr>
          <p:cNvCxnSpPr/>
          <p:nvPr/>
        </p:nvCxnSpPr>
        <p:spPr>
          <a:xfrm>
            <a:off x="621260" y="1847512"/>
            <a:ext cx="11035554" cy="0"/>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1" name="右箭头 10">
            <a:extLst>
              <a:ext uri="{FF2B5EF4-FFF2-40B4-BE49-F238E27FC236}">
                <a16:creationId xmlns:a16="http://schemas.microsoft.com/office/drawing/2014/main" id="{89857236-F3B0-E54B-B6D5-4E4F21C707A6}"/>
              </a:ext>
            </a:extLst>
          </p:cNvPr>
          <p:cNvSpPr/>
          <p:nvPr/>
        </p:nvSpPr>
        <p:spPr>
          <a:xfrm>
            <a:off x="3056467" y="1148879"/>
            <a:ext cx="431800" cy="404012"/>
          </a:xfrm>
          <a:prstGeom prst="rightArrow">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文本框 11">
            <a:extLst>
              <a:ext uri="{FF2B5EF4-FFF2-40B4-BE49-F238E27FC236}">
                <a16:creationId xmlns:a16="http://schemas.microsoft.com/office/drawing/2014/main" id="{65C70951-6038-F64D-8A92-050B20662F99}"/>
              </a:ext>
            </a:extLst>
          </p:cNvPr>
          <p:cNvSpPr txBox="1"/>
          <p:nvPr/>
        </p:nvSpPr>
        <p:spPr>
          <a:xfrm>
            <a:off x="11678583" y="1569716"/>
            <a:ext cx="318247" cy="461665"/>
          </a:xfrm>
          <a:prstGeom prst="rect">
            <a:avLst/>
          </a:prstGeom>
          <a:noFill/>
        </p:spPr>
        <p:txBody>
          <a:bodyPr wrap="square" rtlCol="0">
            <a:spAutoFit/>
          </a:bodyPr>
          <a:lstStyle/>
          <a:p>
            <a:r>
              <a:rPr kumimoji="1" lang="en-US" altLang="zh-CN" sz="2400" dirty="0">
                <a:latin typeface="Gill Sans MT" panose="020B0502020104020203" pitchFamily="34" charset="0"/>
              </a:rPr>
              <a:t>t</a:t>
            </a:r>
            <a:endParaRPr kumimoji="1" lang="zh-CN" altLang="en-US" sz="2400" dirty="0">
              <a:latin typeface="Gill Sans MT" panose="020B0502020104020203" pitchFamily="34" charset="0"/>
            </a:endParaRPr>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E5CF48E3-AD9C-D947-A679-2A928EE32E10}"/>
                  </a:ext>
                </a:extLst>
              </p:cNvPr>
              <p:cNvSpPr txBox="1"/>
              <p:nvPr/>
            </p:nvSpPr>
            <p:spPr>
              <a:xfrm>
                <a:off x="1081139" y="1475898"/>
                <a:ext cx="489274"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000" b="0" i="1" smtClean="0">
                              <a:latin typeface="Cambria Math" panose="02040503050406030204" pitchFamily="18" charset="0"/>
                            </a:rPr>
                          </m:ctrlPr>
                        </m:sSubPr>
                        <m:e>
                          <m:r>
                            <a:rPr kumimoji="1" lang="en-US" altLang="zh-CN" sz="2000" b="0" i="1" smtClean="0">
                              <a:latin typeface="Cambria Math" panose="02040503050406030204" pitchFamily="18" charset="0"/>
                            </a:rPr>
                            <m:t>𝑒</m:t>
                          </m:r>
                        </m:e>
                        <m:sub>
                          <m:r>
                            <a:rPr kumimoji="1" lang="en-US" altLang="zh-CN" sz="2000" b="0" i="1" smtClean="0">
                              <a:latin typeface="Cambria Math" panose="02040503050406030204" pitchFamily="18" charset="0"/>
                            </a:rPr>
                            <m:t>1</m:t>
                          </m:r>
                        </m:sub>
                      </m:sSub>
                    </m:oMath>
                  </m:oMathPara>
                </a14:m>
                <a:endParaRPr kumimoji="1" lang="zh-CN" altLang="en-US" sz="2000" dirty="0">
                  <a:latin typeface="Gill Sans MT" panose="020B0502020104020203" pitchFamily="34" charset="0"/>
                </a:endParaRPr>
              </a:p>
            </p:txBody>
          </p:sp>
        </mc:Choice>
        <mc:Fallback xmlns="">
          <p:sp>
            <p:nvSpPr>
              <p:cNvPr id="13" name="文本框 12">
                <a:extLst>
                  <a:ext uri="{FF2B5EF4-FFF2-40B4-BE49-F238E27FC236}">
                    <a16:creationId xmlns:a16="http://schemas.microsoft.com/office/drawing/2014/main" id="{E5CF48E3-AD9C-D947-A679-2A928EE32E10}"/>
                  </a:ext>
                </a:extLst>
              </p:cNvPr>
              <p:cNvSpPr txBox="1">
                <a:spLocks noRot="1" noChangeAspect="1" noMove="1" noResize="1" noEditPoints="1" noAdjustHandles="1" noChangeArrowheads="1" noChangeShapeType="1" noTextEdit="1"/>
              </p:cNvSpPr>
              <p:nvPr/>
            </p:nvSpPr>
            <p:spPr>
              <a:xfrm>
                <a:off x="1081139" y="1475898"/>
                <a:ext cx="489274" cy="400110"/>
              </a:xfrm>
              <a:prstGeom prst="rect">
                <a:avLst/>
              </a:prstGeom>
              <a:blipFill>
                <a:blip r:embed="rId3"/>
                <a:stretch>
                  <a:fillRect/>
                </a:stretch>
              </a:blipFill>
            </p:spPr>
            <p:txBody>
              <a:bodyPr/>
              <a:lstStyle/>
              <a:p>
                <a:r>
                  <a:rPr lang="zh-CN" altLang="en-US">
                    <a:noFill/>
                  </a:rPr>
                  <a:t> </a:t>
                </a:r>
              </a:p>
            </p:txBody>
          </p:sp>
        </mc:Fallback>
      </mc:AlternateContent>
      <p:cxnSp>
        <p:nvCxnSpPr>
          <p:cNvPr id="15" name="直线连接符 14">
            <a:extLst>
              <a:ext uri="{FF2B5EF4-FFF2-40B4-BE49-F238E27FC236}">
                <a16:creationId xmlns:a16="http://schemas.microsoft.com/office/drawing/2014/main" id="{4C934731-6030-FB4B-939A-4C64F95D24DE}"/>
              </a:ext>
            </a:extLst>
          </p:cNvPr>
          <p:cNvCxnSpPr>
            <a:cxnSpLocks/>
          </p:cNvCxnSpPr>
          <p:nvPr/>
        </p:nvCxnSpPr>
        <p:spPr>
          <a:xfrm>
            <a:off x="779637" y="1738312"/>
            <a:ext cx="0" cy="1143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线连接符 17">
            <a:extLst>
              <a:ext uri="{FF2B5EF4-FFF2-40B4-BE49-F238E27FC236}">
                <a16:creationId xmlns:a16="http://schemas.microsoft.com/office/drawing/2014/main" id="{451AD82C-6838-A448-8C59-595004EEE22E}"/>
              </a:ext>
            </a:extLst>
          </p:cNvPr>
          <p:cNvCxnSpPr>
            <a:cxnSpLocks/>
          </p:cNvCxnSpPr>
          <p:nvPr/>
        </p:nvCxnSpPr>
        <p:spPr>
          <a:xfrm>
            <a:off x="1860437" y="1738312"/>
            <a:ext cx="0" cy="1143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线连接符 18">
            <a:extLst>
              <a:ext uri="{FF2B5EF4-FFF2-40B4-BE49-F238E27FC236}">
                <a16:creationId xmlns:a16="http://schemas.microsoft.com/office/drawing/2014/main" id="{08B7F414-1466-2742-B372-260609B036C7}"/>
              </a:ext>
            </a:extLst>
          </p:cNvPr>
          <p:cNvCxnSpPr>
            <a:cxnSpLocks/>
          </p:cNvCxnSpPr>
          <p:nvPr/>
        </p:nvCxnSpPr>
        <p:spPr>
          <a:xfrm>
            <a:off x="2940437" y="1738312"/>
            <a:ext cx="0" cy="1143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线连接符 21">
            <a:extLst>
              <a:ext uri="{FF2B5EF4-FFF2-40B4-BE49-F238E27FC236}">
                <a16:creationId xmlns:a16="http://schemas.microsoft.com/office/drawing/2014/main" id="{B0478B69-E496-114D-9876-2ADDC89336D0}"/>
              </a:ext>
            </a:extLst>
          </p:cNvPr>
          <p:cNvCxnSpPr>
            <a:cxnSpLocks/>
          </p:cNvCxnSpPr>
          <p:nvPr/>
        </p:nvCxnSpPr>
        <p:spPr>
          <a:xfrm>
            <a:off x="4020437" y="1738312"/>
            <a:ext cx="0" cy="1143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线连接符 22">
            <a:extLst>
              <a:ext uri="{FF2B5EF4-FFF2-40B4-BE49-F238E27FC236}">
                <a16:creationId xmlns:a16="http://schemas.microsoft.com/office/drawing/2014/main" id="{AE03EA80-CF5E-3440-9BD4-50E9BE8B043C}"/>
              </a:ext>
            </a:extLst>
          </p:cNvPr>
          <p:cNvCxnSpPr>
            <a:cxnSpLocks/>
          </p:cNvCxnSpPr>
          <p:nvPr/>
        </p:nvCxnSpPr>
        <p:spPr>
          <a:xfrm>
            <a:off x="5096837" y="1738312"/>
            <a:ext cx="0" cy="1143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线连接符 23">
            <a:extLst>
              <a:ext uri="{FF2B5EF4-FFF2-40B4-BE49-F238E27FC236}">
                <a16:creationId xmlns:a16="http://schemas.microsoft.com/office/drawing/2014/main" id="{2F1E230F-77B9-024C-87A7-6D29EAE304FA}"/>
              </a:ext>
            </a:extLst>
          </p:cNvPr>
          <p:cNvCxnSpPr>
            <a:cxnSpLocks/>
          </p:cNvCxnSpPr>
          <p:nvPr/>
        </p:nvCxnSpPr>
        <p:spPr>
          <a:xfrm>
            <a:off x="6180437" y="1738312"/>
            <a:ext cx="0" cy="1143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线连接符 24">
            <a:extLst>
              <a:ext uri="{FF2B5EF4-FFF2-40B4-BE49-F238E27FC236}">
                <a16:creationId xmlns:a16="http://schemas.microsoft.com/office/drawing/2014/main" id="{DFC3932F-7C6D-A04E-AF6D-FB073FBAD609}"/>
              </a:ext>
            </a:extLst>
          </p:cNvPr>
          <p:cNvCxnSpPr>
            <a:cxnSpLocks/>
          </p:cNvCxnSpPr>
          <p:nvPr/>
        </p:nvCxnSpPr>
        <p:spPr>
          <a:xfrm>
            <a:off x="7260437" y="1738312"/>
            <a:ext cx="0" cy="1143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线连接符 25">
            <a:extLst>
              <a:ext uri="{FF2B5EF4-FFF2-40B4-BE49-F238E27FC236}">
                <a16:creationId xmlns:a16="http://schemas.microsoft.com/office/drawing/2014/main" id="{E1E6745A-838F-1848-AE32-5829BBBFFEC1}"/>
              </a:ext>
            </a:extLst>
          </p:cNvPr>
          <p:cNvCxnSpPr>
            <a:cxnSpLocks/>
          </p:cNvCxnSpPr>
          <p:nvPr/>
        </p:nvCxnSpPr>
        <p:spPr>
          <a:xfrm>
            <a:off x="8340437" y="1738312"/>
            <a:ext cx="0" cy="1143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线连接符 26">
            <a:extLst>
              <a:ext uri="{FF2B5EF4-FFF2-40B4-BE49-F238E27FC236}">
                <a16:creationId xmlns:a16="http://schemas.microsoft.com/office/drawing/2014/main" id="{C4B484DA-C4CA-4148-8098-876545B8F452}"/>
              </a:ext>
            </a:extLst>
          </p:cNvPr>
          <p:cNvCxnSpPr>
            <a:cxnSpLocks/>
          </p:cNvCxnSpPr>
          <p:nvPr/>
        </p:nvCxnSpPr>
        <p:spPr>
          <a:xfrm>
            <a:off x="9420437" y="1738312"/>
            <a:ext cx="0" cy="1143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线连接符 27">
            <a:extLst>
              <a:ext uri="{FF2B5EF4-FFF2-40B4-BE49-F238E27FC236}">
                <a16:creationId xmlns:a16="http://schemas.microsoft.com/office/drawing/2014/main" id="{65847776-F96E-154C-B86D-0716B58414ED}"/>
              </a:ext>
            </a:extLst>
          </p:cNvPr>
          <p:cNvCxnSpPr>
            <a:cxnSpLocks/>
          </p:cNvCxnSpPr>
          <p:nvPr/>
        </p:nvCxnSpPr>
        <p:spPr>
          <a:xfrm>
            <a:off x="10500437" y="1738312"/>
            <a:ext cx="0" cy="1143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8C1210A7-D488-BC46-A443-ED106D0BF830}"/>
                  </a:ext>
                </a:extLst>
              </p:cNvPr>
              <p:cNvSpPr txBox="1"/>
              <p:nvPr/>
            </p:nvSpPr>
            <p:spPr>
              <a:xfrm>
                <a:off x="2139494" y="1475898"/>
                <a:ext cx="489274"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000" b="0" i="1" smtClean="0">
                              <a:latin typeface="Cambria Math" panose="02040503050406030204" pitchFamily="18" charset="0"/>
                            </a:rPr>
                          </m:ctrlPr>
                        </m:sSubPr>
                        <m:e>
                          <m:r>
                            <a:rPr kumimoji="1" lang="en-US" altLang="zh-CN" sz="2000" b="0" i="1" smtClean="0">
                              <a:latin typeface="Cambria Math" panose="02040503050406030204" pitchFamily="18" charset="0"/>
                            </a:rPr>
                            <m:t>𝑒</m:t>
                          </m:r>
                        </m:e>
                        <m:sub>
                          <m:r>
                            <a:rPr kumimoji="1" lang="en-US" altLang="zh-CN" sz="2000" b="0" i="1" smtClean="0">
                              <a:latin typeface="Cambria Math" panose="02040503050406030204" pitchFamily="18" charset="0"/>
                            </a:rPr>
                            <m:t>2</m:t>
                          </m:r>
                        </m:sub>
                      </m:sSub>
                    </m:oMath>
                  </m:oMathPara>
                </a14:m>
                <a:endParaRPr kumimoji="1" lang="zh-CN" altLang="en-US" sz="2000" dirty="0">
                  <a:latin typeface="Gill Sans MT" panose="020B0502020104020203" pitchFamily="34" charset="0"/>
                </a:endParaRPr>
              </a:p>
            </p:txBody>
          </p:sp>
        </mc:Choice>
        <mc:Fallback xmlns="">
          <p:sp>
            <p:nvSpPr>
              <p:cNvPr id="30" name="文本框 29">
                <a:extLst>
                  <a:ext uri="{FF2B5EF4-FFF2-40B4-BE49-F238E27FC236}">
                    <a16:creationId xmlns:a16="http://schemas.microsoft.com/office/drawing/2014/main" id="{8C1210A7-D488-BC46-A443-ED106D0BF830}"/>
                  </a:ext>
                </a:extLst>
              </p:cNvPr>
              <p:cNvSpPr txBox="1">
                <a:spLocks noRot="1" noChangeAspect="1" noMove="1" noResize="1" noEditPoints="1" noAdjustHandles="1" noChangeArrowheads="1" noChangeShapeType="1" noTextEdit="1"/>
              </p:cNvSpPr>
              <p:nvPr/>
            </p:nvSpPr>
            <p:spPr>
              <a:xfrm>
                <a:off x="2139494" y="1475898"/>
                <a:ext cx="489274" cy="400110"/>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ED7D2B02-2952-0744-B032-90516E97DA08}"/>
                  </a:ext>
                </a:extLst>
              </p:cNvPr>
              <p:cNvSpPr txBox="1"/>
              <p:nvPr/>
            </p:nvSpPr>
            <p:spPr>
              <a:xfrm>
                <a:off x="3244738" y="1473352"/>
                <a:ext cx="489274"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000" b="0" i="1" smtClean="0">
                              <a:latin typeface="Cambria Math" panose="02040503050406030204" pitchFamily="18" charset="0"/>
                            </a:rPr>
                          </m:ctrlPr>
                        </m:sSubPr>
                        <m:e>
                          <m:r>
                            <a:rPr kumimoji="1" lang="en-US" altLang="zh-CN" sz="2000" b="0" i="1" smtClean="0">
                              <a:latin typeface="Cambria Math" panose="02040503050406030204" pitchFamily="18" charset="0"/>
                            </a:rPr>
                            <m:t>𝑒</m:t>
                          </m:r>
                        </m:e>
                        <m:sub>
                          <m:r>
                            <a:rPr kumimoji="1" lang="en-US" altLang="zh-CN" sz="2000" b="0" i="1" smtClean="0">
                              <a:latin typeface="Cambria Math" panose="02040503050406030204" pitchFamily="18" charset="0"/>
                            </a:rPr>
                            <m:t>3</m:t>
                          </m:r>
                        </m:sub>
                      </m:sSub>
                    </m:oMath>
                  </m:oMathPara>
                </a14:m>
                <a:endParaRPr kumimoji="1" lang="zh-CN" altLang="en-US" sz="2000" dirty="0">
                  <a:latin typeface="Gill Sans MT" panose="020B0502020104020203" pitchFamily="34" charset="0"/>
                </a:endParaRPr>
              </a:p>
            </p:txBody>
          </p:sp>
        </mc:Choice>
        <mc:Fallback xmlns="">
          <p:sp>
            <p:nvSpPr>
              <p:cNvPr id="31" name="文本框 30">
                <a:extLst>
                  <a:ext uri="{FF2B5EF4-FFF2-40B4-BE49-F238E27FC236}">
                    <a16:creationId xmlns:a16="http://schemas.microsoft.com/office/drawing/2014/main" id="{ED7D2B02-2952-0744-B032-90516E97DA08}"/>
                  </a:ext>
                </a:extLst>
              </p:cNvPr>
              <p:cNvSpPr txBox="1">
                <a:spLocks noRot="1" noChangeAspect="1" noMove="1" noResize="1" noEditPoints="1" noAdjustHandles="1" noChangeArrowheads="1" noChangeShapeType="1" noTextEdit="1"/>
              </p:cNvSpPr>
              <p:nvPr/>
            </p:nvSpPr>
            <p:spPr>
              <a:xfrm>
                <a:off x="3244738" y="1473352"/>
                <a:ext cx="489274" cy="400110"/>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E0D3ADC3-F880-F84F-A2FC-25F872A8E1A1}"/>
                  </a:ext>
                </a:extLst>
              </p:cNvPr>
              <p:cNvSpPr txBox="1"/>
              <p:nvPr/>
            </p:nvSpPr>
            <p:spPr>
              <a:xfrm>
                <a:off x="9714164" y="1473352"/>
                <a:ext cx="489274"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000" b="0" i="1" smtClean="0">
                              <a:latin typeface="Cambria Math" panose="02040503050406030204" pitchFamily="18" charset="0"/>
                            </a:rPr>
                          </m:ctrlPr>
                        </m:sSubPr>
                        <m:e>
                          <m:r>
                            <a:rPr kumimoji="1" lang="en-US" altLang="zh-CN" sz="2000" b="0" i="1" smtClean="0">
                              <a:latin typeface="Cambria Math" panose="02040503050406030204" pitchFamily="18" charset="0"/>
                            </a:rPr>
                            <m:t>𝑒</m:t>
                          </m:r>
                        </m:e>
                        <m:sub>
                          <m:r>
                            <m:rPr>
                              <m:sty m:val="p"/>
                            </m:rPr>
                            <a:rPr kumimoji="1" lang="en-US" altLang="zh-CN" sz="2000" i="1">
                              <a:latin typeface="Cambria Math" panose="02040503050406030204" pitchFamily="18" charset="0"/>
                            </a:rPr>
                            <m:t>N</m:t>
                          </m:r>
                        </m:sub>
                      </m:sSub>
                    </m:oMath>
                  </m:oMathPara>
                </a14:m>
                <a:endParaRPr kumimoji="1" lang="zh-CN" altLang="en-US" sz="2000" dirty="0">
                  <a:latin typeface="Gill Sans MT" panose="020B0502020104020203" pitchFamily="34" charset="0"/>
                </a:endParaRPr>
              </a:p>
            </p:txBody>
          </p:sp>
        </mc:Choice>
        <mc:Fallback xmlns="">
          <p:sp>
            <p:nvSpPr>
              <p:cNvPr id="32" name="文本框 31">
                <a:extLst>
                  <a:ext uri="{FF2B5EF4-FFF2-40B4-BE49-F238E27FC236}">
                    <a16:creationId xmlns:a16="http://schemas.microsoft.com/office/drawing/2014/main" id="{E0D3ADC3-F880-F84F-A2FC-25F872A8E1A1}"/>
                  </a:ext>
                </a:extLst>
              </p:cNvPr>
              <p:cNvSpPr txBox="1">
                <a:spLocks noRot="1" noChangeAspect="1" noMove="1" noResize="1" noEditPoints="1" noAdjustHandles="1" noChangeArrowheads="1" noChangeShapeType="1" noTextEdit="1"/>
              </p:cNvSpPr>
              <p:nvPr/>
            </p:nvSpPr>
            <p:spPr>
              <a:xfrm>
                <a:off x="9714164" y="1473352"/>
                <a:ext cx="489274" cy="400110"/>
              </a:xfrm>
              <a:prstGeom prst="rect">
                <a:avLst/>
              </a:prstGeom>
              <a:blipFill>
                <a:blip r:embed="rId6"/>
                <a:stretch>
                  <a:fillRect/>
                </a:stretch>
              </a:blipFill>
            </p:spPr>
            <p:txBody>
              <a:bodyPr/>
              <a:lstStyle/>
              <a:p>
                <a:r>
                  <a:rPr lang="zh-CN" altLang="en-US">
                    <a:noFill/>
                  </a:rPr>
                  <a:t> </a:t>
                </a:r>
              </a:p>
            </p:txBody>
          </p:sp>
        </mc:Fallback>
      </mc:AlternateContent>
      <p:sp>
        <p:nvSpPr>
          <p:cNvPr id="33" name="文本框 32">
            <a:extLst>
              <a:ext uri="{FF2B5EF4-FFF2-40B4-BE49-F238E27FC236}">
                <a16:creationId xmlns:a16="http://schemas.microsoft.com/office/drawing/2014/main" id="{2CB5A110-B286-3641-A720-F029F2403552}"/>
              </a:ext>
            </a:extLst>
          </p:cNvPr>
          <p:cNvSpPr txBox="1"/>
          <p:nvPr/>
        </p:nvSpPr>
        <p:spPr>
          <a:xfrm>
            <a:off x="5408337" y="1473352"/>
            <a:ext cx="489274" cy="400110"/>
          </a:xfrm>
          <a:prstGeom prst="rect">
            <a:avLst/>
          </a:prstGeom>
          <a:noFill/>
        </p:spPr>
        <p:txBody>
          <a:bodyPr wrap="square" rtlCol="0">
            <a:spAutoFit/>
          </a:bodyPr>
          <a:lstStyle/>
          <a:p>
            <a:r>
              <a:rPr kumimoji="1" lang="en-US" altLang="zh-CN" sz="2000" dirty="0">
                <a:latin typeface="Gill Sans MT" panose="020B0502020104020203" pitchFamily="34" charset="0"/>
              </a:rPr>
              <a:t>…</a:t>
            </a:r>
            <a:endParaRPr kumimoji="1" lang="zh-CN" altLang="en-US" sz="2000" dirty="0">
              <a:latin typeface="Gill Sans MT" panose="020B0502020104020203" pitchFamily="34" charset="0"/>
            </a:endParaRPr>
          </a:p>
        </p:txBody>
      </p:sp>
      <p:grpSp>
        <p:nvGrpSpPr>
          <p:cNvPr id="117" name="组合 116">
            <a:extLst>
              <a:ext uri="{FF2B5EF4-FFF2-40B4-BE49-F238E27FC236}">
                <a16:creationId xmlns:a16="http://schemas.microsoft.com/office/drawing/2014/main" id="{F2BDFC03-2043-3348-B086-2E5A30079670}"/>
              </a:ext>
            </a:extLst>
          </p:cNvPr>
          <p:cNvGrpSpPr/>
          <p:nvPr/>
        </p:nvGrpSpPr>
        <p:grpSpPr>
          <a:xfrm>
            <a:off x="188598" y="2145177"/>
            <a:ext cx="11847607" cy="2869286"/>
            <a:chOff x="188598" y="2145177"/>
            <a:chExt cx="11847607" cy="2869286"/>
          </a:xfrm>
        </p:grpSpPr>
        <p:sp>
          <p:nvSpPr>
            <p:cNvPr id="65" name="对话气泡: 矩形 20">
              <a:extLst>
                <a:ext uri="{FF2B5EF4-FFF2-40B4-BE49-F238E27FC236}">
                  <a16:creationId xmlns:a16="http://schemas.microsoft.com/office/drawing/2014/main" id="{59653480-6557-0E4F-8A4B-95BE61E04CB6}"/>
                </a:ext>
              </a:extLst>
            </p:cNvPr>
            <p:cNvSpPr/>
            <p:nvPr/>
          </p:nvSpPr>
          <p:spPr>
            <a:xfrm>
              <a:off x="6318346" y="3744929"/>
              <a:ext cx="2062283" cy="797974"/>
            </a:xfrm>
            <a:prstGeom prst="wedgeRectCallout">
              <a:avLst>
                <a:gd name="adj1" fmla="val -9438"/>
                <a:gd name="adj2" fmla="val -68434"/>
              </a:avLst>
            </a:prstGeom>
            <a:solidFill>
              <a:schemeClr val="accent3">
                <a:lumMod val="20000"/>
                <a:lumOff val="80000"/>
              </a:schemeClr>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0" name="对话气泡: 矩形 20">
              <a:extLst>
                <a:ext uri="{FF2B5EF4-FFF2-40B4-BE49-F238E27FC236}">
                  <a16:creationId xmlns:a16="http://schemas.microsoft.com/office/drawing/2014/main" id="{881B1B46-BBC3-EF4B-88D5-E33372BC96BE}"/>
                </a:ext>
              </a:extLst>
            </p:cNvPr>
            <p:cNvSpPr/>
            <p:nvPr/>
          </p:nvSpPr>
          <p:spPr>
            <a:xfrm>
              <a:off x="9660055" y="3733733"/>
              <a:ext cx="2062283" cy="797974"/>
            </a:xfrm>
            <a:prstGeom prst="wedgeRectCallout">
              <a:avLst>
                <a:gd name="adj1" fmla="val -5974"/>
                <a:gd name="adj2" fmla="val -70225"/>
              </a:avLst>
            </a:prstGeom>
            <a:solidFill>
              <a:schemeClr val="accent3">
                <a:lumMod val="20000"/>
                <a:lumOff val="80000"/>
              </a:schemeClr>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 name="对话气泡: 矩形 20">
              <a:extLst>
                <a:ext uri="{FF2B5EF4-FFF2-40B4-BE49-F238E27FC236}">
                  <a16:creationId xmlns:a16="http://schemas.microsoft.com/office/drawing/2014/main" id="{08BE4F46-9FF8-5141-A946-E9383A20D990}"/>
                </a:ext>
              </a:extLst>
            </p:cNvPr>
            <p:cNvSpPr/>
            <p:nvPr/>
          </p:nvSpPr>
          <p:spPr>
            <a:xfrm>
              <a:off x="483720" y="3733733"/>
              <a:ext cx="5145493" cy="797974"/>
            </a:xfrm>
            <a:prstGeom prst="wedgeRectCallout">
              <a:avLst>
                <a:gd name="adj1" fmla="val -14980"/>
                <a:gd name="adj2" fmla="val -70225"/>
              </a:avLst>
            </a:prstGeom>
            <a:solidFill>
              <a:schemeClr val="accent3">
                <a:lumMod val="20000"/>
                <a:lumOff val="80000"/>
              </a:schemeClr>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5" name="文本框 34">
              <a:extLst>
                <a:ext uri="{FF2B5EF4-FFF2-40B4-BE49-F238E27FC236}">
                  <a16:creationId xmlns:a16="http://schemas.microsoft.com/office/drawing/2014/main" id="{4B45235B-1C73-0E4A-A746-5C3B76AB865F}"/>
                </a:ext>
              </a:extLst>
            </p:cNvPr>
            <p:cNvSpPr txBox="1"/>
            <p:nvPr/>
          </p:nvSpPr>
          <p:spPr>
            <a:xfrm>
              <a:off x="469684" y="3710516"/>
              <a:ext cx="2741730" cy="323165"/>
            </a:xfrm>
            <a:prstGeom prst="rect">
              <a:avLst/>
            </a:prstGeom>
            <a:noFill/>
          </p:spPr>
          <p:txBody>
            <a:bodyPr wrap="square" rtlCol="0">
              <a:spAutoFit/>
            </a:bodyPr>
            <a:lstStyle/>
            <a:p>
              <a:r>
                <a:rPr lang="en-US" altLang="zh-CN" sz="1500" dirty="0">
                  <a:latin typeface="Gill Sans MT" panose="020B0502020104020203" pitchFamily="34" charset="0"/>
                  <a:cs typeface="Calibri Light" panose="020F0302020204030204" pitchFamily="34" charset="0"/>
                </a:rPr>
                <a:t>P4 Switch Architecture</a:t>
              </a:r>
              <a:endParaRPr lang="zh-CN" altLang="en-US" sz="1500" dirty="0">
                <a:latin typeface="Gill Sans MT" panose="020B0502020104020203" pitchFamily="34" charset="0"/>
                <a:cs typeface="Calibri Light" panose="020F0302020204030204" pitchFamily="34" charset="0"/>
              </a:endParaRPr>
            </a:p>
          </p:txBody>
        </p:sp>
        <p:cxnSp>
          <p:nvCxnSpPr>
            <p:cNvPr id="37" name="直接连接符 34">
              <a:extLst>
                <a:ext uri="{FF2B5EF4-FFF2-40B4-BE49-F238E27FC236}">
                  <a16:creationId xmlns:a16="http://schemas.microsoft.com/office/drawing/2014/main" id="{465E58DF-305F-364B-BF5B-63F1219976A1}"/>
                </a:ext>
              </a:extLst>
            </p:cNvPr>
            <p:cNvCxnSpPr>
              <a:cxnSpLocks/>
            </p:cNvCxnSpPr>
            <p:nvPr/>
          </p:nvCxnSpPr>
          <p:spPr>
            <a:xfrm>
              <a:off x="188598" y="4233058"/>
              <a:ext cx="11826655"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8" name="直接连接符 15">
              <a:extLst>
                <a:ext uri="{FF2B5EF4-FFF2-40B4-BE49-F238E27FC236}">
                  <a16:creationId xmlns:a16="http://schemas.microsoft.com/office/drawing/2014/main" id="{15200B37-9792-954A-99C3-E10A89D97400}"/>
                </a:ext>
              </a:extLst>
            </p:cNvPr>
            <p:cNvCxnSpPr>
              <a:cxnSpLocks/>
            </p:cNvCxnSpPr>
            <p:nvPr/>
          </p:nvCxnSpPr>
          <p:spPr>
            <a:xfrm flipH="1">
              <a:off x="654423" y="3034085"/>
              <a:ext cx="10792510" cy="0"/>
            </a:xfrm>
            <a:prstGeom prst="line">
              <a:avLst/>
            </a:prstGeom>
            <a:ln w="19050"/>
          </p:spPr>
          <p:style>
            <a:lnRef idx="1">
              <a:schemeClr val="dk1"/>
            </a:lnRef>
            <a:fillRef idx="0">
              <a:schemeClr val="dk1"/>
            </a:fillRef>
            <a:effectRef idx="0">
              <a:schemeClr val="dk1"/>
            </a:effectRef>
            <a:fontRef idx="minor">
              <a:schemeClr val="tx1"/>
            </a:fontRef>
          </p:style>
        </p:cxnSp>
        <p:grpSp>
          <p:nvGrpSpPr>
            <p:cNvPr id="40" name="组合 39">
              <a:extLst>
                <a:ext uri="{FF2B5EF4-FFF2-40B4-BE49-F238E27FC236}">
                  <a16:creationId xmlns:a16="http://schemas.microsoft.com/office/drawing/2014/main" id="{87BDDECE-CD54-B34B-9096-6FB41E5232C9}"/>
                </a:ext>
              </a:extLst>
            </p:cNvPr>
            <p:cNvGrpSpPr/>
            <p:nvPr/>
          </p:nvGrpSpPr>
          <p:grpSpPr>
            <a:xfrm>
              <a:off x="1486844" y="2441381"/>
              <a:ext cx="1768623" cy="1175085"/>
              <a:chOff x="1277131" y="1831329"/>
              <a:chExt cx="1768623" cy="1175085"/>
            </a:xfrm>
          </p:grpSpPr>
          <p:pic>
            <p:nvPicPr>
              <p:cNvPr id="41" name="图形 40">
                <a:extLst>
                  <a:ext uri="{FF2B5EF4-FFF2-40B4-BE49-F238E27FC236}">
                    <a16:creationId xmlns:a16="http://schemas.microsoft.com/office/drawing/2014/main" id="{82AAAF14-F919-D540-B2AB-1990B836093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53693" y="1831329"/>
                <a:ext cx="1175085" cy="1175085"/>
              </a:xfrm>
              <a:prstGeom prst="rect">
                <a:avLst/>
              </a:prstGeom>
            </p:spPr>
          </p:pic>
          <p:sp>
            <p:nvSpPr>
              <p:cNvPr id="42" name="文本框 41">
                <a:extLst>
                  <a:ext uri="{FF2B5EF4-FFF2-40B4-BE49-F238E27FC236}">
                    <a16:creationId xmlns:a16="http://schemas.microsoft.com/office/drawing/2014/main" id="{90441950-72B0-3342-B7E5-8DDD26614915}"/>
                  </a:ext>
                </a:extLst>
              </p:cNvPr>
              <p:cNvSpPr txBox="1"/>
              <p:nvPr/>
            </p:nvSpPr>
            <p:spPr>
              <a:xfrm>
                <a:off x="1277131" y="2603718"/>
                <a:ext cx="1768623" cy="369332"/>
              </a:xfrm>
              <a:prstGeom prst="rect">
                <a:avLst/>
              </a:prstGeom>
              <a:noFill/>
            </p:spPr>
            <p:txBody>
              <a:bodyPr wrap="square" rtlCol="0">
                <a:spAutoFit/>
              </a:bodyPr>
              <a:lstStyle/>
              <a:p>
                <a:r>
                  <a:rPr kumimoji="1" lang="en-US" altLang="zh-CN" dirty="0">
                    <a:latin typeface="Gill Sans MT" panose="020B0502020104020203" pitchFamily="34" charset="0"/>
                    <a:cs typeface="Calibri Light" panose="020F0302020204030204" pitchFamily="34" charset="0"/>
                  </a:rPr>
                  <a:t>upstream switch</a:t>
                </a:r>
              </a:p>
            </p:txBody>
          </p:sp>
        </p:grpSp>
        <p:sp>
          <p:nvSpPr>
            <p:cNvPr id="47" name="文本框 46">
              <a:extLst>
                <a:ext uri="{FF2B5EF4-FFF2-40B4-BE49-F238E27FC236}">
                  <a16:creationId xmlns:a16="http://schemas.microsoft.com/office/drawing/2014/main" id="{4F6BD9B9-9224-6B44-84BF-6625C5A98BC4}"/>
                </a:ext>
              </a:extLst>
            </p:cNvPr>
            <p:cNvSpPr txBox="1"/>
            <p:nvPr/>
          </p:nvSpPr>
          <p:spPr>
            <a:xfrm>
              <a:off x="598464" y="4017276"/>
              <a:ext cx="829894" cy="442035"/>
            </a:xfrm>
            <a:prstGeom prst="rect">
              <a:avLst/>
            </a:prstGeom>
            <a:solidFill>
              <a:schemeClr val="bg1">
                <a:lumMod val="95000"/>
              </a:schemeClr>
            </a:solidFill>
            <a:ln>
              <a:solidFill>
                <a:schemeClr val="tx1"/>
              </a:solidFill>
            </a:ln>
          </p:spPr>
          <p:txBody>
            <a:bodyPr wrap="square" lIns="36000" tIns="36000" rIns="36000" bIns="36000" rtlCol="0">
              <a:spAutoFit/>
            </a:bodyPr>
            <a:lstStyle/>
            <a:p>
              <a:r>
                <a:rPr lang="en-US" altLang="zh-CN" sz="1200" dirty="0">
                  <a:latin typeface="Gill Sans MT" panose="020B0502020104020203" pitchFamily="34" charset="0"/>
                  <a:cs typeface="Gill Sans Light" panose="020B0302020104020203" pitchFamily="34" charset="-79"/>
                </a:rPr>
                <a:t>Ingress MAC  Ports</a:t>
              </a:r>
              <a:endParaRPr lang="zh-CN" altLang="en-US" sz="1200" dirty="0">
                <a:latin typeface="Gill Sans MT" panose="020B0502020104020203" pitchFamily="34" charset="0"/>
                <a:cs typeface="Gill Sans Light" panose="020B0302020104020203" pitchFamily="34" charset="-79"/>
              </a:endParaRPr>
            </a:p>
          </p:txBody>
        </p:sp>
        <p:sp>
          <p:nvSpPr>
            <p:cNvPr id="48" name="文本框 47">
              <a:extLst>
                <a:ext uri="{FF2B5EF4-FFF2-40B4-BE49-F238E27FC236}">
                  <a16:creationId xmlns:a16="http://schemas.microsoft.com/office/drawing/2014/main" id="{2659528D-044A-1B4D-8F40-F3A8366F9858}"/>
                </a:ext>
              </a:extLst>
            </p:cNvPr>
            <p:cNvSpPr txBox="1"/>
            <p:nvPr/>
          </p:nvSpPr>
          <p:spPr>
            <a:xfrm>
              <a:off x="1579115" y="4017276"/>
              <a:ext cx="1082593" cy="442035"/>
            </a:xfrm>
            <a:prstGeom prst="rect">
              <a:avLst/>
            </a:prstGeom>
            <a:solidFill>
              <a:schemeClr val="accent4">
                <a:lumMod val="40000"/>
                <a:lumOff val="60000"/>
              </a:schemeClr>
            </a:solidFill>
            <a:ln>
              <a:solidFill>
                <a:schemeClr val="tx1"/>
              </a:solidFill>
            </a:ln>
          </p:spPr>
          <p:txBody>
            <a:bodyPr wrap="square" lIns="36000" tIns="36000" rIns="36000" bIns="36000" rtlCol="0">
              <a:spAutoFit/>
            </a:bodyPr>
            <a:lstStyle/>
            <a:p>
              <a:r>
                <a:rPr lang="en-US" altLang="zh-CN" sz="1200" dirty="0">
                  <a:latin typeface="Gill Sans MT" panose="020B0502020104020203" pitchFamily="34" charset="0"/>
                  <a:cs typeface="Gill Sans Light" panose="020B0302020104020203" pitchFamily="34" charset="-79"/>
                </a:rPr>
                <a:t>Ingress Match-Action Pipeline</a:t>
              </a:r>
              <a:endParaRPr lang="zh-CN" altLang="en-US" sz="1200" dirty="0">
                <a:latin typeface="Gill Sans MT" panose="020B0502020104020203" pitchFamily="34" charset="0"/>
                <a:cs typeface="Gill Sans Light" panose="020B0302020104020203" pitchFamily="34" charset="-79"/>
              </a:endParaRPr>
            </a:p>
          </p:txBody>
        </p:sp>
        <p:sp>
          <p:nvSpPr>
            <p:cNvPr id="49" name="文本框 48">
              <a:extLst>
                <a:ext uri="{FF2B5EF4-FFF2-40B4-BE49-F238E27FC236}">
                  <a16:creationId xmlns:a16="http://schemas.microsoft.com/office/drawing/2014/main" id="{5966AF24-4A44-A140-9090-609763A15C1A}"/>
                </a:ext>
              </a:extLst>
            </p:cNvPr>
            <p:cNvSpPr txBox="1"/>
            <p:nvPr/>
          </p:nvSpPr>
          <p:spPr>
            <a:xfrm>
              <a:off x="2812465" y="4012041"/>
              <a:ext cx="705578" cy="442035"/>
            </a:xfrm>
            <a:prstGeom prst="rect">
              <a:avLst/>
            </a:prstGeom>
            <a:solidFill>
              <a:schemeClr val="bg1">
                <a:lumMod val="95000"/>
              </a:schemeClr>
            </a:solidFill>
            <a:ln>
              <a:solidFill>
                <a:schemeClr val="tx1"/>
              </a:solidFill>
            </a:ln>
          </p:spPr>
          <p:txBody>
            <a:bodyPr wrap="square" lIns="36000" tIns="36000" rIns="36000" bIns="36000" rtlCol="0">
              <a:spAutoFit/>
            </a:bodyPr>
            <a:lstStyle/>
            <a:p>
              <a:r>
                <a:rPr lang="en-US" altLang="zh-CN" sz="1200" dirty="0">
                  <a:latin typeface="Gill Sans MT" panose="020B0502020104020203" pitchFamily="34" charset="0"/>
                  <a:cs typeface="Calibri Light" panose="020F0302020204030204" pitchFamily="34" charset="0"/>
                </a:rPr>
                <a:t>Queuing &amp; Buffer</a:t>
              </a:r>
              <a:endParaRPr lang="zh-CN" altLang="en-US" sz="1200" dirty="0">
                <a:latin typeface="Gill Sans MT" panose="020B0502020104020203" pitchFamily="34" charset="0"/>
                <a:cs typeface="Calibri Light" panose="020F0302020204030204" pitchFamily="34" charset="0"/>
              </a:endParaRPr>
            </a:p>
          </p:txBody>
        </p:sp>
        <p:sp>
          <p:nvSpPr>
            <p:cNvPr id="50" name="文本框 49">
              <a:extLst>
                <a:ext uri="{FF2B5EF4-FFF2-40B4-BE49-F238E27FC236}">
                  <a16:creationId xmlns:a16="http://schemas.microsoft.com/office/drawing/2014/main" id="{D3FA4C31-C62C-FA4E-BEFB-B58D8EEABB93}"/>
                </a:ext>
              </a:extLst>
            </p:cNvPr>
            <p:cNvSpPr txBox="1"/>
            <p:nvPr/>
          </p:nvSpPr>
          <p:spPr>
            <a:xfrm>
              <a:off x="4735730" y="4012041"/>
              <a:ext cx="774948" cy="442035"/>
            </a:xfrm>
            <a:prstGeom prst="rect">
              <a:avLst/>
            </a:prstGeom>
            <a:solidFill>
              <a:schemeClr val="bg1">
                <a:lumMod val="95000"/>
              </a:schemeClr>
            </a:solidFill>
            <a:ln>
              <a:solidFill>
                <a:schemeClr val="tx1"/>
              </a:solidFill>
            </a:ln>
          </p:spPr>
          <p:txBody>
            <a:bodyPr wrap="square" lIns="36000" tIns="36000" rIns="36000" bIns="36000" rtlCol="0">
              <a:spAutoFit/>
            </a:bodyPr>
            <a:lstStyle/>
            <a:p>
              <a:r>
                <a:rPr lang="en-US" altLang="zh-CN" sz="1200" dirty="0">
                  <a:latin typeface="Gill Sans MT" panose="020B0502020104020203" pitchFamily="34" charset="0"/>
                  <a:cs typeface="Calibri Light" panose="020F0302020204030204" pitchFamily="34" charset="0"/>
                </a:rPr>
                <a:t>Egress MAC ports</a:t>
              </a:r>
              <a:endParaRPr lang="zh-CN" altLang="en-US" sz="1200" dirty="0">
                <a:latin typeface="Gill Sans MT" panose="020B0502020104020203" pitchFamily="34" charset="0"/>
                <a:cs typeface="Calibri Light" panose="020F0302020204030204" pitchFamily="34" charset="0"/>
              </a:endParaRPr>
            </a:p>
          </p:txBody>
        </p:sp>
        <p:sp>
          <p:nvSpPr>
            <p:cNvPr id="56" name="文本框 55">
              <a:extLst>
                <a:ext uri="{FF2B5EF4-FFF2-40B4-BE49-F238E27FC236}">
                  <a16:creationId xmlns:a16="http://schemas.microsoft.com/office/drawing/2014/main" id="{319E7BF7-D2C4-C84C-816B-EF1843C9D402}"/>
                </a:ext>
              </a:extLst>
            </p:cNvPr>
            <p:cNvSpPr txBox="1"/>
            <p:nvPr/>
          </p:nvSpPr>
          <p:spPr>
            <a:xfrm>
              <a:off x="3619904" y="4018735"/>
              <a:ext cx="1014908" cy="442035"/>
            </a:xfrm>
            <a:prstGeom prst="rect">
              <a:avLst/>
            </a:prstGeom>
            <a:solidFill>
              <a:schemeClr val="bg1">
                <a:lumMod val="95000"/>
              </a:schemeClr>
            </a:solidFill>
            <a:ln>
              <a:solidFill>
                <a:schemeClr val="tx1"/>
              </a:solidFill>
            </a:ln>
          </p:spPr>
          <p:txBody>
            <a:bodyPr wrap="square" lIns="36000" tIns="36000" rIns="36000" bIns="36000" rtlCol="0">
              <a:spAutoFit/>
            </a:bodyPr>
            <a:lstStyle/>
            <a:p>
              <a:r>
                <a:rPr lang="en-US" altLang="zh-CN" sz="1200" dirty="0">
                  <a:latin typeface="Gill Sans MT" panose="020B0502020104020203" pitchFamily="34" charset="0"/>
                  <a:cs typeface="Calibri Light" panose="020F0302020204030204" pitchFamily="34" charset="0"/>
                </a:rPr>
                <a:t>Egress Match-Action Pipeline</a:t>
              </a:r>
              <a:endParaRPr lang="zh-CN" altLang="en-US" sz="1200" dirty="0">
                <a:latin typeface="Gill Sans MT" panose="020B0502020104020203" pitchFamily="34" charset="0"/>
                <a:cs typeface="Calibri Light" panose="020F0302020204030204" pitchFamily="34" charset="0"/>
              </a:endParaRPr>
            </a:p>
          </p:txBody>
        </p:sp>
        <p:sp>
          <p:nvSpPr>
            <p:cNvPr id="57" name="文本框 56">
              <a:extLst>
                <a:ext uri="{FF2B5EF4-FFF2-40B4-BE49-F238E27FC236}">
                  <a16:creationId xmlns:a16="http://schemas.microsoft.com/office/drawing/2014/main" id="{32EFACF8-1815-164B-8470-AAFC6E642FCC}"/>
                </a:ext>
              </a:extLst>
            </p:cNvPr>
            <p:cNvSpPr txBox="1"/>
            <p:nvPr/>
          </p:nvSpPr>
          <p:spPr>
            <a:xfrm>
              <a:off x="665161" y="2148507"/>
              <a:ext cx="1450088" cy="461665"/>
            </a:xfrm>
            <a:prstGeom prst="rect">
              <a:avLst/>
            </a:prstGeom>
            <a:noFill/>
          </p:spPr>
          <p:txBody>
            <a:bodyPr wrap="square" rtlCol="0">
              <a:spAutoFit/>
            </a:bodyPr>
            <a:lstStyle/>
            <a:p>
              <a:r>
                <a:rPr lang="en-US" altLang="zh-CN" sz="2400" dirty="0">
                  <a:latin typeface="Gill Sans MT" panose="020B0502020104020203" pitchFamily="34" charset="0"/>
                  <a:cs typeface="Calibri Light" panose="020F0302020204030204" pitchFamily="34" charset="0"/>
                </a:rPr>
                <a:t>flow path</a:t>
              </a:r>
              <a:endParaRPr kumimoji="1" lang="zh-CN" altLang="en-US" sz="2400" dirty="0"/>
            </a:p>
          </p:txBody>
        </p:sp>
        <p:sp>
          <p:nvSpPr>
            <p:cNvPr id="58" name="文本框 57">
              <a:extLst>
                <a:ext uri="{FF2B5EF4-FFF2-40B4-BE49-F238E27FC236}">
                  <a16:creationId xmlns:a16="http://schemas.microsoft.com/office/drawing/2014/main" id="{0FC2C3CF-004D-F54F-88DD-6CBB21310D78}"/>
                </a:ext>
              </a:extLst>
            </p:cNvPr>
            <p:cNvSpPr txBox="1"/>
            <p:nvPr/>
          </p:nvSpPr>
          <p:spPr>
            <a:xfrm>
              <a:off x="2608124" y="2145177"/>
              <a:ext cx="2681444" cy="461665"/>
            </a:xfrm>
            <a:prstGeom prst="rect">
              <a:avLst/>
            </a:prstGeom>
            <a:noFill/>
          </p:spPr>
          <p:txBody>
            <a:bodyPr wrap="square" rtlCol="0">
              <a:spAutoFit/>
            </a:bodyPr>
            <a:lstStyle/>
            <a:p>
              <a:r>
                <a:rPr lang="en-US" altLang="zh-CN" sz="2400" dirty="0">
                  <a:latin typeface="Gill Sans MT" panose="020B0502020104020203" pitchFamily="34" charset="0"/>
                  <a:cs typeface="Calibri Light" panose="020F0302020204030204" pitchFamily="34" charset="0"/>
                </a:rPr>
                <a:t>segments</a:t>
              </a:r>
              <a:endParaRPr kumimoji="1" lang="zh-CN" altLang="en-US" sz="2400" dirty="0"/>
            </a:p>
          </p:txBody>
        </p:sp>
        <p:sp>
          <p:nvSpPr>
            <p:cNvPr id="59" name="右箭头 58">
              <a:extLst>
                <a:ext uri="{FF2B5EF4-FFF2-40B4-BE49-F238E27FC236}">
                  <a16:creationId xmlns:a16="http://schemas.microsoft.com/office/drawing/2014/main" id="{C9A243D1-D58F-D54C-9DC8-8B8061243C7F}"/>
                </a:ext>
              </a:extLst>
            </p:cNvPr>
            <p:cNvSpPr/>
            <p:nvPr/>
          </p:nvSpPr>
          <p:spPr>
            <a:xfrm>
              <a:off x="2064674" y="2202507"/>
              <a:ext cx="431800" cy="404012"/>
            </a:xfrm>
            <a:prstGeom prst="rightArrow">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62" name="组合 61">
              <a:extLst>
                <a:ext uri="{FF2B5EF4-FFF2-40B4-BE49-F238E27FC236}">
                  <a16:creationId xmlns:a16="http://schemas.microsoft.com/office/drawing/2014/main" id="{2A9F364F-37DB-9F4A-B752-00B728EA15D9}"/>
                </a:ext>
              </a:extLst>
            </p:cNvPr>
            <p:cNvGrpSpPr/>
            <p:nvPr/>
          </p:nvGrpSpPr>
          <p:grpSpPr>
            <a:xfrm>
              <a:off x="6213600" y="2390649"/>
              <a:ext cx="2369416" cy="1175085"/>
              <a:chOff x="1166913" y="1831329"/>
              <a:chExt cx="2369416" cy="1175085"/>
            </a:xfrm>
          </p:grpSpPr>
          <p:pic>
            <p:nvPicPr>
              <p:cNvPr id="63" name="图形 62">
                <a:extLst>
                  <a:ext uri="{FF2B5EF4-FFF2-40B4-BE49-F238E27FC236}">
                    <a16:creationId xmlns:a16="http://schemas.microsoft.com/office/drawing/2014/main" id="{DF624C93-1923-8A47-BA28-45E24480B49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53693" y="1831329"/>
                <a:ext cx="1175085" cy="1175085"/>
              </a:xfrm>
              <a:prstGeom prst="rect">
                <a:avLst/>
              </a:prstGeom>
            </p:spPr>
          </p:pic>
          <p:sp>
            <p:nvSpPr>
              <p:cNvPr id="64" name="文本框 63">
                <a:extLst>
                  <a:ext uri="{FF2B5EF4-FFF2-40B4-BE49-F238E27FC236}">
                    <a16:creationId xmlns:a16="http://schemas.microsoft.com/office/drawing/2014/main" id="{6147B48E-6AEA-E648-AF2D-F5273B1D6AFE}"/>
                  </a:ext>
                </a:extLst>
              </p:cNvPr>
              <p:cNvSpPr txBox="1"/>
              <p:nvPr/>
            </p:nvSpPr>
            <p:spPr>
              <a:xfrm>
                <a:off x="1166913" y="2616014"/>
                <a:ext cx="2369416" cy="369332"/>
              </a:xfrm>
              <a:prstGeom prst="rect">
                <a:avLst/>
              </a:prstGeom>
              <a:noFill/>
            </p:spPr>
            <p:txBody>
              <a:bodyPr wrap="square" rtlCol="0">
                <a:spAutoFit/>
              </a:bodyPr>
              <a:lstStyle/>
              <a:p>
                <a:r>
                  <a:rPr kumimoji="1" lang="en-US" altLang="zh-CN" dirty="0">
                    <a:latin typeface="Gill Sans MT" panose="020B0502020104020203" pitchFamily="34" charset="0"/>
                    <a:cs typeface="Calibri Light" panose="020F0302020204030204" pitchFamily="34" charset="0"/>
                  </a:rPr>
                  <a:t>down/up-stream switch</a:t>
                </a:r>
              </a:p>
            </p:txBody>
          </p:sp>
        </p:grpSp>
        <p:sp>
          <p:nvSpPr>
            <p:cNvPr id="66" name="文本框 65">
              <a:extLst>
                <a:ext uri="{FF2B5EF4-FFF2-40B4-BE49-F238E27FC236}">
                  <a16:creationId xmlns:a16="http://schemas.microsoft.com/office/drawing/2014/main" id="{C1F3E61E-9B54-DD42-8404-21567F1006F5}"/>
                </a:ext>
              </a:extLst>
            </p:cNvPr>
            <p:cNvSpPr txBox="1"/>
            <p:nvPr/>
          </p:nvSpPr>
          <p:spPr>
            <a:xfrm>
              <a:off x="6813380" y="3971084"/>
              <a:ext cx="1082593" cy="442035"/>
            </a:xfrm>
            <a:prstGeom prst="rect">
              <a:avLst/>
            </a:prstGeom>
            <a:solidFill>
              <a:schemeClr val="accent4">
                <a:lumMod val="40000"/>
                <a:lumOff val="60000"/>
              </a:schemeClr>
            </a:solidFill>
            <a:ln>
              <a:solidFill>
                <a:schemeClr val="tx1"/>
              </a:solidFill>
            </a:ln>
          </p:spPr>
          <p:txBody>
            <a:bodyPr wrap="square" lIns="36000" tIns="36000" rIns="36000" bIns="36000" rtlCol="0">
              <a:spAutoFit/>
            </a:bodyPr>
            <a:lstStyle/>
            <a:p>
              <a:r>
                <a:rPr lang="en-US" altLang="zh-CN" sz="1200" dirty="0">
                  <a:latin typeface="Gill Sans MT" panose="020B0502020104020203" pitchFamily="34" charset="0"/>
                  <a:cs typeface="Gill Sans Light" panose="020B0302020104020203" pitchFamily="34" charset="-79"/>
                </a:rPr>
                <a:t>Ingress Match-Action Pipeline</a:t>
              </a:r>
              <a:endParaRPr lang="zh-CN" altLang="en-US" sz="1200" dirty="0">
                <a:latin typeface="Gill Sans MT" panose="020B0502020104020203" pitchFamily="34" charset="0"/>
                <a:cs typeface="Gill Sans Light" panose="020B0302020104020203" pitchFamily="34" charset="-79"/>
              </a:endParaRPr>
            </a:p>
          </p:txBody>
        </p:sp>
        <p:grpSp>
          <p:nvGrpSpPr>
            <p:cNvPr id="67" name="组合 66">
              <a:extLst>
                <a:ext uri="{FF2B5EF4-FFF2-40B4-BE49-F238E27FC236}">
                  <a16:creationId xmlns:a16="http://schemas.microsoft.com/office/drawing/2014/main" id="{FBB243AF-EB4F-CE4B-90E6-27ED9E6569EC}"/>
                </a:ext>
              </a:extLst>
            </p:cNvPr>
            <p:cNvGrpSpPr/>
            <p:nvPr/>
          </p:nvGrpSpPr>
          <p:grpSpPr>
            <a:xfrm>
              <a:off x="9666789" y="2388146"/>
              <a:ext cx="2369416" cy="1175085"/>
              <a:chOff x="1166913" y="1831329"/>
              <a:chExt cx="2369416" cy="1175085"/>
            </a:xfrm>
          </p:grpSpPr>
          <p:pic>
            <p:nvPicPr>
              <p:cNvPr id="68" name="图形 67">
                <a:extLst>
                  <a:ext uri="{FF2B5EF4-FFF2-40B4-BE49-F238E27FC236}">
                    <a16:creationId xmlns:a16="http://schemas.microsoft.com/office/drawing/2014/main" id="{495AD6D7-7681-714D-84CA-2A2AE09A3C9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53693" y="1831329"/>
                <a:ext cx="1175085" cy="1175085"/>
              </a:xfrm>
              <a:prstGeom prst="rect">
                <a:avLst/>
              </a:prstGeom>
            </p:spPr>
          </p:pic>
          <p:sp>
            <p:nvSpPr>
              <p:cNvPr id="69" name="文本框 68">
                <a:extLst>
                  <a:ext uri="{FF2B5EF4-FFF2-40B4-BE49-F238E27FC236}">
                    <a16:creationId xmlns:a16="http://schemas.microsoft.com/office/drawing/2014/main" id="{6202C023-2440-CE40-A37D-F9C4B8E01A81}"/>
                  </a:ext>
                </a:extLst>
              </p:cNvPr>
              <p:cNvSpPr txBox="1"/>
              <p:nvPr/>
            </p:nvSpPr>
            <p:spPr>
              <a:xfrm>
                <a:off x="1166913" y="2616014"/>
                <a:ext cx="2369416" cy="369332"/>
              </a:xfrm>
              <a:prstGeom prst="rect">
                <a:avLst/>
              </a:prstGeom>
              <a:noFill/>
            </p:spPr>
            <p:txBody>
              <a:bodyPr wrap="square" rtlCol="0">
                <a:spAutoFit/>
              </a:bodyPr>
              <a:lstStyle/>
              <a:p>
                <a:r>
                  <a:rPr kumimoji="1" lang="en-US" altLang="zh-CN" dirty="0">
                    <a:latin typeface="Gill Sans MT" panose="020B0502020104020203" pitchFamily="34" charset="0"/>
                    <a:cs typeface="Calibri Light" panose="020F0302020204030204" pitchFamily="34" charset="0"/>
                  </a:rPr>
                  <a:t>downstream switch</a:t>
                </a:r>
              </a:p>
            </p:txBody>
          </p:sp>
        </p:grpSp>
        <p:sp>
          <p:nvSpPr>
            <p:cNvPr id="71" name="文本框 70">
              <a:extLst>
                <a:ext uri="{FF2B5EF4-FFF2-40B4-BE49-F238E27FC236}">
                  <a16:creationId xmlns:a16="http://schemas.microsoft.com/office/drawing/2014/main" id="{15EDF504-6007-A045-8E13-809F338EFBED}"/>
                </a:ext>
              </a:extLst>
            </p:cNvPr>
            <p:cNvSpPr txBox="1"/>
            <p:nvPr/>
          </p:nvSpPr>
          <p:spPr>
            <a:xfrm>
              <a:off x="10153090" y="3955305"/>
              <a:ext cx="1082593" cy="442035"/>
            </a:xfrm>
            <a:prstGeom prst="rect">
              <a:avLst/>
            </a:prstGeom>
            <a:solidFill>
              <a:schemeClr val="accent4">
                <a:lumMod val="40000"/>
                <a:lumOff val="60000"/>
              </a:schemeClr>
            </a:solidFill>
            <a:ln>
              <a:solidFill>
                <a:schemeClr val="tx1"/>
              </a:solidFill>
            </a:ln>
          </p:spPr>
          <p:txBody>
            <a:bodyPr wrap="square" lIns="36000" tIns="36000" rIns="36000" bIns="36000" rtlCol="0">
              <a:spAutoFit/>
            </a:bodyPr>
            <a:lstStyle/>
            <a:p>
              <a:r>
                <a:rPr lang="en-US" altLang="zh-CN" sz="1200" dirty="0">
                  <a:latin typeface="Gill Sans MT" panose="020B0502020104020203" pitchFamily="34" charset="0"/>
                  <a:cs typeface="Gill Sans Light" panose="020B0302020104020203" pitchFamily="34" charset="-79"/>
                </a:rPr>
                <a:t>Ingress Match-Action Pipeline</a:t>
              </a:r>
              <a:endParaRPr lang="zh-CN" altLang="en-US" sz="1200" dirty="0">
                <a:latin typeface="Gill Sans MT" panose="020B0502020104020203" pitchFamily="34" charset="0"/>
                <a:cs typeface="Gill Sans Light" panose="020B0302020104020203" pitchFamily="34" charset="-79"/>
              </a:endParaRPr>
            </a:p>
          </p:txBody>
        </p:sp>
        <p:sp>
          <p:nvSpPr>
            <p:cNvPr id="73" name="文本框 72">
              <a:extLst>
                <a:ext uri="{FF2B5EF4-FFF2-40B4-BE49-F238E27FC236}">
                  <a16:creationId xmlns:a16="http://schemas.microsoft.com/office/drawing/2014/main" id="{A8746E27-4B4B-B148-9AB3-9E01DB975DAD}"/>
                </a:ext>
              </a:extLst>
            </p:cNvPr>
            <p:cNvSpPr txBox="1"/>
            <p:nvPr/>
          </p:nvSpPr>
          <p:spPr>
            <a:xfrm>
              <a:off x="6398495" y="3957224"/>
              <a:ext cx="528638" cy="276999"/>
            </a:xfrm>
            <a:prstGeom prst="rect">
              <a:avLst/>
            </a:prstGeom>
            <a:noFill/>
          </p:spPr>
          <p:txBody>
            <a:bodyPr wrap="square" rtlCol="0">
              <a:spAutoFit/>
            </a:bodyPr>
            <a:lstStyle/>
            <a:p>
              <a:r>
                <a:rPr kumimoji="1" lang="en-US" altLang="zh-CN" sz="1200" dirty="0">
                  <a:latin typeface="Gill Sans MT" panose="020B0502020104020203" pitchFamily="34" charset="0"/>
                </a:rPr>
                <a:t>…</a:t>
              </a:r>
              <a:endParaRPr kumimoji="1" lang="zh-CN" altLang="en-US" sz="1200" dirty="0">
                <a:latin typeface="Gill Sans MT" panose="020B0502020104020203" pitchFamily="34" charset="0"/>
              </a:endParaRPr>
            </a:p>
          </p:txBody>
        </p:sp>
        <p:sp>
          <p:nvSpPr>
            <p:cNvPr id="74" name="文本框 73">
              <a:extLst>
                <a:ext uri="{FF2B5EF4-FFF2-40B4-BE49-F238E27FC236}">
                  <a16:creationId xmlns:a16="http://schemas.microsoft.com/office/drawing/2014/main" id="{360CF826-FC60-DC40-A43C-883BE815E70E}"/>
                </a:ext>
              </a:extLst>
            </p:cNvPr>
            <p:cNvSpPr txBox="1"/>
            <p:nvPr/>
          </p:nvSpPr>
          <p:spPr>
            <a:xfrm>
              <a:off x="8012014" y="3968420"/>
              <a:ext cx="528638" cy="276999"/>
            </a:xfrm>
            <a:prstGeom prst="rect">
              <a:avLst/>
            </a:prstGeom>
            <a:noFill/>
          </p:spPr>
          <p:txBody>
            <a:bodyPr wrap="square" rtlCol="0">
              <a:spAutoFit/>
            </a:bodyPr>
            <a:lstStyle/>
            <a:p>
              <a:r>
                <a:rPr kumimoji="1" lang="en-US" altLang="zh-CN" sz="1200" dirty="0">
                  <a:latin typeface="Gill Sans MT" panose="020B0502020104020203" pitchFamily="34" charset="0"/>
                </a:rPr>
                <a:t>…</a:t>
              </a:r>
              <a:endParaRPr kumimoji="1" lang="zh-CN" altLang="en-US" sz="1200" dirty="0">
                <a:latin typeface="Gill Sans MT" panose="020B0502020104020203" pitchFamily="34" charset="0"/>
              </a:endParaRPr>
            </a:p>
          </p:txBody>
        </p:sp>
        <p:sp>
          <p:nvSpPr>
            <p:cNvPr id="76" name="文本框 75">
              <a:extLst>
                <a:ext uri="{FF2B5EF4-FFF2-40B4-BE49-F238E27FC236}">
                  <a16:creationId xmlns:a16="http://schemas.microsoft.com/office/drawing/2014/main" id="{627D9D8F-9451-EB4D-AAAD-0B4437758C91}"/>
                </a:ext>
              </a:extLst>
            </p:cNvPr>
            <p:cNvSpPr txBox="1"/>
            <p:nvPr/>
          </p:nvSpPr>
          <p:spPr>
            <a:xfrm>
              <a:off x="9734674" y="3950061"/>
              <a:ext cx="528638" cy="276999"/>
            </a:xfrm>
            <a:prstGeom prst="rect">
              <a:avLst/>
            </a:prstGeom>
            <a:noFill/>
          </p:spPr>
          <p:txBody>
            <a:bodyPr wrap="square" rtlCol="0">
              <a:spAutoFit/>
            </a:bodyPr>
            <a:lstStyle/>
            <a:p>
              <a:r>
                <a:rPr kumimoji="1" lang="en-US" altLang="zh-CN" sz="1200" dirty="0">
                  <a:latin typeface="Gill Sans MT" panose="020B0502020104020203" pitchFamily="34" charset="0"/>
                </a:rPr>
                <a:t>…</a:t>
              </a:r>
              <a:endParaRPr kumimoji="1" lang="zh-CN" altLang="en-US" sz="1200" dirty="0">
                <a:latin typeface="Gill Sans MT" panose="020B0502020104020203" pitchFamily="34" charset="0"/>
              </a:endParaRPr>
            </a:p>
          </p:txBody>
        </p:sp>
        <p:sp>
          <p:nvSpPr>
            <p:cNvPr id="77" name="文本框 76">
              <a:extLst>
                <a:ext uri="{FF2B5EF4-FFF2-40B4-BE49-F238E27FC236}">
                  <a16:creationId xmlns:a16="http://schemas.microsoft.com/office/drawing/2014/main" id="{24668C3A-0956-E44D-B9E9-FA331C772BB3}"/>
                </a:ext>
              </a:extLst>
            </p:cNvPr>
            <p:cNvSpPr txBox="1"/>
            <p:nvPr/>
          </p:nvSpPr>
          <p:spPr>
            <a:xfrm>
              <a:off x="11312332" y="3950061"/>
              <a:ext cx="528638" cy="276999"/>
            </a:xfrm>
            <a:prstGeom prst="rect">
              <a:avLst/>
            </a:prstGeom>
            <a:noFill/>
          </p:spPr>
          <p:txBody>
            <a:bodyPr wrap="square" rtlCol="0">
              <a:spAutoFit/>
            </a:bodyPr>
            <a:lstStyle/>
            <a:p>
              <a:r>
                <a:rPr kumimoji="1" lang="en-US" altLang="zh-CN" sz="1200" dirty="0">
                  <a:latin typeface="Gill Sans MT" panose="020B0502020104020203" pitchFamily="34" charset="0"/>
                </a:rPr>
                <a:t>…</a:t>
              </a:r>
              <a:endParaRPr kumimoji="1" lang="zh-CN" altLang="en-US" sz="1200" dirty="0">
                <a:latin typeface="Gill Sans MT" panose="020B0502020104020203" pitchFamily="34" charset="0"/>
              </a:endParaRPr>
            </a:p>
          </p:txBody>
        </p:sp>
        <p:cxnSp>
          <p:nvCxnSpPr>
            <p:cNvPr id="79" name="直线连接符 78">
              <a:extLst>
                <a:ext uri="{FF2B5EF4-FFF2-40B4-BE49-F238E27FC236}">
                  <a16:creationId xmlns:a16="http://schemas.microsoft.com/office/drawing/2014/main" id="{ABCB957E-5456-FB4F-82B0-7FEEA2BC29EB}"/>
                </a:ext>
              </a:extLst>
            </p:cNvPr>
            <p:cNvCxnSpPr>
              <a:stCxn id="48" idx="2"/>
            </p:cNvCxnSpPr>
            <p:nvPr/>
          </p:nvCxnSpPr>
          <p:spPr>
            <a:xfrm flipH="1">
              <a:off x="2120411" y="4459311"/>
              <a:ext cx="1" cy="402955"/>
            </a:xfrm>
            <a:prstGeom prst="line">
              <a:avLst/>
            </a:prstGeom>
            <a:ln w="15875"/>
          </p:spPr>
          <p:style>
            <a:lnRef idx="1">
              <a:schemeClr val="dk1"/>
            </a:lnRef>
            <a:fillRef idx="0">
              <a:schemeClr val="dk1"/>
            </a:fillRef>
            <a:effectRef idx="0">
              <a:schemeClr val="dk1"/>
            </a:effectRef>
            <a:fontRef idx="minor">
              <a:schemeClr val="tx1"/>
            </a:fontRef>
          </p:style>
        </p:cxnSp>
        <p:cxnSp>
          <p:nvCxnSpPr>
            <p:cNvPr id="80" name="直线连接符 79">
              <a:extLst>
                <a:ext uri="{FF2B5EF4-FFF2-40B4-BE49-F238E27FC236}">
                  <a16:creationId xmlns:a16="http://schemas.microsoft.com/office/drawing/2014/main" id="{683EE621-1B42-0448-97C6-8E5E4471A3DC}"/>
                </a:ext>
              </a:extLst>
            </p:cNvPr>
            <p:cNvCxnSpPr>
              <a:cxnSpLocks/>
            </p:cNvCxnSpPr>
            <p:nvPr/>
          </p:nvCxnSpPr>
          <p:spPr>
            <a:xfrm flipH="1">
              <a:off x="7364395" y="4415318"/>
              <a:ext cx="1" cy="448900"/>
            </a:xfrm>
            <a:prstGeom prst="line">
              <a:avLst/>
            </a:prstGeom>
            <a:ln w="15875"/>
          </p:spPr>
          <p:style>
            <a:lnRef idx="1">
              <a:schemeClr val="dk1"/>
            </a:lnRef>
            <a:fillRef idx="0">
              <a:schemeClr val="dk1"/>
            </a:fillRef>
            <a:effectRef idx="0">
              <a:schemeClr val="dk1"/>
            </a:effectRef>
            <a:fontRef idx="minor">
              <a:schemeClr val="tx1"/>
            </a:fontRef>
          </p:style>
        </p:cxnSp>
        <p:cxnSp>
          <p:nvCxnSpPr>
            <p:cNvPr id="81" name="直线连接符 80">
              <a:extLst>
                <a:ext uri="{FF2B5EF4-FFF2-40B4-BE49-F238E27FC236}">
                  <a16:creationId xmlns:a16="http://schemas.microsoft.com/office/drawing/2014/main" id="{0BAA3830-355F-5C40-9DCA-2506AFAFD32C}"/>
                </a:ext>
              </a:extLst>
            </p:cNvPr>
            <p:cNvCxnSpPr>
              <a:cxnSpLocks/>
            </p:cNvCxnSpPr>
            <p:nvPr/>
          </p:nvCxnSpPr>
          <p:spPr>
            <a:xfrm flipH="1">
              <a:off x="10754659" y="4385624"/>
              <a:ext cx="2" cy="468000"/>
            </a:xfrm>
            <a:prstGeom prst="line">
              <a:avLst/>
            </a:prstGeom>
            <a:ln w="15875"/>
          </p:spPr>
          <p:style>
            <a:lnRef idx="1">
              <a:schemeClr val="dk1"/>
            </a:lnRef>
            <a:fillRef idx="0">
              <a:schemeClr val="dk1"/>
            </a:fillRef>
            <a:effectRef idx="0">
              <a:schemeClr val="dk1"/>
            </a:effectRef>
            <a:fontRef idx="minor">
              <a:schemeClr val="tx1"/>
            </a:fontRef>
          </p:style>
        </p:cxnSp>
        <p:cxnSp>
          <p:nvCxnSpPr>
            <p:cNvPr id="83" name="直线连接符 82">
              <a:extLst>
                <a:ext uri="{FF2B5EF4-FFF2-40B4-BE49-F238E27FC236}">
                  <a16:creationId xmlns:a16="http://schemas.microsoft.com/office/drawing/2014/main" id="{755B408C-B431-8141-A844-D3A43E85BFBC}"/>
                </a:ext>
              </a:extLst>
            </p:cNvPr>
            <p:cNvCxnSpPr>
              <a:cxnSpLocks/>
            </p:cNvCxnSpPr>
            <p:nvPr/>
          </p:nvCxnSpPr>
          <p:spPr>
            <a:xfrm flipV="1">
              <a:off x="2120411" y="4849919"/>
              <a:ext cx="8634248"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文本框 52">
              <a:extLst>
                <a:ext uri="{FF2B5EF4-FFF2-40B4-BE49-F238E27FC236}">
                  <a16:creationId xmlns:a16="http://schemas.microsoft.com/office/drawing/2014/main" id="{4F27BD84-F63F-3D43-8FD7-91A3B82EB048}"/>
                </a:ext>
              </a:extLst>
            </p:cNvPr>
            <p:cNvSpPr txBox="1"/>
            <p:nvPr/>
          </p:nvSpPr>
          <p:spPr>
            <a:xfrm>
              <a:off x="4099145" y="4644041"/>
              <a:ext cx="1037877" cy="370422"/>
            </a:xfrm>
            <a:prstGeom prst="rect">
              <a:avLst/>
            </a:prstGeom>
            <a:solidFill>
              <a:schemeClr val="bg1"/>
            </a:solidFill>
          </p:spPr>
          <p:txBody>
            <a:bodyPr wrap="square" lIns="72000" tIns="46800" rIns="72000" rtlCol="0">
              <a:spAutoFit/>
            </a:bodyPr>
            <a:lstStyle/>
            <a:p>
              <a:r>
                <a:rPr lang="en-US" altLang="zh-CN" dirty="0">
                  <a:latin typeface="Gill Sans MT" panose="020B0502020104020203" pitchFamily="34" charset="0"/>
                  <a:cs typeface="Calibri Light" panose="020F0302020204030204" pitchFamily="34" charset="0"/>
                </a:rPr>
                <a:t>segment1</a:t>
              </a:r>
              <a:endParaRPr lang="zh-CN" altLang="en-US" dirty="0">
                <a:latin typeface="Gill Sans MT" panose="020B0502020104020203" pitchFamily="34" charset="0"/>
                <a:cs typeface="Calibri Light" panose="020F0302020204030204" pitchFamily="34" charset="0"/>
              </a:endParaRPr>
            </a:p>
          </p:txBody>
        </p:sp>
        <p:sp>
          <p:nvSpPr>
            <p:cNvPr id="89" name="文本框 88">
              <a:extLst>
                <a:ext uri="{FF2B5EF4-FFF2-40B4-BE49-F238E27FC236}">
                  <a16:creationId xmlns:a16="http://schemas.microsoft.com/office/drawing/2014/main" id="{E2609692-F58F-4341-93C6-54D93AF1CDC5}"/>
                </a:ext>
              </a:extLst>
            </p:cNvPr>
            <p:cNvSpPr txBox="1"/>
            <p:nvPr/>
          </p:nvSpPr>
          <p:spPr>
            <a:xfrm>
              <a:off x="8590045" y="4641067"/>
              <a:ext cx="1037877" cy="370422"/>
            </a:xfrm>
            <a:prstGeom prst="rect">
              <a:avLst/>
            </a:prstGeom>
            <a:solidFill>
              <a:schemeClr val="bg1"/>
            </a:solidFill>
          </p:spPr>
          <p:txBody>
            <a:bodyPr wrap="square" lIns="72000" tIns="46800" rIns="72000" rtlCol="0">
              <a:spAutoFit/>
            </a:bodyPr>
            <a:lstStyle/>
            <a:p>
              <a:r>
                <a:rPr lang="en-US" altLang="zh-CN" dirty="0">
                  <a:latin typeface="Gill Sans MT" panose="020B0502020104020203" pitchFamily="34" charset="0"/>
                  <a:cs typeface="Calibri Light" panose="020F0302020204030204" pitchFamily="34" charset="0"/>
                </a:rPr>
                <a:t>segment2</a:t>
              </a:r>
              <a:endParaRPr lang="zh-CN" altLang="en-US" dirty="0">
                <a:latin typeface="Gill Sans MT" panose="020B0502020104020203" pitchFamily="34" charset="0"/>
                <a:cs typeface="Calibri Light" panose="020F0302020204030204" pitchFamily="34" charset="0"/>
              </a:endParaRPr>
            </a:p>
          </p:txBody>
        </p:sp>
      </p:grpSp>
      <p:grpSp>
        <p:nvGrpSpPr>
          <p:cNvPr id="119" name="组合 118">
            <a:extLst>
              <a:ext uri="{FF2B5EF4-FFF2-40B4-BE49-F238E27FC236}">
                <a16:creationId xmlns:a16="http://schemas.microsoft.com/office/drawing/2014/main" id="{CC70D636-BA4D-4D47-ABF2-515283E17421}"/>
              </a:ext>
            </a:extLst>
          </p:cNvPr>
          <p:cNvGrpSpPr/>
          <p:nvPr/>
        </p:nvGrpSpPr>
        <p:grpSpPr>
          <a:xfrm>
            <a:off x="642700" y="5099929"/>
            <a:ext cx="11206400" cy="1189889"/>
            <a:chOff x="642700" y="5099929"/>
            <a:chExt cx="11206400" cy="1189889"/>
          </a:xfrm>
        </p:grpSpPr>
        <p:sp>
          <p:nvSpPr>
            <p:cNvPr id="104" name="文本框 103">
              <a:extLst>
                <a:ext uri="{FF2B5EF4-FFF2-40B4-BE49-F238E27FC236}">
                  <a16:creationId xmlns:a16="http://schemas.microsoft.com/office/drawing/2014/main" id="{6C75EAEF-6D12-D547-A9D1-8124AC69025B}"/>
                </a:ext>
              </a:extLst>
            </p:cNvPr>
            <p:cNvSpPr txBox="1"/>
            <p:nvPr/>
          </p:nvSpPr>
          <p:spPr>
            <a:xfrm>
              <a:off x="1104046" y="5828153"/>
              <a:ext cx="666246" cy="461665"/>
            </a:xfrm>
            <a:prstGeom prst="rect">
              <a:avLst/>
            </a:prstGeom>
            <a:noFill/>
          </p:spPr>
          <p:txBody>
            <a:bodyPr wrap="square" rtlCol="0">
              <a:spAutoFit/>
            </a:bodyPr>
            <a:lstStyle/>
            <a:p>
              <a:r>
                <a:rPr kumimoji="1" lang="en-US" altLang="zh-CN" sz="1200" dirty="0">
                  <a:latin typeface="Gill Sans MT" panose="020B0502020104020203" pitchFamily="34" charset="0"/>
                  <a:cs typeface="Calibri Light" panose="020F0302020204030204" pitchFamily="34" charset="0"/>
                </a:rPr>
                <a:t>Ingress Pipeline</a:t>
              </a:r>
            </a:p>
          </p:txBody>
        </p:sp>
        <p:grpSp>
          <p:nvGrpSpPr>
            <p:cNvPr id="118" name="组合 117">
              <a:extLst>
                <a:ext uri="{FF2B5EF4-FFF2-40B4-BE49-F238E27FC236}">
                  <a16:creationId xmlns:a16="http://schemas.microsoft.com/office/drawing/2014/main" id="{EEF0D240-A1A9-EF4E-8B4C-1BFFA96795CF}"/>
                </a:ext>
              </a:extLst>
            </p:cNvPr>
            <p:cNvGrpSpPr/>
            <p:nvPr/>
          </p:nvGrpSpPr>
          <p:grpSpPr>
            <a:xfrm>
              <a:off x="642700" y="5099929"/>
              <a:ext cx="11206400" cy="1176828"/>
              <a:chOff x="642700" y="5099929"/>
              <a:chExt cx="11206400" cy="1176828"/>
            </a:xfrm>
          </p:grpSpPr>
          <mc:AlternateContent xmlns:mc="http://schemas.openxmlformats.org/markup-compatibility/2006" xmlns:a14="http://schemas.microsoft.com/office/drawing/2010/main">
            <mc:Choice Requires="a14">
              <p:sp>
                <p:nvSpPr>
                  <p:cNvPr id="91" name="文本框 90">
                    <a:extLst>
                      <a:ext uri="{FF2B5EF4-FFF2-40B4-BE49-F238E27FC236}">
                        <a16:creationId xmlns:a16="http://schemas.microsoft.com/office/drawing/2014/main" id="{421FCFCA-4B2D-7D44-A82D-EB6D402186ED}"/>
                      </a:ext>
                    </a:extLst>
                  </p:cNvPr>
                  <p:cNvSpPr txBox="1"/>
                  <p:nvPr/>
                </p:nvSpPr>
                <p:spPr>
                  <a:xfrm>
                    <a:off x="642700" y="5099929"/>
                    <a:ext cx="8306096" cy="430887"/>
                  </a:xfrm>
                  <a:prstGeom prst="rect">
                    <a:avLst/>
                  </a:prstGeom>
                  <a:noFill/>
                </p:spPr>
                <p:txBody>
                  <a:bodyPr wrap="square" rtlCol="0">
                    <a:spAutoFit/>
                  </a:bodyPr>
                  <a:lstStyle/>
                  <a:p>
                    <a:r>
                      <a:rPr lang="en-US" altLang="zh-CN" sz="2200" dirty="0">
                        <a:latin typeface="Gill Sans MT" panose="020B0502020104020203" pitchFamily="34" charset="0"/>
                        <a:cs typeface="Calibri Light" panose="020F0302020204030204" pitchFamily="34" charset="0"/>
                      </a:rPr>
                      <a:t>upstream and downstream switches </a:t>
                    </a:r>
                    <a14:m>
                      <m:oMath xmlns:m="http://schemas.openxmlformats.org/officeDocument/2006/math">
                        <m:r>
                          <a:rPr lang="en-US" altLang="zh-CN" sz="2200" i="1" smtClean="0">
                            <a:latin typeface="Cambria Math" panose="02040503050406030204" pitchFamily="18" charset="0"/>
                            <a:ea typeface="Cambria Math" panose="02040503050406030204" pitchFamily="18" charset="0"/>
                            <a:cs typeface="Calibri Light" panose="020F0302020204030204" pitchFamily="34" charset="0"/>
                          </a:rPr>
                          <m:t>≠</m:t>
                        </m:r>
                      </m:oMath>
                    </a14:m>
                    <a:r>
                      <a:rPr lang="en-US" altLang="zh-CN" sz="2200" dirty="0">
                        <a:latin typeface="Gill Sans MT" panose="020B0502020104020203" pitchFamily="34" charset="0"/>
                        <a:cs typeface="Calibri Light" panose="020F0302020204030204" pitchFamily="34" charset="0"/>
                      </a:rPr>
                      <a:t> neighbor switches</a:t>
                    </a:r>
                    <a:endParaRPr kumimoji="1" lang="zh-CN" altLang="en-US" sz="2200" dirty="0"/>
                  </a:p>
                </p:txBody>
              </p:sp>
            </mc:Choice>
            <mc:Fallback xmlns="">
              <p:sp>
                <p:nvSpPr>
                  <p:cNvPr id="91" name="文本框 90">
                    <a:extLst>
                      <a:ext uri="{FF2B5EF4-FFF2-40B4-BE49-F238E27FC236}">
                        <a16:creationId xmlns:a16="http://schemas.microsoft.com/office/drawing/2014/main" id="{421FCFCA-4B2D-7D44-A82D-EB6D402186ED}"/>
                      </a:ext>
                    </a:extLst>
                  </p:cNvPr>
                  <p:cNvSpPr txBox="1">
                    <a:spLocks noRot="1" noChangeAspect="1" noMove="1" noResize="1" noEditPoints="1" noAdjustHandles="1" noChangeArrowheads="1" noChangeShapeType="1" noTextEdit="1"/>
                  </p:cNvSpPr>
                  <p:nvPr/>
                </p:nvSpPr>
                <p:spPr>
                  <a:xfrm>
                    <a:off x="642700" y="5099929"/>
                    <a:ext cx="8306096" cy="430887"/>
                  </a:xfrm>
                  <a:prstGeom prst="rect">
                    <a:avLst/>
                  </a:prstGeom>
                  <a:blipFill>
                    <a:blip r:embed="rId9"/>
                    <a:stretch>
                      <a:fillRect l="-916" t="-8571" b="-25714"/>
                    </a:stretch>
                  </a:blipFill>
                </p:spPr>
                <p:txBody>
                  <a:bodyPr/>
                  <a:lstStyle/>
                  <a:p>
                    <a:r>
                      <a:rPr lang="zh-CN" altLang="en-US">
                        <a:noFill/>
                      </a:rPr>
                      <a:t> </a:t>
                    </a:r>
                  </a:p>
                </p:txBody>
              </p:sp>
            </mc:Fallback>
          </mc:AlternateContent>
          <p:cxnSp>
            <p:nvCxnSpPr>
              <p:cNvPr id="100" name="直线连接符 99">
                <a:extLst>
                  <a:ext uri="{FF2B5EF4-FFF2-40B4-BE49-F238E27FC236}">
                    <a16:creationId xmlns:a16="http://schemas.microsoft.com/office/drawing/2014/main" id="{F595C8AF-A737-504D-AAD5-057C832C3372}"/>
                  </a:ext>
                </a:extLst>
              </p:cNvPr>
              <p:cNvCxnSpPr>
                <a:cxnSpLocks/>
              </p:cNvCxnSpPr>
              <p:nvPr/>
            </p:nvCxnSpPr>
            <p:spPr>
              <a:xfrm flipV="1">
                <a:off x="729518" y="5789044"/>
                <a:ext cx="4981413" cy="8111"/>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90" name="图形 89">
                <a:extLst>
                  <a:ext uri="{FF2B5EF4-FFF2-40B4-BE49-F238E27FC236}">
                    <a16:creationId xmlns:a16="http://schemas.microsoft.com/office/drawing/2014/main" id="{C929C9FE-2652-ED4A-96D1-7390729903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76956" y="5343836"/>
                <a:ext cx="838867" cy="838867"/>
              </a:xfrm>
              <a:prstGeom prst="rect">
                <a:avLst/>
              </a:prstGeom>
            </p:spPr>
          </p:pic>
          <p:pic>
            <p:nvPicPr>
              <p:cNvPr id="99" name="图形 98">
                <a:extLst>
                  <a:ext uri="{FF2B5EF4-FFF2-40B4-BE49-F238E27FC236}">
                    <a16:creationId xmlns:a16="http://schemas.microsoft.com/office/drawing/2014/main" id="{175B07FE-1A4F-9442-8DF9-9CE5283CE12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09334" y="5343836"/>
                <a:ext cx="838867" cy="838867"/>
              </a:xfrm>
              <a:prstGeom prst="rect">
                <a:avLst/>
              </a:prstGeom>
            </p:spPr>
          </p:pic>
          <p:pic>
            <p:nvPicPr>
              <p:cNvPr id="97" name="图形 96">
                <a:extLst>
                  <a:ext uri="{FF2B5EF4-FFF2-40B4-BE49-F238E27FC236}">
                    <a16:creationId xmlns:a16="http://schemas.microsoft.com/office/drawing/2014/main" id="{9F9D5B34-553F-634A-B997-7202732F755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207460" y="5334469"/>
                <a:ext cx="838867" cy="838867"/>
              </a:xfrm>
              <a:prstGeom prst="rect">
                <a:avLst/>
              </a:prstGeom>
            </p:spPr>
          </p:pic>
          <p:pic>
            <p:nvPicPr>
              <p:cNvPr id="98" name="图形 97">
                <a:extLst>
                  <a:ext uri="{FF2B5EF4-FFF2-40B4-BE49-F238E27FC236}">
                    <a16:creationId xmlns:a16="http://schemas.microsoft.com/office/drawing/2014/main" id="{42131244-5587-0E41-89F2-F4EA9E1938D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220006" y="5341727"/>
                <a:ext cx="838867" cy="838867"/>
              </a:xfrm>
              <a:prstGeom prst="rect">
                <a:avLst/>
              </a:prstGeom>
            </p:spPr>
          </p:pic>
          <p:cxnSp>
            <p:nvCxnSpPr>
              <p:cNvPr id="102" name="直线连接符 101">
                <a:extLst>
                  <a:ext uri="{FF2B5EF4-FFF2-40B4-BE49-F238E27FC236}">
                    <a16:creationId xmlns:a16="http://schemas.microsoft.com/office/drawing/2014/main" id="{A5C938C4-DCA1-3241-A535-39716E2E7C1C}"/>
                  </a:ext>
                </a:extLst>
              </p:cNvPr>
              <p:cNvCxnSpPr>
                <a:cxnSpLocks/>
              </p:cNvCxnSpPr>
              <p:nvPr/>
            </p:nvCxnSpPr>
            <p:spPr>
              <a:xfrm flipH="1">
                <a:off x="1796389" y="5920535"/>
                <a:ext cx="0" cy="180000"/>
              </a:xfrm>
              <a:prstGeom prst="line">
                <a:avLst/>
              </a:prstGeom>
              <a:ln w="15875"/>
            </p:spPr>
            <p:style>
              <a:lnRef idx="1">
                <a:schemeClr val="dk1"/>
              </a:lnRef>
              <a:fillRef idx="0">
                <a:schemeClr val="dk1"/>
              </a:fillRef>
              <a:effectRef idx="0">
                <a:schemeClr val="dk1"/>
              </a:effectRef>
              <a:fontRef idx="minor">
                <a:schemeClr val="tx1"/>
              </a:fontRef>
            </p:style>
          </p:cxnSp>
          <p:cxnSp>
            <p:nvCxnSpPr>
              <p:cNvPr id="106" name="直线连接符 105">
                <a:extLst>
                  <a:ext uri="{FF2B5EF4-FFF2-40B4-BE49-F238E27FC236}">
                    <a16:creationId xmlns:a16="http://schemas.microsoft.com/office/drawing/2014/main" id="{264222E2-F81C-814C-9D89-EAAFCDCDA05C}"/>
                  </a:ext>
                </a:extLst>
              </p:cNvPr>
              <p:cNvCxnSpPr>
                <a:cxnSpLocks/>
              </p:cNvCxnSpPr>
              <p:nvPr/>
            </p:nvCxnSpPr>
            <p:spPr>
              <a:xfrm flipH="1">
                <a:off x="4643623" y="5920535"/>
                <a:ext cx="0" cy="180000"/>
              </a:xfrm>
              <a:prstGeom prst="line">
                <a:avLst/>
              </a:prstGeom>
              <a:ln w="15875"/>
            </p:spPr>
            <p:style>
              <a:lnRef idx="1">
                <a:schemeClr val="dk1"/>
              </a:lnRef>
              <a:fillRef idx="0">
                <a:schemeClr val="dk1"/>
              </a:fillRef>
              <a:effectRef idx="0">
                <a:schemeClr val="dk1"/>
              </a:effectRef>
              <a:fontRef idx="minor">
                <a:schemeClr val="tx1"/>
              </a:fontRef>
            </p:style>
          </p:cxnSp>
          <p:sp>
            <p:nvSpPr>
              <p:cNvPr id="107" name="文本框 106">
                <a:extLst>
                  <a:ext uri="{FF2B5EF4-FFF2-40B4-BE49-F238E27FC236}">
                    <a16:creationId xmlns:a16="http://schemas.microsoft.com/office/drawing/2014/main" id="{ABA95BD5-50B8-5E44-9591-72C0E7E33E92}"/>
                  </a:ext>
                </a:extLst>
              </p:cNvPr>
              <p:cNvSpPr txBox="1"/>
              <p:nvPr/>
            </p:nvSpPr>
            <p:spPr>
              <a:xfrm>
                <a:off x="4706715" y="5815092"/>
                <a:ext cx="666246" cy="461665"/>
              </a:xfrm>
              <a:prstGeom prst="rect">
                <a:avLst/>
              </a:prstGeom>
              <a:noFill/>
            </p:spPr>
            <p:txBody>
              <a:bodyPr wrap="square" rtlCol="0">
                <a:spAutoFit/>
              </a:bodyPr>
              <a:lstStyle/>
              <a:p>
                <a:r>
                  <a:rPr kumimoji="1" lang="en-US" altLang="zh-CN" sz="1200" dirty="0">
                    <a:latin typeface="Gill Sans MT" panose="020B0502020104020203" pitchFamily="34" charset="0"/>
                    <a:cs typeface="Calibri Light" panose="020F0302020204030204" pitchFamily="34" charset="0"/>
                  </a:rPr>
                  <a:t>Ingress Pipeline</a:t>
                </a:r>
              </a:p>
            </p:txBody>
          </p:sp>
          <p:cxnSp>
            <p:nvCxnSpPr>
              <p:cNvPr id="109" name="直线连接符 108">
                <a:extLst>
                  <a:ext uri="{FF2B5EF4-FFF2-40B4-BE49-F238E27FC236}">
                    <a16:creationId xmlns:a16="http://schemas.microsoft.com/office/drawing/2014/main" id="{9B1C3CEA-6391-2A4F-838A-6A5E2562D8A4}"/>
                  </a:ext>
                </a:extLst>
              </p:cNvPr>
              <p:cNvCxnSpPr>
                <a:cxnSpLocks/>
              </p:cNvCxnSpPr>
              <p:nvPr/>
            </p:nvCxnSpPr>
            <p:spPr>
              <a:xfrm flipV="1">
                <a:off x="1798397" y="6097750"/>
                <a:ext cx="2845226" cy="1"/>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12" name="文本框 111">
                <a:extLst>
                  <a:ext uri="{FF2B5EF4-FFF2-40B4-BE49-F238E27FC236}">
                    <a16:creationId xmlns:a16="http://schemas.microsoft.com/office/drawing/2014/main" id="{30FACAEA-47F8-D94C-B0A4-D7534C3AD85C}"/>
                  </a:ext>
                </a:extLst>
              </p:cNvPr>
              <p:cNvSpPr txBox="1"/>
              <p:nvPr/>
            </p:nvSpPr>
            <p:spPr>
              <a:xfrm>
                <a:off x="2890949" y="5945484"/>
                <a:ext cx="691876" cy="278089"/>
              </a:xfrm>
              <a:prstGeom prst="rect">
                <a:avLst/>
              </a:prstGeom>
              <a:solidFill>
                <a:schemeClr val="bg1"/>
              </a:solidFill>
            </p:spPr>
            <p:txBody>
              <a:bodyPr wrap="square" lIns="72000" tIns="46800" rIns="72000" rtlCol="0">
                <a:spAutoFit/>
              </a:bodyPr>
              <a:lstStyle/>
              <a:p>
                <a:r>
                  <a:rPr lang="en-US" altLang="zh-CN" sz="1200" dirty="0">
                    <a:latin typeface="Gill Sans MT" panose="020B0502020104020203" pitchFamily="34" charset="0"/>
                    <a:cs typeface="Calibri Light" panose="020F0302020204030204" pitchFamily="34" charset="0"/>
                  </a:rPr>
                  <a:t>segment</a:t>
                </a:r>
                <a:endParaRPr lang="zh-CN" altLang="en-US" sz="1200" dirty="0">
                  <a:latin typeface="Gill Sans MT" panose="020B0502020104020203" pitchFamily="34" charset="0"/>
                  <a:cs typeface="Calibri Light" panose="020F0302020204030204" pitchFamily="34" charset="0"/>
                </a:endParaRPr>
              </a:p>
            </p:txBody>
          </p:sp>
          <p:sp>
            <p:nvSpPr>
              <p:cNvPr id="113" name="文本框 112">
                <a:extLst>
                  <a:ext uri="{FF2B5EF4-FFF2-40B4-BE49-F238E27FC236}">
                    <a16:creationId xmlns:a16="http://schemas.microsoft.com/office/drawing/2014/main" id="{86D01F52-BCC0-174B-B495-C9B58610F96C}"/>
                  </a:ext>
                </a:extLst>
              </p:cNvPr>
              <p:cNvSpPr txBox="1"/>
              <p:nvPr/>
            </p:nvSpPr>
            <p:spPr>
              <a:xfrm>
                <a:off x="7267177" y="5566322"/>
                <a:ext cx="4581923" cy="461665"/>
              </a:xfrm>
              <a:prstGeom prst="rect">
                <a:avLst/>
              </a:prstGeom>
              <a:noFill/>
            </p:spPr>
            <p:txBody>
              <a:bodyPr wrap="square" rtlCol="0">
                <a:spAutoFit/>
              </a:bodyPr>
              <a:lstStyle/>
              <a:p>
                <a:r>
                  <a:rPr kumimoji="1" lang="en-US" altLang="zh-CN" sz="2400" dirty="0">
                    <a:latin typeface="Gill Sans MT" panose="020B0502020104020203" pitchFamily="34" charset="0"/>
                  </a:rPr>
                  <a:t>partial and incremental deployment </a:t>
                </a:r>
              </a:p>
            </p:txBody>
          </p:sp>
          <p:sp>
            <p:nvSpPr>
              <p:cNvPr id="114" name="右箭头 113">
                <a:extLst>
                  <a:ext uri="{FF2B5EF4-FFF2-40B4-BE49-F238E27FC236}">
                    <a16:creationId xmlns:a16="http://schemas.microsoft.com/office/drawing/2014/main" id="{279FA38E-9238-D54E-920F-BC61ED5F4A92}"/>
                  </a:ext>
                </a:extLst>
              </p:cNvPr>
              <p:cNvSpPr/>
              <p:nvPr/>
            </p:nvSpPr>
            <p:spPr>
              <a:xfrm>
                <a:off x="6468318" y="5654971"/>
                <a:ext cx="431800" cy="404012"/>
              </a:xfrm>
              <a:prstGeom prst="rightArrow">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sp>
        <p:nvSpPr>
          <p:cNvPr id="116" name="文本框 115">
            <a:extLst>
              <a:ext uri="{FF2B5EF4-FFF2-40B4-BE49-F238E27FC236}">
                <a16:creationId xmlns:a16="http://schemas.microsoft.com/office/drawing/2014/main" id="{484A9E4D-DB73-F340-A50E-636C94F636E2}"/>
              </a:ext>
            </a:extLst>
          </p:cNvPr>
          <p:cNvSpPr txBox="1"/>
          <p:nvPr/>
        </p:nvSpPr>
        <p:spPr>
          <a:xfrm>
            <a:off x="321598" y="6371902"/>
            <a:ext cx="8948299" cy="461665"/>
          </a:xfrm>
          <a:prstGeom prst="rect">
            <a:avLst/>
          </a:prstGeom>
          <a:noFill/>
        </p:spPr>
        <p:txBody>
          <a:bodyPr wrap="square" rtlCol="0">
            <a:spAutoFit/>
          </a:bodyPr>
          <a:lstStyle/>
          <a:p>
            <a:r>
              <a:rPr kumimoji="1" lang="en-US" altLang="zh-CN" sz="2400" dirty="0">
                <a:latin typeface="Gill Sans MT" panose="020B0502020104020203" pitchFamily="34" charset="0"/>
              </a:rPr>
              <a:t>DOVE measures SLOs </a:t>
            </a:r>
            <a:r>
              <a:rPr kumimoji="1" lang="en-US" altLang="zh-CN" sz="2400" b="1" dirty="0">
                <a:solidFill>
                  <a:srgbClr val="7030A0"/>
                </a:solidFill>
                <a:latin typeface="Gill Sans MT" panose="020B0502020104020203" pitchFamily="34" charset="0"/>
              </a:rPr>
              <a:t>on each segment </a:t>
            </a:r>
            <a:r>
              <a:rPr kumimoji="1" lang="en-US" altLang="zh-CN" sz="2400" b="1" dirty="0">
                <a:solidFill>
                  <a:srgbClr val="C00000"/>
                </a:solidFill>
                <a:latin typeface="Gill Sans MT" panose="020B0502020104020203" pitchFamily="34" charset="0"/>
              </a:rPr>
              <a:t>during each epoch</a:t>
            </a:r>
            <a:endParaRPr kumimoji="1" lang="zh-CN" altLang="en-US" sz="2400" b="1" dirty="0">
              <a:solidFill>
                <a:srgbClr val="C00000"/>
              </a:solidFill>
              <a:latin typeface="Gill Sans MT" panose="020B0502020104020203" pitchFamily="34" charset="0"/>
            </a:endParaRPr>
          </a:p>
        </p:txBody>
      </p:sp>
      <p:sp>
        <p:nvSpPr>
          <p:cNvPr id="121" name="灯片编号占位符 120">
            <a:extLst>
              <a:ext uri="{FF2B5EF4-FFF2-40B4-BE49-F238E27FC236}">
                <a16:creationId xmlns:a16="http://schemas.microsoft.com/office/drawing/2014/main" id="{BD311A70-5FD6-DE4B-B580-D385C08669EA}"/>
              </a:ext>
            </a:extLst>
          </p:cNvPr>
          <p:cNvSpPr>
            <a:spLocks noGrp="1"/>
          </p:cNvSpPr>
          <p:nvPr>
            <p:ph type="sldNum" sz="quarter" idx="12"/>
          </p:nvPr>
        </p:nvSpPr>
        <p:spPr>
          <a:xfrm>
            <a:off x="9448800" y="6492875"/>
            <a:ext cx="2743200" cy="365125"/>
          </a:xfrm>
        </p:spPr>
        <p:txBody>
          <a:bodyPr/>
          <a:lstStyle/>
          <a:p>
            <a:fld id="{7E58E2E3-9338-904D-B0EF-72E59A78C11C}" type="slidenum">
              <a:rPr kumimoji="1" lang="zh-CN" altLang="en-US" smtClean="0"/>
              <a:t>9</a:t>
            </a:fld>
            <a:endParaRPr kumimoji="1" lang="zh-CN" altLang="en-US" dirty="0"/>
          </a:p>
        </p:txBody>
      </p:sp>
    </p:spTree>
    <p:extLst>
      <p:ext uri="{BB962C8B-B14F-4D97-AF65-F5344CB8AC3E}">
        <p14:creationId xmlns:p14="http://schemas.microsoft.com/office/powerpoint/2010/main" val="493870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6295</TotalTime>
  <Words>4453</Words>
  <Application>Microsoft Macintosh PowerPoint</Application>
  <PresentationFormat>宽屏</PresentationFormat>
  <Paragraphs>612</Paragraphs>
  <Slides>21</Slides>
  <Notes>21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21</vt:i4>
      </vt:variant>
    </vt:vector>
  </HeadingPairs>
  <TitlesOfParts>
    <vt:vector size="30" baseType="lpstr">
      <vt:lpstr>等线</vt:lpstr>
      <vt:lpstr>等线 Light</vt:lpstr>
      <vt:lpstr>Arial</vt:lpstr>
      <vt:lpstr>Calibri Light</vt:lpstr>
      <vt:lpstr>Cambria Math</vt:lpstr>
      <vt:lpstr>Gill Sans</vt:lpstr>
      <vt:lpstr>Gill Sans MT</vt:lpstr>
      <vt:lpstr>Wingdings</vt:lpstr>
      <vt:lpstr>Office 主题​​</vt:lpstr>
      <vt:lpstr>iagnosis-driven  SL        iolation  D    tection</vt:lpstr>
      <vt:lpstr>SLO Maintenance is Important</vt:lpstr>
      <vt:lpstr>SLO Violation is Common and Destructive</vt:lpstr>
      <vt:lpstr>Fast Mitigation upon SLO Violation</vt:lpstr>
      <vt:lpstr>Problems of Existing Solutions </vt:lpstr>
      <vt:lpstr>Problems of Existing Solutions </vt:lpstr>
      <vt:lpstr>DOVE: Diagnosis-driven SLO Violation Detection</vt:lpstr>
      <vt:lpstr>Specific Flows</vt:lpstr>
      <vt:lpstr>Epoch and Segmentation</vt:lpstr>
      <vt:lpstr>DOVE’s Architecture</vt:lpstr>
      <vt:lpstr>SLO Violation Detector</vt:lpstr>
      <vt:lpstr>SLO Violation Detector</vt:lpstr>
      <vt:lpstr>SLO Violation Detector</vt:lpstr>
      <vt:lpstr>Suspicious Flow Behavior Monitor</vt:lpstr>
      <vt:lpstr>SLO Violation Analyzer</vt:lpstr>
      <vt:lpstr>Evaluation</vt:lpstr>
      <vt:lpstr>Evaluation</vt:lpstr>
      <vt:lpstr>Evaluation</vt:lpstr>
      <vt:lpstr>Evaluation</vt:lpstr>
      <vt:lpstr>Evaluation</vt:lpstr>
      <vt:lpstr>iagnosis-driven  SL        iolation  D    tection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iagnosis-driven  SL        iolation  D    tection</dc:title>
  <dc:creator>Microsoft Office User</dc:creator>
  <cp:lastModifiedBy>Microsoft Office User</cp:lastModifiedBy>
  <cp:revision>81</cp:revision>
  <dcterms:created xsi:type="dcterms:W3CDTF">2021-10-22T01:34:44Z</dcterms:created>
  <dcterms:modified xsi:type="dcterms:W3CDTF">2021-10-27T06:40:38Z</dcterms:modified>
</cp:coreProperties>
</file>