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316" r:id="rId4"/>
    <p:sldId id="258" r:id="rId5"/>
    <p:sldId id="259" r:id="rId6"/>
    <p:sldId id="260" r:id="rId7"/>
    <p:sldId id="262" r:id="rId8"/>
    <p:sldId id="261" r:id="rId9"/>
    <p:sldId id="306" r:id="rId10"/>
    <p:sldId id="315" r:id="rId11"/>
    <p:sldId id="312" r:id="rId12"/>
    <p:sldId id="307" r:id="rId13"/>
    <p:sldId id="313" r:id="rId14"/>
    <p:sldId id="308" r:id="rId15"/>
    <p:sldId id="314" r:id="rId16"/>
    <p:sldId id="264" r:id="rId17"/>
    <p:sldId id="309" r:id="rId18"/>
    <p:sldId id="310" r:id="rId19"/>
    <p:sldId id="26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AA79"/>
    <a:srgbClr val="FF0000"/>
    <a:srgbClr val="00FF00"/>
    <a:srgbClr val="FFFF00"/>
    <a:srgbClr val="DFD6B1"/>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72691"/>
  </p:normalViewPr>
  <p:slideViewPr>
    <p:cSldViewPr snapToGrid="0" snapToObjects="1">
      <p:cViewPr varScale="1">
        <p:scale>
          <a:sx n="77" d="100"/>
          <a:sy n="77" d="100"/>
        </p:scale>
        <p:origin x="1536" y="17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___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___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accent1">
                <a:shade val="76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93AF-5642-977C-4AAD04F9A169}"/>
              </c:ext>
            </c:extLst>
          </c:dPt>
          <c:cat>
            <c:strRef>
              <c:f>Sheet1!$A$2:$A$5</c:f>
              <c:strCache>
                <c:ptCount val="4"/>
                <c:pt idx="1">
                  <c:v>类别 2</c:v>
                </c:pt>
                <c:pt idx="2">
                  <c:v>类别 3</c:v>
                </c:pt>
                <c:pt idx="3">
                  <c:v>类别 4</c:v>
                </c:pt>
              </c:strCache>
            </c:strRef>
          </c:cat>
          <c:val>
            <c:numRef>
              <c:f>Sheet1!$B$2</c:f>
              <c:numCache>
                <c:formatCode>General</c:formatCode>
                <c:ptCount val="1"/>
                <c:pt idx="0">
                  <c:v>0.68400000000000005</c:v>
                </c:pt>
              </c:numCache>
            </c:numRef>
          </c:val>
          <c:extLst>
            <c:ext xmlns:c16="http://schemas.microsoft.com/office/drawing/2014/chart" uri="{C3380CC4-5D6E-409C-BE32-E72D297353CC}">
              <c16:uniqueId val="{00000000-93AF-5642-977C-4AAD04F9A169}"/>
            </c:ext>
          </c:extLst>
        </c:ser>
        <c:ser>
          <c:idx val="1"/>
          <c:order val="1"/>
          <c:tx>
            <c:strRef>
              <c:f>Sheet1!$C$1</c:f>
              <c:strCache>
                <c:ptCount val="1"/>
                <c:pt idx="0">
                  <c:v>系列 2</c:v>
                </c:pt>
              </c:strCache>
            </c:strRef>
          </c:tx>
          <c:spPr>
            <a:solidFill>
              <a:schemeClr val="accent1">
                <a:lumMod val="40000"/>
                <a:lumOff val="60000"/>
              </a:schemeClr>
            </a:solidFill>
            <a:ln>
              <a:noFill/>
            </a:ln>
            <a:effectLst/>
          </c:spPr>
          <c:invertIfNegative val="0"/>
          <c:cat>
            <c:strRef>
              <c:f>Sheet1!$A$2:$A$5</c:f>
              <c:strCache>
                <c:ptCount val="4"/>
                <c:pt idx="1">
                  <c:v>类别 2</c:v>
                </c:pt>
                <c:pt idx="2">
                  <c:v>类别 3</c:v>
                </c:pt>
                <c:pt idx="3">
                  <c:v>类别 4</c:v>
                </c:pt>
              </c:strCache>
            </c:strRef>
          </c:cat>
          <c:val>
            <c:numRef>
              <c:f>Sheet1!$C$2</c:f>
              <c:numCache>
                <c:formatCode>General</c:formatCode>
                <c:ptCount val="1"/>
                <c:pt idx="0">
                  <c:v>0.26600000000000001</c:v>
                </c:pt>
              </c:numCache>
            </c:numRef>
          </c:val>
          <c:extLst>
            <c:ext xmlns:c16="http://schemas.microsoft.com/office/drawing/2014/chart" uri="{C3380CC4-5D6E-409C-BE32-E72D297353CC}">
              <c16:uniqueId val="{00000001-93AF-5642-977C-4AAD04F9A169}"/>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scaling>
        <c:delete val="1"/>
        <c:axPos val="b"/>
        <c:numFmt formatCode="General" sourceLinked="1"/>
        <c:majorTickMark val="none"/>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1">
                <a:lumMod val="50000"/>
              </a:schemeClr>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BB2E-8D40-A800-8EDFF1DA6F08}"/>
              </c:ext>
            </c:extLst>
          </c:dPt>
          <c:cat>
            <c:strRef>
              <c:f>Sheet1!$A$2:$A$5</c:f>
              <c:strCache>
                <c:ptCount val="4"/>
                <c:pt idx="1">
                  <c:v>类别 2</c:v>
                </c:pt>
                <c:pt idx="2">
                  <c:v>类别 3</c:v>
                </c:pt>
                <c:pt idx="3">
                  <c:v>类别 4</c:v>
                </c:pt>
              </c:strCache>
            </c:strRef>
          </c:cat>
          <c:val>
            <c:numRef>
              <c:f>Sheet1!$B$2</c:f>
              <c:numCache>
                <c:formatCode>General</c:formatCode>
                <c:ptCount val="1"/>
                <c:pt idx="0">
                  <c:v>0.58199999999999996</c:v>
                </c:pt>
              </c:numCache>
            </c:numRef>
          </c:val>
          <c:extLst>
            <c:ext xmlns:c16="http://schemas.microsoft.com/office/drawing/2014/chart" uri="{C3380CC4-5D6E-409C-BE32-E72D297353CC}">
              <c16:uniqueId val="{00000002-BB2E-8D40-A800-8EDFF1DA6F08}"/>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1">
                <a:lumMod val="50000"/>
              </a:schemeClr>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0F41-2148-B737-E9BA884D993D}"/>
              </c:ext>
            </c:extLst>
          </c:dPt>
          <c:cat>
            <c:strRef>
              <c:f>Sheet1!$A$2:$A$5</c:f>
              <c:strCache>
                <c:ptCount val="4"/>
                <c:pt idx="1">
                  <c:v>类别 2</c:v>
                </c:pt>
                <c:pt idx="2">
                  <c:v>类别 3</c:v>
                </c:pt>
                <c:pt idx="3">
                  <c:v>类别 4</c:v>
                </c:pt>
              </c:strCache>
            </c:strRef>
          </c:cat>
          <c:val>
            <c:numRef>
              <c:f>Sheet1!$B$2</c:f>
              <c:numCache>
                <c:formatCode>General</c:formatCode>
                <c:ptCount val="1"/>
                <c:pt idx="0">
                  <c:v>0.58199999999999996</c:v>
                </c:pt>
              </c:numCache>
            </c:numRef>
          </c:val>
          <c:extLst>
            <c:ext xmlns:c16="http://schemas.microsoft.com/office/drawing/2014/chart" uri="{C3380CC4-5D6E-409C-BE32-E72D297353CC}">
              <c16:uniqueId val="{00000002-0F41-2148-B737-E9BA884D993D}"/>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2">
                <a:lumMod val="25000"/>
              </a:schemeClr>
            </a:solidFill>
            <a:ln>
              <a:noFill/>
            </a:ln>
            <a:effectLst/>
          </c:spPr>
          <c:invertIfNegative val="0"/>
          <c:dPt>
            <c:idx val="0"/>
            <c:invertIfNegative val="0"/>
            <c:bubble3D val="0"/>
            <c:spPr>
              <a:solidFill>
                <a:schemeClr val="bg2">
                  <a:lumMod val="25000"/>
                </a:schemeClr>
              </a:solidFill>
              <a:ln>
                <a:noFill/>
              </a:ln>
              <a:effectLst/>
            </c:spPr>
            <c:extLst>
              <c:ext xmlns:c16="http://schemas.microsoft.com/office/drawing/2014/chart" uri="{C3380CC4-5D6E-409C-BE32-E72D297353CC}">
                <c16:uniqueId val="{00000001-6855-294B-A19A-F6491043C409}"/>
              </c:ext>
            </c:extLst>
          </c:dPt>
          <c:cat>
            <c:strRef>
              <c:f>Sheet1!$A$2:$A$5</c:f>
              <c:strCache>
                <c:ptCount val="4"/>
                <c:pt idx="1">
                  <c:v>类别 2</c:v>
                </c:pt>
                <c:pt idx="2">
                  <c:v>类别 3</c:v>
                </c:pt>
                <c:pt idx="3">
                  <c:v>类别 4</c:v>
                </c:pt>
              </c:strCache>
            </c:strRef>
          </c:cat>
          <c:val>
            <c:numRef>
              <c:f>Sheet1!$B$2</c:f>
              <c:numCache>
                <c:formatCode>General</c:formatCode>
                <c:ptCount val="1"/>
                <c:pt idx="0">
                  <c:v>0.76300000000000001</c:v>
                </c:pt>
              </c:numCache>
            </c:numRef>
          </c:val>
          <c:extLst>
            <c:ext xmlns:c16="http://schemas.microsoft.com/office/drawing/2014/chart" uri="{C3380CC4-5D6E-409C-BE32-E72D297353CC}">
              <c16:uniqueId val="{00000002-6855-294B-A19A-F6491043C409}"/>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481C-E04D-ABF5-DC297D775FDF}"/>
              </c:ext>
            </c:extLst>
          </c:dPt>
          <c:cat>
            <c:strRef>
              <c:f>Sheet1!$A$2:$A$5</c:f>
              <c:strCache>
                <c:ptCount val="4"/>
                <c:pt idx="1">
                  <c:v>类别 2</c:v>
                </c:pt>
                <c:pt idx="2">
                  <c:v>类别 3</c:v>
                </c:pt>
                <c:pt idx="3">
                  <c:v>类别 4</c:v>
                </c:pt>
              </c:strCache>
            </c:strRef>
          </c:cat>
          <c:val>
            <c:numRef>
              <c:f>Sheet1!$B$2</c:f>
              <c:numCache>
                <c:formatCode>General</c:formatCode>
                <c:ptCount val="1"/>
                <c:pt idx="0">
                  <c:v>0.94799999999999995</c:v>
                </c:pt>
              </c:numCache>
            </c:numRef>
          </c:val>
          <c:extLst>
            <c:ext xmlns:c16="http://schemas.microsoft.com/office/drawing/2014/chart" uri="{C3380CC4-5D6E-409C-BE32-E72D297353CC}">
              <c16:uniqueId val="{00000002-481C-E04D-ABF5-DC297D775FDF}"/>
            </c:ext>
          </c:extLst>
        </c:ser>
        <c:ser>
          <c:idx val="1"/>
          <c:order val="1"/>
          <c:tx>
            <c:strRef>
              <c:f>Sheet1!$C$1</c:f>
              <c:strCache>
                <c:ptCount val="1"/>
                <c:pt idx="0">
                  <c:v>系列 2</c:v>
                </c:pt>
              </c:strCache>
            </c:strRef>
          </c:tx>
          <c:spPr>
            <a:solidFill>
              <a:schemeClr val="accent6">
                <a:lumMod val="40000"/>
                <a:lumOff val="60000"/>
              </a:schemeClr>
            </a:solidFill>
            <a:ln>
              <a:noFill/>
            </a:ln>
            <a:effectLst/>
          </c:spPr>
          <c:invertIfNegative val="0"/>
          <c:cat>
            <c:strRef>
              <c:f>Sheet1!$A$2:$A$5</c:f>
              <c:strCache>
                <c:ptCount val="4"/>
                <c:pt idx="1">
                  <c:v>类别 2</c:v>
                </c:pt>
                <c:pt idx="2">
                  <c:v>类别 3</c:v>
                </c:pt>
                <c:pt idx="3">
                  <c:v>类别 4</c:v>
                </c:pt>
              </c:strCache>
            </c:strRef>
          </c:cat>
          <c:val>
            <c:numRef>
              <c:f>Sheet1!$C$2</c:f>
              <c:numCache>
                <c:formatCode>General</c:formatCode>
                <c:ptCount val="1"/>
                <c:pt idx="0">
                  <c:v>5.1999999999999998E-2</c:v>
                </c:pt>
              </c:numCache>
            </c:numRef>
          </c:val>
          <c:extLst>
            <c:ext xmlns:c16="http://schemas.microsoft.com/office/drawing/2014/chart" uri="{C3380CC4-5D6E-409C-BE32-E72D297353CC}">
              <c16:uniqueId val="{00000003-481C-E04D-ABF5-DC297D775FDF}"/>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min val="0"/>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2">
                <a:lumMod val="25000"/>
              </a:schemeClr>
            </a:solidFill>
            <a:ln>
              <a:noFill/>
            </a:ln>
            <a:effectLst/>
          </c:spPr>
          <c:invertIfNegative val="0"/>
          <c:dPt>
            <c:idx val="0"/>
            <c:invertIfNegative val="0"/>
            <c:bubble3D val="0"/>
            <c:spPr>
              <a:solidFill>
                <a:schemeClr val="bg2">
                  <a:lumMod val="25000"/>
                </a:schemeClr>
              </a:solidFill>
              <a:ln>
                <a:noFill/>
              </a:ln>
              <a:effectLst/>
            </c:spPr>
            <c:extLst>
              <c:ext xmlns:c16="http://schemas.microsoft.com/office/drawing/2014/chart" uri="{C3380CC4-5D6E-409C-BE32-E72D297353CC}">
                <c16:uniqueId val="{00000001-8B49-FA4B-BB55-6C296D1521E1}"/>
              </c:ext>
            </c:extLst>
          </c:dPt>
          <c:cat>
            <c:strRef>
              <c:f>Sheet1!$A$2:$A$5</c:f>
              <c:strCache>
                <c:ptCount val="4"/>
                <c:pt idx="1">
                  <c:v>类别 2</c:v>
                </c:pt>
                <c:pt idx="2">
                  <c:v>类别 3</c:v>
                </c:pt>
                <c:pt idx="3">
                  <c:v>类别 4</c:v>
                </c:pt>
              </c:strCache>
            </c:strRef>
          </c:cat>
          <c:val>
            <c:numRef>
              <c:f>Sheet1!$B$2</c:f>
              <c:numCache>
                <c:formatCode>General</c:formatCode>
                <c:ptCount val="1"/>
                <c:pt idx="0">
                  <c:v>0.83799999999999997</c:v>
                </c:pt>
              </c:numCache>
            </c:numRef>
          </c:val>
          <c:extLst>
            <c:ext xmlns:c16="http://schemas.microsoft.com/office/drawing/2014/chart" uri="{C3380CC4-5D6E-409C-BE32-E72D297353CC}">
              <c16:uniqueId val="{00000002-8B49-FA4B-BB55-6C296D1521E1}"/>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min val="0"/>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1">
                <a:lumMod val="50000"/>
              </a:schemeClr>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6EDC-0D4A-A20A-A8DE2CF9E833}"/>
              </c:ext>
            </c:extLst>
          </c:dPt>
          <c:cat>
            <c:strRef>
              <c:f>Sheet1!$A$2:$A$5</c:f>
              <c:strCache>
                <c:ptCount val="4"/>
                <c:pt idx="1">
                  <c:v>类别 2</c:v>
                </c:pt>
                <c:pt idx="2">
                  <c:v>类别 3</c:v>
                </c:pt>
                <c:pt idx="3">
                  <c:v>类别 4</c:v>
                </c:pt>
              </c:strCache>
            </c:strRef>
          </c:cat>
          <c:val>
            <c:numRef>
              <c:f>Sheet1!$B$2</c:f>
              <c:numCache>
                <c:formatCode>General</c:formatCode>
                <c:ptCount val="1"/>
                <c:pt idx="0">
                  <c:v>0.67100000000000004</c:v>
                </c:pt>
              </c:numCache>
            </c:numRef>
          </c:val>
          <c:extLst>
            <c:ext xmlns:c16="http://schemas.microsoft.com/office/drawing/2014/chart" uri="{C3380CC4-5D6E-409C-BE32-E72D297353CC}">
              <c16:uniqueId val="{00000002-6EDC-0D4A-A20A-A8DE2CF9E833}"/>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accent1">
                <a:shade val="76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81C2-B040-BC5C-5936D04AFA19}"/>
              </c:ext>
            </c:extLst>
          </c:dPt>
          <c:cat>
            <c:strRef>
              <c:f>Sheet1!$A$2:$A$5</c:f>
              <c:strCache>
                <c:ptCount val="4"/>
                <c:pt idx="1">
                  <c:v>类别 2</c:v>
                </c:pt>
                <c:pt idx="2">
                  <c:v>类别 3</c:v>
                </c:pt>
                <c:pt idx="3">
                  <c:v>类别 4</c:v>
                </c:pt>
              </c:strCache>
            </c:strRef>
          </c:cat>
          <c:val>
            <c:numRef>
              <c:f>Sheet1!$B$2</c:f>
              <c:numCache>
                <c:formatCode>General</c:formatCode>
                <c:ptCount val="1"/>
                <c:pt idx="0">
                  <c:v>0.97699999999999998</c:v>
                </c:pt>
              </c:numCache>
            </c:numRef>
          </c:val>
          <c:extLst>
            <c:ext xmlns:c16="http://schemas.microsoft.com/office/drawing/2014/chart" uri="{C3380CC4-5D6E-409C-BE32-E72D297353CC}">
              <c16:uniqueId val="{00000002-81C2-B040-BC5C-5936D04AFA19}"/>
            </c:ext>
          </c:extLst>
        </c:ser>
        <c:ser>
          <c:idx val="1"/>
          <c:order val="1"/>
          <c:tx>
            <c:strRef>
              <c:f>Sheet1!$C$1</c:f>
              <c:strCache>
                <c:ptCount val="1"/>
                <c:pt idx="0">
                  <c:v>系列 2</c:v>
                </c:pt>
              </c:strCache>
            </c:strRef>
          </c:tx>
          <c:spPr>
            <a:solidFill>
              <a:schemeClr val="accent1">
                <a:lumMod val="40000"/>
                <a:lumOff val="60000"/>
              </a:schemeClr>
            </a:solidFill>
            <a:ln>
              <a:noFill/>
            </a:ln>
            <a:effectLst/>
          </c:spPr>
          <c:invertIfNegative val="0"/>
          <c:cat>
            <c:strRef>
              <c:f>Sheet1!$A$2:$A$5</c:f>
              <c:strCache>
                <c:ptCount val="4"/>
                <c:pt idx="1">
                  <c:v>类别 2</c:v>
                </c:pt>
                <c:pt idx="2">
                  <c:v>类别 3</c:v>
                </c:pt>
                <c:pt idx="3">
                  <c:v>类别 4</c:v>
                </c:pt>
              </c:strCache>
            </c:strRef>
          </c:cat>
          <c:val>
            <c:numRef>
              <c:f>Sheet1!$C$2</c:f>
              <c:numCache>
                <c:formatCode>General</c:formatCode>
                <c:ptCount val="1"/>
                <c:pt idx="0">
                  <c:v>2.3E-2</c:v>
                </c:pt>
              </c:numCache>
            </c:numRef>
          </c:val>
          <c:extLst>
            <c:ext xmlns:c16="http://schemas.microsoft.com/office/drawing/2014/chart" uri="{C3380CC4-5D6E-409C-BE32-E72D297353CC}">
              <c16:uniqueId val="{00000003-81C2-B040-BC5C-5936D04AFA19}"/>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min val="0"/>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1">
                <a:lumMod val="50000"/>
              </a:schemeClr>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4681-0145-A188-1D1A9BA17416}"/>
              </c:ext>
            </c:extLst>
          </c:dPt>
          <c:cat>
            <c:strRef>
              <c:f>Sheet1!$A$2:$A$5</c:f>
              <c:strCache>
                <c:ptCount val="4"/>
                <c:pt idx="1">
                  <c:v>类别 2</c:v>
                </c:pt>
                <c:pt idx="2">
                  <c:v>类别 3</c:v>
                </c:pt>
                <c:pt idx="3">
                  <c:v>类别 4</c:v>
                </c:pt>
              </c:strCache>
            </c:strRef>
          </c:cat>
          <c:val>
            <c:numRef>
              <c:f>Sheet1!$B$2</c:f>
              <c:numCache>
                <c:formatCode>General</c:formatCode>
                <c:ptCount val="1"/>
                <c:pt idx="0">
                  <c:v>0.67100000000000004</c:v>
                </c:pt>
              </c:numCache>
            </c:numRef>
          </c:val>
          <c:extLst>
            <c:ext xmlns:c16="http://schemas.microsoft.com/office/drawing/2014/chart" uri="{C3380CC4-5D6E-409C-BE32-E72D297353CC}">
              <c16:uniqueId val="{00000002-4681-0145-A188-1D1A9BA17416}"/>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2">
                <a:lumMod val="25000"/>
              </a:schemeClr>
            </a:solidFill>
            <a:ln>
              <a:noFill/>
            </a:ln>
            <a:effectLst/>
          </c:spPr>
          <c:invertIfNegative val="0"/>
          <c:dPt>
            <c:idx val="0"/>
            <c:invertIfNegative val="0"/>
            <c:bubble3D val="0"/>
            <c:spPr>
              <a:solidFill>
                <a:schemeClr val="bg2">
                  <a:lumMod val="25000"/>
                </a:schemeClr>
              </a:solidFill>
              <a:ln>
                <a:noFill/>
              </a:ln>
              <a:effectLst/>
            </c:spPr>
            <c:extLst>
              <c:ext xmlns:c16="http://schemas.microsoft.com/office/drawing/2014/chart" uri="{C3380CC4-5D6E-409C-BE32-E72D297353CC}">
                <c16:uniqueId val="{00000001-A138-7143-9492-2DC4875DB40C}"/>
              </c:ext>
            </c:extLst>
          </c:dPt>
          <c:cat>
            <c:strRef>
              <c:f>Sheet1!$A$2:$A$5</c:f>
              <c:strCache>
                <c:ptCount val="4"/>
                <c:pt idx="1">
                  <c:v>类别 2</c:v>
                </c:pt>
                <c:pt idx="2">
                  <c:v>类别 3</c:v>
                </c:pt>
                <c:pt idx="3">
                  <c:v>类别 4</c:v>
                </c:pt>
              </c:strCache>
            </c:strRef>
          </c:cat>
          <c:val>
            <c:numRef>
              <c:f>Sheet1!$B$2</c:f>
              <c:numCache>
                <c:formatCode>General</c:formatCode>
                <c:ptCount val="1"/>
                <c:pt idx="0">
                  <c:v>0.83799999999999997</c:v>
                </c:pt>
              </c:numCache>
            </c:numRef>
          </c:val>
          <c:extLst>
            <c:ext xmlns:c16="http://schemas.microsoft.com/office/drawing/2014/chart" uri="{C3380CC4-5D6E-409C-BE32-E72D297353CC}">
              <c16:uniqueId val="{00000002-A138-7143-9492-2DC4875DB40C}"/>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min val="0"/>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8F8B-0F43-8650-191F98C764DA}"/>
              </c:ext>
            </c:extLst>
          </c:dPt>
          <c:cat>
            <c:strRef>
              <c:f>Sheet1!$A$2:$A$5</c:f>
              <c:strCache>
                <c:ptCount val="4"/>
                <c:pt idx="1">
                  <c:v>类别 2</c:v>
                </c:pt>
                <c:pt idx="2">
                  <c:v>类别 3</c:v>
                </c:pt>
                <c:pt idx="3">
                  <c:v>类别 4</c:v>
                </c:pt>
              </c:strCache>
            </c:strRef>
          </c:cat>
          <c:val>
            <c:numRef>
              <c:f>Sheet1!$B$2</c:f>
              <c:numCache>
                <c:formatCode>General</c:formatCode>
                <c:ptCount val="1"/>
                <c:pt idx="0">
                  <c:v>0.63400000000000001</c:v>
                </c:pt>
              </c:numCache>
            </c:numRef>
          </c:val>
          <c:extLst>
            <c:ext xmlns:c16="http://schemas.microsoft.com/office/drawing/2014/chart" uri="{C3380CC4-5D6E-409C-BE32-E72D297353CC}">
              <c16:uniqueId val="{00000002-8F8B-0F43-8650-191F98C764DA}"/>
            </c:ext>
          </c:extLst>
        </c:ser>
        <c:ser>
          <c:idx val="1"/>
          <c:order val="1"/>
          <c:tx>
            <c:strRef>
              <c:f>Sheet1!$C$1</c:f>
              <c:strCache>
                <c:ptCount val="1"/>
                <c:pt idx="0">
                  <c:v>系列 2</c:v>
                </c:pt>
              </c:strCache>
            </c:strRef>
          </c:tx>
          <c:spPr>
            <a:solidFill>
              <a:schemeClr val="accent6">
                <a:lumMod val="40000"/>
                <a:lumOff val="60000"/>
              </a:schemeClr>
            </a:solidFill>
            <a:ln>
              <a:noFill/>
            </a:ln>
            <a:effectLst/>
          </c:spPr>
          <c:invertIfNegative val="0"/>
          <c:cat>
            <c:strRef>
              <c:f>Sheet1!$A$2:$A$5</c:f>
              <c:strCache>
                <c:ptCount val="4"/>
                <c:pt idx="1">
                  <c:v>类别 2</c:v>
                </c:pt>
                <c:pt idx="2">
                  <c:v>类别 3</c:v>
                </c:pt>
                <c:pt idx="3">
                  <c:v>类别 4</c:v>
                </c:pt>
              </c:strCache>
            </c:strRef>
          </c:cat>
          <c:val>
            <c:numRef>
              <c:f>Sheet1!$C$2</c:f>
              <c:numCache>
                <c:formatCode>General</c:formatCode>
                <c:ptCount val="1"/>
                <c:pt idx="0">
                  <c:v>0.26600000000000001</c:v>
                </c:pt>
              </c:numCache>
            </c:numRef>
          </c:val>
          <c:extLst>
            <c:ext xmlns:c16="http://schemas.microsoft.com/office/drawing/2014/chart" uri="{C3380CC4-5D6E-409C-BE32-E72D297353CC}">
              <c16:uniqueId val="{00000003-8F8B-0F43-8650-191F98C764DA}"/>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scaling>
        <c:delete val="1"/>
        <c:axPos val="b"/>
        <c:numFmt formatCode="General" sourceLinked="1"/>
        <c:majorTickMark val="none"/>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2">
                <a:lumMod val="25000"/>
              </a:schemeClr>
            </a:solidFill>
            <a:ln>
              <a:noFill/>
            </a:ln>
            <a:effectLst/>
          </c:spPr>
          <c:invertIfNegative val="0"/>
          <c:dPt>
            <c:idx val="0"/>
            <c:invertIfNegative val="0"/>
            <c:bubble3D val="0"/>
            <c:spPr>
              <a:solidFill>
                <a:schemeClr val="bg2">
                  <a:lumMod val="25000"/>
                </a:schemeClr>
              </a:solidFill>
              <a:ln>
                <a:noFill/>
              </a:ln>
              <a:effectLst/>
            </c:spPr>
            <c:extLst>
              <c:ext xmlns:c16="http://schemas.microsoft.com/office/drawing/2014/chart" uri="{C3380CC4-5D6E-409C-BE32-E72D297353CC}">
                <c16:uniqueId val="{00000001-E753-EE48-98AC-8D330B33D19F}"/>
              </c:ext>
            </c:extLst>
          </c:dPt>
          <c:cat>
            <c:strRef>
              <c:f>Sheet1!$A$2:$A$5</c:f>
              <c:strCache>
                <c:ptCount val="4"/>
                <c:pt idx="1">
                  <c:v>类别 2</c:v>
                </c:pt>
                <c:pt idx="2">
                  <c:v>类别 3</c:v>
                </c:pt>
                <c:pt idx="3">
                  <c:v>类别 4</c:v>
                </c:pt>
              </c:strCache>
            </c:strRef>
          </c:cat>
          <c:val>
            <c:numRef>
              <c:f>Sheet1!$B$2</c:f>
              <c:numCache>
                <c:formatCode>General</c:formatCode>
                <c:ptCount val="1"/>
                <c:pt idx="0">
                  <c:v>0.39600000000000002</c:v>
                </c:pt>
              </c:numCache>
            </c:numRef>
          </c:val>
          <c:extLst>
            <c:ext xmlns:c16="http://schemas.microsoft.com/office/drawing/2014/chart" uri="{C3380CC4-5D6E-409C-BE32-E72D297353CC}">
              <c16:uniqueId val="{00000002-E753-EE48-98AC-8D330B33D19F}"/>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1">
                <a:lumMod val="50000"/>
              </a:schemeClr>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0DCD-DD45-AA1D-FCB67222FEDF}"/>
              </c:ext>
            </c:extLst>
          </c:dPt>
          <c:cat>
            <c:strRef>
              <c:f>Sheet1!$A$2:$A$5</c:f>
              <c:strCache>
                <c:ptCount val="4"/>
                <c:pt idx="1">
                  <c:v>类别 2</c:v>
                </c:pt>
                <c:pt idx="2">
                  <c:v>类别 3</c:v>
                </c:pt>
                <c:pt idx="3">
                  <c:v>类别 4</c:v>
                </c:pt>
              </c:strCache>
            </c:strRef>
          </c:cat>
          <c:val>
            <c:numRef>
              <c:f>Sheet1!$B$2</c:f>
              <c:numCache>
                <c:formatCode>General</c:formatCode>
                <c:ptCount val="1"/>
                <c:pt idx="0">
                  <c:v>0.34100000000000003</c:v>
                </c:pt>
              </c:numCache>
            </c:numRef>
          </c:val>
          <c:extLst>
            <c:ext xmlns:c16="http://schemas.microsoft.com/office/drawing/2014/chart" uri="{C3380CC4-5D6E-409C-BE32-E72D297353CC}">
              <c16:uniqueId val="{00000002-0DCD-DD45-AA1D-FCB67222FEDF}"/>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1">
                <a:lumMod val="50000"/>
              </a:schemeClr>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94F8-AC4B-8DA3-ABD0BC9C341A}"/>
              </c:ext>
            </c:extLst>
          </c:dPt>
          <c:cat>
            <c:strRef>
              <c:f>Sheet1!$A$2:$A$5</c:f>
              <c:strCache>
                <c:ptCount val="4"/>
                <c:pt idx="1">
                  <c:v>类别 2</c:v>
                </c:pt>
                <c:pt idx="2">
                  <c:v>类别 3</c:v>
                </c:pt>
                <c:pt idx="3">
                  <c:v>类别 4</c:v>
                </c:pt>
              </c:strCache>
            </c:strRef>
          </c:cat>
          <c:val>
            <c:numRef>
              <c:f>Sheet1!$B$2</c:f>
              <c:numCache>
                <c:formatCode>General</c:formatCode>
                <c:ptCount val="1"/>
                <c:pt idx="0">
                  <c:v>0.35</c:v>
                </c:pt>
              </c:numCache>
            </c:numRef>
          </c:val>
          <c:extLst>
            <c:ext xmlns:c16="http://schemas.microsoft.com/office/drawing/2014/chart" uri="{C3380CC4-5D6E-409C-BE32-E72D297353CC}">
              <c16:uniqueId val="{00000002-94F8-AC4B-8DA3-ABD0BC9C341A}"/>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2">
                <a:lumMod val="25000"/>
              </a:schemeClr>
            </a:solidFill>
            <a:ln>
              <a:noFill/>
            </a:ln>
            <a:effectLst/>
          </c:spPr>
          <c:invertIfNegative val="0"/>
          <c:dPt>
            <c:idx val="0"/>
            <c:invertIfNegative val="0"/>
            <c:bubble3D val="0"/>
            <c:spPr>
              <a:solidFill>
                <a:schemeClr val="bg2">
                  <a:lumMod val="25000"/>
                </a:schemeClr>
              </a:solidFill>
              <a:ln>
                <a:noFill/>
              </a:ln>
              <a:effectLst/>
            </c:spPr>
            <c:extLst>
              <c:ext xmlns:c16="http://schemas.microsoft.com/office/drawing/2014/chart" uri="{C3380CC4-5D6E-409C-BE32-E72D297353CC}">
                <c16:uniqueId val="{00000001-8B13-C246-AF46-3F808D9EDB6D}"/>
              </c:ext>
            </c:extLst>
          </c:dPt>
          <c:cat>
            <c:strRef>
              <c:f>Sheet1!$A$2:$A$5</c:f>
              <c:strCache>
                <c:ptCount val="4"/>
                <c:pt idx="1">
                  <c:v>类别 2</c:v>
                </c:pt>
                <c:pt idx="2">
                  <c:v>类别 3</c:v>
                </c:pt>
                <c:pt idx="3">
                  <c:v>类别 4</c:v>
                </c:pt>
              </c:strCache>
            </c:strRef>
          </c:cat>
          <c:val>
            <c:numRef>
              <c:f>Sheet1!$B$2</c:f>
              <c:numCache>
                <c:formatCode>General</c:formatCode>
                <c:ptCount val="1"/>
                <c:pt idx="0">
                  <c:v>0.39600000000000002</c:v>
                </c:pt>
              </c:numCache>
            </c:numRef>
          </c:val>
          <c:extLst>
            <c:ext xmlns:c16="http://schemas.microsoft.com/office/drawing/2014/chart" uri="{C3380CC4-5D6E-409C-BE32-E72D297353CC}">
              <c16:uniqueId val="{00000002-8B13-C246-AF46-3F808D9EDB6D}"/>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accent1">
                <a:shade val="76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33E1-9940-9484-A128C7683424}"/>
              </c:ext>
            </c:extLst>
          </c:dPt>
          <c:cat>
            <c:strRef>
              <c:f>Sheet1!$A$2:$A$5</c:f>
              <c:strCache>
                <c:ptCount val="4"/>
                <c:pt idx="1">
                  <c:v>类别 2</c:v>
                </c:pt>
                <c:pt idx="2">
                  <c:v>类别 3</c:v>
                </c:pt>
                <c:pt idx="3">
                  <c:v>类别 4</c:v>
                </c:pt>
              </c:strCache>
            </c:strRef>
          </c:cat>
          <c:val>
            <c:numRef>
              <c:f>Sheet1!$B$2</c:f>
              <c:numCache>
                <c:formatCode>General</c:formatCode>
                <c:ptCount val="1"/>
                <c:pt idx="0">
                  <c:v>0.90900000000000003</c:v>
                </c:pt>
              </c:numCache>
            </c:numRef>
          </c:val>
          <c:extLst>
            <c:ext xmlns:c16="http://schemas.microsoft.com/office/drawing/2014/chart" uri="{C3380CC4-5D6E-409C-BE32-E72D297353CC}">
              <c16:uniqueId val="{00000002-33E1-9940-9484-A128C7683424}"/>
            </c:ext>
          </c:extLst>
        </c:ser>
        <c:ser>
          <c:idx val="1"/>
          <c:order val="1"/>
          <c:tx>
            <c:strRef>
              <c:f>Sheet1!$C$1</c:f>
              <c:strCache>
                <c:ptCount val="1"/>
                <c:pt idx="0">
                  <c:v>系列 2</c:v>
                </c:pt>
              </c:strCache>
            </c:strRef>
          </c:tx>
          <c:spPr>
            <a:solidFill>
              <a:schemeClr val="accent1">
                <a:lumMod val="40000"/>
                <a:lumOff val="60000"/>
              </a:schemeClr>
            </a:solidFill>
            <a:ln>
              <a:noFill/>
            </a:ln>
            <a:effectLst/>
          </c:spPr>
          <c:invertIfNegative val="0"/>
          <c:cat>
            <c:strRef>
              <c:f>Sheet1!$A$2:$A$5</c:f>
              <c:strCache>
                <c:ptCount val="4"/>
                <c:pt idx="1">
                  <c:v>类别 2</c:v>
                </c:pt>
                <c:pt idx="2">
                  <c:v>类别 3</c:v>
                </c:pt>
                <c:pt idx="3">
                  <c:v>类别 4</c:v>
                </c:pt>
              </c:strCache>
            </c:strRef>
          </c:cat>
          <c:val>
            <c:numRef>
              <c:f>Sheet1!$C$2</c:f>
              <c:numCache>
                <c:formatCode>General</c:formatCode>
                <c:ptCount val="1"/>
                <c:pt idx="0">
                  <c:v>9.0999999999999998E-2</c:v>
                </c:pt>
              </c:numCache>
            </c:numRef>
          </c:val>
          <c:extLst>
            <c:ext xmlns:c16="http://schemas.microsoft.com/office/drawing/2014/chart" uri="{C3380CC4-5D6E-409C-BE32-E72D297353CC}">
              <c16:uniqueId val="{00000003-33E1-9940-9484-A128C7683424}"/>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min val="0"/>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931B-254A-84BC-B292C7F8E638}"/>
              </c:ext>
            </c:extLst>
          </c:dPt>
          <c:cat>
            <c:strRef>
              <c:f>Sheet1!$A$2:$A$5</c:f>
              <c:strCache>
                <c:ptCount val="4"/>
                <c:pt idx="1">
                  <c:v>类别 2</c:v>
                </c:pt>
                <c:pt idx="2">
                  <c:v>类别 3</c:v>
                </c:pt>
                <c:pt idx="3">
                  <c:v>类别 4</c:v>
                </c:pt>
              </c:strCache>
            </c:strRef>
          </c:cat>
          <c:val>
            <c:numRef>
              <c:f>Sheet1!$B$2</c:f>
              <c:numCache>
                <c:formatCode>General</c:formatCode>
                <c:ptCount val="1"/>
                <c:pt idx="0">
                  <c:v>0.86399999999999999</c:v>
                </c:pt>
              </c:numCache>
            </c:numRef>
          </c:val>
          <c:extLst>
            <c:ext xmlns:c16="http://schemas.microsoft.com/office/drawing/2014/chart" uri="{C3380CC4-5D6E-409C-BE32-E72D297353CC}">
              <c16:uniqueId val="{00000002-931B-254A-84BC-B292C7F8E638}"/>
            </c:ext>
          </c:extLst>
        </c:ser>
        <c:ser>
          <c:idx val="1"/>
          <c:order val="1"/>
          <c:tx>
            <c:strRef>
              <c:f>Sheet1!$C$1</c:f>
              <c:strCache>
                <c:ptCount val="1"/>
                <c:pt idx="0">
                  <c:v>系列 2</c:v>
                </c:pt>
              </c:strCache>
            </c:strRef>
          </c:tx>
          <c:spPr>
            <a:solidFill>
              <a:schemeClr val="accent6">
                <a:lumMod val="40000"/>
                <a:lumOff val="60000"/>
              </a:schemeClr>
            </a:solidFill>
            <a:ln>
              <a:noFill/>
            </a:ln>
            <a:effectLst/>
          </c:spPr>
          <c:invertIfNegative val="0"/>
          <c:cat>
            <c:strRef>
              <c:f>Sheet1!$A$2:$A$5</c:f>
              <c:strCache>
                <c:ptCount val="4"/>
                <c:pt idx="1">
                  <c:v>类别 2</c:v>
                </c:pt>
                <c:pt idx="2">
                  <c:v>类别 3</c:v>
                </c:pt>
                <c:pt idx="3">
                  <c:v>类别 4</c:v>
                </c:pt>
              </c:strCache>
            </c:strRef>
          </c:cat>
          <c:val>
            <c:numRef>
              <c:f>Sheet1!$C$2</c:f>
              <c:numCache>
                <c:formatCode>General</c:formatCode>
                <c:ptCount val="1"/>
                <c:pt idx="0">
                  <c:v>9.0999999999999998E-2</c:v>
                </c:pt>
              </c:numCache>
            </c:numRef>
          </c:val>
          <c:extLst>
            <c:ext xmlns:c16="http://schemas.microsoft.com/office/drawing/2014/chart" uri="{C3380CC4-5D6E-409C-BE32-E72D297353CC}">
              <c16:uniqueId val="{00000003-931B-254A-84BC-B292C7F8E638}"/>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min val="0"/>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chemeClr val="bg2">
                <a:lumMod val="25000"/>
              </a:schemeClr>
            </a:solidFill>
            <a:ln>
              <a:noFill/>
            </a:ln>
            <a:effectLst/>
          </c:spPr>
          <c:invertIfNegative val="0"/>
          <c:dPt>
            <c:idx val="0"/>
            <c:invertIfNegative val="0"/>
            <c:bubble3D val="0"/>
            <c:spPr>
              <a:solidFill>
                <a:schemeClr val="bg2">
                  <a:lumMod val="25000"/>
                </a:schemeClr>
              </a:solidFill>
              <a:ln>
                <a:noFill/>
              </a:ln>
              <a:effectLst/>
            </c:spPr>
            <c:extLst>
              <c:ext xmlns:c16="http://schemas.microsoft.com/office/drawing/2014/chart" uri="{C3380CC4-5D6E-409C-BE32-E72D297353CC}">
                <c16:uniqueId val="{00000001-5CE4-8C4C-AC9A-CD4ED66098B6}"/>
              </c:ext>
            </c:extLst>
          </c:dPt>
          <c:cat>
            <c:strRef>
              <c:f>Sheet1!$A$2:$A$5</c:f>
              <c:strCache>
                <c:ptCount val="4"/>
                <c:pt idx="1">
                  <c:v>类别 2</c:v>
                </c:pt>
                <c:pt idx="2">
                  <c:v>类别 3</c:v>
                </c:pt>
                <c:pt idx="3">
                  <c:v>类别 4</c:v>
                </c:pt>
              </c:strCache>
            </c:strRef>
          </c:cat>
          <c:val>
            <c:numRef>
              <c:f>Sheet1!$B$2</c:f>
              <c:numCache>
                <c:formatCode>General</c:formatCode>
                <c:ptCount val="1"/>
                <c:pt idx="0">
                  <c:v>0.80100000000000005</c:v>
                </c:pt>
              </c:numCache>
            </c:numRef>
          </c:val>
          <c:extLst>
            <c:ext xmlns:c16="http://schemas.microsoft.com/office/drawing/2014/chart" uri="{C3380CC4-5D6E-409C-BE32-E72D297353CC}">
              <c16:uniqueId val="{00000002-5CE4-8C4C-AC9A-CD4ED66098B6}"/>
            </c:ext>
          </c:extLst>
        </c:ser>
        <c:dLbls>
          <c:showLegendKey val="0"/>
          <c:showVal val="0"/>
          <c:showCatName val="0"/>
          <c:showSerName val="0"/>
          <c:showPercent val="0"/>
          <c:showBubbleSize val="0"/>
        </c:dLbls>
        <c:gapWidth val="150"/>
        <c:overlap val="100"/>
        <c:axId val="1679565087"/>
        <c:axId val="1682943567"/>
      </c:barChart>
      <c:catAx>
        <c:axId val="16795650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82943567"/>
        <c:crosses val="autoZero"/>
        <c:auto val="1"/>
        <c:lblAlgn val="ctr"/>
        <c:lblOffset val="100"/>
        <c:noMultiLvlLbl val="0"/>
      </c:catAx>
      <c:valAx>
        <c:axId val="1682943567"/>
        <c:scaling>
          <c:orientation val="minMax"/>
          <c:max val="1"/>
        </c:scaling>
        <c:delete val="1"/>
        <c:axPos val="b"/>
        <c:numFmt formatCode="General" sourceLinked="1"/>
        <c:majorTickMark val="out"/>
        <c:minorTickMark val="none"/>
        <c:tickLblPos val="nextTo"/>
        <c:crossAx val="167956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withinLinear" id="14">
  <a:schemeClr val="accent1"/>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18.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77114-6C4E-1542-A4FD-38C36291ADDE}" type="datetimeFigureOut">
              <a:rPr kumimoji="1" lang="zh-CN" altLang="en-US" smtClean="0"/>
              <a:t>2022/9/1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587D5-11F0-0243-B78E-89073B2BAF83}" type="slidenum">
              <a:rPr kumimoji="1" lang="zh-CN" altLang="en-US" smtClean="0"/>
              <a:t>‹#›</a:t>
            </a:fld>
            <a:endParaRPr kumimoji="1" lang="zh-CN" altLang="en-US"/>
          </a:p>
        </p:txBody>
      </p:sp>
    </p:spTree>
    <p:extLst>
      <p:ext uri="{BB962C8B-B14F-4D97-AF65-F5344CB8AC3E}">
        <p14:creationId xmlns:p14="http://schemas.microsoft.com/office/powerpoint/2010/main" val="3869687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Hello everyone!</a:t>
            </a:r>
          </a:p>
          <a:p>
            <a:endParaRPr kumimoji="1" lang="en-US" altLang="zh-CN" dirty="0"/>
          </a:p>
          <a:p>
            <a:r>
              <a:rPr kumimoji="1" lang="en-US" altLang="zh-CN" dirty="0"/>
              <a:t>I am </a:t>
            </a:r>
            <a:r>
              <a:rPr kumimoji="1" lang="en-US" altLang="zh-CN" dirty="0" err="1"/>
              <a:t>Yiran</a:t>
            </a:r>
            <a:r>
              <a:rPr kumimoji="1" lang="en-US" altLang="zh-CN" dirty="0"/>
              <a:t> Lei from Tsinghua University. I am a Master student and I apply for my </a:t>
            </a:r>
            <a:r>
              <a:rPr kumimoji="1" lang="en-US" altLang="zh-CN" dirty="0" err="1"/>
              <a:t>Ph.D</a:t>
            </a:r>
            <a:r>
              <a:rPr kumimoji="1" lang="en-US" altLang="zh-CN" dirty="0"/>
              <a:t> this Fall.</a:t>
            </a:r>
          </a:p>
          <a:p>
            <a:endParaRPr kumimoji="1" lang="en-US" altLang="zh-CN" dirty="0"/>
          </a:p>
          <a:p>
            <a:r>
              <a:rPr kumimoji="1" lang="en-US" altLang="zh-CN" dirty="0"/>
              <a:t>Today I will introduce our work:  </a:t>
            </a:r>
            <a:r>
              <a:rPr kumimoji="1" lang="en-US" altLang="zh-CN" dirty="0" err="1"/>
              <a:t>PrintQueue</a:t>
            </a:r>
            <a:r>
              <a:rPr kumimoji="1" lang="en-US" altLang="zh-CN" dirty="0"/>
              <a:t> – a system to track the provenance of queuing delay</a:t>
            </a:r>
          </a:p>
          <a:p>
            <a:endParaRPr kumimoji="1" lang="en-US" altLang="zh-CN" dirty="0"/>
          </a:p>
          <a:p>
            <a:r>
              <a:rPr kumimoji="1" lang="en-US" altLang="zh-CN" dirty="0"/>
              <a:t>This work is in collaboration with </a:t>
            </a:r>
            <a:r>
              <a:rPr kumimoji="1" lang="en-US" altLang="zh-CN" dirty="0" err="1"/>
              <a:t>Liangcheng</a:t>
            </a:r>
            <a:r>
              <a:rPr kumimoji="1" lang="en-US" altLang="zh-CN" dirty="0"/>
              <a:t> Yu, Vincent Liu from University of Pennsylvania, and my advisor </a:t>
            </a:r>
            <a:r>
              <a:rPr kumimoji="1" lang="en-US" altLang="zh-CN" dirty="0" err="1"/>
              <a:t>Mingwei</a:t>
            </a:r>
            <a:r>
              <a:rPr kumimoji="1" lang="en-US" altLang="zh-CN" dirty="0"/>
              <a:t> Xu from Tsinghua University.</a:t>
            </a:r>
          </a:p>
          <a:p>
            <a:endParaRPr kumimoji="1" lang="en-US" altLang="zh-CN" dirty="0"/>
          </a:p>
          <a:p>
            <a:r>
              <a:rPr kumimoji="1" lang="en-US" altLang="zh-CN" dirty="0"/>
              <a:t>[P]</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a:t>
            </a:fld>
            <a:endParaRPr kumimoji="1" lang="zh-CN" altLang="en-US"/>
          </a:p>
        </p:txBody>
      </p:sp>
    </p:spTree>
    <p:extLst>
      <p:ext uri="{BB962C8B-B14F-4D97-AF65-F5344CB8AC3E}">
        <p14:creationId xmlns:p14="http://schemas.microsoft.com/office/powerpoint/2010/main" val="4132697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key is to know what packets are dequeued during certain time periods. So we should record packets along their dequeue timestamps.</a:t>
            </a:r>
          </a:p>
          <a:p>
            <a:endParaRPr kumimoji="1" lang="en-US" altLang="zh-CN" dirty="0"/>
          </a:p>
          <a:p>
            <a:r>
              <a:rPr kumimoji="1" lang="en-US" altLang="zh-CN" dirty="0"/>
              <a:t>We first offer a strawman approach.</a:t>
            </a:r>
          </a:p>
          <a:p>
            <a:r>
              <a:rPr kumimoji="1" lang="en-US" altLang="zh-CN" dirty="0"/>
              <a:t>We split timeline into small time periods that have identical length.</a:t>
            </a:r>
          </a:p>
          <a:p>
            <a:r>
              <a:rPr kumimoji="1" lang="en-US" altLang="zh-CN" dirty="0"/>
              <a:t>We need a table consisting of many cells. </a:t>
            </a:r>
          </a:p>
          <a:p>
            <a:r>
              <a:rPr kumimoji="1" lang="en-US" altLang="zh-CN" dirty="0"/>
              <a:t>Each cell corresponds to a small time period.</a:t>
            </a:r>
          </a:p>
          <a:p>
            <a:r>
              <a:rPr kumimoji="1" lang="en-US" altLang="zh-CN" dirty="0"/>
              <a:t>To retrieve packets from an arbitrary timespan, we just need to look up the corresponding cells.</a:t>
            </a:r>
          </a:p>
          <a:p>
            <a:endParaRPr kumimoji="1" lang="en-US" altLang="zh-CN" dirty="0"/>
          </a:p>
          <a:p>
            <a:r>
              <a:rPr kumimoji="1" lang="en-US" altLang="zh-CN" dirty="0"/>
              <a:t>Next, we adapt</a:t>
            </a:r>
            <a:r>
              <a:rPr kumimoji="1" lang="zh-CN" altLang="en-US" dirty="0"/>
              <a:t> </a:t>
            </a:r>
            <a:r>
              <a:rPr kumimoji="1" lang="en-US" altLang="zh-CN" dirty="0"/>
              <a:t>the strawman approach to the data plane</a:t>
            </a:r>
            <a:r>
              <a:rPr kumimoji="1" lang="zh-CN" altLang="en-US" dirty="0"/>
              <a:t> </a:t>
            </a:r>
            <a:r>
              <a:rPr kumimoji="1" lang="en-US" altLang="zh-CN" dirty="0"/>
              <a:t>architecture.</a:t>
            </a:r>
          </a:p>
          <a:p>
            <a:r>
              <a:rPr kumimoji="1" lang="en-US" altLang="zh-CN" dirty="0"/>
              <a:t>The data plane consists of multiple stages. So we implement the table in each stage to form a hierarchical variant.</a:t>
            </a:r>
          </a:p>
          <a:p>
            <a:endParaRPr kumimoji="1" lang="en-US" altLang="zh-CN" dirty="0"/>
          </a:p>
          <a:p>
            <a:r>
              <a:rPr kumimoji="1" lang="en-US" altLang="zh-CN" dirty="0"/>
              <a:t>As shown in the figure, when the first table is full, we overwrite it from the beginning. And pass the old record to the second table.</a:t>
            </a:r>
          </a:p>
          <a:p>
            <a:r>
              <a:rPr kumimoji="1" lang="en-US" altLang="zh-CN" dirty="0"/>
              <a:t>Like the strawman approach, to retrieve packets from arbitrary timespan, we just need to look up the right cells.</a:t>
            </a:r>
          </a:p>
          <a:p>
            <a:endParaRPr kumimoji="1" lang="en-US" altLang="zh-CN" dirty="0"/>
          </a:p>
          <a:p>
            <a:r>
              <a:rPr kumimoji="1" lang="en-US" altLang="zh-CN" dirty="0"/>
              <a:t>Also, we note that each table updates itself in cycles. In the figure, the black and blue time periods are different cycles for the first table.</a:t>
            </a:r>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10</a:t>
            </a:fld>
            <a:endParaRPr kumimoji="1" lang="zh-CN" altLang="en-US"/>
          </a:p>
        </p:txBody>
      </p:sp>
    </p:spTree>
    <p:extLst>
      <p:ext uri="{BB962C8B-B14F-4D97-AF65-F5344CB8AC3E}">
        <p14:creationId xmlns:p14="http://schemas.microsoft.com/office/powerpoint/2010/main" val="256999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we made a trade-off between accuracy and space. </a:t>
            </a:r>
          </a:p>
          <a:p>
            <a:r>
              <a:rPr kumimoji="1" lang="en-US" altLang="zh-CN" dirty="0"/>
              <a:t>The objective here is to save space by slightly sacrificing accuracy.</a:t>
            </a:r>
          </a:p>
          <a:p>
            <a:r>
              <a:rPr kumimoji="1" lang="en-US" altLang="zh-CN" dirty="0"/>
              <a:t>What we do is to compress multiple cells into one when we are passing old records.</a:t>
            </a:r>
          </a:p>
          <a:p>
            <a:r>
              <a:rPr kumimoji="1" lang="en-US" altLang="zh-CN" dirty="0"/>
              <a:t>Here, we call the table the time window.</a:t>
            </a:r>
          </a:p>
          <a:p>
            <a:endParaRPr kumimoji="1" lang="en-US" altLang="zh-CN" dirty="0"/>
          </a:p>
          <a:p>
            <a:r>
              <a:rPr kumimoji="1" lang="en-US" altLang="zh-CN" dirty="0"/>
              <a:t>As shown in the figure, we compress two cells into one and pass only one record.</a:t>
            </a:r>
          </a:p>
          <a:p>
            <a:r>
              <a:rPr kumimoji="1" lang="en-US" altLang="zh-CN" dirty="0"/>
              <a:t>We do save the space, as we use two tables to store three cycles of packets. </a:t>
            </a:r>
          </a:p>
          <a:p>
            <a:endParaRPr kumimoji="1" lang="en-US" altLang="zh-CN" dirty="0"/>
          </a:p>
          <a:p>
            <a:r>
              <a:rPr kumimoji="1" lang="en-US" altLang="zh-CN" dirty="0"/>
              <a:t>It is important to know when compressing multiple cells together, which one’s record is passed and stored in the next table?</a:t>
            </a:r>
          </a:p>
          <a:p>
            <a:r>
              <a:rPr kumimoji="1" lang="en-US" altLang="zh-CN" dirty="0"/>
              <a:t>As shown in the figure, we must choose one from flow B and D’s packets and drop the other.</a:t>
            </a:r>
          </a:p>
          <a:p>
            <a:endParaRPr kumimoji="1" lang="en-US" altLang="zh-CN" dirty="0"/>
          </a:p>
          <a:p>
            <a:r>
              <a:rPr kumimoji="1" lang="en-US" altLang="zh-CN" dirty="0"/>
              <a:t>In fact, we choose the latest record from the cells that stored packets in the previous cycle.</a:t>
            </a:r>
          </a:p>
          <a:p>
            <a:r>
              <a:rPr kumimoji="1" lang="en-US" altLang="zh-CN" dirty="0"/>
              <a:t>In our example, every cell stored a packet in the previous cycle. So we will always choose the latter record. And that is flow D’s packet.</a:t>
            </a:r>
          </a:p>
          <a:p>
            <a:endParaRPr kumimoji="1" lang="en-US" altLang="zh-CN" dirty="0"/>
          </a:p>
          <a:p>
            <a:r>
              <a:rPr kumimoji="1" lang="en-US" altLang="zh-CN" dirty="0"/>
              <a:t>By applying this rule, we have a proportional property that is used to recover from the compression. </a:t>
            </a:r>
          </a:p>
          <a:p>
            <a:r>
              <a:rPr kumimoji="1" lang="en-US" altLang="zh-CN" dirty="0"/>
              <a:t>We find that the ratio between compressed packet number and real packet number is a constant. We can calculate that ratio under different settings.</a:t>
            </a:r>
          </a:p>
          <a:p>
            <a:endParaRPr kumimoji="1" lang="en-US" altLang="zh-CN" dirty="0"/>
          </a:p>
          <a:p>
            <a:r>
              <a:rPr kumimoji="1" lang="en-US" altLang="zh-CN" dirty="0"/>
              <a:t>In the example, the ratio is 0.5. we just need to multiply the packet number in the second table by two. </a:t>
            </a:r>
          </a:p>
          <a:p>
            <a:r>
              <a:rPr kumimoji="1" lang="en-US" altLang="zh-CN" dirty="0"/>
              <a:t>As you see, for the entire period, the recovered result exactly reveals real per-flow packet number.</a:t>
            </a:r>
          </a:p>
          <a:p>
            <a:endParaRPr kumimoji="1" lang="en-US" altLang="zh-CN"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11</a:t>
            </a:fld>
            <a:endParaRPr kumimoji="1" lang="zh-CN" altLang="en-US"/>
          </a:p>
        </p:txBody>
      </p:sp>
    </p:spTree>
    <p:extLst>
      <p:ext uri="{BB962C8B-B14F-4D97-AF65-F5344CB8AC3E}">
        <p14:creationId xmlns:p14="http://schemas.microsoft.com/office/powerpoint/2010/main" val="346768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we introduce the queue monitor for original culprits.</a:t>
            </a:r>
            <a:endParaRPr kumimoji="1" lang="zh-CN" altLang="en-US"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12</a:t>
            </a:fld>
            <a:endParaRPr kumimoji="1" lang="zh-CN" altLang="en-US"/>
          </a:p>
        </p:txBody>
      </p:sp>
    </p:spTree>
    <p:extLst>
      <p:ext uri="{BB962C8B-B14F-4D97-AF65-F5344CB8AC3E}">
        <p14:creationId xmlns:p14="http://schemas.microsoft.com/office/powerpoint/2010/main" val="3683056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track original culprits, the key is know what packets in history brought the queue to the current level.</a:t>
            </a:r>
          </a:p>
          <a:p>
            <a:endParaRPr kumimoji="1" lang="en-US" altLang="zh-CN" dirty="0"/>
          </a:p>
          <a:p>
            <a:r>
              <a:rPr kumimoji="1" lang="en-US" altLang="zh-CN" dirty="0"/>
              <a:t>The first thing we think of is a stack. Stack will store the oldest information for longest time.</a:t>
            </a:r>
          </a:p>
          <a:p>
            <a:r>
              <a:rPr kumimoji="1" lang="en-US" altLang="zh-CN" dirty="0"/>
              <a:t>We want to use this feature. But unfortunately, we cannot implement a full stack in a resource-constrained data plane.</a:t>
            </a:r>
          </a:p>
          <a:p>
            <a:endParaRPr kumimoji="1" lang="en-US" altLang="zh-CN" dirty="0"/>
          </a:p>
          <a:p>
            <a:r>
              <a:rPr kumimoji="1" lang="en-US" altLang="zh-CN" dirty="0"/>
              <a:t>We come up with a strawman approach to simulate a stack. The data structure has the same depth as the queue and takes the latest queue depth as the stack top pointer.</a:t>
            </a:r>
          </a:p>
          <a:p>
            <a:r>
              <a:rPr kumimoji="1" lang="en-US" altLang="zh-CN" dirty="0"/>
              <a:t>When a packet changes the queue depth, the packet is inserted in the corresponding entry along with an increasing sequence number.</a:t>
            </a:r>
          </a:p>
          <a:p>
            <a:r>
              <a:rPr kumimoji="1" lang="en-US" altLang="zh-CN" dirty="0"/>
              <a:t>As shown in the figure, flow A and B’s packets gradually fill the stack.</a:t>
            </a:r>
          </a:p>
          <a:p>
            <a:r>
              <a:rPr kumimoji="1" lang="en-US" altLang="zh-CN" dirty="0"/>
              <a:t>If the queue depth stops changing from the moment, the stack will keep remembering flow A and B’s fault.</a:t>
            </a:r>
          </a:p>
          <a:p>
            <a:r>
              <a:rPr kumimoji="1" lang="en-US" altLang="zh-CN" dirty="0"/>
              <a:t>If the queue depth decreases, the old records are overwritten by the new one. </a:t>
            </a:r>
          </a:p>
          <a:p>
            <a:r>
              <a:rPr kumimoji="1" lang="en-US" altLang="zh-CN" dirty="0"/>
              <a:t>The sequence number helps us filter out the stale records. </a:t>
            </a:r>
          </a:p>
          <a:p>
            <a:endParaRPr kumimoji="1" lang="en-US" altLang="zh-CN" dirty="0"/>
          </a:p>
          <a:p>
            <a:r>
              <a:rPr kumimoji="1" lang="en-US" altLang="zh-CN" dirty="0"/>
              <a:t>However, overwriting old records may cause error. In our example, flow A contributes the most to the queue increase. </a:t>
            </a:r>
          </a:p>
          <a:p>
            <a:r>
              <a:rPr kumimoji="1" lang="en-US" altLang="zh-CN" dirty="0"/>
              <a:t>But the information is lost when we write flow C’s packets in the same entries.</a:t>
            </a:r>
          </a:p>
          <a:p>
            <a:endParaRPr kumimoji="1" lang="en-US" altLang="zh-CN" dirty="0"/>
          </a:p>
          <a:p>
            <a:r>
              <a:rPr kumimoji="1" lang="en-US" altLang="zh-CN" dirty="0"/>
              <a:t>Therefore, we fix this by letting each entry store two pieces of information. As shown in the figure, the upper half stores packets when queue depth increases while the lower half stores decreases.</a:t>
            </a:r>
          </a:p>
          <a:p>
            <a:r>
              <a:rPr kumimoji="1" lang="en-US" altLang="zh-CN" dirty="0"/>
              <a:t>And flow A’s packets are well preserved.</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13</a:t>
            </a:fld>
            <a:endParaRPr kumimoji="1" lang="zh-CN" altLang="en-US"/>
          </a:p>
        </p:txBody>
      </p:sp>
    </p:spTree>
    <p:extLst>
      <p:ext uri="{BB962C8B-B14F-4D97-AF65-F5344CB8AC3E}">
        <p14:creationId xmlns:p14="http://schemas.microsoft.com/office/powerpoint/2010/main" val="1064997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Finally, we introduce how to trigger a query to get a result from our system.</a:t>
            </a:r>
            <a:endParaRPr kumimoji="1" lang="zh-CN" altLang="en-US"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14</a:t>
            </a:fld>
            <a:endParaRPr kumimoji="1" lang="zh-CN" altLang="en-US"/>
          </a:p>
        </p:txBody>
      </p:sp>
    </p:spTree>
    <p:extLst>
      <p:ext uri="{BB962C8B-B14F-4D97-AF65-F5344CB8AC3E}">
        <p14:creationId xmlns:p14="http://schemas.microsoft.com/office/powerpoint/2010/main" val="4021178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PrintQueue</a:t>
            </a:r>
            <a:r>
              <a:rPr kumimoji="1" lang="en-US" altLang="zh-CN" dirty="0"/>
              <a:t> supports two types of query that are asynchronous query and data-plane query.</a:t>
            </a:r>
          </a:p>
          <a:p>
            <a:endParaRPr kumimoji="1" lang="en-US" altLang="zh-CN" dirty="0"/>
          </a:p>
          <a:p>
            <a:r>
              <a:rPr kumimoji="1" lang="en-US" altLang="zh-CN" dirty="0"/>
              <a:t>We borrow a technique from a recent work, Mantis, to concurrently read and write data-plane registers. The control plane periodically collect the registers and store the values in the control plane disk. The records cover the whole timeline. So users can trigger offline queries and retrieve packets from arbitrary timespans.</a:t>
            </a:r>
          </a:p>
          <a:p>
            <a:endParaRPr kumimoji="1" lang="en-US" altLang="zh-CN" dirty="0"/>
          </a:p>
          <a:p>
            <a:r>
              <a:rPr kumimoji="1" lang="en-US" altLang="zh-CN" dirty="0"/>
              <a:t>Besides, queries can be directly triggered by packets in the data plane. </a:t>
            </a:r>
          </a:p>
          <a:p>
            <a:r>
              <a:rPr kumimoji="1" lang="en-US" altLang="zh-CN" dirty="0">
                <a:solidFill>
                  <a:srgbClr val="00B050"/>
                </a:solidFill>
              </a:rPr>
              <a:t>The triggering packets</a:t>
            </a:r>
            <a:r>
              <a:rPr kumimoji="1" lang="en-US" altLang="zh-CN" dirty="0"/>
              <a:t> can be a high-priority packet requesting for diagnosis.</a:t>
            </a:r>
          </a:p>
          <a:p>
            <a:r>
              <a:rPr kumimoji="1" lang="en-US" altLang="zh-CN" dirty="0"/>
              <a:t>Upon seeing a special packet, the data plane freezes the current registers and switches to backup ones. And the result is retrieved from the frozen registers immediately. </a:t>
            </a:r>
          </a:p>
          <a:p>
            <a:r>
              <a:rPr kumimoji="1" lang="en-US" altLang="zh-CN" dirty="0"/>
              <a:t>Data-plane queries have higher accuracy, because when it freezes registers, the culprit packets stay in the initial time windows. This means the culprits are slightly compressed or not compressed at all, thus leading to higher accuracy</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15</a:t>
            </a:fld>
            <a:endParaRPr kumimoji="1" lang="zh-CN" altLang="en-US"/>
          </a:p>
        </p:txBody>
      </p:sp>
    </p:spTree>
    <p:extLst>
      <p:ext uri="{BB962C8B-B14F-4D97-AF65-F5344CB8AC3E}">
        <p14:creationId xmlns:p14="http://schemas.microsoft.com/office/powerpoint/2010/main" val="1012150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implement </a:t>
            </a:r>
            <a:r>
              <a:rPr lang="en-US" altLang="zh-CN" dirty="0" err="1"/>
              <a:t>PrintQueue</a:t>
            </a:r>
            <a:r>
              <a:rPr lang="en-US" altLang="zh-CN" dirty="0"/>
              <a:t> in a Tofino switch with approximately five thousands line of code. We open source our project in </a:t>
            </a:r>
            <a:r>
              <a:rPr lang="en-US" altLang="zh-CN" dirty="0" err="1"/>
              <a:t>Github</a:t>
            </a:r>
            <a:r>
              <a:rPr lang="en-US" altLang="zh-CN" dirty="0"/>
              <a:t>.</a:t>
            </a:r>
          </a:p>
          <a:p>
            <a:endParaRPr lang="en-US" altLang="zh-CN" dirty="0"/>
          </a:p>
          <a:p>
            <a:r>
              <a:rPr lang="en-US" altLang="zh-CN" dirty="0"/>
              <a:t>The testbed is a Tofino switch connecting four servers. We use the </a:t>
            </a:r>
            <a:r>
              <a:rPr lang="en-US" altLang="zh-CN" dirty="0" err="1"/>
              <a:t>tcpreplay</a:t>
            </a:r>
            <a:r>
              <a:rPr lang="en-US" altLang="zh-CN" dirty="0"/>
              <a:t> to send traffic, </a:t>
            </a:r>
            <a:r>
              <a:rPr lang="en-US" altLang="zh-CN" dirty="0" err="1"/>
              <a:t>netmap</a:t>
            </a:r>
            <a:r>
              <a:rPr lang="en-US" altLang="zh-CN" dirty="0"/>
              <a:t> driver to accelerate sending, and DPDK to receive packets. </a:t>
            </a:r>
          </a:p>
          <a:p>
            <a:r>
              <a:rPr lang="en-US" altLang="zh-CN" dirty="0"/>
              <a:t>The workloads include three traces: real trace from Wisconsin, synthetic traces of DCTCP and VL2.</a:t>
            </a:r>
          </a:p>
          <a:p>
            <a:endParaRPr lang="en-US" altLang="zh-CN" dirty="0"/>
          </a:p>
          <a:p>
            <a:r>
              <a:rPr lang="en-US" altLang="zh-CN" dirty="0"/>
              <a:t>To get the ground truth of a query, we let each packet carry its queueing period after it is dequeued in the switch. We store each packet with its queuing period at receiver servers.</a:t>
            </a:r>
          </a:p>
          <a:p>
            <a:r>
              <a:rPr lang="en-US" altLang="zh-CN" dirty="0"/>
              <a:t>Later, we get the ground truth culprits at the receivers.</a:t>
            </a:r>
          </a:p>
          <a:p>
            <a:endParaRPr lang="en-US" altLang="zh-CN" dirty="0"/>
          </a:p>
          <a:p>
            <a:r>
              <a:rPr lang="en-US" altLang="zh-CN" dirty="0"/>
              <a:t>With the result from time windows, we do precision and recall to evaluate accuracy.</a:t>
            </a:r>
          </a:p>
          <a:p>
            <a:endParaRPr lang="en-US" altLang="zh-CN" dirty="0"/>
          </a:p>
          <a:p>
            <a:r>
              <a:rPr lang="en-US" altLang="zh-CN" dirty="0"/>
              <a:t>Let’s see some evaluation results.</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16</a:t>
            </a:fld>
            <a:endParaRPr kumimoji="1" lang="zh-CN" altLang="en-US"/>
          </a:p>
        </p:txBody>
      </p:sp>
    </p:spTree>
    <p:extLst>
      <p:ext uri="{BB962C8B-B14F-4D97-AF65-F5344CB8AC3E}">
        <p14:creationId xmlns:p14="http://schemas.microsoft.com/office/powerpoint/2010/main" val="4019303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err="1"/>
              <a:t>PrintQueue</a:t>
            </a:r>
            <a:r>
              <a:rPr lang="en-US" altLang="zh-CN" dirty="0"/>
              <a:t> achieves high accuracy.</a:t>
            </a:r>
          </a:p>
          <a:p>
            <a:r>
              <a:rPr lang="en-US" altLang="zh-CN" dirty="0"/>
              <a:t>The leftist column shows the result under Wisconsin trace.</a:t>
            </a:r>
          </a:p>
          <a:p>
            <a:r>
              <a:rPr lang="en-US" altLang="zh-CN" dirty="0"/>
              <a:t>The blue bar represents the precision for asynchronous query, while the light blue bar represents data-plane query.</a:t>
            </a:r>
          </a:p>
          <a:p>
            <a:r>
              <a:rPr lang="en-US" altLang="zh-CN" dirty="0"/>
              <a:t>The green bar represents the recall for asynchronous query, while the light green bar represents data-plane query.</a:t>
            </a:r>
          </a:p>
          <a:p>
            <a:r>
              <a:rPr lang="en-US" altLang="zh-CN" dirty="0"/>
              <a:t>The black and grey bar represent  precision and recall respectively.</a:t>
            </a:r>
          </a:p>
          <a:p>
            <a:endParaRPr lang="en-US" altLang="zh-CN" dirty="0"/>
          </a:p>
          <a:p>
            <a:endParaRPr lang="en-US" altLang="zh-CN" dirty="0"/>
          </a:p>
          <a:p>
            <a:r>
              <a:rPr lang="en-US" altLang="zh-CN" dirty="0"/>
              <a:t>As you can see, </a:t>
            </a:r>
            <a:r>
              <a:rPr lang="en-US" altLang="zh-CN" dirty="0" err="1"/>
              <a:t>PrintQueue</a:t>
            </a:r>
            <a:r>
              <a:rPr lang="en-US" altLang="zh-CN" dirty="0"/>
              <a:t> outperforms the existing heavy hitter detection method, </a:t>
            </a:r>
            <a:r>
              <a:rPr lang="en-US" altLang="zh-CN" dirty="0" err="1"/>
              <a:t>HashPipe</a:t>
            </a:r>
            <a:r>
              <a:rPr lang="en-US" altLang="zh-CN" dirty="0"/>
              <a:t> and </a:t>
            </a:r>
            <a:r>
              <a:rPr lang="en-US" altLang="zh-CN" dirty="0" err="1"/>
              <a:t>FlowRadar</a:t>
            </a:r>
            <a:r>
              <a:rPr lang="en-US" altLang="zh-CN" dirty="0"/>
              <a:t>.</a:t>
            </a:r>
          </a:p>
          <a:p>
            <a:r>
              <a:rPr lang="en-US" altLang="zh-CN" dirty="0"/>
              <a:t>As expected, the accuracy for data-plane query is approaching 100%.</a:t>
            </a:r>
          </a:p>
          <a:p>
            <a:r>
              <a:rPr lang="en-US" altLang="zh-CN" dirty="0"/>
              <a:t>We can find similar results under all three traces.</a:t>
            </a:r>
          </a:p>
          <a:p>
            <a:endParaRPr lang="en-US" altLang="zh-CN"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17</a:t>
            </a:fld>
            <a:endParaRPr kumimoji="1" lang="zh-CN" altLang="en-US"/>
          </a:p>
        </p:txBody>
      </p:sp>
    </p:spTree>
    <p:extLst>
      <p:ext uri="{BB962C8B-B14F-4D97-AF65-F5344CB8AC3E}">
        <p14:creationId xmlns:p14="http://schemas.microsoft.com/office/powerpoint/2010/main" val="1732126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the same time, </a:t>
            </a:r>
            <a:r>
              <a:rPr lang="en-US" altLang="zh-CN" dirty="0" err="1"/>
              <a:t>PrintQueue</a:t>
            </a:r>
            <a:r>
              <a:rPr lang="en-US" altLang="zh-CN" dirty="0"/>
              <a:t> incurs low overhead.</a:t>
            </a:r>
          </a:p>
          <a:p>
            <a:endParaRPr lang="en-US" altLang="zh-CN" dirty="0"/>
          </a:p>
          <a:p>
            <a:r>
              <a:rPr lang="en-US" altLang="zh-CN" dirty="0"/>
              <a:t>As shown in the figure, the storage overhead and precision are related to a list of the parameters.</a:t>
            </a:r>
          </a:p>
          <a:p>
            <a:r>
              <a:rPr lang="en-US" altLang="zh-CN" dirty="0"/>
              <a:t>Alpha controls how many cells are compressed into one across time windows, k decides the number of cells in a table, and T is the number of windows. </a:t>
            </a:r>
          </a:p>
          <a:p>
            <a:r>
              <a:rPr lang="en-US" altLang="zh-CN" dirty="0"/>
              <a:t>As expected, a larger alpha and T reduce accuracy and overhead at the same time. </a:t>
            </a:r>
          </a:p>
          <a:p>
            <a:r>
              <a:rPr lang="en-US" altLang="zh-CN" dirty="0"/>
              <a:t>And k does not have obvious influences, but it does affect the SRAM usage in the data plane.</a:t>
            </a:r>
          </a:p>
          <a:p>
            <a:endParaRPr lang="en-US" altLang="zh-CN" dirty="0"/>
          </a:p>
          <a:p>
            <a:endParaRPr lang="en-US" altLang="zh-CN" dirty="0"/>
          </a:p>
          <a:p>
            <a:r>
              <a:rPr lang="en-US" altLang="zh-CN" dirty="0"/>
              <a:t>One thing we want to mention is that there is the data exchange limit of the local interface between the data plane and control plane. </a:t>
            </a:r>
          </a:p>
          <a:p>
            <a:r>
              <a:rPr lang="en-US" altLang="zh-CN" dirty="0"/>
              <a:t>The interfaces fails to read the data-plane registers in a timely manner if we choose parameters above the line.</a:t>
            </a:r>
          </a:p>
          <a:p>
            <a:r>
              <a:rPr lang="en-US" altLang="zh-CN" dirty="0"/>
              <a:t>So we have to sacrifice some accuracy for feasibility in some cases. </a:t>
            </a:r>
          </a:p>
          <a:p>
            <a:endParaRPr lang="en-US" altLang="zh-CN" dirty="0"/>
          </a:p>
          <a:p>
            <a:r>
              <a:rPr lang="en-US" altLang="zh-CN" dirty="0"/>
              <a:t>What's more, </a:t>
            </a:r>
            <a:r>
              <a:rPr lang="en-US" altLang="zh-CN" dirty="0" err="1"/>
              <a:t>PrintQueue</a:t>
            </a:r>
            <a:r>
              <a:rPr lang="en-US" altLang="zh-CN" dirty="0"/>
              <a:t> can be activated in 10 ports simultaneously in our testbed.</a:t>
            </a:r>
          </a:p>
          <a:p>
            <a:endParaRPr lang="en-US" altLang="zh-CN" dirty="0"/>
          </a:p>
          <a:p>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18</a:t>
            </a:fld>
            <a:endParaRPr kumimoji="1" lang="zh-CN" altLang="en-US"/>
          </a:p>
        </p:txBody>
      </p:sp>
    </p:spTree>
    <p:extLst>
      <p:ext uri="{BB962C8B-B14F-4D97-AF65-F5344CB8AC3E}">
        <p14:creationId xmlns:p14="http://schemas.microsoft.com/office/powerpoint/2010/main" val="4188347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dirty="0"/>
              <a:t>In summary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dirty="0" err="1"/>
              <a:t>PrintQueue</a:t>
            </a:r>
            <a:r>
              <a:rPr kumimoji="1" lang="en-US" altLang="zh-CN" dirty="0"/>
              <a:t> is </a:t>
            </a:r>
          </a:p>
          <a:p>
            <a:pPr marL="171450" indent="-171450">
              <a:buFont typeface="Arial" panose="020B0604020202020204" pitchFamily="34" charset="0"/>
              <a:buChar char="•"/>
            </a:pPr>
            <a:r>
              <a:rPr kumimoji="1" lang="en-US" altLang="zh-CN" dirty="0"/>
              <a:t>Specifically, describe</a:t>
            </a:r>
          </a:p>
          <a:p>
            <a:pPr marL="171450" indent="-171450">
              <a:buFont typeface="Arial" panose="020B0604020202020204" pitchFamily="34" charset="0"/>
              <a:buChar char="•"/>
            </a:pPr>
            <a:r>
              <a:rPr kumimoji="1" lang="en-US" altLang="zh-CN" dirty="0"/>
              <a:t>classify</a:t>
            </a:r>
          </a:p>
          <a:p>
            <a:pPr marL="171450" indent="-171450">
              <a:buFont typeface="Arial" panose="020B0604020202020204" pitchFamily="34" charset="0"/>
              <a:buChar char="•"/>
            </a:pPr>
            <a:r>
              <a:rPr kumimoji="1" lang="en-US" altLang="zh-CN" dirty="0"/>
              <a:t>Design</a:t>
            </a:r>
          </a:p>
          <a:p>
            <a:pPr marL="171450" indent="-171450">
              <a:buFont typeface="Arial" panose="020B0604020202020204" pitchFamily="34" charset="0"/>
              <a:buChar char="•"/>
            </a:pPr>
            <a:r>
              <a:rPr kumimoji="1" lang="en-US" altLang="zh-CN" dirty="0"/>
              <a:t>Implement</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19</a:t>
            </a:fld>
            <a:endParaRPr kumimoji="1" lang="zh-CN" altLang="en-US"/>
          </a:p>
        </p:txBody>
      </p:sp>
    </p:spTree>
    <p:extLst>
      <p:ext uri="{BB962C8B-B14F-4D97-AF65-F5344CB8AC3E}">
        <p14:creationId xmlns:p14="http://schemas.microsoft.com/office/powerpoint/2010/main" val="12071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kumimoji="1" lang="en-US" altLang="zh-CN" dirty="0"/>
              <a:t>It is difficult to debug network performance issues. </a:t>
            </a:r>
          </a:p>
          <a:p>
            <a:pPr marL="0" indent="0">
              <a:buFont typeface="Arial" panose="020B0604020202020204" pitchFamily="34" charset="0"/>
              <a:buNone/>
            </a:pPr>
            <a:r>
              <a:rPr kumimoji="1" lang="en-US" altLang="zh-CN" dirty="0"/>
              <a:t>Because the</a:t>
            </a:r>
            <a:r>
              <a:rPr kumimoji="1" lang="zh-CN" altLang="en-US" dirty="0"/>
              <a:t> </a:t>
            </a:r>
            <a:r>
              <a:rPr kumimoji="1" lang="en-US" altLang="zh-CN" dirty="0"/>
              <a:t>issues come from many sources. </a:t>
            </a:r>
          </a:p>
          <a:p>
            <a:pPr marL="0" indent="0">
              <a:buFont typeface="Arial" panose="020B0604020202020204" pitchFamily="34" charset="0"/>
              <a:buNone/>
            </a:pPr>
            <a:r>
              <a:rPr kumimoji="1" lang="en-US" altLang="zh-CN" dirty="0"/>
              <a:t>For example, Denial-of-service attack, TCP </a:t>
            </a:r>
            <a:r>
              <a:rPr kumimoji="1" lang="en-US" altLang="zh-CN" dirty="0" err="1"/>
              <a:t>incast</a:t>
            </a:r>
            <a:r>
              <a:rPr kumimoji="1" lang="en-US" altLang="zh-CN" dirty="0"/>
              <a:t>, ECMP misconfiguration.</a:t>
            </a:r>
          </a:p>
          <a:p>
            <a:pPr marL="0" indent="0">
              <a:buFont typeface="Arial" panose="020B0604020202020204" pitchFamily="34" charset="0"/>
              <a:buNone/>
            </a:pPr>
            <a:endParaRPr kumimoji="1" lang="en-US" altLang="zh-CN" dirty="0"/>
          </a:p>
          <a:p>
            <a:pPr marL="0" indent="0">
              <a:buFont typeface="Arial" panose="020B0604020202020204" pitchFamily="34" charset="0"/>
              <a:buNone/>
            </a:pPr>
            <a:r>
              <a:rPr kumimoji="1" lang="en-US" altLang="zh-CN" dirty="0"/>
              <a:t>However, from the perspective of packet, many performance issues boil down to packets reaching their destinations late.</a:t>
            </a:r>
          </a:p>
          <a:p>
            <a:pPr marL="0" indent="0">
              <a:buFont typeface="Arial" panose="020B0604020202020204" pitchFamily="34" charset="0"/>
              <a:buNone/>
            </a:pPr>
            <a:endParaRPr kumimoji="1" lang="en-US" altLang="zh-CN" dirty="0"/>
          </a:p>
          <a:p>
            <a:pPr marL="0" indent="0">
              <a:buFont typeface="Arial" panose="020B0604020202020204" pitchFamily="34" charset="0"/>
              <a:buNone/>
            </a:pPr>
            <a:r>
              <a:rPr kumimoji="1" lang="en-US" altLang="zh-CN" dirty="0"/>
              <a:t>So it is critical to analyze the causes of queuing delay in switches. </a:t>
            </a:r>
          </a:p>
          <a:p>
            <a:pPr marL="0" indent="0">
              <a:buFont typeface="Arial" panose="020B0604020202020204" pitchFamily="34" charset="0"/>
              <a:buNone/>
            </a:pPr>
            <a:r>
              <a:rPr kumimoji="1" lang="en-US" altLang="zh-CN" dirty="0"/>
              <a:t>For example, knowing which other flows keep our the victim packet waiting will help diagnose and mitigate the performance issues.</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2</a:t>
            </a:fld>
            <a:endParaRPr kumimoji="1" lang="zh-CN" altLang="en-US"/>
          </a:p>
        </p:txBody>
      </p:sp>
    </p:spTree>
    <p:extLst>
      <p:ext uri="{BB962C8B-B14F-4D97-AF65-F5344CB8AC3E}">
        <p14:creationId xmlns:p14="http://schemas.microsoft.com/office/powerpoint/2010/main" val="349786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1" lang="en-US" altLang="zh-CN" dirty="0"/>
              <a:t>In other words, we need to track the provenance of queuing delay.</a:t>
            </a:r>
          </a:p>
          <a:p>
            <a:pPr marL="171450" indent="-171450">
              <a:buFont typeface="Arial" panose="020B0604020202020204" pitchFamily="34" charset="0"/>
              <a:buChar char="•"/>
            </a:pPr>
            <a:endParaRPr kumimoji="1" lang="en-US" altLang="zh-CN" dirty="0"/>
          </a:p>
          <a:p>
            <a:pPr marL="171450" indent="-171450">
              <a:buFont typeface="Arial" panose="020B0604020202020204" pitchFamily="34" charset="0"/>
              <a:buChar char="•"/>
            </a:pPr>
            <a:r>
              <a:rPr kumimoji="1" lang="en-US" altLang="zh-CN" dirty="0"/>
              <a:t>Our observation is that queuing is the result of both the current state and historical effect of the network, </a:t>
            </a:r>
          </a:p>
          <a:p>
            <a:pPr marL="171450" indent="-171450">
              <a:buFont typeface="Arial" panose="020B0604020202020204" pitchFamily="34" charset="0"/>
              <a:buChar char="•"/>
            </a:pPr>
            <a:endParaRPr kumimoji="1" lang="en-US" altLang="zh-CN" dirty="0"/>
          </a:p>
          <a:p>
            <a:pPr marL="171450" indent="-171450">
              <a:buFont typeface="Arial" panose="020B0604020202020204" pitchFamily="34" charset="0"/>
              <a:buChar char="•"/>
            </a:pPr>
            <a:r>
              <a:rPr kumimoji="1" lang="en-US" altLang="zh-CN" dirty="0"/>
              <a:t>To explain this, we describe a congestion regime and find all the responsible packets that contribute to a victim’s queuing.</a:t>
            </a:r>
          </a:p>
          <a:p>
            <a:pPr marL="171450" indent="-171450">
              <a:buFont typeface="Arial" panose="020B0604020202020204" pitchFamily="34" charset="0"/>
              <a:buChar char="•"/>
            </a:pPr>
            <a:r>
              <a:rPr kumimoji="1" lang="en-US" altLang="zh-CN" dirty="0"/>
              <a:t>We classify the responsible packets into three types: direct, indirect, and original culprits.</a:t>
            </a:r>
          </a:p>
          <a:p>
            <a:pPr marL="171450" indent="-171450">
              <a:buFont typeface="Arial" panose="020B0604020202020204" pitchFamily="34" charset="0"/>
              <a:buChar char="•"/>
            </a:pPr>
            <a:endParaRPr kumimoji="1" lang="en-US" altLang="zh-CN" dirty="0"/>
          </a:p>
          <a:p>
            <a:pPr marL="171450" indent="-171450">
              <a:buFont typeface="Arial" panose="020B0604020202020204" pitchFamily="34" charset="0"/>
              <a:buChar char="•"/>
            </a:pPr>
            <a:r>
              <a:rPr kumimoji="1" lang="en-US" altLang="zh-CN" dirty="0"/>
              <a:t>The first type reflects the current state of the network.</a:t>
            </a:r>
          </a:p>
          <a:p>
            <a:pPr marL="171450" indent="-171450">
              <a:buFont typeface="Arial" panose="020B0604020202020204" pitchFamily="34" charset="0"/>
              <a:buChar char="•"/>
            </a:pPr>
            <a:r>
              <a:rPr kumimoji="1" lang="en-US" altLang="zh-CN" dirty="0"/>
              <a:t>And the last two capture the historical effect.</a:t>
            </a:r>
          </a:p>
          <a:p>
            <a:pPr marL="171450" indent="-171450">
              <a:buFont typeface="Arial" panose="020B0604020202020204" pitchFamily="34" charset="0"/>
              <a:buChar char="•"/>
            </a:pPr>
            <a:r>
              <a:rPr kumimoji="1" lang="en-US" altLang="zh-CN" dirty="0"/>
              <a:t>Together they explain exactly why a victim packet experience the queuing that it did.</a:t>
            </a:r>
          </a:p>
          <a:p>
            <a:pPr marL="171450" indent="-171450">
              <a:buFont typeface="Arial" panose="020B0604020202020204" pitchFamily="34" charset="0"/>
              <a:buChar char="•"/>
            </a:pPr>
            <a:endParaRPr kumimoji="1" lang="en-US" altLang="zh-CN" dirty="0"/>
          </a:p>
          <a:p>
            <a:pPr marL="171450" indent="-171450">
              <a:buFont typeface="Arial" panose="020B0604020202020204" pitchFamily="34" charset="0"/>
              <a:buChar char="•"/>
            </a:pPr>
            <a:r>
              <a:rPr kumimoji="1" lang="en-US" altLang="zh-CN" dirty="0"/>
              <a:t>Next, we introduce each type of culprit.</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3</a:t>
            </a:fld>
            <a:endParaRPr kumimoji="1" lang="zh-CN" altLang="en-US"/>
          </a:p>
        </p:txBody>
      </p:sp>
    </p:spTree>
    <p:extLst>
      <p:ext uri="{BB962C8B-B14F-4D97-AF65-F5344CB8AC3E}">
        <p14:creationId xmlns:p14="http://schemas.microsoft.com/office/powerpoint/2010/main" val="4163196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start with direct culprits</a:t>
            </a:r>
          </a:p>
          <a:p>
            <a:r>
              <a:rPr kumimoji="1" lang="en-US" altLang="zh-CN" dirty="0"/>
              <a:t>Suppose there is a victim packet experiencing high delay</a:t>
            </a:r>
          </a:p>
          <a:p>
            <a:endParaRPr kumimoji="1" lang="en-US" altLang="zh-CN" dirty="0"/>
          </a:p>
          <a:p>
            <a:r>
              <a:rPr kumimoji="1" lang="en-US" altLang="zh-CN" dirty="0"/>
              <a:t>The victim enqueues, stays in the queue for some time, and finally dequeues. </a:t>
            </a:r>
          </a:p>
          <a:p>
            <a:r>
              <a:rPr kumimoji="1" lang="en-US" altLang="zh-CN" dirty="0"/>
              <a:t>The victim waits because the switch chooses to transmit other packets instead of the victim. </a:t>
            </a:r>
          </a:p>
          <a:p>
            <a:r>
              <a:rPr kumimoji="1" lang="en-US" altLang="zh-CN" dirty="0"/>
              <a:t>So any packets that are dequeued in this period are the direct culprits for victim’s waiting.</a:t>
            </a:r>
          </a:p>
          <a:p>
            <a:endParaRPr kumimoji="1" lang="en-US" altLang="zh-CN" dirty="0"/>
          </a:p>
          <a:p>
            <a:r>
              <a:rPr kumimoji="1" lang="en-US" altLang="zh-CN" dirty="0"/>
              <a:t>What’s more, if the direct culprits are transmitted earlier</a:t>
            </a:r>
            <a:r>
              <a:rPr kumimoji="1" lang="zh-CN" altLang="en-US" dirty="0"/>
              <a:t> </a:t>
            </a:r>
            <a:r>
              <a:rPr kumimoji="1" lang="en-US" altLang="zh-CN" dirty="0"/>
              <a:t>the victim may experience less queuing time</a:t>
            </a:r>
            <a:r>
              <a:rPr kumimoji="1" lang="zh-CN" altLang="en-US" dirty="0"/>
              <a:t>。</a:t>
            </a:r>
            <a:endParaRPr kumimoji="1" lang="en-US" altLang="zh-CN"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4</a:t>
            </a:fld>
            <a:endParaRPr kumimoji="1" lang="zh-CN" altLang="en-US"/>
          </a:p>
        </p:txBody>
      </p:sp>
    </p:spTree>
    <p:extLst>
      <p:ext uri="{BB962C8B-B14F-4D97-AF65-F5344CB8AC3E}">
        <p14:creationId xmlns:p14="http://schemas.microsoft.com/office/powerpoint/2010/main" val="263199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we ask a question why direct culprits are delayed?</a:t>
            </a:r>
          </a:p>
          <a:p>
            <a:endParaRPr kumimoji="1" lang="en-US" altLang="zh-CN" dirty="0"/>
          </a:p>
          <a:p>
            <a:r>
              <a:rPr kumimoji="1" lang="en-US" altLang="zh-CN" dirty="0"/>
              <a:t>In fact, they are delayed by packets earlier than the victim’s enqueue time. We trace these packets back to the beginning of queue buildup. </a:t>
            </a:r>
          </a:p>
          <a:p>
            <a:r>
              <a:rPr kumimoji="1" lang="en-US" altLang="zh-CN" dirty="0"/>
              <a:t>Any packets that are dequeued in this period decide the number of direct culprits for the victim.</a:t>
            </a:r>
          </a:p>
          <a:p>
            <a:endParaRPr kumimoji="1" lang="en-US" altLang="zh-CN" dirty="0"/>
          </a:p>
          <a:p>
            <a:r>
              <a:rPr kumimoji="1" lang="en-US" altLang="zh-CN" dirty="0"/>
              <a:t>Like the blue one in the figure.</a:t>
            </a:r>
          </a:p>
          <a:p>
            <a:endParaRPr kumimoji="1" lang="en-US" altLang="zh-CN" dirty="0"/>
          </a:p>
          <a:p>
            <a:r>
              <a:rPr kumimoji="1" lang="en-US" altLang="zh-CN" dirty="0"/>
              <a:t>We call them indirect culprits for the victim. If there are fewer of them, the queue depth may be shorter, even zero, at victim’s enqueue moment.</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5</a:t>
            </a:fld>
            <a:endParaRPr kumimoji="1" lang="zh-CN" altLang="en-US"/>
          </a:p>
        </p:txBody>
      </p:sp>
    </p:spTree>
    <p:extLst>
      <p:ext uri="{BB962C8B-B14F-4D97-AF65-F5344CB8AC3E}">
        <p14:creationId xmlns:p14="http://schemas.microsoft.com/office/powerpoint/2010/main" val="36970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Finally, out of the indirect culprits, we note that a subset of packets have slightly more blame. </a:t>
            </a:r>
          </a:p>
          <a:p>
            <a:endParaRPr kumimoji="1" lang="en-US" altLang="zh-CN" dirty="0"/>
          </a:p>
          <a:p>
            <a:r>
              <a:rPr kumimoji="1" lang="en-US" altLang="zh-CN" dirty="0"/>
              <a:t>Consider the following scene.</a:t>
            </a:r>
          </a:p>
          <a:p>
            <a:r>
              <a:rPr kumimoji="1" lang="en-US" altLang="zh-CN" dirty="0"/>
              <a:t>The arrival of a UDP burst increases the queue depth. </a:t>
            </a:r>
          </a:p>
          <a:p>
            <a:r>
              <a:rPr kumimoji="1" lang="en-US" altLang="zh-CN" dirty="0"/>
              <a:t>A TCP flow that shares the same queue keeps sending packets. </a:t>
            </a:r>
          </a:p>
          <a:p>
            <a:r>
              <a:rPr kumimoji="1" lang="en-US" altLang="zh-CN" dirty="0"/>
              <a:t>The UDP burst leaves the queue after a short time and the queue starts to drain slowly.</a:t>
            </a:r>
          </a:p>
          <a:p>
            <a:r>
              <a:rPr kumimoji="1" lang="en-US" altLang="zh-CN" dirty="0"/>
              <a:t>Then comes our victim. It looks for the cause of high queue occupancy.</a:t>
            </a:r>
          </a:p>
          <a:p>
            <a:endParaRPr kumimoji="1" lang="en-US" altLang="zh-CN" dirty="0"/>
          </a:p>
          <a:p>
            <a:r>
              <a:rPr kumimoji="1" lang="en-US" altLang="zh-CN" dirty="0"/>
              <a:t>In this case, indirect culprits include TCP flow and the burst. But the volume of TCP flow is much larger than the burst. So indirect culprits will mistakenly treat the TCP flow as the cause.</a:t>
            </a:r>
          </a:p>
          <a:p>
            <a:endParaRPr kumimoji="1" lang="en-US" altLang="zh-CN" dirty="0"/>
          </a:p>
          <a:p>
            <a:r>
              <a:rPr kumimoji="1" lang="en-US" altLang="zh-CN" dirty="0"/>
              <a:t>Therefore, we need to highlight the packets that brought the queue to its current level, that is the burst in our example.</a:t>
            </a:r>
          </a:p>
          <a:p>
            <a:r>
              <a:rPr kumimoji="1" lang="en-US" altLang="zh-CN" dirty="0"/>
              <a:t>We call them original culprits.</a:t>
            </a:r>
          </a:p>
          <a:p>
            <a:endParaRPr kumimoji="1" lang="en-US" altLang="zh-CN" dirty="0"/>
          </a:p>
          <a:p>
            <a:r>
              <a:rPr kumimoji="1" lang="en-US" altLang="zh-CN" dirty="0"/>
              <a:t>Now, we need to track each type of culprits as the causes of the queuing delay. But it is challenging to do so.</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6</a:t>
            </a:fld>
            <a:endParaRPr kumimoji="1" lang="zh-CN" altLang="en-US"/>
          </a:p>
        </p:txBody>
      </p:sp>
    </p:spTree>
    <p:extLst>
      <p:ext uri="{BB962C8B-B14F-4D97-AF65-F5344CB8AC3E}">
        <p14:creationId xmlns:p14="http://schemas.microsoft.com/office/powerpoint/2010/main" val="1263319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Existing solutions fail to accurately track culprits with low overhead.</a:t>
            </a:r>
          </a:p>
          <a:p>
            <a:endParaRPr kumimoji="1" lang="en-US" altLang="zh-CN" dirty="0"/>
          </a:p>
          <a:p>
            <a:r>
              <a:rPr kumimoji="1" lang="en-US" altLang="zh-CN" dirty="0"/>
              <a:t>A well-known class of techniques related to our problem is heavy hitter detection method. </a:t>
            </a:r>
          </a:p>
          <a:p>
            <a:r>
              <a:rPr kumimoji="1" lang="en-US" altLang="zh-CN" dirty="0"/>
              <a:t>It records packet number of each flow and returns largest one.</a:t>
            </a:r>
          </a:p>
          <a:p>
            <a:r>
              <a:rPr kumimoji="1" lang="en-US" altLang="zh-CN" dirty="0"/>
              <a:t>The method reads the data structure and resets it in fixed time intervals.</a:t>
            </a:r>
          </a:p>
          <a:p>
            <a:r>
              <a:rPr kumimoji="1" lang="en-US" altLang="zh-CN" dirty="0"/>
              <a:t>The result is in terms of the entire time period.</a:t>
            </a:r>
          </a:p>
          <a:p>
            <a:endParaRPr kumimoji="1" lang="en-US" altLang="zh-CN" dirty="0"/>
          </a:p>
          <a:p>
            <a:r>
              <a:rPr kumimoji="1" lang="en-US" altLang="zh-CN" dirty="0"/>
              <a:t>However, the culprits of queuing delay can start and end at any moment.</a:t>
            </a:r>
          </a:p>
          <a:p>
            <a:r>
              <a:rPr kumimoji="1" lang="en-US" altLang="zh-CN" dirty="0"/>
              <a:t>We need to retrieve packets from arbitrary timespans instead of fixed time periods.</a:t>
            </a:r>
          </a:p>
          <a:p>
            <a:r>
              <a:rPr kumimoji="1" lang="en-US" altLang="zh-CN" dirty="0"/>
              <a:t>So the method will over or under-estimate the packet number.</a:t>
            </a:r>
          </a:p>
          <a:p>
            <a:endParaRPr kumimoji="1" lang="en-US" altLang="zh-CN" dirty="0"/>
          </a:p>
          <a:p>
            <a:r>
              <a:rPr kumimoji="1" lang="en-US" altLang="zh-CN" dirty="0"/>
              <a:t>Another class of techniques is packet mirroring method. It can record each packet’s queuing information and do offline analysis. But it has too large overhead.</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7</a:t>
            </a:fld>
            <a:endParaRPr kumimoji="1" lang="zh-CN" altLang="en-US"/>
          </a:p>
        </p:txBody>
      </p:sp>
    </p:spTree>
    <p:extLst>
      <p:ext uri="{BB962C8B-B14F-4D97-AF65-F5344CB8AC3E}">
        <p14:creationId xmlns:p14="http://schemas.microsoft.com/office/powerpoint/2010/main" val="347515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address these gaps, we present </a:t>
            </a:r>
            <a:r>
              <a:rPr kumimoji="1" lang="en-US" altLang="zh-CN" dirty="0" err="1"/>
              <a:t>PrintQueue</a:t>
            </a:r>
            <a:r>
              <a:rPr kumimoji="1" lang="en-US" altLang="zh-CN" dirty="0"/>
              <a:t>, a passive monitoring framework for tracking all types of culprits. We propose novel data structures called time windows and queue monitor. We implement a prototype in a Tofino switch. Our evaluation shows </a:t>
            </a:r>
            <a:r>
              <a:rPr kumimoji="1" lang="en-US" altLang="zh-CN" dirty="0" err="1"/>
              <a:t>PrintQueues</a:t>
            </a:r>
            <a:r>
              <a:rPr kumimoji="1" lang="en-US" altLang="zh-CN" dirty="0"/>
              <a:t> achieves better performance compared with existing works.</a:t>
            </a:r>
          </a:p>
          <a:p>
            <a:endParaRPr kumimoji="1" lang="en-US" altLang="zh-CN" dirty="0"/>
          </a:p>
          <a:p>
            <a:r>
              <a:rPr kumimoji="1" lang="en-US" altLang="zh-CN" dirty="0"/>
              <a:t>Our system consists of two parts. </a:t>
            </a:r>
          </a:p>
          <a:p>
            <a:r>
              <a:rPr kumimoji="1" lang="en-US" altLang="zh-CN" dirty="0"/>
              <a:t>In the data plane, we implement the tracking data structures in the egress processing pipeline. The data structures store relevant packet information in the data-plane registers.</a:t>
            </a:r>
          </a:p>
          <a:p>
            <a:r>
              <a:rPr kumimoji="1" lang="en-US" altLang="zh-CN" dirty="0"/>
              <a:t>In the control plane, the analysis program periodically collect the register values and store them in the disk.</a:t>
            </a:r>
          </a:p>
          <a:p>
            <a:endParaRPr kumimoji="1" lang="en-US" altLang="zh-CN" dirty="0"/>
          </a:p>
          <a:p>
            <a:r>
              <a:rPr kumimoji="1" lang="en-US" altLang="zh-CN" dirty="0"/>
              <a:t>To query the culprits of a victim, users can use the historical records to do asynchronous queries. Also, packets can directly trigger a query in the data plane to have a more accurate and timely result.</a:t>
            </a:r>
          </a:p>
          <a:p>
            <a:endParaRPr kumimoji="1" lang="en-US" altLang="zh-CN" dirty="0"/>
          </a:p>
          <a:p>
            <a:endParaRPr kumimoji="1" lang="en-US" altLang="zh-CN" dirty="0"/>
          </a:p>
          <a:p>
            <a:r>
              <a:rPr kumimoji="1" lang="en-US" altLang="zh-CN" dirty="0"/>
              <a:t>Next, we introduce each part of the system.</a:t>
            </a:r>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8</a:t>
            </a:fld>
            <a:endParaRPr kumimoji="1" lang="zh-CN" altLang="en-US"/>
          </a:p>
        </p:txBody>
      </p:sp>
    </p:spTree>
    <p:extLst>
      <p:ext uri="{BB962C8B-B14F-4D97-AF65-F5344CB8AC3E}">
        <p14:creationId xmlns:p14="http://schemas.microsoft.com/office/powerpoint/2010/main" val="2633132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 we introduce the data structure called time windows. They are designed for tracking direct and indirect culprits.</a:t>
            </a:r>
            <a:endParaRPr kumimoji="1" lang="zh-CN" altLang="en-US" dirty="0"/>
          </a:p>
        </p:txBody>
      </p:sp>
      <p:sp>
        <p:nvSpPr>
          <p:cNvPr id="4" name="灯片编号占位符 3"/>
          <p:cNvSpPr>
            <a:spLocks noGrp="1"/>
          </p:cNvSpPr>
          <p:nvPr>
            <p:ph type="sldNum" sz="quarter" idx="5"/>
          </p:nvPr>
        </p:nvSpPr>
        <p:spPr/>
        <p:txBody>
          <a:bodyPr/>
          <a:lstStyle/>
          <a:p>
            <a:fld id="{9FE587D5-11F0-0243-B78E-89073B2BAF83}" type="slidenum">
              <a:rPr kumimoji="1" lang="zh-CN" altLang="en-US" smtClean="0"/>
              <a:t>9</a:t>
            </a:fld>
            <a:endParaRPr kumimoji="1" lang="zh-CN" altLang="en-US"/>
          </a:p>
        </p:txBody>
      </p:sp>
    </p:spTree>
    <p:extLst>
      <p:ext uri="{BB962C8B-B14F-4D97-AF65-F5344CB8AC3E}">
        <p14:creationId xmlns:p14="http://schemas.microsoft.com/office/powerpoint/2010/main" val="3771672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A0E9F35-3222-8742-9B76-51B10C98A8ED}" type="datetime1">
              <a:rPr kumimoji="1" lang="zh-CN" altLang="en-US" smtClean="0"/>
              <a:t>2022/9/1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25436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86FA4A-EECF-B549-8188-B2FFECEB765C}" type="datetime1">
              <a:rPr kumimoji="1" lang="zh-CN" altLang="en-US" smtClean="0"/>
              <a:t>2022/9/1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169119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327C786-F611-2D48-B26A-D7D1F5293406}" type="datetime1">
              <a:rPr kumimoji="1" lang="zh-CN" altLang="en-US" smtClean="0"/>
              <a:t>2022/9/1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298750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7D393AC-1605-3D44-9B39-A5DF37DA892D}" type="datetime1">
              <a:rPr kumimoji="1" lang="zh-CN" altLang="en-US" smtClean="0"/>
              <a:t>2022/9/1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106475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D5DEBA-43A8-8348-969C-5B4EAD4ACD13}" type="datetime1">
              <a:rPr kumimoji="1" lang="zh-CN" altLang="en-US" smtClean="0"/>
              <a:t>2022/9/1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44325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C26450C-595B-744F-A9A8-61DBF88A0A14}" type="datetime1">
              <a:rPr kumimoji="1" lang="zh-CN" altLang="en-US" smtClean="0"/>
              <a:t>2022/9/1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280296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FC1EB90-A45C-0145-B457-2A1BD9403AEE}" type="datetime1">
              <a:rPr kumimoji="1" lang="zh-CN" altLang="en-US" smtClean="0"/>
              <a:t>2022/9/1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262407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FD110F-193E-1644-97AA-3DD49AC84E6C}" type="datetime1">
              <a:rPr kumimoji="1" lang="zh-CN" altLang="en-US" smtClean="0"/>
              <a:t>2022/9/1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318353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7BDEC-B822-F247-8B77-1FB26B10BA3F}" type="datetime1">
              <a:rPr kumimoji="1" lang="zh-CN" altLang="en-US" smtClean="0"/>
              <a:t>2022/9/1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240269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0CDC14-39F3-434F-B73E-B5D38F78A137}" type="datetime1">
              <a:rPr kumimoji="1" lang="zh-CN" altLang="en-US" smtClean="0"/>
              <a:t>2022/9/1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411809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481DD60-9224-4144-96B7-AD58CEB38B31}" type="datetime1">
              <a:rPr kumimoji="1" lang="zh-CN" altLang="en-US" smtClean="0"/>
              <a:t>2022/9/1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132213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9AE10-9A8D-A84A-AB0C-30C180F3D280}" type="datetime1">
              <a:rPr kumimoji="1" lang="zh-CN" altLang="en-US" smtClean="0"/>
              <a:t>2022/9/1</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35AD3-AF81-A74E-B8CE-BB44C7BBCB1E}" type="slidenum">
              <a:rPr kumimoji="1" lang="zh-CN" altLang="en-US" smtClean="0"/>
              <a:t>‹#›</a:t>
            </a:fld>
            <a:endParaRPr kumimoji="1" lang="zh-CN" altLang="en-US"/>
          </a:p>
        </p:txBody>
      </p:sp>
    </p:spTree>
    <p:extLst>
      <p:ext uri="{BB962C8B-B14F-4D97-AF65-F5344CB8AC3E}">
        <p14:creationId xmlns:p14="http://schemas.microsoft.com/office/powerpoint/2010/main" val="3497726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18" Type="http://schemas.openxmlformats.org/officeDocument/2006/relationships/chart" Target="../charts/chart16.xml"/><Relationship Id="rId3" Type="http://schemas.openxmlformats.org/officeDocument/2006/relationships/chart" Target="../charts/chart1.xml"/><Relationship Id="rId7" Type="http://schemas.openxmlformats.org/officeDocument/2006/relationships/chart" Target="../charts/chart5.xml"/><Relationship Id="rId12" Type="http://schemas.openxmlformats.org/officeDocument/2006/relationships/chart" Target="../charts/chart10.xml"/><Relationship Id="rId17" Type="http://schemas.openxmlformats.org/officeDocument/2006/relationships/chart" Target="../charts/chart15.xml"/><Relationship Id="rId2" Type="http://schemas.openxmlformats.org/officeDocument/2006/relationships/notesSlide" Target="../notesSlides/notesSlide17.xml"/><Relationship Id="rId16" Type="http://schemas.openxmlformats.org/officeDocument/2006/relationships/chart" Target="../charts/chart14.xml"/><Relationship Id="rId20" Type="http://schemas.openxmlformats.org/officeDocument/2006/relationships/chart" Target="../charts/chart18.xml"/><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chart" Target="../charts/chart3.xml"/><Relationship Id="rId15" Type="http://schemas.openxmlformats.org/officeDocument/2006/relationships/chart" Target="../charts/chart13.xml"/><Relationship Id="rId10" Type="http://schemas.openxmlformats.org/officeDocument/2006/relationships/chart" Target="../charts/chart8.xml"/><Relationship Id="rId19" Type="http://schemas.openxmlformats.org/officeDocument/2006/relationships/chart" Target="../charts/chart17.xml"/><Relationship Id="rId4" Type="http://schemas.openxmlformats.org/officeDocument/2006/relationships/chart" Target="../charts/chart2.xml"/><Relationship Id="rId9" Type="http://schemas.openxmlformats.org/officeDocument/2006/relationships/chart" Target="../charts/chart7.xml"/><Relationship Id="rId14" Type="http://schemas.openxmlformats.org/officeDocument/2006/relationships/chart" Target="../charts/char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FC178-1BA8-4BCF-E3D8-E12A6FB93DA5}"/>
              </a:ext>
            </a:extLst>
          </p:cNvPr>
          <p:cNvSpPr>
            <a:spLocks noGrp="1"/>
          </p:cNvSpPr>
          <p:nvPr>
            <p:ph type="ctrTitle"/>
          </p:nvPr>
        </p:nvSpPr>
        <p:spPr>
          <a:xfrm>
            <a:off x="3272214" y="1248332"/>
            <a:ext cx="5434513" cy="2274480"/>
          </a:xfrm>
        </p:spPr>
        <p:txBody>
          <a:bodyPr>
            <a:noAutofit/>
          </a:bodyPr>
          <a:lstStyle/>
          <a:p>
            <a:pPr algn="l">
              <a:lnSpc>
                <a:spcPts val="5020"/>
              </a:lnSpc>
              <a:spcBef>
                <a:spcPts val="1200"/>
              </a:spcBef>
            </a:pPr>
            <a:r>
              <a:rPr kumimoji="1" lang="en-US" altLang="zh-CN" sz="3600" dirty="0">
                <a:latin typeface="Rockwell" panose="02060603020205020403" pitchFamily="18" charset="0"/>
                <a:cs typeface="Al Nile" pitchFamily="2" charset="-78"/>
              </a:rPr>
              <a:t>Performance Diagnosis</a:t>
            </a:r>
            <a:br>
              <a:rPr kumimoji="1" lang="en-US" altLang="zh-CN" sz="3600" dirty="0">
                <a:latin typeface="Rockwell" panose="02060603020205020403" pitchFamily="18" charset="0"/>
                <a:cs typeface="Al Nile" pitchFamily="2" charset="-78"/>
              </a:rPr>
            </a:br>
            <a:r>
              <a:rPr kumimoji="1" lang="en-US" altLang="zh-CN" sz="3600" dirty="0">
                <a:latin typeface="Rockwell" panose="02060603020205020403" pitchFamily="18" charset="0"/>
                <a:cs typeface="Al Nile" pitchFamily="2" charset="-78"/>
              </a:rPr>
              <a:t>via Queue Measurement</a:t>
            </a:r>
            <a:br>
              <a:rPr kumimoji="1" lang="en-US" altLang="zh-CN" sz="3600" dirty="0">
                <a:latin typeface="Rockwell" panose="02060603020205020403" pitchFamily="18" charset="0"/>
                <a:cs typeface="Al Nile" pitchFamily="2" charset="-78"/>
              </a:rPr>
            </a:br>
            <a:r>
              <a:rPr kumimoji="1" lang="en-US" altLang="zh-CN" sz="3600" dirty="0">
                <a:latin typeface="Rockwell" panose="02060603020205020403" pitchFamily="18" charset="0"/>
                <a:cs typeface="Al Nile" pitchFamily="2" charset="-78"/>
              </a:rPr>
              <a:t>in the Data Plane</a:t>
            </a:r>
            <a:endParaRPr kumimoji="1" lang="zh-CN" altLang="en-US" sz="3600" dirty="0">
              <a:latin typeface="Rockwell" panose="02060603020205020403" pitchFamily="18" charset="0"/>
              <a:cs typeface="Al Nile" pitchFamily="2" charset="-78"/>
            </a:endParaRPr>
          </a:p>
        </p:txBody>
      </p:sp>
      <p:sp>
        <p:nvSpPr>
          <p:cNvPr id="3" name="副标题 2">
            <a:extLst>
              <a:ext uri="{FF2B5EF4-FFF2-40B4-BE49-F238E27FC236}">
                <a16:creationId xmlns:a16="http://schemas.microsoft.com/office/drawing/2014/main" id="{E94E0F84-41B0-42A8-D1DD-361E0D6CCE2C}"/>
              </a:ext>
            </a:extLst>
          </p:cNvPr>
          <p:cNvSpPr>
            <a:spLocks noGrp="1"/>
          </p:cNvSpPr>
          <p:nvPr>
            <p:ph type="subTitle" idx="1"/>
          </p:nvPr>
        </p:nvSpPr>
        <p:spPr>
          <a:xfrm>
            <a:off x="721401" y="4017712"/>
            <a:ext cx="7701197" cy="574369"/>
          </a:xfrm>
        </p:spPr>
        <p:txBody>
          <a:bodyPr>
            <a:normAutofit/>
          </a:bodyPr>
          <a:lstStyle/>
          <a:p>
            <a:r>
              <a:rPr kumimoji="1" lang="en-US" altLang="zh-CN" b="1" dirty="0" err="1">
                <a:solidFill>
                  <a:schemeClr val="accent1"/>
                </a:solidFill>
                <a:latin typeface="Avenir Book" panose="02000503020000020003" pitchFamily="2" charset="0"/>
              </a:rPr>
              <a:t>Yiran</a:t>
            </a:r>
            <a:r>
              <a:rPr kumimoji="1" lang="en-US" altLang="zh-CN" b="1" dirty="0">
                <a:solidFill>
                  <a:schemeClr val="accent1"/>
                </a:solidFill>
                <a:latin typeface="Avenir Book" panose="02000503020000020003" pitchFamily="2" charset="0"/>
              </a:rPr>
              <a:t> Lei</a:t>
            </a:r>
            <a:r>
              <a:rPr kumimoji="1" lang="en-US" altLang="zh-CN" dirty="0">
                <a:latin typeface="Avenir Book" panose="02000503020000020003" pitchFamily="2" charset="0"/>
              </a:rPr>
              <a:t>, </a:t>
            </a:r>
            <a:r>
              <a:rPr kumimoji="1" lang="en-US" altLang="zh-CN" dirty="0" err="1">
                <a:latin typeface="Avenir Book" panose="02000503020000020003" pitchFamily="2" charset="0"/>
              </a:rPr>
              <a:t>Liangcheng</a:t>
            </a:r>
            <a:r>
              <a:rPr kumimoji="1" lang="en-US" altLang="zh-CN" dirty="0">
                <a:latin typeface="Avenir Book" panose="02000503020000020003" pitchFamily="2" charset="0"/>
              </a:rPr>
              <a:t> Yu, Vincent Liu, </a:t>
            </a:r>
            <a:r>
              <a:rPr kumimoji="1" lang="en-US" altLang="zh-CN" dirty="0" err="1">
                <a:latin typeface="Avenir Book" panose="02000503020000020003" pitchFamily="2" charset="0"/>
              </a:rPr>
              <a:t>Mingwei</a:t>
            </a:r>
            <a:r>
              <a:rPr kumimoji="1" lang="en-US" altLang="zh-CN" dirty="0">
                <a:latin typeface="Avenir Book" panose="02000503020000020003" pitchFamily="2" charset="0"/>
              </a:rPr>
              <a:t> Xu</a:t>
            </a:r>
            <a:endParaRPr kumimoji="1" lang="zh-CN" altLang="en-US" dirty="0">
              <a:latin typeface="Avenir Book" panose="02000503020000020003" pitchFamily="2" charset="0"/>
            </a:endParaRPr>
          </a:p>
        </p:txBody>
      </p:sp>
      <p:pic>
        <p:nvPicPr>
          <p:cNvPr id="4" name="图片 3">
            <a:extLst>
              <a:ext uri="{FF2B5EF4-FFF2-40B4-BE49-F238E27FC236}">
                <a16:creationId xmlns:a16="http://schemas.microsoft.com/office/drawing/2014/main" id="{37BF6BEF-DE35-7AEF-3372-A5C299F35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646" y="4980993"/>
            <a:ext cx="1655762" cy="1655762"/>
          </a:xfrm>
          <a:prstGeom prst="rect">
            <a:avLst/>
          </a:prstGeom>
        </p:spPr>
      </p:pic>
      <p:pic>
        <p:nvPicPr>
          <p:cNvPr id="5" name="图片 4">
            <a:extLst>
              <a:ext uri="{FF2B5EF4-FFF2-40B4-BE49-F238E27FC236}">
                <a16:creationId xmlns:a16="http://schemas.microsoft.com/office/drawing/2014/main" id="{73934CA7-C67D-14D8-950B-8D745CD743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5357518"/>
            <a:ext cx="2760589" cy="902713"/>
          </a:xfrm>
          <a:prstGeom prst="rect">
            <a:avLst/>
          </a:prstGeom>
        </p:spPr>
      </p:pic>
      <p:pic>
        <p:nvPicPr>
          <p:cNvPr id="6" name="图片 5">
            <a:extLst>
              <a:ext uri="{FF2B5EF4-FFF2-40B4-BE49-F238E27FC236}">
                <a16:creationId xmlns:a16="http://schemas.microsoft.com/office/drawing/2014/main" id="{10B50B6D-3781-377B-A3EF-B2CFDA710D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61" y="111431"/>
            <a:ext cx="3309643" cy="574370"/>
          </a:xfrm>
          <a:prstGeom prst="rect">
            <a:avLst/>
          </a:prstGeom>
        </p:spPr>
      </p:pic>
      <p:sp>
        <p:nvSpPr>
          <p:cNvPr id="7" name="标题 1">
            <a:extLst>
              <a:ext uri="{FF2B5EF4-FFF2-40B4-BE49-F238E27FC236}">
                <a16:creationId xmlns:a16="http://schemas.microsoft.com/office/drawing/2014/main" id="{0AFE3747-92B9-999A-BAC4-11295F54BCAF}"/>
              </a:ext>
            </a:extLst>
          </p:cNvPr>
          <p:cNvSpPr txBox="1">
            <a:spLocks/>
          </p:cNvSpPr>
          <p:nvPr/>
        </p:nvSpPr>
        <p:spPr>
          <a:xfrm>
            <a:off x="538981" y="1642010"/>
            <a:ext cx="2672628" cy="574369"/>
          </a:xfrm>
          <a:prstGeom prst="rect">
            <a:avLst/>
          </a:prstGeom>
          <a:noFill/>
          <a:ln>
            <a:noFill/>
          </a:ln>
          <a:effectLst/>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3940"/>
              </a:lnSpc>
            </a:pPr>
            <a:r>
              <a:rPr kumimoji="1" lang="en-US" altLang="zh-CN" sz="3600" dirty="0" err="1">
                <a:latin typeface="Rockwell" panose="02060603020205020403" pitchFamily="18" charset="0"/>
                <a:cs typeface="Al Nile" pitchFamily="2" charset="-78"/>
              </a:rPr>
              <a:t>PrintQueue</a:t>
            </a:r>
            <a:endParaRPr kumimoji="1" lang="zh-CN" altLang="en-US" sz="3600" dirty="0">
              <a:latin typeface="Rockwell" panose="02060603020205020403" pitchFamily="18" charset="0"/>
              <a:cs typeface="Al Nile" pitchFamily="2" charset="-78"/>
            </a:endParaRPr>
          </a:p>
        </p:txBody>
      </p:sp>
      <p:graphicFrame>
        <p:nvGraphicFramePr>
          <p:cNvPr id="8" name="表格 8">
            <a:extLst>
              <a:ext uri="{FF2B5EF4-FFF2-40B4-BE49-F238E27FC236}">
                <a16:creationId xmlns:a16="http://schemas.microsoft.com/office/drawing/2014/main" id="{EBA2D8F5-4E67-C503-35EE-7E8B4A844C2E}"/>
              </a:ext>
            </a:extLst>
          </p:cNvPr>
          <p:cNvGraphicFramePr>
            <a:graphicFrameLocks noGrp="1"/>
          </p:cNvGraphicFramePr>
          <p:nvPr>
            <p:extLst>
              <p:ext uri="{D42A27DB-BD31-4B8C-83A1-F6EECF244321}">
                <p14:modId xmlns:p14="http://schemas.microsoft.com/office/powerpoint/2010/main" val="3363033537"/>
              </p:ext>
            </p:extLst>
          </p:nvPr>
        </p:nvGraphicFramePr>
        <p:xfrm>
          <a:off x="1260524" y="2508387"/>
          <a:ext cx="1320925" cy="365760"/>
        </p:xfrm>
        <a:graphic>
          <a:graphicData uri="http://schemas.openxmlformats.org/drawingml/2006/table">
            <a:tbl>
              <a:tblPr bandRow="1">
                <a:tableStyleId>{073A0DAA-6AF3-43AB-8588-CEC1D06C72B9}</a:tableStyleId>
              </a:tblPr>
              <a:tblGrid>
                <a:gridCol w="1320925">
                  <a:extLst>
                    <a:ext uri="{9D8B030D-6E8A-4147-A177-3AD203B41FA5}">
                      <a16:colId xmlns:a16="http://schemas.microsoft.com/office/drawing/2014/main" val="3898606749"/>
                    </a:ext>
                  </a:extLst>
                </a:gridCol>
              </a:tblGrid>
              <a:tr h="0">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1400523"/>
                  </a:ext>
                </a:extLst>
              </a:tr>
            </a:tbl>
          </a:graphicData>
        </a:graphic>
      </p:graphicFrame>
      <p:sp>
        <p:nvSpPr>
          <p:cNvPr id="19" name="矩形 18">
            <a:extLst>
              <a:ext uri="{FF2B5EF4-FFF2-40B4-BE49-F238E27FC236}">
                <a16:creationId xmlns:a16="http://schemas.microsoft.com/office/drawing/2014/main" id="{129E5A1B-B86F-E794-22DF-B6ADF9ED1B37}"/>
              </a:ext>
            </a:extLst>
          </p:cNvPr>
          <p:cNvSpPr/>
          <p:nvPr/>
        </p:nvSpPr>
        <p:spPr>
          <a:xfrm>
            <a:off x="1767468" y="2535562"/>
            <a:ext cx="783872" cy="31141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标注 15">
            <a:extLst>
              <a:ext uri="{FF2B5EF4-FFF2-40B4-BE49-F238E27FC236}">
                <a16:creationId xmlns:a16="http://schemas.microsoft.com/office/drawing/2014/main" id="{0EDA34C3-B006-75E5-B13D-7E815D78AF38}"/>
              </a:ext>
            </a:extLst>
          </p:cNvPr>
          <p:cNvSpPr/>
          <p:nvPr/>
        </p:nvSpPr>
        <p:spPr>
          <a:xfrm>
            <a:off x="437273" y="1705702"/>
            <a:ext cx="2774336" cy="574370"/>
          </a:xfrm>
          <a:prstGeom prst="wedgeRectCallout">
            <a:avLst>
              <a:gd name="adj1" fmla="val 12785"/>
              <a:gd name="adj2" fmla="val 111581"/>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err="1">
                <a:solidFill>
                  <a:schemeClr val="tx1"/>
                </a:solidFill>
                <a:latin typeface="Rockwell" panose="02060603020205020403" pitchFamily="18" charset="0"/>
              </a:rPr>
              <a:t>PrintQueue</a:t>
            </a:r>
            <a:endParaRPr kumimoji="1" lang="zh-CN" altLang="en-US" sz="36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2286524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AEE448F-861A-F114-2E47-EA873F22E5D5}"/>
              </a:ext>
            </a:extLst>
          </p:cNvPr>
          <p:cNvSpPr>
            <a:spLocks noGrp="1"/>
          </p:cNvSpPr>
          <p:nvPr>
            <p:ph type="title"/>
          </p:nvPr>
        </p:nvSpPr>
        <p:spPr>
          <a:xfrm>
            <a:off x="628650" y="363600"/>
            <a:ext cx="7886700" cy="1325563"/>
          </a:xfrm>
        </p:spPr>
        <p:txBody>
          <a:bodyPr/>
          <a:lstStyle/>
          <a:p>
            <a:r>
              <a:rPr kumimoji="1" lang="en-US" altLang="zh-CN" dirty="0">
                <a:latin typeface="Rockwell" panose="02060603020205020403" pitchFamily="18" charset="0"/>
              </a:rPr>
              <a:t>Time windows</a:t>
            </a:r>
            <a:endParaRPr kumimoji="1" lang="zh-CN" altLang="en-US" dirty="0">
              <a:latin typeface="Rockwell" panose="02060603020205020403" pitchFamily="18" charset="0"/>
            </a:endParaRPr>
          </a:p>
        </p:txBody>
      </p:sp>
      <p:graphicFrame>
        <p:nvGraphicFramePr>
          <p:cNvPr id="5" name="表格 5">
            <a:extLst>
              <a:ext uri="{FF2B5EF4-FFF2-40B4-BE49-F238E27FC236}">
                <a16:creationId xmlns:a16="http://schemas.microsoft.com/office/drawing/2014/main" id="{8D3FA702-59EE-60AC-FE3B-CEA4AED2A493}"/>
              </a:ext>
            </a:extLst>
          </p:cNvPr>
          <p:cNvGraphicFramePr>
            <a:graphicFrameLocks noGrp="1"/>
          </p:cNvGraphicFramePr>
          <p:nvPr>
            <p:extLst>
              <p:ext uri="{D42A27DB-BD31-4B8C-83A1-F6EECF244321}">
                <p14:modId xmlns:p14="http://schemas.microsoft.com/office/powerpoint/2010/main" val="3852536770"/>
              </p:ext>
            </p:extLst>
          </p:nvPr>
        </p:nvGraphicFramePr>
        <p:xfrm>
          <a:off x="5677750" y="1723270"/>
          <a:ext cx="2880000" cy="720000"/>
        </p:xfrm>
        <a:graphic>
          <a:graphicData uri="http://schemas.openxmlformats.org/drawingml/2006/table">
            <a:tbl>
              <a:tblPr bandRow="1">
                <a:tableStyleId>{5C22544A-7EE6-4342-B048-85BDC9FD1C3A}</a:tableStyleId>
              </a:tblPr>
              <a:tblGrid>
                <a:gridCol w="720000">
                  <a:extLst>
                    <a:ext uri="{9D8B030D-6E8A-4147-A177-3AD203B41FA5}">
                      <a16:colId xmlns:a16="http://schemas.microsoft.com/office/drawing/2014/main" val="3748029655"/>
                    </a:ext>
                  </a:extLst>
                </a:gridCol>
                <a:gridCol w="720000">
                  <a:extLst>
                    <a:ext uri="{9D8B030D-6E8A-4147-A177-3AD203B41FA5}">
                      <a16:colId xmlns:a16="http://schemas.microsoft.com/office/drawing/2014/main" val="2717667415"/>
                    </a:ext>
                  </a:extLst>
                </a:gridCol>
                <a:gridCol w="720000">
                  <a:extLst>
                    <a:ext uri="{9D8B030D-6E8A-4147-A177-3AD203B41FA5}">
                      <a16:colId xmlns:a16="http://schemas.microsoft.com/office/drawing/2014/main" val="3691444852"/>
                    </a:ext>
                  </a:extLst>
                </a:gridCol>
                <a:gridCol w="720000">
                  <a:extLst>
                    <a:ext uri="{9D8B030D-6E8A-4147-A177-3AD203B41FA5}">
                      <a16:colId xmlns:a16="http://schemas.microsoft.com/office/drawing/2014/main" val="3543784530"/>
                    </a:ext>
                  </a:extLst>
                </a:gridCol>
              </a:tblGrid>
              <a:tr h="720000">
                <a:tc>
                  <a:txBody>
                    <a:bodyPr/>
                    <a:lstStyle/>
                    <a:p>
                      <a:pPr algn="ctr"/>
                      <a:r>
                        <a:rPr lang="en-US" altLang="zh-CN" dirty="0">
                          <a:latin typeface="Rockwell" panose="02060603020205020403" pitchFamily="18" charset="0"/>
                        </a:rPr>
                        <a:t>A</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latin typeface="Rockwell" panose="02060603020205020403" pitchFamily="18" charset="0"/>
                        </a:rPr>
                        <a:t>B</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latin typeface="Rockwell" panose="02060603020205020403" pitchFamily="18" charset="0"/>
                        </a:rPr>
                        <a:t>C</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59161"/>
                  </a:ext>
                </a:extLst>
              </a:tr>
            </a:tbl>
          </a:graphicData>
        </a:graphic>
      </p:graphicFrame>
      <p:sp>
        <p:nvSpPr>
          <p:cNvPr id="6" name="文本框 5">
            <a:extLst>
              <a:ext uri="{FF2B5EF4-FFF2-40B4-BE49-F238E27FC236}">
                <a16:creationId xmlns:a16="http://schemas.microsoft.com/office/drawing/2014/main" id="{64C51A3F-FB4B-5329-669B-BA149D524D6C}"/>
              </a:ext>
            </a:extLst>
          </p:cNvPr>
          <p:cNvSpPr txBox="1"/>
          <p:nvPr/>
        </p:nvSpPr>
        <p:spPr>
          <a:xfrm>
            <a:off x="4494212" y="1807760"/>
            <a:ext cx="979714" cy="430887"/>
          </a:xfrm>
          <a:prstGeom prst="rect">
            <a:avLst/>
          </a:prstGeom>
          <a:noFill/>
        </p:spPr>
        <p:txBody>
          <a:bodyPr wrap="square" rtlCol="0">
            <a:spAutoFit/>
          </a:bodyPr>
          <a:lstStyle/>
          <a:p>
            <a:r>
              <a:rPr kumimoji="1" lang="en-US" altLang="zh-CN" sz="2200" dirty="0">
                <a:latin typeface="Rockwell" panose="02060603020205020403" pitchFamily="18" charset="0"/>
              </a:rPr>
              <a:t>cells</a:t>
            </a:r>
            <a:endParaRPr kumimoji="1" lang="zh-CN" altLang="en-US" sz="2200" dirty="0">
              <a:latin typeface="Rockwell" panose="02060603020205020403" pitchFamily="18" charset="0"/>
            </a:endParaRPr>
          </a:p>
        </p:txBody>
      </p:sp>
      <p:sp>
        <p:nvSpPr>
          <p:cNvPr id="14" name="文本框 13">
            <a:extLst>
              <a:ext uri="{FF2B5EF4-FFF2-40B4-BE49-F238E27FC236}">
                <a16:creationId xmlns:a16="http://schemas.microsoft.com/office/drawing/2014/main" id="{21A51582-AA28-F587-A94B-29C60FE5B32A}"/>
              </a:ext>
            </a:extLst>
          </p:cNvPr>
          <p:cNvSpPr txBox="1"/>
          <p:nvPr/>
        </p:nvSpPr>
        <p:spPr>
          <a:xfrm>
            <a:off x="733317" y="1630251"/>
            <a:ext cx="2265102" cy="52322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latin typeface="Rockwell" panose="02060603020205020403" pitchFamily="18" charset="0"/>
              </a:rPr>
              <a:t>Strawman</a:t>
            </a:r>
            <a:endParaRPr kumimoji="1" lang="zh-CN" altLang="en-US" sz="2800" dirty="0">
              <a:latin typeface="Rockwell" panose="02060603020205020403" pitchFamily="18" charset="0"/>
            </a:endParaRPr>
          </a:p>
        </p:txBody>
      </p:sp>
      <p:cxnSp>
        <p:nvCxnSpPr>
          <p:cNvPr id="16" name="直线连接符 15">
            <a:extLst>
              <a:ext uri="{FF2B5EF4-FFF2-40B4-BE49-F238E27FC236}">
                <a16:creationId xmlns:a16="http://schemas.microsoft.com/office/drawing/2014/main" id="{7BDEE86F-71FC-7664-8316-691B08FFC06C}"/>
              </a:ext>
            </a:extLst>
          </p:cNvPr>
          <p:cNvCxnSpPr>
            <a:cxnSpLocks/>
          </p:cNvCxnSpPr>
          <p:nvPr/>
        </p:nvCxnSpPr>
        <p:spPr>
          <a:xfrm>
            <a:off x="5677750" y="29066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直线连接符 17">
            <a:extLst>
              <a:ext uri="{FF2B5EF4-FFF2-40B4-BE49-F238E27FC236}">
                <a16:creationId xmlns:a16="http://schemas.microsoft.com/office/drawing/2014/main" id="{3723432E-4FB5-8DB1-1B8C-D4EE6D136E73}"/>
              </a:ext>
            </a:extLst>
          </p:cNvPr>
          <p:cNvCxnSpPr>
            <a:cxnSpLocks/>
          </p:cNvCxnSpPr>
          <p:nvPr/>
        </p:nvCxnSpPr>
        <p:spPr>
          <a:xfrm>
            <a:off x="6397750" y="29066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直线连接符 18">
            <a:extLst>
              <a:ext uri="{FF2B5EF4-FFF2-40B4-BE49-F238E27FC236}">
                <a16:creationId xmlns:a16="http://schemas.microsoft.com/office/drawing/2014/main" id="{C8A5D1EC-63AA-9C18-E555-18DC3FA01EB8}"/>
              </a:ext>
            </a:extLst>
          </p:cNvPr>
          <p:cNvCxnSpPr>
            <a:cxnSpLocks/>
          </p:cNvCxnSpPr>
          <p:nvPr/>
        </p:nvCxnSpPr>
        <p:spPr>
          <a:xfrm>
            <a:off x="7117750" y="29066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直线连接符 19">
            <a:extLst>
              <a:ext uri="{FF2B5EF4-FFF2-40B4-BE49-F238E27FC236}">
                <a16:creationId xmlns:a16="http://schemas.microsoft.com/office/drawing/2014/main" id="{85690063-6241-7932-5BCE-98E96B5D1FE9}"/>
              </a:ext>
            </a:extLst>
          </p:cNvPr>
          <p:cNvCxnSpPr>
            <a:cxnSpLocks/>
          </p:cNvCxnSpPr>
          <p:nvPr/>
        </p:nvCxnSpPr>
        <p:spPr>
          <a:xfrm>
            <a:off x="7837750" y="29066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直线连接符 20">
            <a:extLst>
              <a:ext uri="{FF2B5EF4-FFF2-40B4-BE49-F238E27FC236}">
                <a16:creationId xmlns:a16="http://schemas.microsoft.com/office/drawing/2014/main" id="{14D74134-3120-5D93-25B0-1C28E2819703}"/>
              </a:ext>
            </a:extLst>
          </p:cNvPr>
          <p:cNvCxnSpPr>
            <a:cxnSpLocks/>
          </p:cNvCxnSpPr>
          <p:nvPr/>
        </p:nvCxnSpPr>
        <p:spPr>
          <a:xfrm>
            <a:off x="8557750" y="29066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23" name="直线连接符 22">
            <a:extLst>
              <a:ext uri="{FF2B5EF4-FFF2-40B4-BE49-F238E27FC236}">
                <a16:creationId xmlns:a16="http://schemas.microsoft.com/office/drawing/2014/main" id="{F429601A-3806-A9D8-42F5-BBDF203B3D1C}"/>
              </a:ext>
            </a:extLst>
          </p:cNvPr>
          <p:cNvCxnSpPr>
            <a:cxnSpLocks/>
          </p:cNvCxnSpPr>
          <p:nvPr/>
        </p:nvCxnSpPr>
        <p:spPr>
          <a:xfrm>
            <a:off x="5677750" y="3025065"/>
            <a:ext cx="28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D738599-088C-6F80-5F5D-E7FE21D88326}"/>
              </a:ext>
            </a:extLst>
          </p:cNvPr>
          <p:cNvSpPr txBox="1"/>
          <p:nvPr/>
        </p:nvSpPr>
        <p:spPr>
          <a:xfrm>
            <a:off x="2936534" y="2785656"/>
            <a:ext cx="2710573" cy="430887"/>
          </a:xfrm>
          <a:prstGeom prst="rect">
            <a:avLst/>
          </a:prstGeom>
          <a:noFill/>
        </p:spPr>
        <p:txBody>
          <a:bodyPr wrap="square" rtlCol="0">
            <a:spAutoFit/>
          </a:bodyPr>
          <a:lstStyle/>
          <a:p>
            <a:r>
              <a:rPr kumimoji="1" lang="en-US" altLang="zh-CN" sz="2200" dirty="0">
                <a:solidFill>
                  <a:srgbClr val="00B050"/>
                </a:solidFill>
                <a:latin typeface="Rockwell" panose="02060603020205020403" pitchFamily="18" charset="0"/>
              </a:rPr>
              <a:t>small</a:t>
            </a:r>
            <a:r>
              <a:rPr kumimoji="1" lang="en-US" altLang="zh-CN" sz="2200" dirty="0">
                <a:latin typeface="Rockwell" panose="02060603020205020403" pitchFamily="18" charset="0"/>
              </a:rPr>
              <a:t> time periods</a:t>
            </a:r>
            <a:endParaRPr kumimoji="1" lang="zh-CN" altLang="en-US" sz="2200" dirty="0">
              <a:latin typeface="Rockwell" panose="02060603020205020403" pitchFamily="18" charset="0"/>
            </a:endParaRPr>
          </a:p>
        </p:txBody>
      </p:sp>
      <p:sp>
        <p:nvSpPr>
          <p:cNvPr id="25" name="文本框 24">
            <a:extLst>
              <a:ext uri="{FF2B5EF4-FFF2-40B4-BE49-F238E27FC236}">
                <a16:creationId xmlns:a16="http://schemas.microsoft.com/office/drawing/2014/main" id="{FC851418-E098-D8AB-979D-723EF785A92F}"/>
              </a:ext>
            </a:extLst>
          </p:cNvPr>
          <p:cNvSpPr txBox="1"/>
          <p:nvPr/>
        </p:nvSpPr>
        <p:spPr>
          <a:xfrm>
            <a:off x="5908767" y="2647594"/>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A</a:t>
            </a:r>
            <a:endParaRPr kumimoji="1" lang="zh-CN" altLang="en-US" sz="2000" dirty="0">
              <a:latin typeface="Rockwell" panose="02060603020205020403" pitchFamily="18" charset="0"/>
            </a:endParaRPr>
          </a:p>
        </p:txBody>
      </p:sp>
      <p:sp>
        <p:nvSpPr>
          <p:cNvPr id="26" name="文本框 25">
            <a:extLst>
              <a:ext uri="{FF2B5EF4-FFF2-40B4-BE49-F238E27FC236}">
                <a16:creationId xmlns:a16="http://schemas.microsoft.com/office/drawing/2014/main" id="{9A0A4B82-01F2-4EA7-FCB7-595B4F93271D}"/>
              </a:ext>
            </a:extLst>
          </p:cNvPr>
          <p:cNvSpPr txBox="1"/>
          <p:nvPr/>
        </p:nvSpPr>
        <p:spPr>
          <a:xfrm>
            <a:off x="7316868" y="2656572"/>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B</a:t>
            </a:r>
            <a:endParaRPr kumimoji="1" lang="zh-CN" altLang="en-US" sz="2000" dirty="0">
              <a:latin typeface="Rockwell" panose="02060603020205020403" pitchFamily="18" charset="0"/>
            </a:endParaRPr>
          </a:p>
        </p:txBody>
      </p:sp>
      <p:sp>
        <p:nvSpPr>
          <p:cNvPr id="27" name="文本框 26">
            <a:extLst>
              <a:ext uri="{FF2B5EF4-FFF2-40B4-BE49-F238E27FC236}">
                <a16:creationId xmlns:a16="http://schemas.microsoft.com/office/drawing/2014/main" id="{3291876C-1767-6F24-2016-BF9F7DF2997F}"/>
              </a:ext>
            </a:extLst>
          </p:cNvPr>
          <p:cNvSpPr txBox="1"/>
          <p:nvPr/>
        </p:nvSpPr>
        <p:spPr>
          <a:xfrm>
            <a:off x="8048988" y="2655216"/>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C</a:t>
            </a:r>
            <a:endParaRPr kumimoji="1" lang="zh-CN" altLang="en-US" sz="2000" dirty="0">
              <a:latin typeface="Rockwell" panose="02060603020205020403" pitchFamily="18" charset="0"/>
            </a:endParaRPr>
          </a:p>
        </p:txBody>
      </p:sp>
      <p:sp>
        <p:nvSpPr>
          <p:cNvPr id="28" name="上下箭头 27">
            <a:extLst>
              <a:ext uri="{FF2B5EF4-FFF2-40B4-BE49-F238E27FC236}">
                <a16:creationId xmlns:a16="http://schemas.microsoft.com/office/drawing/2014/main" id="{12ADB91A-0533-A2DD-9E93-13E3E1CA3163}"/>
              </a:ext>
            </a:extLst>
          </p:cNvPr>
          <p:cNvSpPr/>
          <p:nvPr/>
        </p:nvSpPr>
        <p:spPr>
          <a:xfrm>
            <a:off x="4750768" y="2289843"/>
            <a:ext cx="292553" cy="541679"/>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1A92BCC4-0CA7-98E4-E7C8-99C0F6EE4ED1}"/>
              </a:ext>
            </a:extLst>
          </p:cNvPr>
          <p:cNvSpPr txBox="1"/>
          <p:nvPr/>
        </p:nvSpPr>
        <p:spPr>
          <a:xfrm>
            <a:off x="4084778" y="2308956"/>
            <a:ext cx="697551" cy="430887"/>
          </a:xfrm>
          <a:prstGeom prst="rect">
            <a:avLst/>
          </a:prstGeom>
          <a:noFill/>
        </p:spPr>
        <p:txBody>
          <a:bodyPr wrap="square" rtlCol="0">
            <a:spAutoFit/>
          </a:bodyPr>
          <a:lstStyle/>
          <a:p>
            <a:r>
              <a:rPr kumimoji="1" lang="en-US" altLang="zh-CN" sz="2200" dirty="0">
                <a:solidFill>
                  <a:srgbClr val="C00000"/>
                </a:solidFill>
                <a:latin typeface="Rockwell" panose="02060603020205020403" pitchFamily="18" charset="0"/>
              </a:rPr>
              <a:t>1:1</a:t>
            </a:r>
            <a:endParaRPr kumimoji="1" lang="zh-CN" altLang="en-US" sz="2200" dirty="0">
              <a:solidFill>
                <a:srgbClr val="C00000"/>
              </a:solidFill>
              <a:latin typeface="Rockwell" panose="02060603020205020403" pitchFamily="18" charset="0"/>
            </a:endParaRPr>
          </a:p>
        </p:txBody>
      </p:sp>
      <p:graphicFrame>
        <p:nvGraphicFramePr>
          <p:cNvPr id="30" name="表格 5">
            <a:extLst>
              <a:ext uri="{FF2B5EF4-FFF2-40B4-BE49-F238E27FC236}">
                <a16:creationId xmlns:a16="http://schemas.microsoft.com/office/drawing/2014/main" id="{BFFA4C7E-0A8C-107F-A317-F253D2FE65DC}"/>
              </a:ext>
            </a:extLst>
          </p:cNvPr>
          <p:cNvGraphicFramePr>
            <a:graphicFrameLocks noGrp="1"/>
          </p:cNvGraphicFramePr>
          <p:nvPr>
            <p:extLst>
              <p:ext uri="{D42A27DB-BD31-4B8C-83A1-F6EECF244321}">
                <p14:modId xmlns:p14="http://schemas.microsoft.com/office/powerpoint/2010/main" val="4104441904"/>
              </p:ext>
            </p:extLst>
          </p:nvPr>
        </p:nvGraphicFramePr>
        <p:xfrm>
          <a:off x="1275331" y="4898877"/>
          <a:ext cx="2880000" cy="720000"/>
        </p:xfrm>
        <a:graphic>
          <a:graphicData uri="http://schemas.openxmlformats.org/drawingml/2006/table">
            <a:tbl>
              <a:tblPr bandRow="1">
                <a:tableStyleId>{5C22544A-7EE6-4342-B048-85BDC9FD1C3A}</a:tableStyleId>
              </a:tblPr>
              <a:tblGrid>
                <a:gridCol w="720000">
                  <a:extLst>
                    <a:ext uri="{9D8B030D-6E8A-4147-A177-3AD203B41FA5}">
                      <a16:colId xmlns:a16="http://schemas.microsoft.com/office/drawing/2014/main" val="3748029655"/>
                    </a:ext>
                  </a:extLst>
                </a:gridCol>
                <a:gridCol w="720000">
                  <a:extLst>
                    <a:ext uri="{9D8B030D-6E8A-4147-A177-3AD203B41FA5}">
                      <a16:colId xmlns:a16="http://schemas.microsoft.com/office/drawing/2014/main" val="2717667415"/>
                    </a:ext>
                  </a:extLst>
                </a:gridCol>
                <a:gridCol w="720000">
                  <a:extLst>
                    <a:ext uri="{9D8B030D-6E8A-4147-A177-3AD203B41FA5}">
                      <a16:colId xmlns:a16="http://schemas.microsoft.com/office/drawing/2014/main" val="3691444852"/>
                    </a:ext>
                  </a:extLst>
                </a:gridCol>
                <a:gridCol w="720000">
                  <a:extLst>
                    <a:ext uri="{9D8B030D-6E8A-4147-A177-3AD203B41FA5}">
                      <a16:colId xmlns:a16="http://schemas.microsoft.com/office/drawing/2014/main" val="3543784530"/>
                    </a:ext>
                  </a:extLst>
                </a:gridCol>
              </a:tblGrid>
              <a:tr h="720000">
                <a:tc>
                  <a:txBody>
                    <a:bodyPr/>
                    <a:lstStyle/>
                    <a:p>
                      <a:pPr algn="ctr"/>
                      <a:r>
                        <a:rPr lang="en-US" altLang="zh-CN" dirty="0">
                          <a:latin typeface="Rockwell" panose="02060603020205020403" pitchFamily="18" charset="0"/>
                        </a:rPr>
                        <a:t>A</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latin typeface="Rockwell" panose="02060603020205020403" pitchFamily="18" charset="0"/>
                        </a:rPr>
                        <a:t>B</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latin typeface="Rockwell" panose="02060603020205020403" pitchFamily="18" charset="0"/>
                        </a:rPr>
                        <a:t>C</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59161"/>
                  </a:ext>
                </a:extLst>
              </a:tr>
            </a:tbl>
          </a:graphicData>
        </a:graphic>
      </p:graphicFrame>
      <p:graphicFrame>
        <p:nvGraphicFramePr>
          <p:cNvPr id="31" name="表格 5">
            <a:extLst>
              <a:ext uri="{FF2B5EF4-FFF2-40B4-BE49-F238E27FC236}">
                <a16:creationId xmlns:a16="http://schemas.microsoft.com/office/drawing/2014/main" id="{BFBFCA43-E15E-6A99-204F-46517EFADA45}"/>
              </a:ext>
            </a:extLst>
          </p:cNvPr>
          <p:cNvGraphicFramePr>
            <a:graphicFrameLocks noGrp="1"/>
          </p:cNvGraphicFramePr>
          <p:nvPr>
            <p:extLst>
              <p:ext uri="{D42A27DB-BD31-4B8C-83A1-F6EECF244321}">
                <p14:modId xmlns:p14="http://schemas.microsoft.com/office/powerpoint/2010/main" val="603929579"/>
              </p:ext>
            </p:extLst>
          </p:nvPr>
        </p:nvGraphicFramePr>
        <p:xfrm>
          <a:off x="5015786" y="4898877"/>
          <a:ext cx="2880000" cy="720000"/>
        </p:xfrm>
        <a:graphic>
          <a:graphicData uri="http://schemas.openxmlformats.org/drawingml/2006/table">
            <a:tbl>
              <a:tblPr bandRow="1">
                <a:tableStyleId>{5C22544A-7EE6-4342-B048-85BDC9FD1C3A}</a:tableStyleId>
              </a:tblPr>
              <a:tblGrid>
                <a:gridCol w="720000">
                  <a:extLst>
                    <a:ext uri="{9D8B030D-6E8A-4147-A177-3AD203B41FA5}">
                      <a16:colId xmlns:a16="http://schemas.microsoft.com/office/drawing/2014/main" val="3748029655"/>
                    </a:ext>
                  </a:extLst>
                </a:gridCol>
                <a:gridCol w="720000">
                  <a:extLst>
                    <a:ext uri="{9D8B030D-6E8A-4147-A177-3AD203B41FA5}">
                      <a16:colId xmlns:a16="http://schemas.microsoft.com/office/drawing/2014/main" val="2717667415"/>
                    </a:ext>
                  </a:extLst>
                </a:gridCol>
                <a:gridCol w="720000">
                  <a:extLst>
                    <a:ext uri="{9D8B030D-6E8A-4147-A177-3AD203B41FA5}">
                      <a16:colId xmlns:a16="http://schemas.microsoft.com/office/drawing/2014/main" val="3691444852"/>
                    </a:ext>
                  </a:extLst>
                </a:gridCol>
                <a:gridCol w="720000">
                  <a:extLst>
                    <a:ext uri="{9D8B030D-6E8A-4147-A177-3AD203B41FA5}">
                      <a16:colId xmlns:a16="http://schemas.microsoft.com/office/drawing/2014/main" val="3543784530"/>
                    </a:ext>
                  </a:extLst>
                </a:gridCol>
              </a:tblGrid>
              <a:tr h="720000">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59161"/>
                  </a:ext>
                </a:extLst>
              </a:tr>
            </a:tbl>
          </a:graphicData>
        </a:graphic>
      </p:graphicFrame>
      <p:cxnSp>
        <p:nvCxnSpPr>
          <p:cNvPr id="32" name="直线连接符 31">
            <a:extLst>
              <a:ext uri="{FF2B5EF4-FFF2-40B4-BE49-F238E27FC236}">
                <a16:creationId xmlns:a16="http://schemas.microsoft.com/office/drawing/2014/main" id="{7AD80EA8-7FB8-460A-F1E4-A05B5B2A3B74}"/>
              </a:ext>
            </a:extLst>
          </p:cNvPr>
          <p:cNvCxnSpPr>
            <a:cxnSpLocks/>
          </p:cNvCxnSpPr>
          <p:nvPr/>
        </p:nvCxnSpPr>
        <p:spPr>
          <a:xfrm>
            <a:off x="1670669" y="59589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33" name="直线连接符 32">
            <a:extLst>
              <a:ext uri="{FF2B5EF4-FFF2-40B4-BE49-F238E27FC236}">
                <a16:creationId xmlns:a16="http://schemas.microsoft.com/office/drawing/2014/main" id="{8C326BCD-4D56-0F2C-BFC6-8C7D71C49679}"/>
              </a:ext>
            </a:extLst>
          </p:cNvPr>
          <p:cNvCxnSpPr>
            <a:cxnSpLocks/>
          </p:cNvCxnSpPr>
          <p:nvPr/>
        </p:nvCxnSpPr>
        <p:spPr>
          <a:xfrm>
            <a:off x="2390669" y="59589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34" name="直线连接符 33">
            <a:extLst>
              <a:ext uri="{FF2B5EF4-FFF2-40B4-BE49-F238E27FC236}">
                <a16:creationId xmlns:a16="http://schemas.microsoft.com/office/drawing/2014/main" id="{A4F805B1-3E12-9440-38D7-3773C1BF9DF9}"/>
              </a:ext>
            </a:extLst>
          </p:cNvPr>
          <p:cNvCxnSpPr>
            <a:cxnSpLocks/>
          </p:cNvCxnSpPr>
          <p:nvPr/>
        </p:nvCxnSpPr>
        <p:spPr>
          <a:xfrm>
            <a:off x="3110669" y="59589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35" name="直线连接符 34">
            <a:extLst>
              <a:ext uri="{FF2B5EF4-FFF2-40B4-BE49-F238E27FC236}">
                <a16:creationId xmlns:a16="http://schemas.microsoft.com/office/drawing/2014/main" id="{1D7C1D25-4A1D-846F-1F07-0D6C5F4984E0}"/>
              </a:ext>
            </a:extLst>
          </p:cNvPr>
          <p:cNvCxnSpPr>
            <a:cxnSpLocks/>
          </p:cNvCxnSpPr>
          <p:nvPr/>
        </p:nvCxnSpPr>
        <p:spPr>
          <a:xfrm>
            <a:off x="3830669" y="59589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36" name="直线连接符 35">
            <a:extLst>
              <a:ext uri="{FF2B5EF4-FFF2-40B4-BE49-F238E27FC236}">
                <a16:creationId xmlns:a16="http://schemas.microsoft.com/office/drawing/2014/main" id="{4577A6E2-0B36-CEAD-7869-40CF58413312}"/>
              </a:ext>
            </a:extLst>
          </p:cNvPr>
          <p:cNvCxnSpPr>
            <a:cxnSpLocks/>
          </p:cNvCxnSpPr>
          <p:nvPr/>
        </p:nvCxnSpPr>
        <p:spPr>
          <a:xfrm>
            <a:off x="4550669" y="5958902"/>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37" name="直线连接符 36">
            <a:extLst>
              <a:ext uri="{FF2B5EF4-FFF2-40B4-BE49-F238E27FC236}">
                <a16:creationId xmlns:a16="http://schemas.microsoft.com/office/drawing/2014/main" id="{A410A686-EBA6-E6FD-E2DC-9905B440C121}"/>
              </a:ext>
            </a:extLst>
          </p:cNvPr>
          <p:cNvCxnSpPr/>
          <p:nvPr/>
        </p:nvCxnSpPr>
        <p:spPr>
          <a:xfrm>
            <a:off x="1670669" y="6077365"/>
            <a:ext cx="28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B9AE9A8-08FF-A39A-9186-16518886A925}"/>
              </a:ext>
            </a:extLst>
          </p:cNvPr>
          <p:cNvSpPr txBox="1"/>
          <p:nvPr/>
        </p:nvSpPr>
        <p:spPr>
          <a:xfrm>
            <a:off x="1901686" y="5699894"/>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A</a:t>
            </a:r>
            <a:endParaRPr kumimoji="1" lang="zh-CN" altLang="en-US" sz="2000" dirty="0">
              <a:latin typeface="Rockwell" panose="02060603020205020403" pitchFamily="18" charset="0"/>
            </a:endParaRPr>
          </a:p>
        </p:txBody>
      </p:sp>
      <p:sp>
        <p:nvSpPr>
          <p:cNvPr id="39" name="文本框 38">
            <a:extLst>
              <a:ext uri="{FF2B5EF4-FFF2-40B4-BE49-F238E27FC236}">
                <a16:creationId xmlns:a16="http://schemas.microsoft.com/office/drawing/2014/main" id="{96D9FB26-0CFB-F48C-B01F-6C4C8EB9086D}"/>
              </a:ext>
            </a:extLst>
          </p:cNvPr>
          <p:cNvSpPr txBox="1"/>
          <p:nvPr/>
        </p:nvSpPr>
        <p:spPr>
          <a:xfrm>
            <a:off x="3309787" y="5708872"/>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B</a:t>
            </a:r>
            <a:endParaRPr kumimoji="1" lang="zh-CN" altLang="en-US" sz="2000" dirty="0">
              <a:latin typeface="Rockwell" panose="02060603020205020403" pitchFamily="18" charset="0"/>
            </a:endParaRPr>
          </a:p>
        </p:txBody>
      </p:sp>
      <p:sp>
        <p:nvSpPr>
          <p:cNvPr id="40" name="文本框 39">
            <a:extLst>
              <a:ext uri="{FF2B5EF4-FFF2-40B4-BE49-F238E27FC236}">
                <a16:creationId xmlns:a16="http://schemas.microsoft.com/office/drawing/2014/main" id="{EBD8D530-8469-2389-4DD8-BC3816CEB91E}"/>
              </a:ext>
            </a:extLst>
          </p:cNvPr>
          <p:cNvSpPr txBox="1"/>
          <p:nvPr/>
        </p:nvSpPr>
        <p:spPr>
          <a:xfrm>
            <a:off x="4041907" y="5707516"/>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C</a:t>
            </a:r>
            <a:endParaRPr kumimoji="1" lang="zh-CN" altLang="en-US" sz="2000" dirty="0">
              <a:latin typeface="Rockwell" panose="02060603020205020403" pitchFamily="18" charset="0"/>
            </a:endParaRPr>
          </a:p>
        </p:txBody>
      </p:sp>
      <p:grpSp>
        <p:nvGrpSpPr>
          <p:cNvPr id="74" name="组合 73">
            <a:extLst>
              <a:ext uri="{FF2B5EF4-FFF2-40B4-BE49-F238E27FC236}">
                <a16:creationId xmlns:a16="http://schemas.microsoft.com/office/drawing/2014/main" id="{94138578-A394-6080-C99D-2C71DEB0F097}"/>
              </a:ext>
            </a:extLst>
          </p:cNvPr>
          <p:cNvGrpSpPr/>
          <p:nvPr/>
        </p:nvGrpSpPr>
        <p:grpSpPr>
          <a:xfrm>
            <a:off x="4578752" y="5699894"/>
            <a:ext cx="720000" cy="417227"/>
            <a:chOff x="4179956" y="5728019"/>
            <a:chExt cx="720000" cy="417227"/>
          </a:xfrm>
        </p:grpSpPr>
        <p:cxnSp>
          <p:nvCxnSpPr>
            <p:cNvPr id="42" name="直线连接符 41">
              <a:extLst>
                <a:ext uri="{FF2B5EF4-FFF2-40B4-BE49-F238E27FC236}">
                  <a16:creationId xmlns:a16="http://schemas.microsoft.com/office/drawing/2014/main" id="{79298160-EF5E-F7EF-7BAC-12914FD097B7}"/>
                </a:ext>
              </a:extLst>
            </p:cNvPr>
            <p:cNvCxnSpPr>
              <a:cxnSpLocks/>
            </p:cNvCxnSpPr>
            <p:nvPr/>
          </p:nvCxnSpPr>
          <p:spPr>
            <a:xfrm>
              <a:off x="4899956" y="5987027"/>
              <a:ext cx="0" cy="158219"/>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46" name="直线连接符 45">
              <a:extLst>
                <a:ext uri="{FF2B5EF4-FFF2-40B4-BE49-F238E27FC236}">
                  <a16:creationId xmlns:a16="http://schemas.microsoft.com/office/drawing/2014/main" id="{02BBF3A1-3C10-2E52-1D33-DE415BFA52F0}"/>
                </a:ext>
              </a:extLst>
            </p:cNvPr>
            <p:cNvCxnSpPr>
              <a:cxnSpLocks/>
            </p:cNvCxnSpPr>
            <p:nvPr/>
          </p:nvCxnSpPr>
          <p:spPr>
            <a:xfrm>
              <a:off x="4179956" y="6105490"/>
              <a:ext cx="7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93E3C086-A663-01DE-E932-DC668A97AEA6}"/>
                </a:ext>
              </a:extLst>
            </p:cNvPr>
            <p:cNvSpPr txBox="1"/>
            <p:nvPr/>
          </p:nvSpPr>
          <p:spPr>
            <a:xfrm>
              <a:off x="4410973" y="5728019"/>
              <a:ext cx="282001" cy="400110"/>
            </a:xfrm>
            <a:prstGeom prst="rect">
              <a:avLst/>
            </a:prstGeom>
            <a:noFill/>
            <a:ln>
              <a:noFill/>
            </a:ln>
          </p:spPr>
          <p:txBody>
            <a:bodyPr wrap="square" rtlCol="0">
              <a:spAutoFit/>
            </a:bodyPr>
            <a:lstStyle/>
            <a:p>
              <a:r>
                <a:rPr kumimoji="1" lang="en-US" altLang="zh-CN" sz="2000" dirty="0">
                  <a:solidFill>
                    <a:schemeClr val="accent1"/>
                  </a:solidFill>
                  <a:latin typeface="Rockwell" panose="02060603020205020403" pitchFamily="18" charset="0"/>
                </a:rPr>
                <a:t>D</a:t>
              </a:r>
              <a:endParaRPr kumimoji="1" lang="zh-CN" altLang="en-US" sz="2000" dirty="0">
                <a:solidFill>
                  <a:schemeClr val="accent1"/>
                </a:solidFill>
                <a:latin typeface="Rockwell" panose="02060603020205020403" pitchFamily="18" charset="0"/>
              </a:endParaRPr>
            </a:p>
          </p:txBody>
        </p:sp>
      </p:grpSp>
      <p:sp>
        <p:nvSpPr>
          <p:cNvPr id="50" name="文本框 49">
            <a:extLst>
              <a:ext uri="{FF2B5EF4-FFF2-40B4-BE49-F238E27FC236}">
                <a16:creationId xmlns:a16="http://schemas.microsoft.com/office/drawing/2014/main" id="{A58A7E50-D6DE-E9F1-7389-0234F58BBF83}"/>
              </a:ext>
            </a:extLst>
          </p:cNvPr>
          <p:cNvSpPr txBox="1"/>
          <p:nvPr/>
        </p:nvSpPr>
        <p:spPr>
          <a:xfrm>
            <a:off x="733318" y="3583340"/>
            <a:ext cx="8410682" cy="52322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latin typeface="Rockwell" panose="02060603020205020403" pitchFamily="18" charset="0"/>
              </a:rPr>
              <a:t>Hierarchical variant: fit into data-plane stages</a:t>
            </a:r>
            <a:endParaRPr kumimoji="1" lang="zh-CN" altLang="en-US" sz="2800" dirty="0">
              <a:solidFill>
                <a:srgbClr val="C00000"/>
              </a:solidFill>
              <a:latin typeface="Avenir Book" panose="02000503020000020003" pitchFamily="2" charset="0"/>
            </a:endParaRPr>
          </a:p>
        </p:txBody>
      </p:sp>
      <p:sp>
        <p:nvSpPr>
          <p:cNvPr id="52" name="文本框 51">
            <a:extLst>
              <a:ext uri="{FF2B5EF4-FFF2-40B4-BE49-F238E27FC236}">
                <a16:creationId xmlns:a16="http://schemas.microsoft.com/office/drawing/2014/main" id="{B1B88EEA-0F30-48FF-6240-046C143B8671}"/>
              </a:ext>
            </a:extLst>
          </p:cNvPr>
          <p:cNvSpPr txBox="1"/>
          <p:nvPr/>
        </p:nvSpPr>
        <p:spPr>
          <a:xfrm>
            <a:off x="1463549" y="5081782"/>
            <a:ext cx="282001" cy="400110"/>
          </a:xfrm>
          <a:prstGeom prst="rect">
            <a:avLst/>
          </a:prstGeom>
          <a:solidFill>
            <a:schemeClr val="bg1"/>
          </a:solidFill>
        </p:spPr>
        <p:txBody>
          <a:bodyPr wrap="square" rtlCol="0">
            <a:spAutoFit/>
          </a:bodyPr>
          <a:lstStyle/>
          <a:p>
            <a:r>
              <a:rPr kumimoji="1" lang="en-US" altLang="zh-CN" sz="2000" dirty="0">
                <a:solidFill>
                  <a:schemeClr val="accent1"/>
                </a:solidFill>
                <a:latin typeface="Rockwell" panose="02060603020205020403" pitchFamily="18" charset="0"/>
              </a:rPr>
              <a:t>D</a:t>
            </a:r>
            <a:endParaRPr kumimoji="1" lang="zh-CN" altLang="en-US" sz="2000" dirty="0">
              <a:solidFill>
                <a:schemeClr val="accent1"/>
              </a:solidFill>
              <a:latin typeface="Rockwell" panose="02060603020205020403" pitchFamily="18" charset="0"/>
            </a:endParaRP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ABDE58E6-8B14-C95D-72B7-9A576A416B81}"/>
                  </a:ext>
                </a:extLst>
              </p:cNvPr>
              <p:cNvSpPr txBox="1"/>
              <p:nvPr/>
            </p:nvSpPr>
            <p:spPr>
              <a:xfrm>
                <a:off x="1289372" y="4184680"/>
                <a:ext cx="6323073" cy="430887"/>
              </a:xfrm>
              <a:prstGeom prst="rect">
                <a:avLst/>
              </a:prstGeom>
              <a:noFill/>
            </p:spPr>
            <p:txBody>
              <a:bodyPr wrap="square">
                <a:spAutoFit/>
              </a:bodyPr>
              <a:lstStyle/>
              <a:p>
                <a:r>
                  <a:rPr kumimoji="1" lang="en-US" altLang="zh-CN" sz="2200" dirty="0">
                    <a:solidFill>
                      <a:schemeClr val="tx1"/>
                    </a:solidFill>
                    <a:latin typeface="Avenir Book" panose="02000503020000020003" pitchFamily="2" charset="0"/>
                  </a:rPr>
                  <a:t>full </a:t>
                </a:r>
                <a14:m>
                  <m:oMath xmlns:m="http://schemas.openxmlformats.org/officeDocument/2006/math">
                    <m:r>
                      <a:rPr kumimoji="1" lang="en-US" altLang="zh-CN" sz="2200" i="1" smtClean="0">
                        <a:solidFill>
                          <a:schemeClr val="tx1"/>
                        </a:solidFill>
                        <a:latin typeface="Cambria Math" panose="02040503050406030204" pitchFamily="18" charset="0"/>
                        <a:ea typeface="Cambria Math" panose="02040503050406030204" pitchFamily="18" charset="0"/>
                      </a:rPr>
                      <m:t>→</m:t>
                    </m:r>
                  </m:oMath>
                </a14:m>
                <a:r>
                  <a:rPr kumimoji="1" lang="en-US" altLang="zh-CN" sz="2200" dirty="0">
                    <a:solidFill>
                      <a:schemeClr val="tx1"/>
                    </a:solidFill>
                    <a:latin typeface="Avenir Book" panose="02000503020000020003" pitchFamily="2" charset="0"/>
                  </a:rPr>
                  <a:t> overwrite, pass</a:t>
                </a:r>
                <a:endParaRPr lang="zh-CN" altLang="en-US" sz="2200" dirty="0"/>
              </a:p>
            </p:txBody>
          </p:sp>
        </mc:Choice>
        <mc:Fallback xmlns="">
          <p:sp>
            <p:nvSpPr>
              <p:cNvPr id="54" name="文本框 53">
                <a:extLst>
                  <a:ext uri="{FF2B5EF4-FFF2-40B4-BE49-F238E27FC236}">
                    <a16:creationId xmlns:a16="http://schemas.microsoft.com/office/drawing/2014/main" id="{ABDE58E6-8B14-C95D-72B7-9A576A416B81}"/>
                  </a:ext>
                </a:extLst>
              </p:cNvPr>
              <p:cNvSpPr txBox="1">
                <a:spLocks noRot="1" noChangeAspect="1" noMove="1" noResize="1" noEditPoints="1" noAdjustHandles="1" noChangeArrowheads="1" noChangeShapeType="1" noTextEdit="1"/>
              </p:cNvSpPr>
              <p:nvPr/>
            </p:nvSpPr>
            <p:spPr>
              <a:xfrm>
                <a:off x="1289372" y="4184680"/>
                <a:ext cx="6323073" cy="430887"/>
              </a:xfrm>
              <a:prstGeom prst="rect">
                <a:avLst/>
              </a:prstGeom>
              <a:blipFill>
                <a:blip r:embed="rId3"/>
                <a:stretch>
                  <a:fillRect l="-1202" t="-8571" b="-25714"/>
                </a:stretch>
              </a:blipFill>
            </p:spPr>
            <p:txBody>
              <a:bodyPr/>
              <a:lstStyle/>
              <a:p>
                <a:r>
                  <a:rPr lang="zh-CN" altLang="en-US">
                    <a:noFill/>
                  </a:rPr>
                  <a:t> </a:t>
                </a:r>
              </a:p>
            </p:txBody>
          </p:sp>
        </mc:Fallback>
      </mc:AlternateContent>
      <p:sp>
        <p:nvSpPr>
          <p:cNvPr id="63" name="文本框 62">
            <a:extLst>
              <a:ext uri="{FF2B5EF4-FFF2-40B4-BE49-F238E27FC236}">
                <a16:creationId xmlns:a16="http://schemas.microsoft.com/office/drawing/2014/main" id="{182CE798-AC90-8CE6-AEC2-AF2C9C24C56E}"/>
              </a:ext>
            </a:extLst>
          </p:cNvPr>
          <p:cNvSpPr txBox="1"/>
          <p:nvPr/>
        </p:nvSpPr>
        <p:spPr>
          <a:xfrm>
            <a:off x="5211904" y="5076545"/>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A</a:t>
            </a:r>
            <a:endParaRPr kumimoji="1" lang="zh-CN" altLang="en-US" sz="2000" dirty="0">
              <a:latin typeface="Rockwell" panose="02060603020205020403" pitchFamily="18" charset="0"/>
            </a:endParaRPr>
          </a:p>
        </p:txBody>
      </p:sp>
      <p:grpSp>
        <p:nvGrpSpPr>
          <p:cNvPr id="72" name="组合 71">
            <a:extLst>
              <a:ext uri="{FF2B5EF4-FFF2-40B4-BE49-F238E27FC236}">
                <a16:creationId xmlns:a16="http://schemas.microsoft.com/office/drawing/2014/main" id="{E3D2C0FF-24A3-7A0C-EDCC-C4502E6933B1}"/>
              </a:ext>
            </a:extLst>
          </p:cNvPr>
          <p:cNvGrpSpPr/>
          <p:nvPr/>
        </p:nvGrpSpPr>
        <p:grpSpPr>
          <a:xfrm>
            <a:off x="1633894" y="4701671"/>
            <a:ext cx="3802082" cy="197206"/>
            <a:chOff x="1598875" y="4711875"/>
            <a:chExt cx="3802082" cy="197206"/>
          </a:xfrm>
        </p:grpSpPr>
        <p:cxnSp>
          <p:nvCxnSpPr>
            <p:cNvPr id="67" name="直线连接符 66">
              <a:extLst>
                <a:ext uri="{FF2B5EF4-FFF2-40B4-BE49-F238E27FC236}">
                  <a16:creationId xmlns:a16="http://schemas.microsoft.com/office/drawing/2014/main" id="{3769A647-5494-2B19-48B0-0157632A03EC}"/>
                </a:ext>
              </a:extLst>
            </p:cNvPr>
            <p:cNvCxnSpPr/>
            <p:nvPr/>
          </p:nvCxnSpPr>
          <p:spPr>
            <a:xfrm flipV="1">
              <a:off x="1599315" y="4711875"/>
              <a:ext cx="0" cy="197206"/>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直线连接符 67">
              <a:extLst>
                <a:ext uri="{FF2B5EF4-FFF2-40B4-BE49-F238E27FC236}">
                  <a16:creationId xmlns:a16="http://schemas.microsoft.com/office/drawing/2014/main" id="{0127A7E1-4E57-1DDD-549A-C46ED87DF7CB}"/>
                </a:ext>
              </a:extLst>
            </p:cNvPr>
            <p:cNvCxnSpPr>
              <a:cxnSpLocks/>
            </p:cNvCxnSpPr>
            <p:nvPr/>
          </p:nvCxnSpPr>
          <p:spPr>
            <a:xfrm flipH="1">
              <a:off x="1598875" y="4720645"/>
              <a:ext cx="38020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直线连接符 70">
              <a:extLst>
                <a:ext uri="{FF2B5EF4-FFF2-40B4-BE49-F238E27FC236}">
                  <a16:creationId xmlns:a16="http://schemas.microsoft.com/office/drawing/2014/main" id="{FFB12889-8CF9-6273-8D8B-7FDD0FEA713B}"/>
                </a:ext>
              </a:extLst>
            </p:cNvPr>
            <p:cNvCxnSpPr/>
            <p:nvPr/>
          </p:nvCxnSpPr>
          <p:spPr>
            <a:xfrm flipV="1">
              <a:off x="5400957" y="4711875"/>
              <a:ext cx="0" cy="19720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78" name="组合 77">
            <a:extLst>
              <a:ext uri="{FF2B5EF4-FFF2-40B4-BE49-F238E27FC236}">
                <a16:creationId xmlns:a16="http://schemas.microsoft.com/office/drawing/2014/main" id="{694D2542-2C87-F2E6-F204-4DC267FF5798}"/>
              </a:ext>
            </a:extLst>
          </p:cNvPr>
          <p:cNvGrpSpPr/>
          <p:nvPr/>
        </p:nvGrpSpPr>
        <p:grpSpPr>
          <a:xfrm>
            <a:off x="5298752" y="5677255"/>
            <a:ext cx="720000" cy="439866"/>
            <a:chOff x="4899956" y="5705380"/>
            <a:chExt cx="720000" cy="439866"/>
          </a:xfrm>
        </p:grpSpPr>
        <p:cxnSp>
          <p:nvCxnSpPr>
            <p:cNvPr id="43" name="直线连接符 42">
              <a:extLst>
                <a:ext uri="{FF2B5EF4-FFF2-40B4-BE49-F238E27FC236}">
                  <a16:creationId xmlns:a16="http://schemas.microsoft.com/office/drawing/2014/main" id="{7D89AFA1-AE40-EC8D-790A-DF871B5A8F4B}"/>
                </a:ext>
              </a:extLst>
            </p:cNvPr>
            <p:cNvCxnSpPr>
              <a:cxnSpLocks/>
            </p:cNvCxnSpPr>
            <p:nvPr/>
          </p:nvCxnSpPr>
          <p:spPr>
            <a:xfrm>
              <a:off x="5619956" y="5987027"/>
              <a:ext cx="0" cy="158219"/>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F10DF8F0-A938-4691-1B84-3758232FB2CE}"/>
                </a:ext>
              </a:extLst>
            </p:cNvPr>
            <p:cNvSpPr txBox="1"/>
            <p:nvPr/>
          </p:nvSpPr>
          <p:spPr>
            <a:xfrm>
              <a:off x="5118956" y="5705380"/>
              <a:ext cx="282001" cy="400110"/>
            </a:xfrm>
            <a:prstGeom prst="rect">
              <a:avLst/>
            </a:prstGeom>
            <a:noFill/>
          </p:spPr>
          <p:txBody>
            <a:bodyPr wrap="square" rtlCol="0">
              <a:spAutoFit/>
            </a:bodyPr>
            <a:lstStyle/>
            <a:p>
              <a:r>
                <a:rPr kumimoji="1" lang="en-US" altLang="zh-CN" sz="2000" dirty="0">
                  <a:solidFill>
                    <a:schemeClr val="accent1"/>
                  </a:solidFill>
                  <a:latin typeface="Rockwell" panose="02060603020205020403" pitchFamily="18" charset="0"/>
                </a:rPr>
                <a:t>E</a:t>
              </a:r>
              <a:endParaRPr kumimoji="1" lang="zh-CN" altLang="en-US" sz="2000" dirty="0">
                <a:solidFill>
                  <a:schemeClr val="accent1"/>
                </a:solidFill>
                <a:latin typeface="Rockwell" panose="02060603020205020403" pitchFamily="18" charset="0"/>
              </a:endParaRPr>
            </a:p>
          </p:txBody>
        </p:sp>
        <p:cxnSp>
          <p:nvCxnSpPr>
            <p:cNvPr id="75" name="直线连接符 74">
              <a:extLst>
                <a:ext uri="{FF2B5EF4-FFF2-40B4-BE49-F238E27FC236}">
                  <a16:creationId xmlns:a16="http://schemas.microsoft.com/office/drawing/2014/main" id="{9F2E8EE4-9C18-9F3B-48D2-D84074C0A2C2}"/>
                </a:ext>
              </a:extLst>
            </p:cNvPr>
            <p:cNvCxnSpPr>
              <a:cxnSpLocks/>
            </p:cNvCxnSpPr>
            <p:nvPr/>
          </p:nvCxnSpPr>
          <p:spPr>
            <a:xfrm>
              <a:off x="4899956" y="6105490"/>
              <a:ext cx="7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0" name="组合 79">
            <a:extLst>
              <a:ext uri="{FF2B5EF4-FFF2-40B4-BE49-F238E27FC236}">
                <a16:creationId xmlns:a16="http://schemas.microsoft.com/office/drawing/2014/main" id="{14B14DB3-9862-51CE-D7B1-E3376B38E751}"/>
              </a:ext>
            </a:extLst>
          </p:cNvPr>
          <p:cNvGrpSpPr/>
          <p:nvPr/>
        </p:nvGrpSpPr>
        <p:grpSpPr>
          <a:xfrm>
            <a:off x="6018752" y="5958902"/>
            <a:ext cx="720000" cy="158219"/>
            <a:chOff x="5619956" y="5987027"/>
            <a:chExt cx="720000" cy="158219"/>
          </a:xfrm>
        </p:grpSpPr>
        <p:cxnSp>
          <p:nvCxnSpPr>
            <p:cNvPr id="44" name="直线连接符 43">
              <a:extLst>
                <a:ext uri="{FF2B5EF4-FFF2-40B4-BE49-F238E27FC236}">
                  <a16:creationId xmlns:a16="http://schemas.microsoft.com/office/drawing/2014/main" id="{74C4ADB9-DB93-E169-8638-E87A1C0C776F}"/>
                </a:ext>
              </a:extLst>
            </p:cNvPr>
            <p:cNvCxnSpPr>
              <a:cxnSpLocks/>
            </p:cNvCxnSpPr>
            <p:nvPr/>
          </p:nvCxnSpPr>
          <p:spPr>
            <a:xfrm>
              <a:off x="6339956" y="5987027"/>
              <a:ext cx="0" cy="158219"/>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76" name="直线连接符 75">
              <a:extLst>
                <a:ext uri="{FF2B5EF4-FFF2-40B4-BE49-F238E27FC236}">
                  <a16:creationId xmlns:a16="http://schemas.microsoft.com/office/drawing/2014/main" id="{C73E3AF5-E631-7B1E-9507-78D7B4501E00}"/>
                </a:ext>
              </a:extLst>
            </p:cNvPr>
            <p:cNvCxnSpPr>
              <a:cxnSpLocks/>
            </p:cNvCxnSpPr>
            <p:nvPr/>
          </p:nvCxnSpPr>
          <p:spPr>
            <a:xfrm>
              <a:off x="5619956" y="6106016"/>
              <a:ext cx="7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05FA1638-DC51-7748-1FC0-FFADD5B118E8}"/>
              </a:ext>
            </a:extLst>
          </p:cNvPr>
          <p:cNvGrpSpPr/>
          <p:nvPr/>
        </p:nvGrpSpPr>
        <p:grpSpPr>
          <a:xfrm>
            <a:off x="6738752" y="5707516"/>
            <a:ext cx="720000" cy="409605"/>
            <a:chOff x="6339956" y="5735641"/>
            <a:chExt cx="720000" cy="409605"/>
          </a:xfrm>
        </p:grpSpPr>
        <p:cxnSp>
          <p:nvCxnSpPr>
            <p:cNvPr id="45" name="直线连接符 44">
              <a:extLst>
                <a:ext uri="{FF2B5EF4-FFF2-40B4-BE49-F238E27FC236}">
                  <a16:creationId xmlns:a16="http://schemas.microsoft.com/office/drawing/2014/main" id="{CA626093-5089-D02E-7F82-6CD376BABC4D}"/>
                </a:ext>
              </a:extLst>
            </p:cNvPr>
            <p:cNvCxnSpPr>
              <a:cxnSpLocks/>
            </p:cNvCxnSpPr>
            <p:nvPr/>
          </p:nvCxnSpPr>
          <p:spPr>
            <a:xfrm>
              <a:off x="7059956" y="5987027"/>
              <a:ext cx="0" cy="158219"/>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FA83712D-ABB3-1F4A-71C4-D8F8FDE29769}"/>
                </a:ext>
              </a:extLst>
            </p:cNvPr>
            <p:cNvSpPr txBox="1"/>
            <p:nvPr/>
          </p:nvSpPr>
          <p:spPr>
            <a:xfrm>
              <a:off x="6551194" y="5735641"/>
              <a:ext cx="282001" cy="400110"/>
            </a:xfrm>
            <a:prstGeom prst="rect">
              <a:avLst/>
            </a:prstGeom>
            <a:noFill/>
          </p:spPr>
          <p:txBody>
            <a:bodyPr wrap="square" rtlCol="0">
              <a:spAutoFit/>
            </a:bodyPr>
            <a:lstStyle/>
            <a:p>
              <a:r>
                <a:rPr kumimoji="1" lang="en-US" altLang="zh-CN" sz="2000" dirty="0">
                  <a:solidFill>
                    <a:schemeClr val="accent1"/>
                  </a:solidFill>
                  <a:latin typeface="Rockwell" panose="02060603020205020403" pitchFamily="18" charset="0"/>
                </a:rPr>
                <a:t>F</a:t>
              </a:r>
              <a:endParaRPr kumimoji="1" lang="zh-CN" altLang="en-US" sz="2000" dirty="0">
                <a:solidFill>
                  <a:schemeClr val="accent1"/>
                </a:solidFill>
                <a:latin typeface="Rockwell" panose="02060603020205020403" pitchFamily="18" charset="0"/>
              </a:endParaRPr>
            </a:p>
          </p:txBody>
        </p:sp>
        <p:cxnSp>
          <p:nvCxnSpPr>
            <p:cNvPr id="77" name="直线连接符 76">
              <a:extLst>
                <a:ext uri="{FF2B5EF4-FFF2-40B4-BE49-F238E27FC236}">
                  <a16:creationId xmlns:a16="http://schemas.microsoft.com/office/drawing/2014/main" id="{65A47033-90FF-B4E3-AF3E-93C0A23A54FF}"/>
                </a:ext>
              </a:extLst>
            </p:cNvPr>
            <p:cNvCxnSpPr>
              <a:cxnSpLocks/>
            </p:cNvCxnSpPr>
            <p:nvPr/>
          </p:nvCxnSpPr>
          <p:spPr>
            <a:xfrm>
              <a:off x="6339956" y="6105490"/>
              <a:ext cx="7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6" name="组合 85">
            <a:extLst>
              <a:ext uri="{FF2B5EF4-FFF2-40B4-BE49-F238E27FC236}">
                <a16:creationId xmlns:a16="http://schemas.microsoft.com/office/drawing/2014/main" id="{278A5295-266D-355F-1BC8-C83227131B05}"/>
              </a:ext>
            </a:extLst>
          </p:cNvPr>
          <p:cNvGrpSpPr/>
          <p:nvPr/>
        </p:nvGrpSpPr>
        <p:grpSpPr>
          <a:xfrm>
            <a:off x="3777622" y="4701409"/>
            <a:ext cx="3802082" cy="197206"/>
            <a:chOff x="1598875" y="4711875"/>
            <a:chExt cx="3802082" cy="197206"/>
          </a:xfrm>
        </p:grpSpPr>
        <p:cxnSp>
          <p:nvCxnSpPr>
            <p:cNvPr id="87" name="直线连接符 86">
              <a:extLst>
                <a:ext uri="{FF2B5EF4-FFF2-40B4-BE49-F238E27FC236}">
                  <a16:creationId xmlns:a16="http://schemas.microsoft.com/office/drawing/2014/main" id="{C8BA5BC3-1C27-330F-63DB-38045D46002F}"/>
                </a:ext>
              </a:extLst>
            </p:cNvPr>
            <p:cNvCxnSpPr/>
            <p:nvPr/>
          </p:nvCxnSpPr>
          <p:spPr>
            <a:xfrm flipV="1">
              <a:off x="1599315" y="4711875"/>
              <a:ext cx="0" cy="197206"/>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线连接符 87">
              <a:extLst>
                <a:ext uri="{FF2B5EF4-FFF2-40B4-BE49-F238E27FC236}">
                  <a16:creationId xmlns:a16="http://schemas.microsoft.com/office/drawing/2014/main" id="{358D3A85-CD0F-16ED-C7A0-0FC39A6B051D}"/>
                </a:ext>
              </a:extLst>
            </p:cNvPr>
            <p:cNvCxnSpPr>
              <a:cxnSpLocks/>
            </p:cNvCxnSpPr>
            <p:nvPr/>
          </p:nvCxnSpPr>
          <p:spPr>
            <a:xfrm flipH="1">
              <a:off x="1598875" y="4720645"/>
              <a:ext cx="38020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线连接符 88">
              <a:extLst>
                <a:ext uri="{FF2B5EF4-FFF2-40B4-BE49-F238E27FC236}">
                  <a16:creationId xmlns:a16="http://schemas.microsoft.com/office/drawing/2014/main" id="{7F9F5353-C811-4CB6-4ABA-7702033E970F}"/>
                </a:ext>
              </a:extLst>
            </p:cNvPr>
            <p:cNvCxnSpPr/>
            <p:nvPr/>
          </p:nvCxnSpPr>
          <p:spPr>
            <a:xfrm flipV="1">
              <a:off x="5400957" y="4711875"/>
              <a:ext cx="0" cy="19720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90" name="文本框 89">
            <a:extLst>
              <a:ext uri="{FF2B5EF4-FFF2-40B4-BE49-F238E27FC236}">
                <a16:creationId xmlns:a16="http://schemas.microsoft.com/office/drawing/2014/main" id="{466B19BF-64B2-EFA2-0437-A6418DD22CE7}"/>
              </a:ext>
            </a:extLst>
          </p:cNvPr>
          <p:cNvSpPr txBox="1"/>
          <p:nvPr/>
        </p:nvSpPr>
        <p:spPr>
          <a:xfrm>
            <a:off x="2200756" y="5071261"/>
            <a:ext cx="282001" cy="400110"/>
          </a:xfrm>
          <a:prstGeom prst="rect">
            <a:avLst/>
          </a:prstGeom>
          <a:noFill/>
        </p:spPr>
        <p:txBody>
          <a:bodyPr wrap="square" rtlCol="0">
            <a:spAutoFit/>
          </a:bodyPr>
          <a:lstStyle/>
          <a:p>
            <a:r>
              <a:rPr kumimoji="1" lang="en-US" altLang="zh-CN" sz="2000" dirty="0">
                <a:solidFill>
                  <a:schemeClr val="accent1"/>
                </a:solidFill>
                <a:latin typeface="Rockwell" panose="02060603020205020403" pitchFamily="18" charset="0"/>
              </a:rPr>
              <a:t>E</a:t>
            </a:r>
            <a:endParaRPr kumimoji="1" lang="zh-CN" altLang="en-US" sz="2000" dirty="0">
              <a:solidFill>
                <a:schemeClr val="accent1"/>
              </a:solidFill>
              <a:latin typeface="Rockwell" panose="02060603020205020403" pitchFamily="18" charset="0"/>
            </a:endParaRPr>
          </a:p>
        </p:txBody>
      </p:sp>
      <p:sp>
        <p:nvSpPr>
          <p:cNvPr id="91" name="文本框 90">
            <a:extLst>
              <a:ext uri="{FF2B5EF4-FFF2-40B4-BE49-F238E27FC236}">
                <a16:creationId xmlns:a16="http://schemas.microsoft.com/office/drawing/2014/main" id="{0D27B977-4D79-62A4-F0B2-6F3B248A5629}"/>
              </a:ext>
            </a:extLst>
          </p:cNvPr>
          <p:cNvSpPr txBox="1"/>
          <p:nvPr/>
        </p:nvSpPr>
        <p:spPr>
          <a:xfrm>
            <a:off x="3636621" y="5045024"/>
            <a:ext cx="282001" cy="400110"/>
          </a:xfrm>
          <a:prstGeom prst="rect">
            <a:avLst/>
          </a:prstGeom>
          <a:solidFill>
            <a:schemeClr val="bg1"/>
          </a:solidFill>
        </p:spPr>
        <p:txBody>
          <a:bodyPr wrap="square" rtlCol="0">
            <a:spAutoFit/>
          </a:bodyPr>
          <a:lstStyle/>
          <a:p>
            <a:r>
              <a:rPr kumimoji="1" lang="en-US" altLang="zh-CN" sz="2000" dirty="0">
                <a:solidFill>
                  <a:schemeClr val="accent1"/>
                </a:solidFill>
                <a:latin typeface="Rockwell" panose="02060603020205020403" pitchFamily="18" charset="0"/>
              </a:rPr>
              <a:t>F</a:t>
            </a:r>
            <a:endParaRPr kumimoji="1" lang="zh-CN" altLang="en-US" sz="2000" dirty="0">
              <a:solidFill>
                <a:schemeClr val="accent1"/>
              </a:solidFill>
              <a:latin typeface="Rockwell" panose="02060603020205020403" pitchFamily="18" charset="0"/>
            </a:endParaRPr>
          </a:p>
        </p:txBody>
      </p:sp>
      <p:sp>
        <p:nvSpPr>
          <p:cNvPr id="92" name="文本框 91">
            <a:extLst>
              <a:ext uri="{FF2B5EF4-FFF2-40B4-BE49-F238E27FC236}">
                <a16:creationId xmlns:a16="http://schemas.microsoft.com/office/drawing/2014/main" id="{3B0118D2-B8CB-8DD2-28C4-E76171E58BFD}"/>
              </a:ext>
            </a:extLst>
          </p:cNvPr>
          <p:cNvSpPr txBox="1"/>
          <p:nvPr/>
        </p:nvSpPr>
        <p:spPr>
          <a:xfrm>
            <a:off x="7402547" y="5081782"/>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C</a:t>
            </a:r>
            <a:endParaRPr kumimoji="1" lang="zh-CN" altLang="en-US" sz="2000" dirty="0">
              <a:latin typeface="Rockwell" panose="02060603020205020403" pitchFamily="18" charset="0"/>
            </a:endParaRPr>
          </a:p>
        </p:txBody>
      </p:sp>
      <p:grpSp>
        <p:nvGrpSpPr>
          <p:cNvPr id="93" name="组合 92">
            <a:extLst>
              <a:ext uri="{FF2B5EF4-FFF2-40B4-BE49-F238E27FC236}">
                <a16:creationId xmlns:a16="http://schemas.microsoft.com/office/drawing/2014/main" id="{5BC29D3F-1DE2-1839-E26F-32E84CFD97A7}"/>
              </a:ext>
            </a:extLst>
          </p:cNvPr>
          <p:cNvGrpSpPr/>
          <p:nvPr/>
        </p:nvGrpSpPr>
        <p:grpSpPr>
          <a:xfrm>
            <a:off x="3080953" y="4701409"/>
            <a:ext cx="3802082" cy="197206"/>
            <a:chOff x="1598875" y="4711875"/>
            <a:chExt cx="3802082" cy="197206"/>
          </a:xfrm>
        </p:grpSpPr>
        <p:cxnSp>
          <p:nvCxnSpPr>
            <p:cNvPr id="94" name="直线连接符 93">
              <a:extLst>
                <a:ext uri="{FF2B5EF4-FFF2-40B4-BE49-F238E27FC236}">
                  <a16:creationId xmlns:a16="http://schemas.microsoft.com/office/drawing/2014/main" id="{ECBEC9F9-C3EC-94FF-889B-6010B391FF64}"/>
                </a:ext>
              </a:extLst>
            </p:cNvPr>
            <p:cNvCxnSpPr/>
            <p:nvPr/>
          </p:nvCxnSpPr>
          <p:spPr>
            <a:xfrm flipV="1">
              <a:off x="1599315" y="4711875"/>
              <a:ext cx="0" cy="197206"/>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直线连接符 94">
              <a:extLst>
                <a:ext uri="{FF2B5EF4-FFF2-40B4-BE49-F238E27FC236}">
                  <a16:creationId xmlns:a16="http://schemas.microsoft.com/office/drawing/2014/main" id="{BC8FC744-9936-2A36-98E5-3975BF847064}"/>
                </a:ext>
              </a:extLst>
            </p:cNvPr>
            <p:cNvCxnSpPr>
              <a:cxnSpLocks/>
            </p:cNvCxnSpPr>
            <p:nvPr/>
          </p:nvCxnSpPr>
          <p:spPr>
            <a:xfrm flipH="1">
              <a:off x="1598875" y="4720645"/>
              <a:ext cx="38020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线连接符 95">
              <a:extLst>
                <a:ext uri="{FF2B5EF4-FFF2-40B4-BE49-F238E27FC236}">
                  <a16:creationId xmlns:a16="http://schemas.microsoft.com/office/drawing/2014/main" id="{785C15EA-B1E9-22BD-4ED3-E815E8F2C827}"/>
                </a:ext>
              </a:extLst>
            </p:cNvPr>
            <p:cNvCxnSpPr/>
            <p:nvPr/>
          </p:nvCxnSpPr>
          <p:spPr>
            <a:xfrm flipV="1">
              <a:off x="5400957" y="4711875"/>
              <a:ext cx="0" cy="19720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97" name="文本框 96">
            <a:extLst>
              <a:ext uri="{FF2B5EF4-FFF2-40B4-BE49-F238E27FC236}">
                <a16:creationId xmlns:a16="http://schemas.microsoft.com/office/drawing/2014/main" id="{77C382C0-0840-A344-A5FF-062669BFAA6D}"/>
              </a:ext>
            </a:extLst>
          </p:cNvPr>
          <p:cNvSpPr txBox="1"/>
          <p:nvPr/>
        </p:nvSpPr>
        <p:spPr>
          <a:xfrm>
            <a:off x="6682547" y="5084568"/>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B</a:t>
            </a:r>
            <a:endParaRPr kumimoji="1" lang="zh-CN" altLang="en-US" sz="2000" dirty="0">
              <a:latin typeface="Rockwell" panose="02060603020205020403" pitchFamily="18" charset="0"/>
            </a:endParaRPr>
          </a:p>
        </p:txBody>
      </p:sp>
      <p:sp>
        <p:nvSpPr>
          <p:cNvPr id="98" name="文本框 97">
            <a:extLst>
              <a:ext uri="{FF2B5EF4-FFF2-40B4-BE49-F238E27FC236}">
                <a16:creationId xmlns:a16="http://schemas.microsoft.com/office/drawing/2014/main" id="{A1F05E84-C7C6-5BCF-B6F5-737584E67908}"/>
              </a:ext>
            </a:extLst>
          </p:cNvPr>
          <p:cNvSpPr txBox="1"/>
          <p:nvPr/>
        </p:nvSpPr>
        <p:spPr>
          <a:xfrm>
            <a:off x="2922801" y="5050205"/>
            <a:ext cx="282001" cy="400110"/>
          </a:xfrm>
          <a:prstGeom prst="rect">
            <a:avLst/>
          </a:prstGeom>
          <a:solidFill>
            <a:schemeClr val="bg1"/>
          </a:solidFill>
        </p:spPr>
        <p:txBody>
          <a:bodyPr wrap="square" rtlCol="0">
            <a:spAutoFit/>
          </a:bodyPr>
          <a:lstStyle/>
          <a:p>
            <a:endParaRPr kumimoji="1" lang="zh-CN" altLang="en-US" sz="2000" dirty="0">
              <a:solidFill>
                <a:schemeClr val="accent1"/>
              </a:solidFill>
              <a:latin typeface="Rockwell" panose="02060603020205020403" pitchFamily="18" charset="0"/>
            </a:endParaRPr>
          </a:p>
        </p:txBody>
      </p:sp>
      <p:sp>
        <p:nvSpPr>
          <p:cNvPr id="99" name="文本框 98">
            <a:extLst>
              <a:ext uri="{FF2B5EF4-FFF2-40B4-BE49-F238E27FC236}">
                <a16:creationId xmlns:a16="http://schemas.microsoft.com/office/drawing/2014/main" id="{78AC7BD9-4439-5FFF-5E17-568444620FC1}"/>
              </a:ext>
            </a:extLst>
          </p:cNvPr>
          <p:cNvSpPr txBox="1"/>
          <p:nvPr/>
        </p:nvSpPr>
        <p:spPr>
          <a:xfrm>
            <a:off x="3542130" y="6262707"/>
            <a:ext cx="2488022" cy="430887"/>
          </a:xfrm>
          <a:prstGeom prst="rect">
            <a:avLst/>
          </a:prstGeom>
          <a:noFill/>
        </p:spPr>
        <p:txBody>
          <a:bodyPr wrap="square" rtlCol="0">
            <a:spAutoFit/>
          </a:bodyPr>
          <a:lstStyle/>
          <a:p>
            <a:r>
              <a:rPr kumimoji="1" lang="en-US" altLang="zh-CN" sz="2200" dirty="0">
                <a:latin typeface="Rockwell" panose="02060603020205020403" pitchFamily="18" charset="0"/>
              </a:rPr>
              <a:t>update in cycles</a:t>
            </a:r>
            <a:endParaRPr kumimoji="1" lang="zh-CN" altLang="en-US" sz="2200" dirty="0">
              <a:latin typeface="Rockwell" panose="02060603020205020403" pitchFamily="18" charset="0"/>
            </a:endParaRPr>
          </a:p>
        </p:txBody>
      </p:sp>
      <p:sp>
        <p:nvSpPr>
          <p:cNvPr id="2" name="灯片编号占位符 1">
            <a:extLst>
              <a:ext uri="{FF2B5EF4-FFF2-40B4-BE49-F238E27FC236}">
                <a16:creationId xmlns:a16="http://schemas.microsoft.com/office/drawing/2014/main" id="{C9698658-BE92-5709-23DA-69F7C16C007A}"/>
              </a:ext>
            </a:extLst>
          </p:cNvPr>
          <p:cNvSpPr>
            <a:spLocks noGrp="1"/>
          </p:cNvSpPr>
          <p:nvPr>
            <p:ph type="sldNum" sz="quarter" idx="12"/>
          </p:nvPr>
        </p:nvSpPr>
        <p:spPr>
          <a:xfrm>
            <a:off x="7086600" y="6486970"/>
            <a:ext cx="2057400" cy="365125"/>
          </a:xfrm>
        </p:spPr>
        <p:txBody>
          <a:bodyPr/>
          <a:lstStyle/>
          <a:p>
            <a:fld id="{47135AD3-AF81-A74E-B8CE-BB44C7BBCB1E}" type="slidenum">
              <a:rPr kumimoji="1" lang="zh-CN" altLang="en-US" smtClean="0"/>
              <a:t>10</a:t>
            </a:fld>
            <a:endParaRPr kumimoji="1" lang="zh-CN" altLang="en-US"/>
          </a:p>
        </p:txBody>
      </p:sp>
      <p:grpSp>
        <p:nvGrpSpPr>
          <p:cNvPr id="53" name="组合 52">
            <a:extLst>
              <a:ext uri="{FF2B5EF4-FFF2-40B4-BE49-F238E27FC236}">
                <a16:creationId xmlns:a16="http://schemas.microsoft.com/office/drawing/2014/main" id="{EC9C458D-C1D1-2682-3CEA-E42E0E156A28}"/>
              </a:ext>
            </a:extLst>
          </p:cNvPr>
          <p:cNvGrpSpPr/>
          <p:nvPr/>
        </p:nvGrpSpPr>
        <p:grpSpPr>
          <a:xfrm>
            <a:off x="6397750" y="1731742"/>
            <a:ext cx="2159995" cy="1293323"/>
            <a:chOff x="3765935" y="2379492"/>
            <a:chExt cx="2881594" cy="1293323"/>
          </a:xfrm>
        </p:grpSpPr>
        <p:cxnSp>
          <p:nvCxnSpPr>
            <p:cNvPr id="17" name="直线连接符 16">
              <a:extLst>
                <a:ext uri="{FF2B5EF4-FFF2-40B4-BE49-F238E27FC236}">
                  <a16:creationId xmlns:a16="http://schemas.microsoft.com/office/drawing/2014/main" id="{3DDA199F-F05B-292C-D2F2-709DBCED14CB}"/>
                </a:ext>
              </a:extLst>
            </p:cNvPr>
            <p:cNvCxnSpPr>
              <a:cxnSpLocks/>
            </p:cNvCxnSpPr>
            <p:nvPr/>
          </p:nvCxnSpPr>
          <p:spPr>
            <a:xfrm>
              <a:off x="3765935" y="3672815"/>
              <a:ext cx="2881594" cy="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1A282538-B982-2566-DF43-41C65893F913}"/>
                </a:ext>
              </a:extLst>
            </p:cNvPr>
            <p:cNvSpPr/>
            <p:nvPr/>
          </p:nvSpPr>
          <p:spPr>
            <a:xfrm>
              <a:off x="3765935" y="2379492"/>
              <a:ext cx="2881594" cy="711528"/>
            </a:xfrm>
            <a:prstGeom prst="rect">
              <a:avLst/>
            </a:prstGeom>
            <a:solidFill>
              <a:schemeClr val="accent4">
                <a:lumMod val="40000"/>
                <a:lumOff val="60000"/>
                <a:alpha val="3960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58" name="文本框 57">
            <a:extLst>
              <a:ext uri="{FF2B5EF4-FFF2-40B4-BE49-F238E27FC236}">
                <a16:creationId xmlns:a16="http://schemas.microsoft.com/office/drawing/2014/main" id="{38386595-4281-91E4-C730-72F19CA1B07F}"/>
              </a:ext>
            </a:extLst>
          </p:cNvPr>
          <p:cNvSpPr txBox="1"/>
          <p:nvPr/>
        </p:nvSpPr>
        <p:spPr>
          <a:xfrm>
            <a:off x="206948" y="5066393"/>
            <a:ext cx="1167028" cy="430887"/>
          </a:xfrm>
          <a:prstGeom prst="rect">
            <a:avLst/>
          </a:prstGeom>
          <a:noFill/>
        </p:spPr>
        <p:txBody>
          <a:bodyPr wrap="square">
            <a:spAutoFit/>
          </a:bodyPr>
          <a:lstStyle/>
          <a:p>
            <a:r>
              <a:rPr kumimoji="1" lang="en-US" altLang="zh-CN" sz="2200" dirty="0">
                <a:latin typeface="Rockwell" panose="02060603020205020403" pitchFamily="18" charset="0"/>
              </a:rPr>
              <a:t>s</a:t>
            </a:r>
            <a:r>
              <a:rPr kumimoji="1" lang="en-US" altLang="zh-CN" sz="2200" dirty="0">
                <a:solidFill>
                  <a:schemeClr val="tx1"/>
                </a:solidFill>
                <a:latin typeface="Rockwell" panose="02060603020205020403" pitchFamily="18" charset="0"/>
              </a:rPr>
              <a:t>tage 1</a:t>
            </a:r>
            <a:endParaRPr lang="zh-CN" altLang="en-US" sz="2200" dirty="0">
              <a:latin typeface="Rockwell" panose="02060603020205020403" pitchFamily="18" charset="0"/>
            </a:endParaRPr>
          </a:p>
        </p:txBody>
      </p:sp>
      <p:sp>
        <p:nvSpPr>
          <p:cNvPr id="59" name="文本框 58">
            <a:extLst>
              <a:ext uri="{FF2B5EF4-FFF2-40B4-BE49-F238E27FC236}">
                <a16:creationId xmlns:a16="http://schemas.microsoft.com/office/drawing/2014/main" id="{1F372BCB-881E-E56E-6D02-B2086AA6B2FB}"/>
              </a:ext>
            </a:extLst>
          </p:cNvPr>
          <p:cNvSpPr txBox="1"/>
          <p:nvPr/>
        </p:nvSpPr>
        <p:spPr>
          <a:xfrm>
            <a:off x="7857647" y="5029636"/>
            <a:ext cx="1167028" cy="430887"/>
          </a:xfrm>
          <a:prstGeom prst="rect">
            <a:avLst/>
          </a:prstGeom>
          <a:noFill/>
        </p:spPr>
        <p:txBody>
          <a:bodyPr wrap="square">
            <a:spAutoFit/>
          </a:bodyPr>
          <a:lstStyle/>
          <a:p>
            <a:r>
              <a:rPr kumimoji="1" lang="en-US" altLang="zh-CN" sz="2200" dirty="0">
                <a:latin typeface="Rockwell" panose="02060603020205020403" pitchFamily="18" charset="0"/>
              </a:rPr>
              <a:t>s</a:t>
            </a:r>
            <a:r>
              <a:rPr kumimoji="1" lang="en-US" altLang="zh-CN" sz="2200" dirty="0">
                <a:solidFill>
                  <a:schemeClr val="tx1"/>
                </a:solidFill>
                <a:latin typeface="Rockwell" panose="02060603020205020403" pitchFamily="18" charset="0"/>
              </a:rPr>
              <a:t>tage 2</a:t>
            </a:r>
            <a:endParaRPr lang="zh-CN" altLang="en-US" sz="2200" dirty="0">
              <a:latin typeface="Rockwell" panose="02060603020205020403" pitchFamily="18" charset="0"/>
            </a:endParaRPr>
          </a:p>
        </p:txBody>
      </p:sp>
      <p:grpSp>
        <p:nvGrpSpPr>
          <p:cNvPr id="69" name="组合 68">
            <a:extLst>
              <a:ext uri="{FF2B5EF4-FFF2-40B4-BE49-F238E27FC236}">
                <a16:creationId xmlns:a16="http://schemas.microsoft.com/office/drawing/2014/main" id="{99630A38-78CD-9379-3845-00F2BA5852DB}"/>
              </a:ext>
            </a:extLst>
          </p:cNvPr>
          <p:cNvGrpSpPr/>
          <p:nvPr/>
        </p:nvGrpSpPr>
        <p:grpSpPr>
          <a:xfrm>
            <a:off x="1282150" y="4907874"/>
            <a:ext cx="6613636" cy="1159999"/>
            <a:chOff x="1282150" y="4907874"/>
            <a:chExt cx="6613636" cy="1159999"/>
          </a:xfrm>
        </p:grpSpPr>
        <p:cxnSp>
          <p:nvCxnSpPr>
            <p:cNvPr id="61" name="直线连接符 60">
              <a:extLst>
                <a:ext uri="{FF2B5EF4-FFF2-40B4-BE49-F238E27FC236}">
                  <a16:creationId xmlns:a16="http://schemas.microsoft.com/office/drawing/2014/main" id="{F42F81B2-E9CD-63E2-1EBC-8C03C3598C57}"/>
                </a:ext>
              </a:extLst>
            </p:cNvPr>
            <p:cNvCxnSpPr>
              <a:cxnSpLocks/>
            </p:cNvCxnSpPr>
            <p:nvPr/>
          </p:nvCxnSpPr>
          <p:spPr>
            <a:xfrm>
              <a:off x="2390669" y="6067873"/>
              <a:ext cx="3628083" cy="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CA7BCC04-F7A5-8D2F-B6B0-C864B329264A}"/>
                </a:ext>
              </a:extLst>
            </p:cNvPr>
            <p:cNvSpPr/>
            <p:nvPr/>
          </p:nvSpPr>
          <p:spPr>
            <a:xfrm>
              <a:off x="5735791" y="4907874"/>
              <a:ext cx="2159995" cy="711528"/>
            </a:xfrm>
            <a:prstGeom prst="rect">
              <a:avLst/>
            </a:prstGeom>
            <a:solidFill>
              <a:schemeClr val="accent4">
                <a:lumMod val="40000"/>
                <a:lumOff val="60000"/>
                <a:alpha val="3960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5" name="矩形 64">
              <a:extLst>
                <a:ext uri="{FF2B5EF4-FFF2-40B4-BE49-F238E27FC236}">
                  <a16:creationId xmlns:a16="http://schemas.microsoft.com/office/drawing/2014/main" id="{D2DBF966-04D0-57B3-9DF5-9ABDD9806C31}"/>
                </a:ext>
              </a:extLst>
            </p:cNvPr>
            <p:cNvSpPr/>
            <p:nvPr/>
          </p:nvSpPr>
          <p:spPr>
            <a:xfrm>
              <a:off x="1282150" y="4916840"/>
              <a:ext cx="1423234" cy="711528"/>
            </a:xfrm>
            <a:prstGeom prst="rect">
              <a:avLst/>
            </a:prstGeom>
            <a:solidFill>
              <a:schemeClr val="accent4">
                <a:lumMod val="40000"/>
                <a:lumOff val="60000"/>
                <a:alpha val="3960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extLst>
      <p:ext uri="{BB962C8B-B14F-4D97-AF65-F5344CB8AC3E}">
        <p14:creationId xmlns:p14="http://schemas.microsoft.com/office/powerpoint/2010/main" val="10750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1000"/>
                                  </p:stCondLst>
                                  <p:childTnLst>
                                    <p:set>
                                      <p:cBhvr>
                                        <p:cTn id="48" dur="1" fill="hold">
                                          <p:stCondLst>
                                            <p:cond delay="0"/>
                                          </p:stCondLst>
                                        </p:cTn>
                                        <p:tgtEl>
                                          <p:spTgt spid="63"/>
                                        </p:tgtEl>
                                        <p:attrNameLst>
                                          <p:attrName>style.visibility</p:attrName>
                                        </p:attrNameLst>
                                      </p:cBhvr>
                                      <p:to>
                                        <p:strVal val="visible"/>
                                      </p:to>
                                    </p:set>
                                  </p:childTnLst>
                                </p:cTn>
                              </p:par>
                            </p:childTnLst>
                          </p:cTn>
                        </p:par>
                        <p:par>
                          <p:cTn id="49" fill="hold">
                            <p:stCondLst>
                              <p:cond delay="1000"/>
                            </p:stCondLst>
                            <p:childTnLst>
                              <p:par>
                                <p:cTn id="50" presetID="1" presetClass="exit" presetSubtype="0" fill="hold" nodeType="afterEffect">
                                  <p:stCondLst>
                                    <p:cond delay="0"/>
                                  </p:stCondLst>
                                  <p:childTnLst>
                                    <p:set>
                                      <p:cBhvr>
                                        <p:cTn id="51" dur="1" fill="hold">
                                          <p:stCondLst>
                                            <p:cond delay="0"/>
                                          </p:stCondLst>
                                        </p:cTn>
                                        <p:tgtEl>
                                          <p:spTgt spid="72"/>
                                        </p:tgtEl>
                                        <p:attrNameLst>
                                          <p:attrName>style.visibility</p:attrName>
                                        </p:attrNameLst>
                                      </p:cBhvr>
                                      <p:to>
                                        <p:strVal val="hidden"/>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nodeType="afterEffect">
                                  <p:stCondLst>
                                    <p:cond delay="2000"/>
                                  </p:stCondLst>
                                  <p:childTnLst>
                                    <p:set>
                                      <p:cBhvr>
                                        <p:cTn id="57" dur="1" fill="hold">
                                          <p:stCondLst>
                                            <p:cond delay="0"/>
                                          </p:stCondLst>
                                        </p:cTn>
                                        <p:tgtEl>
                                          <p:spTgt spid="78"/>
                                        </p:tgtEl>
                                        <p:attrNameLst>
                                          <p:attrName>style.visibility</p:attrName>
                                        </p:attrNameLst>
                                      </p:cBhvr>
                                      <p:to>
                                        <p:strVal val="visible"/>
                                      </p:to>
                                    </p:set>
                                  </p:childTnLst>
                                </p:cTn>
                              </p:par>
                            </p:childTnLst>
                          </p:cTn>
                        </p:par>
                        <p:par>
                          <p:cTn id="58" fill="hold">
                            <p:stCondLst>
                              <p:cond delay="3000"/>
                            </p:stCondLst>
                            <p:childTnLst>
                              <p:par>
                                <p:cTn id="59" presetID="1" presetClass="entr" presetSubtype="0" fill="hold" grpId="0" nodeType="afterEffect">
                                  <p:stCondLst>
                                    <p:cond delay="1000"/>
                                  </p:stCondLst>
                                  <p:childTnLst>
                                    <p:set>
                                      <p:cBhvr>
                                        <p:cTn id="60" dur="1" fill="hold">
                                          <p:stCondLst>
                                            <p:cond delay="0"/>
                                          </p:stCondLst>
                                        </p:cTn>
                                        <p:tgtEl>
                                          <p:spTgt spid="90"/>
                                        </p:tgtEl>
                                        <p:attrNameLst>
                                          <p:attrName>style.visibility</p:attrName>
                                        </p:attrNameLst>
                                      </p:cBhvr>
                                      <p:to>
                                        <p:strVal val="visible"/>
                                      </p:to>
                                    </p:set>
                                  </p:childTnLst>
                                </p:cTn>
                              </p:par>
                            </p:childTnLst>
                          </p:cTn>
                        </p:par>
                        <p:par>
                          <p:cTn id="61" fill="hold">
                            <p:stCondLst>
                              <p:cond delay="4000"/>
                            </p:stCondLst>
                            <p:childTnLst>
                              <p:par>
                                <p:cTn id="62" presetID="1" presetClass="entr" presetSubtype="0" fill="hold" nodeType="afterEffect">
                                  <p:stCondLst>
                                    <p:cond delay="2000"/>
                                  </p:stCondLst>
                                  <p:childTnLst>
                                    <p:set>
                                      <p:cBhvr>
                                        <p:cTn id="63" dur="1" fill="hold">
                                          <p:stCondLst>
                                            <p:cond delay="0"/>
                                          </p:stCondLst>
                                        </p:cTn>
                                        <p:tgtEl>
                                          <p:spTgt spid="80"/>
                                        </p:tgtEl>
                                        <p:attrNameLst>
                                          <p:attrName>style.visibility</p:attrName>
                                        </p:attrNameLst>
                                      </p:cBhvr>
                                      <p:to>
                                        <p:strVal val="visible"/>
                                      </p:to>
                                    </p:set>
                                  </p:childTnLst>
                                </p:cTn>
                              </p:par>
                            </p:childTnLst>
                          </p:cTn>
                        </p:par>
                        <p:par>
                          <p:cTn id="64" fill="hold">
                            <p:stCondLst>
                              <p:cond delay="6000"/>
                            </p:stCondLst>
                            <p:childTnLst>
                              <p:par>
                                <p:cTn id="65" presetID="1" presetClass="entr" presetSubtype="0" fill="hold" nodeType="after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childTnLst>
                          </p:cTn>
                        </p:par>
                        <p:par>
                          <p:cTn id="67" fill="hold">
                            <p:stCondLst>
                              <p:cond delay="6000"/>
                            </p:stCondLst>
                            <p:childTnLst>
                              <p:par>
                                <p:cTn id="68" presetID="1" presetClass="entr" presetSubtype="0" fill="hold" nodeType="afterEffect">
                                  <p:stCondLst>
                                    <p:cond delay="0"/>
                                  </p:stCondLst>
                                  <p:childTnLst>
                                    <p:set>
                                      <p:cBhvr>
                                        <p:cTn id="69" dur="1" fill="hold">
                                          <p:stCondLst>
                                            <p:cond delay="0"/>
                                          </p:stCondLst>
                                        </p:cTn>
                                        <p:tgtEl>
                                          <p:spTgt spid="93"/>
                                        </p:tgtEl>
                                        <p:attrNameLst>
                                          <p:attrName>style.visibility</p:attrName>
                                        </p:attrNameLst>
                                      </p:cBhvr>
                                      <p:to>
                                        <p:strVal val="visible"/>
                                      </p:to>
                                    </p:set>
                                  </p:childTnLst>
                                </p:cTn>
                              </p:par>
                            </p:childTnLst>
                          </p:cTn>
                        </p:par>
                        <p:par>
                          <p:cTn id="70" fill="hold">
                            <p:stCondLst>
                              <p:cond delay="6000"/>
                            </p:stCondLst>
                            <p:childTnLst>
                              <p:par>
                                <p:cTn id="71" presetID="1" presetClass="entr" presetSubtype="0" fill="hold" grpId="0" nodeType="afterEffect">
                                  <p:stCondLst>
                                    <p:cond delay="1000"/>
                                  </p:stCondLst>
                                  <p:childTnLst>
                                    <p:set>
                                      <p:cBhvr>
                                        <p:cTn id="72" dur="1" fill="hold">
                                          <p:stCondLst>
                                            <p:cond delay="0"/>
                                          </p:stCondLst>
                                        </p:cTn>
                                        <p:tgtEl>
                                          <p:spTgt spid="97"/>
                                        </p:tgtEl>
                                        <p:attrNameLst>
                                          <p:attrName>style.visibility</p:attrName>
                                        </p:attrNameLst>
                                      </p:cBhvr>
                                      <p:to>
                                        <p:strVal val="visible"/>
                                      </p:to>
                                    </p:set>
                                  </p:childTnLst>
                                </p:cTn>
                              </p:par>
                            </p:childTnLst>
                          </p:cTn>
                        </p:par>
                        <p:par>
                          <p:cTn id="73" fill="hold">
                            <p:stCondLst>
                              <p:cond delay="7000"/>
                            </p:stCondLst>
                            <p:childTnLst>
                              <p:par>
                                <p:cTn id="74" presetID="1" presetClass="exit" presetSubtype="0" fill="hold" nodeType="afterEffect">
                                  <p:stCondLst>
                                    <p:cond delay="0"/>
                                  </p:stCondLst>
                                  <p:childTnLst>
                                    <p:set>
                                      <p:cBhvr>
                                        <p:cTn id="75" dur="1" fill="hold">
                                          <p:stCondLst>
                                            <p:cond delay="0"/>
                                          </p:stCondLst>
                                        </p:cTn>
                                        <p:tgtEl>
                                          <p:spTgt spid="93"/>
                                        </p:tgtEl>
                                        <p:attrNameLst>
                                          <p:attrName>style.visibility</p:attrName>
                                        </p:attrNameLst>
                                      </p:cBhvr>
                                      <p:to>
                                        <p:strVal val="hidden"/>
                                      </p:to>
                                    </p:set>
                                  </p:childTnLst>
                                </p:cTn>
                              </p:par>
                            </p:childTnLst>
                          </p:cTn>
                        </p:par>
                        <p:par>
                          <p:cTn id="76" fill="hold">
                            <p:stCondLst>
                              <p:cond delay="7000"/>
                            </p:stCondLst>
                            <p:childTnLst>
                              <p:par>
                                <p:cTn id="77" presetID="1" presetClass="entr" presetSubtype="0" fill="hold" grpId="0" nodeType="afterEffect">
                                  <p:stCondLst>
                                    <p:cond delay="0"/>
                                  </p:stCondLst>
                                  <p:childTnLst>
                                    <p:set>
                                      <p:cBhvr>
                                        <p:cTn id="78" dur="1" fill="hold">
                                          <p:stCondLst>
                                            <p:cond delay="0"/>
                                          </p:stCondLst>
                                        </p:cTn>
                                        <p:tgtEl>
                                          <p:spTgt spid="98"/>
                                        </p:tgtEl>
                                        <p:attrNameLst>
                                          <p:attrName>style.visibility</p:attrName>
                                        </p:attrNameLst>
                                      </p:cBhvr>
                                      <p:to>
                                        <p:strVal val="visible"/>
                                      </p:to>
                                    </p:set>
                                  </p:childTnLst>
                                </p:cTn>
                              </p:par>
                            </p:childTnLst>
                          </p:cTn>
                        </p:par>
                        <p:par>
                          <p:cTn id="79" fill="hold">
                            <p:stCondLst>
                              <p:cond delay="7000"/>
                            </p:stCondLst>
                            <p:childTnLst>
                              <p:par>
                                <p:cTn id="80" presetID="1" presetClass="entr" presetSubtype="0" fill="hold" nodeType="afterEffect">
                                  <p:stCondLst>
                                    <p:cond delay="2000"/>
                                  </p:stCondLst>
                                  <p:childTnLst>
                                    <p:set>
                                      <p:cBhvr>
                                        <p:cTn id="81" dur="1" fill="hold">
                                          <p:stCondLst>
                                            <p:cond delay="0"/>
                                          </p:stCondLst>
                                        </p:cTn>
                                        <p:tgtEl>
                                          <p:spTgt spid="81"/>
                                        </p:tgtEl>
                                        <p:attrNameLst>
                                          <p:attrName>style.visibility</p:attrName>
                                        </p:attrNameLst>
                                      </p:cBhvr>
                                      <p:to>
                                        <p:strVal val="visible"/>
                                      </p:to>
                                    </p:set>
                                  </p:childTnLst>
                                </p:cTn>
                              </p:par>
                            </p:childTnLst>
                          </p:cTn>
                        </p:par>
                        <p:par>
                          <p:cTn id="82" fill="hold">
                            <p:stCondLst>
                              <p:cond delay="9000"/>
                            </p:stCondLst>
                            <p:childTnLst>
                              <p:par>
                                <p:cTn id="83" presetID="1" presetClass="entr" presetSubtype="0" fill="hold" nodeType="after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childTnLst>
                          </p:cTn>
                        </p:par>
                        <p:par>
                          <p:cTn id="85" fill="hold">
                            <p:stCondLst>
                              <p:cond delay="9000"/>
                            </p:stCondLst>
                            <p:childTnLst>
                              <p:par>
                                <p:cTn id="86" presetID="1" presetClass="entr" presetSubtype="0" fill="hold" grpId="0" nodeType="afterEffect">
                                  <p:stCondLst>
                                    <p:cond delay="1000"/>
                                  </p:stCondLst>
                                  <p:childTnLst>
                                    <p:set>
                                      <p:cBhvr>
                                        <p:cTn id="87" dur="1" fill="hold">
                                          <p:stCondLst>
                                            <p:cond delay="0"/>
                                          </p:stCondLst>
                                        </p:cTn>
                                        <p:tgtEl>
                                          <p:spTgt spid="92"/>
                                        </p:tgtEl>
                                        <p:attrNameLst>
                                          <p:attrName>style.visibility</p:attrName>
                                        </p:attrNameLst>
                                      </p:cBhvr>
                                      <p:to>
                                        <p:strVal val="visible"/>
                                      </p:to>
                                    </p:set>
                                  </p:childTnLst>
                                </p:cTn>
                              </p:par>
                            </p:childTnLst>
                          </p:cTn>
                        </p:par>
                        <p:par>
                          <p:cTn id="88" fill="hold">
                            <p:stCondLst>
                              <p:cond delay="10000"/>
                            </p:stCondLst>
                            <p:childTnLst>
                              <p:par>
                                <p:cTn id="89" presetID="1" presetClass="exit" presetSubtype="0" fill="hold" nodeType="afterEffect">
                                  <p:stCondLst>
                                    <p:cond delay="0"/>
                                  </p:stCondLst>
                                  <p:childTnLst>
                                    <p:set>
                                      <p:cBhvr>
                                        <p:cTn id="90" dur="1" fill="hold">
                                          <p:stCondLst>
                                            <p:cond delay="0"/>
                                          </p:stCondLst>
                                        </p:cTn>
                                        <p:tgtEl>
                                          <p:spTgt spid="86"/>
                                        </p:tgtEl>
                                        <p:attrNameLst>
                                          <p:attrName>style.visibility</p:attrName>
                                        </p:attrNameLst>
                                      </p:cBhvr>
                                      <p:to>
                                        <p:strVal val="hidden"/>
                                      </p:to>
                                    </p:set>
                                  </p:childTnLst>
                                </p:cTn>
                              </p:par>
                            </p:childTnLst>
                          </p:cTn>
                        </p:par>
                        <p:par>
                          <p:cTn id="91" fill="hold">
                            <p:stCondLst>
                              <p:cond delay="10000"/>
                            </p:stCondLst>
                            <p:childTnLst>
                              <p:par>
                                <p:cTn id="92" presetID="1" presetClass="entr" presetSubtype="0" fill="hold" grpId="0" nodeType="afterEffect">
                                  <p:stCondLst>
                                    <p:cond delay="0"/>
                                  </p:stCondLst>
                                  <p:childTnLst>
                                    <p:set>
                                      <p:cBhvr>
                                        <p:cTn id="93" dur="1" fill="hold">
                                          <p:stCondLst>
                                            <p:cond delay="0"/>
                                          </p:stCondLst>
                                        </p:cTn>
                                        <p:tgtEl>
                                          <p:spTgt spid="9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99"/>
                                        </p:tgtEl>
                                        <p:attrNameLst>
                                          <p:attrName>style.visibility</p:attrName>
                                        </p:attrNameLst>
                                      </p:cBhvr>
                                      <p:to>
                                        <p:strVal val="visible"/>
                                      </p:to>
                                    </p:set>
                                  </p:childTnLst>
                                </p:cTn>
                              </p:par>
                              <p:par>
                                <p:cTn id="102" presetID="1" presetClass="exit" presetSubtype="0" fill="hold" nodeType="withEffect">
                                  <p:stCondLst>
                                    <p:cond delay="0"/>
                                  </p:stCondLst>
                                  <p:childTnLst>
                                    <p:set>
                                      <p:cBhvr>
                                        <p:cTn id="103"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50" grpId="0"/>
      <p:bldP spid="52" grpId="0" animBg="1"/>
      <p:bldP spid="54" grpId="0"/>
      <p:bldP spid="63" grpId="0"/>
      <p:bldP spid="90" grpId="0"/>
      <p:bldP spid="91" grpId="0" animBg="1"/>
      <p:bldP spid="92" grpId="0"/>
      <p:bldP spid="97" grpId="0"/>
      <p:bldP spid="98" grpId="0" animBg="1"/>
      <p:bldP spid="99" grpId="0"/>
      <p:bldP spid="58" grpId="0"/>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AEE448F-861A-F114-2E47-EA873F22E5D5}"/>
              </a:ext>
            </a:extLst>
          </p:cNvPr>
          <p:cNvSpPr>
            <a:spLocks noGrp="1"/>
          </p:cNvSpPr>
          <p:nvPr>
            <p:ph type="title"/>
          </p:nvPr>
        </p:nvSpPr>
        <p:spPr>
          <a:xfrm>
            <a:off x="348028" y="-1826"/>
            <a:ext cx="8381710" cy="1325563"/>
          </a:xfrm>
        </p:spPr>
        <p:txBody>
          <a:bodyPr>
            <a:normAutofit/>
          </a:bodyPr>
          <a:lstStyle/>
          <a:p>
            <a:r>
              <a:rPr kumimoji="1" lang="en-US" altLang="zh-CN" dirty="0">
                <a:latin typeface="Rockwell" panose="02060603020205020403" pitchFamily="18" charset="0"/>
              </a:rPr>
              <a:t>Time windows</a:t>
            </a:r>
            <a:endParaRPr kumimoji="1" lang="zh-CN" altLang="en-US" dirty="0">
              <a:solidFill>
                <a:srgbClr val="C00000"/>
              </a:solidFill>
              <a:latin typeface="Rockwell" panose="02060603020205020403" pitchFamily="18" charset="0"/>
            </a:endParaRPr>
          </a:p>
        </p:txBody>
      </p:sp>
      <p:sp>
        <p:nvSpPr>
          <p:cNvPr id="2" name="文本框 1">
            <a:extLst>
              <a:ext uri="{FF2B5EF4-FFF2-40B4-BE49-F238E27FC236}">
                <a16:creationId xmlns:a16="http://schemas.microsoft.com/office/drawing/2014/main" id="{83FCA7D9-D589-09C9-99DA-9DC39B190C7C}"/>
              </a:ext>
            </a:extLst>
          </p:cNvPr>
          <p:cNvSpPr txBox="1"/>
          <p:nvPr/>
        </p:nvSpPr>
        <p:spPr>
          <a:xfrm>
            <a:off x="376670" y="1042786"/>
            <a:ext cx="8711685" cy="830997"/>
          </a:xfrm>
          <a:prstGeom prst="rect">
            <a:avLst/>
          </a:prstGeom>
          <a:noFill/>
        </p:spPr>
        <p:txBody>
          <a:bodyPr wrap="square">
            <a:spAutoFit/>
          </a:bodyPr>
          <a:lstStyle/>
          <a:p>
            <a:r>
              <a:rPr kumimoji="1" lang="en-US" altLang="zh-CN" sz="2400" dirty="0">
                <a:latin typeface="Rockwell" panose="02060603020205020403" pitchFamily="18" charset="0"/>
              </a:rPr>
              <a:t>Save space by slightly sacrificing accuracy: </a:t>
            </a:r>
          </a:p>
          <a:p>
            <a:r>
              <a:rPr kumimoji="1" lang="en-US" altLang="zh-CN" sz="2400" dirty="0">
                <a:latin typeface="Avenir Book" panose="02000503020000020003" pitchFamily="2" charset="0"/>
              </a:rPr>
              <a:t>compress</a:t>
            </a:r>
            <a:r>
              <a:rPr kumimoji="1" lang="en-US" altLang="zh-CN" sz="2400" dirty="0">
                <a:solidFill>
                  <a:schemeClr val="tx1"/>
                </a:solidFill>
                <a:latin typeface="Avenir Book" panose="02000503020000020003" pitchFamily="2" charset="0"/>
              </a:rPr>
              <a:t> multiple cells into one</a:t>
            </a:r>
            <a:endParaRPr lang="zh-CN" altLang="en-US" sz="2400" dirty="0">
              <a:latin typeface="Avenir Book" panose="02000503020000020003" pitchFamily="2" charset="0"/>
            </a:endParaRPr>
          </a:p>
        </p:txBody>
      </p:sp>
      <p:graphicFrame>
        <p:nvGraphicFramePr>
          <p:cNvPr id="3" name="表格 5">
            <a:extLst>
              <a:ext uri="{FF2B5EF4-FFF2-40B4-BE49-F238E27FC236}">
                <a16:creationId xmlns:a16="http://schemas.microsoft.com/office/drawing/2014/main" id="{3B623F0E-3B1E-9D7E-9AC0-ED1495FA2618}"/>
              </a:ext>
            </a:extLst>
          </p:cNvPr>
          <p:cNvGraphicFramePr>
            <a:graphicFrameLocks noGrp="1"/>
          </p:cNvGraphicFramePr>
          <p:nvPr>
            <p:extLst>
              <p:ext uri="{D42A27DB-BD31-4B8C-83A1-F6EECF244321}">
                <p14:modId xmlns:p14="http://schemas.microsoft.com/office/powerpoint/2010/main" val="862933143"/>
              </p:ext>
            </p:extLst>
          </p:nvPr>
        </p:nvGraphicFramePr>
        <p:xfrm>
          <a:off x="1207416" y="2116501"/>
          <a:ext cx="2880000" cy="720000"/>
        </p:xfrm>
        <a:graphic>
          <a:graphicData uri="http://schemas.openxmlformats.org/drawingml/2006/table">
            <a:tbl>
              <a:tblPr bandRow="1">
                <a:tableStyleId>{5C22544A-7EE6-4342-B048-85BDC9FD1C3A}</a:tableStyleId>
              </a:tblPr>
              <a:tblGrid>
                <a:gridCol w="720000">
                  <a:extLst>
                    <a:ext uri="{9D8B030D-6E8A-4147-A177-3AD203B41FA5}">
                      <a16:colId xmlns:a16="http://schemas.microsoft.com/office/drawing/2014/main" val="3748029655"/>
                    </a:ext>
                  </a:extLst>
                </a:gridCol>
                <a:gridCol w="720000">
                  <a:extLst>
                    <a:ext uri="{9D8B030D-6E8A-4147-A177-3AD203B41FA5}">
                      <a16:colId xmlns:a16="http://schemas.microsoft.com/office/drawing/2014/main" val="2717667415"/>
                    </a:ext>
                  </a:extLst>
                </a:gridCol>
                <a:gridCol w="720000">
                  <a:extLst>
                    <a:ext uri="{9D8B030D-6E8A-4147-A177-3AD203B41FA5}">
                      <a16:colId xmlns:a16="http://schemas.microsoft.com/office/drawing/2014/main" val="3691444852"/>
                    </a:ext>
                  </a:extLst>
                </a:gridCol>
                <a:gridCol w="720000">
                  <a:extLst>
                    <a:ext uri="{9D8B030D-6E8A-4147-A177-3AD203B41FA5}">
                      <a16:colId xmlns:a16="http://schemas.microsoft.com/office/drawing/2014/main" val="3543784530"/>
                    </a:ext>
                  </a:extLst>
                </a:gridCol>
              </a:tblGrid>
              <a:tr h="720000">
                <a:tc>
                  <a:txBody>
                    <a:bodyPr/>
                    <a:lstStyle/>
                    <a:p>
                      <a:pPr algn="ctr"/>
                      <a:r>
                        <a:rPr lang="en-US" altLang="zh-CN" dirty="0">
                          <a:latin typeface="Rockwell" panose="02060603020205020403" pitchFamily="18" charset="0"/>
                        </a:rPr>
                        <a:t>A</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latin typeface="Rockwell" panose="02060603020205020403" pitchFamily="18" charset="0"/>
                        </a:rPr>
                        <a:t>B</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latin typeface="Rockwell" panose="02060603020205020403" pitchFamily="18" charset="0"/>
                        </a:rPr>
                        <a:t>C</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latin typeface="Rockwell" panose="02060603020205020403" pitchFamily="18" charset="0"/>
                        </a:rPr>
                        <a:t>C</a:t>
                      </a: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59161"/>
                  </a:ext>
                </a:extLst>
              </a:tr>
            </a:tbl>
          </a:graphicData>
        </a:graphic>
      </p:graphicFrame>
      <p:cxnSp>
        <p:nvCxnSpPr>
          <p:cNvPr id="7" name="直线连接符 6">
            <a:extLst>
              <a:ext uri="{FF2B5EF4-FFF2-40B4-BE49-F238E27FC236}">
                <a16:creationId xmlns:a16="http://schemas.microsoft.com/office/drawing/2014/main" id="{6E0A2B5B-F891-10C9-E3AC-69544B124C03}"/>
              </a:ext>
            </a:extLst>
          </p:cNvPr>
          <p:cNvCxnSpPr>
            <a:cxnSpLocks/>
          </p:cNvCxnSpPr>
          <p:nvPr/>
        </p:nvCxnSpPr>
        <p:spPr>
          <a:xfrm>
            <a:off x="294557" y="3238691"/>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直线连接符 7">
            <a:extLst>
              <a:ext uri="{FF2B5EF4-FFF2-40B4-BE49-F238E27FC236}">
                <a16:creationId xmlns:a16="http://schemas.microsoft.com/office/drawing/2014/main" id="{A2F3F05A-5C05-0A40-3901-1FADEEBF0F26}"/>
              </a:ext>
            </a:extLst>
          </p:cNvPr>
          <p:cNvCxnSpPr>
            <a:cxnSpLocks/>
          </p:cNvCxnSpPr>
          <p:nvPr/>
        </p:nvCxnSpPr>
        <p:spPr>
          <a:xfrm>
            <a:off x="1014557" y="3238691"/>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9" name="直线连接符 8">
            <a:extLst>
              <a:ext uri="{FF2B5EF4-FFF2-40B4-BE49-F238E27FC236}">
                <a16:creationId xmlns:a16="http://schemas.microsoft.com/office/drawing/2014/main" id="{0378CC63-B5F2-6D9F-776E-46906ED59DDE}"/>
              </a:ext>
            </a:extLst>
          </p:cNvPr>
          <p:cNvCxnSpPr>
            <a:cxnSpLocks/>
          </p:cNvCxnSpPr>
          <p:nvPr/>
        </p:nvCxnSpPr>
        <p:spPr>
          <a:xfrm>
            <a:off x="1734557" y="3238691"/>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直线连接符 9">
            <a:extLst>
              <a:ext uri="{FF2B5EF4-FFF2-40B4-BE49-F238E27FC236}">
                <a16:creationId xmlns:a16="http://schemas.microsoft.com/office/drawing/2014/main" id="{D7B21B55-06C0-6C74-B279-ADDB4816AE63}"/>
              </a:ext>
            </a:extLst>
          </p:cNvPr>
          <p:cNvCxnSpPr>
            <a:cxnSpLocks/>
          </p:cNvCxnSpPr>
          <p:nvPr/>
        </p:nvCxnSpPr>
        <p:spPr>
          <a:xfrm>
            <a:off x="2454557" y="3238691"/>
            <a:ext cx="0" cy="158219"/>
          </a:xfrm>
          <a:prstGeom prst="line">
            <a:avLst/>
          </a:prstGeom>
          <a:ln w="76200"/>
        </p:spPr>
        <p:style>
          <a:lnRef idx="1">
            <a:schemeClr val="dk1"/>
          </a:lnRef>
          <a:fillRef idx="0">
            <a:schemeClr val="dk1"/>
          </a:fillRef>
          <a:effectRef idx="0">
            <a:schemeClr val="dk1"/>
          </a:effectRef>
          <a:fontRef idx="minor">
            <a:schemeClr val="tx1"/>
          </a:fontRef>
        </p:style>
      </p:cxnSp>
      <p:cxnSp>
        <p:nvCxnSpPr>
          <p:cNvPr id="12" name="直线连接符 11">
            <a:extLst>
              <a:ext uri="{FF2B5EF4-FFF2-40B4-BE49-F238E27FC236}">
                <a16:creationId xmlns:a16="http://schemas.microsoft.com/office/drawing/2014/main" id="{BFCC0214-4CBB-E21F-1234-17CD348120D0}"/>
              </a:ext>
            </a:extLst>
          </p:cNvPr>
          <p:cNvCxnSpPr/>
          <p:nvPr/>
        </p:nvCxnSpPr>
        <p:spPr>
          <a:xfrm>
            <a:off x="294557" y="3357154"/>
            <a:ext cx="28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6ADCC36-B877-A1AA-F441-7C6CA7535144}"/>
              </a:ext>
            </a:extLst>
          </p:cNvPr>
          <p:cNvSpPr txBox="1"/>
          <p:nvPr/>
        </p:nvSpPr>
        <p:spPr>
          <a:xfrm>
            <a:off x="525574" y="2979683"/>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A</a:t>
            </a:r>
            <a:endParaRPr kumimoji="1" lang="zh-CN" altLang="en-US" sz="2000" dirty="0">
              <a:latin typeface="Rockwell" panose="02060603020205020403" pitchFamily="18" charset="0"/>
            </a:endParaRPr>
          </a:p>
        </p:txBody>
      </p:sp>
      <p:sp>
        <p:nvSpPr>
          <p:cNvPr id="15" name="文本框 14">
            <a:extLst>
              <a:ext uri="{FF2B5EF4-FFF2-40B4-BE49-F238E27FC236}">
                <a16:creationId xmlns:a16="http://schemas.microsoft.com/office/drawing/2014/main" id="{60F9B39F-D7E1-90B8-76FF-B1C81B41F663}"/>
              </a:ext>
            </a:extLst>
          </p:cNvPr>
          <p:cNvSpPr txBox="1"/>
          <p:nvPr/>
        </p:nvSpPr>
        <p:spPr>
          <a:xfrm>
            <a:off x="1243446" y="2976335"/>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B</a:t>
            </a:r>
            <a:endParaRPr kumimoji="1" lang="zh-CN" altLang="en-US" sz="2000" dirty="0">
              <a:latin typeface="Rockwell" panose="02060603020205020403" pitchFamily="18" charset="0"/>
            </a:endParaRPr>
          </a:p>
        </p:txBody>
      </p:sp>
      <p:sp>
        <p:nvSpPr>
          <p:cNvPr id="17" name="文本框 16">
            <a:extLst>
              <a:ext uri="{FF2B5EF4-FFF2-40B4-BE49-F238E27FC236}">
                <a16:creationId xmlns:a16="http://schemas.microsoft.com/office/drawing/2014/main" id="{B55AEF35-26C0-2898-6630-269B099ABF78}"/>
              </a:ext>
            </a:extLst>
          </p:cNvPr>
          <p:cNvSpPr txBox="1"/>
          <p:nvPr/>
        </p:nvSpPr>
        <p:spPr>
          <a:xfrm>
            <a:off x="1943668" y="2957044"/>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C</a:t>
            </a:r>
            <a:endParaRPr kumimoji="1" lang="zh-CN" altLang="en-US" sz="2000" dirty="0">
              <a:latin typeface="Rockwell" panose="02060603020205020403" pitchFamily="18" charset="0"/>
            </a:endParaRPr>
          </a:p>
        </p:txBody>
      </p:sp>
      <p:sp>
        <p:nvSpPr>
          <p:cNvPr id="22" name="文本框 21">
            <a:extLst>
              <a:ext uri="{FF2B5EF4-FFF2-40B4-BE49-F238E27FC236}">
                <a16:creationId xmlns:a16="http://schemas.microsoft.com/office/drawing/2014/main" id="{1EBF9E5B-8D24-85FC-4475-7D1576A1BFD8}"/>
              </a:ext>
            </a:extLst>
          </p:cNvPr>
          <p:cNvSpPr txBox="1"/>
          <p:nvPr/>
        </p:nvSpPr>
        <p:spPr>
          <a:xfrm>
            <a:off x="2673557" y="2931177"/>
            <a:ext cx="282001" cy="400110"/>
          </a:xfrm>
          <a:prstGeom prst="rect">
            <a:avLst/>
          </a:prstGeom>
          <a:noFill/>
        </p:spPr>
        <p:txBody>
          <a:bodyPr wrap="square" rtlCol="0">
            <a:spAutoFit/>
          </a:bodyPr>
          <a:lstStyle/>
          <a:p>
            <a:r>
              <a:rPr kumimoji="1" lang="en-US" altLang="zh-CN" sz="2000" dirty="0">
                <a:latin typeface="Rockwell" panose="02060603020205020403" pitchFamily="18" charset="0"/>
              </a:rPr>
              <a:t>C</a:t>
            </a:r>
            <a:endParaRPr kumimoji="1" lang="zh-CN" altLang="en-US" sz="2000" dirty="0">
              <a:latin typeface="Rockwell" panose="02060603020205020403" pitchFamily="18" charset="0"/>
            </a:endParaRPr>
          </a:p>
        </p:txBody>
      </p:sp>
      <p:graphicFrame>
        <p:nvGraphicFramePr>
          <p:cNvPr id="41" name="表格 5">
            <a:extLst>
              <a:ext uri="{FF2B5EF4-FFF2-40B4-BE49-F238E27FC236}">
                <a16:creationId xmlns:a16="http://schemas.microsoft.com/office/drawing/2014/main" id="{1D1D9B71-131D-D417-889E-B11C3A9D63C9}"/>
              </a:ext>
            </a:extLst>
          </p:cNvPr>
          <p:cNvGraphicFramePr>
            <a:graphicFrameLocks noGrp="1"/>
          </p:cNvGraphicFramePr>
          <p:nvPr>
            <p:extLst>
              <p:ext uri="{D42A27DB-BD31-4B8C-83A1-F6EECF244321}">
                <p14:modId xmlns:p14="http://schemas.microsoft.com/office/powerpoint/2010/main" val="3428221547"/>
              </p:ext>
            </p:extLst>
          </p:nvPr>
        </p:nvGraphicFramePr>
        <p:xfrm>
          <a:off x="5150766" y="2115248"/>
          <a:ext cx="2880000" cy="720000"/>
        </p:xfrm>
        <a:graphic>
          <a:graphicData uri="http://schemas.openxmlformats.org/drawingml/2006/table">
            <a:tbl>
              <a:tblPr bandRow="1">
                <a:tableStyleId>{5C22544A-7EE6-4342-B048-85BDC9FD1C3A}</a:tableStyleId>
              </a:tblPr>
              <a:tblGrid>
                <a:gridCol w="720000">
                  <a:extLst>
                    <a:ext uri="{9D8B030D-6E8A-4147-A177-3AD203B41FA5}">
                      <a16:colId xmlns:a16="http://schemas.microsoft.com/office/drawing/2014/main" val="3748029655"/>
                    </a:ext>
                  </a:extLst>
                </a:gridCol>
                <a:gridCol w="720000">
                  <a:extLst>
                    <a:ext uri="{9D8B030D-6E8A-4147-A177-3AD203B41FA5}">
                      <a16:colId xmlns:a16="http://schemas.microsoft.com/office/drawing/2014/main" val="2717667415"/>
                    </a:ext>
                  </a:extLst>
                </a:gridCol>
                <a:gridCol w="720000">
                  <a:extLst>
                    <a:ext uri="{9D8B030D-6E8A-4147-A177-3AD203B41FA5}">
                      <a16:colId xmlns:a16="http://schemas.microsoft.com/office/drawing/2014/main" val="3691444852"/>
                    </a:ext>
                  </a:extLst>
                </a:gridCol>
                <a:gridCol w="720000">
                  <a:extLst>
                    <a:ext uri="{9D8B030D-6E8A-4147-A177-3AD203B41FA5}">
                      <a16:colId xmlns:a16="http://schemas.microsoft.com/office/drawing/2014/main" val="3543784530"/>
                    </a:ext>
                  </a:extLst>
                </a:gridCol>
              </a:tblGrid>
              <a:tr h="720000">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zh-CN" altLang="en-US"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59161"/>
                  </a:ext>
                </a:extLst>
              </a:tr>
            </a:tbl>
          </a:graphicData>
        </a:graphic>
      </p:graphicFrame>
      <p:grpSp>
        <p:nvGrpSpPr>
          <p:cNvPr id="111" name="组合 110">
            <a:extLst>
              <a:ext uri="{FF2B5EF4-FFF2-40B4-BE49-F238E27FC236}">
                <a16:creationId xmlns:a16="http://schemas.microsoft.com/office/drawing/2014/main" id="{C848FA2C-FDD1-1FDB-D95B-ADE6023050FA}"/>
              </a:ext>
            </a:extLst>
          </p:cNvPr>
          <p:cNvGrpSpPr/>
          <p:nvPr/>
        </p:nvGrpSpPr>
        <p:grpSpPr>
          <a:xfrm>
            <a:off x="3174556" y="2917489"/>
            <a:ext cx="1439999" cy="479421"/>
            <a:chOff x="3277632" y="3851009"/>
            <a:chExt cx="1439999" cy="479421"/>
          </a:xfrm>
        </p:grpSpPr>
        <p:grpSp>
          <p:nvGrpSpPr>
            <p:cNvPr id="51" name="组合 50">
              <a:extLst>
                <a:ext uri="{FF2B5EF4-FFF2-40B4-BE49-F238E27FC236}">
                  <a16:creationId xmlns:a16="http://schemas.microsoft.com/office/drawing/2014/main" id="{A7D01D71-DD9C-798C-EDA2-36163F0AA554}"/>
                </a:ext>
              </a:extLst>
            </p:cNvPr>
            <p:cNvGrpSpPr/>
            <p:nvPr/>
          </p:nvGrpSpPr>
          <p:grpSpPr>
            <a:xfrm>
              <a:off x="3277632" y="3851210"/>
              <a:ext cx="720000" cy="479220"/>
              <a:chOff x="4179956" y="5666026"/>
              <a:chExt cx="720000" cy="479220"/>
            </a:xfrm>
          </p:grpSpPr>
          <p:cxnSp>
            <p:nvCxnSpPr>
              <p:cNvPr id="53" name="直线连接符 52">
                <a:extLst>
                  <a:ext uri="{FF2B5EF4-FFF2-40B4-BE49-F238E27FC236}">
                    <a16:creationId xmlns:a16="http://schemas.microsoft.com/office/drawing/2014/main" id="{01872667-1BEF-EDF6-3674-3BB432A1FCFC}"/>
                  </a:ext>
                </a:extLst>
              </p:cNvPr>
              <p:cNvCxnSpPr>
                <a:cxnSpLocks/>
              </p:cNvCxnSpPr>
              <p:nvPr/>
            </p:nvCxnSpPr>
            <p:spPr>
              <a:xfrm>
                <a:off x="4899956" y="5987027"/>
                <a:ext cx="0" cy="158219"/>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55" name="直线连接符 54">
                <a:extLst>
                  <a:ext uri="{FF2B5EF4-FFF2-40B4-BE49-F238E27FC236}">
                    <a16:creationId xmlns:a16="http://schemas.microsoft.com/office/drawing/2014/main" id="{4D551865-9510-3D9E-2FB2-685CDFE38072}"/>
                  </a:ext>
                </a:extLst>
              </p:cNvPr>
              <p:cNvCxnSpPr>
                <a:cxnSpLocks/>
              </p:cNvCxnSpPr>
              <p:nvPr/>
            </p:nvCxnSpPr>
            <p:spPr>
              <a:xfrm>
                <a:off x="4179956" y="6105490"/>
                <a:ext cx="7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FB5B83AF-8CDC-0569-954A-2FCDAFE26094}"/>
                  </a:ext>
                </a:extLst>
              </p:cNvPr>
              <p:cNvSpPr txBox="1"/>
              <p:nvPr/>
            </p:nvSpPr>
            <p:spPr>
              <a:xfrm>
                <a:off x="4408845" y="5666026"/>
                <a:ext cx="282001" cy="400110"/>
              </a:xfrm>
              <a:prstGeom prst="rect">
                <a:avLst/>
              </a:prstGeom>
              <a:noFill/>
              <a:ln>
                <a:noFill/>
              </a:ln>
            </p:spPr>
            <p:txBody>
              <a:bodyPr wrap="square" rtlCol="0">
                <a:spAutoFit/>
              </a:bodyPr>
              <a:lstStyle/>
              <a:p>
                <a:r>
                  <a:rPr kumimoji="1" lang="en-US" altLang="zh-CN" sz="2000" dirty="0">
                    <a:solidFill>
                      <a:schemeClr val="accent1"/>
                    </a:solidFill>
                    <a:latin typeface="Rockwell" panose="02060603020205020403" pitchFamily="18" charset="0"/>
                  </a:rPr>
                  <a:t>D</a:t>
                </a:r>
                <a:endParaRPr kumimoji="1" lang="zh-CN" altLang="en-US" sz="2000" dirty="0">
                  <a:solidFill>
                    <a:schemeClr val="accent1"/>
                  </a:solidFill>
                  <a:latin typeface="Rockwell" panose="02060603020205020403" pitchFamily="18" charset="0"/>
                </a:endParaRPr>
              </a:p>
            </p:txBody>
          </p:sp>
        </p:grpSp>
        <p:grpSp>
          <p:nvGrpSpPr>
            <p:cNvPr id="57" name="组合 56">
              <a:extLst>
                <a:ext uri="{FF2B5EF4-FFF2-40B4-BE49-F238E27FC236}">
                  <a16:creationId xmlns:a16="http://schemas.microsoft.com/office/drawing/2014/main" id="{97216EE3-6EA6-2DA6-38F1-AFE442C17B79}"/>
                </a:ext>
              </a:extLst>
            </p:cNvPr>
            <p:cNvGrpSpPr/>
            <p:nvPr/>
          </p:nvGrpSpPr>
          <p:grpSpPr>
            <a:xfrm>
              <a:off x="3997631" y="3851009"/>
              <a:ext cx="720000" cy="479220"/>
              <a:chOff x="4179956" y="5666026"/>
              <a:chExt cx="720000" cy="479220"/>
            </a:xfrm>
          </p:grpSpPr>
          <p:cxnSp>
            <p:nvCxnSpPr>
              <p:cNvPr id="58" name="直线连接符 57">
                <a:extLst>
                  <a:ext uri="{FF2B5EF4-FFF2-40B4-BE49-F238E27FC236}">
                    <a16:creationId xmlns:a16="http://schemas.microsoft.com/office/drawing/2014/main" id="{C1603456-3653-7E64-881E-E5527F6D513B}"/>
                  </a:ext>
                </a:extLst>
              </p:cNvPr>
              <p:cNvCxnSpPr>
                <a:cxnSpLocks/>
              </p:cNvCxnSpPr>
              <p:nvPr/>
            </p:nvCxnSpPr>
            <p:spPr>
              <a:xfrm>
                <a:off x="4899956" y="5987027"/>
                <a:ext cx="0" cy="158219"/>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59" name="直线连接符 58">
                <a:extLst>
                  <a:ext uri="{FF2B5EF4-FFF2-40B4-BE49-F238E27FC236}">
                    <a16:creationId xmlns:a16="http://schemas.microsoft.com/office/drawing/2014/main" id="{553B6AE4-F95A-7A89-2813-951B0731EC8C}"/>
                  </a:ext>
                </a:extLst>
              </p:cNvPr>
              <p:cNvCxnSpPr>
                <a:cxnSpLocks/>
              </p:cNvCxnSpPr>
              <p:nvPr/>
            </p:nvCxnSpPr>
            <p:spPr>
              <a:xfrm>
                <a:off x="4179956" y="6105490"/>
                <a:ext cx="7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F8634DA7-05C9-B069-C680-F96785324C89}"/>
                  </a:ext>
                </a:extLst>
              </p:cNvPr>
              <p:cNvSpPr txBox="1"/>
              <p:nvPr/>
            </p:nvSpPr>
            <p:spPr>
              <a:xfrm>
                <a:off x="4408845" y="5666026"/>
                <a:ext cx="282001" cy="400110"/>
              </a:xfrm>
              <a:prstGeom prst="rect">
                <a:avLst/>
              </a:prstGeom>
              <a:noFill/>
              <a:ln>
                <a:noFill/>
              </a:ln>
            </p:spPr>
            <p:txBody>
              <a:bodyPr wrap="square" rtlCol="0">
                <a:spAutoFit/>
              </a:bodyPr>
              <a:lstStyle/>
              <a:p>
                <a:r>
                  <a:rPr kumimoji="1" lang="en-US" altLang="zh-CN" sz="2000" dirty="0">
                    <a:solidFill>
                      <a:schemeClr val="accent1"/>
                    </a:solidFill>
                    <a:latin typeface="Rockwell" panose="02060603020205020403" pitchFamily="18" charset="0"/>
                  </a:rPr>
                  <a:t>A</a:t>
                </a:r>
                <a:endParaRPr kumimoji="1" lang="zh-CN" altLang="en-US" sz="2000" dirty="0">
                  <a:solidFill>
                    <a:schemeClr val="accent1"/>
                  </a:solidFill>
                  <a:latin typeface="Rockwell" panose="02060603020205020403" pitchFamily="18" charset="0"/>
                </a:endParaRPr>
              </a:p>
            </p:txBody>
          </p:sp>
        </p:grpSp>
      </p:grpSp>
      <p:grpSp>
        <p:nvGrpSpPr>
          <p:cNvPr id="113" name="组合 112">
            <a:extLst>
              <a:ext uri="{FF2B5EF4-FFF2-40B4-BE49-F238E27FC236}">
                <a16:creationId xmlns:a16="http://schemas.microsoft.com/office/drawing/2014/main" id="{3F11A465-E025-8F2D-D9BB-C7A491098E59}"/>
              </a:ext>
            </a:extLst>
          </p:cNvPr>
          <p:cNvGrpSpPr/>
          <p:nvPr/>
        </p:nvGrpSpPr>
        <p:grpSpPr>
          <a:xfrm>
            <a:off x="5982060" y="2917489"/>
            <a:ext cx="1425883" cy="479220"/>
            <a:chOff x="6085136" y="3851009"/>
            <a:chExt cx="1425883" cy="479220"/>
          </a:xfrm>
        </p:grpSpPr>
        <p:grpSp>
          <p:nvGrpSpPr>
            <p:cNvPr id="79" name="组合 78">
              <a:extLst>
                <a:ext uri="{FF2B5EF4-FFF2-40B4-BE49-F238E27FC236}">
                  <a16:creationId xmlns:a16="http://schemas.microsoft.com/office/drawing/2014/main" id="{BEC9FFB9-692B-C799-4157-1B3CB2B3F8E4}"/>
                </a:ext>
              </a:extLst>
            </p:cNvPr>
            <p:cNvGrpSpPr/>
            <p:nvPr/>
          </p:nvGrpSpPr>
          <p:grpSpPr>
            <a:xfrm>
              <a:off x="6085136" y="3851009"/>
              <a:ext cx="720000" cy="479220"/>
              <a:chOff x="4194073" y="5666026"/>
              <a:chExt cx="720000" cy="479220"/>
            </a:xfrm>
          </p:grpSpPr>
          <p:cxnSp>
            <p:nvCxnSpPr>
              <p:cNvPr id="82" name="直线连接符 81">
                <a:extLst>
                  <a:ext uri="{FF2B5EF4-FFF2-40B4-BE49-F238E27FC236}">
                    <a16:creationId xmlns:a16="http://schemas.microsoft.com/office/drawing/2014/main" id="{9E957C24-51D2-4876-5C0F-00399BCC0BBC}"/>
                  </a:ext>
                </a:extLst>
              </p:cNvPr>
              <p:cNvCxnSpPr>
                <a:cxnSpLocks/>
              </p:cNvCxnSpPr>
              <p:nvPr/>
            </p:nvCxnSpPr>
            <p:spPr>
              <a:xfrm>
                <a:off x="4899956" y="5987027"/>
                <a:ext cx="0" cy="158219"/>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cxnSp>
            <p:nvCxnSpPr>
              <p:cNvPr id="83" name="直线连接符 82">
                <a:extLst>
                  <a:ext uri="{FF2B5EF4-FFF2-40B4-BE49-F238E27FC236}">
                    <a16:creationId xmlns:a16="http://schemas.microsoft.com/office/drawing/2014/main" id="{AA93EAC3-E795-8651-C8BC-B819B1B7580C}"/>
                  </a:ext>
                </a:extLst>
              </p:cNvPr>
              <p:cNvCxnSpPr>
                <a:cxnSpLocks/>
              </p:cNvCxnSpPr>
              <p:nvPr/>
            </p:nvCxnSpPr>
            <p:spPr>
              <a:xfrm>
                <a:off x="4194073" y="6104227"/>
                <a:ext cx="720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BB841C09-C834-B3E8-7AC3-0A42A23C430C}"/>
                  </a:ext>
                </a:extLst>
              </p:cNvPr>
              <p:cNvSpPr txBox="1"/>
              <p:nvPr/>
            </p:nvSpPr>
            <p:spPr>
              <a:xfrm>
                <a:off x="4408845" y="5666026"/>
                <a:ext cx="282001" cy="400110"/>
              </a:xfrm>
              <a:prstGeom prst="rect">
                <a:avLst/>
              </a:prstGeom>
              <a:noFill/>
              <a:ln>
                <a:noFill/>
              </a:ln>
            </p:spPr>
            <p:txBody>
              <a:bodyPr wrap="square" rtlCol="0">
                <a:spAutoFit/>
              </a:bodyPr>
              <a:lstStyle/>
              <a:p>
                <a:r>
                  <a:rPr kumimoji="1" lang="en-US" altLang="zh-CN" sz="2000" dirty="0">
                    <a:solidFill>
                      <a:srgbClr val="00B050"/>
                    </a:solidFill>
                    <a:latin typeface="Rockwell" panose="02060603020205020403" pitchFamily="18" charset="0"/>
                  </a:rPr>
                  <a:t>C</a:t>
                </a:r>
                <a:endParaRPr kumimoji="1" lang="zh-CN" altLang="en-US" sz="2000" dirty="0">
                  <a:solidFill>
                    <a:srgbClr val="00B050"/>
                  </a:solidFill>
                  <a:latin typeface="Rockwell" panose="02060603020205020403" pitchFamily="18" charset="0"/>
                </a:endParaRPr>
              </a:p>
            </p:txBody>
          </p:sp>
        </p:grpSp>
        <p:grpSp>
          <p:nvGrpSpPr>
            <p:cNvPr id="85" name="组合 84">
              <a:extLst>
                <a:ext uri="{FF2B5EF4-FFF2-40B4-BE49-F238E27FC236}">
                  <a16:creationId xmlns:a16="http://schemas.microsoft.com/office/drawing/2014/main" id="{4DE88906-0474-BCF5-3E75-2D68B1870998}"/>
                </a:ext>
              </a:extLst>
            </p:cNvPr>
            <p:cNvGrpSpPr/>
            <p:nvPr/>
          </p:nvGrpSpPr>
          <p:grpSpPr>
            <a:xfrm>
              <a:off x="6791019" y="3851009"/>
              <a:ext cx="720000" cy="479220"/>
              <a:chOff x="4179956" y="5666026"/>
              <a:chExt cx="720000" cy="479220"/>
            </a:xfrm>
          </p:grpSpPr>
          <p:cxnSp>
            <p:nvCxnSpPr>
              <p:cNvPr id="100" name="直线连接符 99">
                <a:extLst>
                  <a:ext uri="{FF2B5EF4-FFF2-40B4-BE49-F238E27FC236}">
                    <a16:creationId xmlns:a16="http://schemas.microsoft.com/office/drawing/2014/main" id="{C27A63DC-DAF5-DAFD-E9AA-01652CB33B33}"/>
                  </a:ext>
                </a:extLst>
              </p:cNvPr>
              <p:cNvCxnSpPr>
                <a:cxnSpLocks/>
              </p:cNvCxnSpPr>
              <p:nvPr/>
            </p:nvCxnSpPr>
            <p:spPr>
              <a:xfrm>
                <a:off x="4899956" y="5987027"/>
                <a:ext cx="0" cy="158219"/>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cxnSp>
            <p:nvCxnSpPr>
              <p:cNvPr id="101" name="直线连接符 100">
                <a:extLst>
                  <a:ext uri="{FF2B5EF4-FFF2-40B4-BE49-F238E27FC236}">
                    <a16:creationId xmlns:a16="http://schemas.microsoft.com/office/drawing/2014/main" id="{6547DBE4-4CA6-017E-263C-12C5D51EDDEE}"/>
                  </a:ext>
                </a:extLst>
              </p:cNvPr>
              <p:cNvCxnSpPr>
                <a:cxnSpLocks/>
              </p:cNvCxnSpPr>
              <p:nvPr/>
            </p:nvCxnSpPr>
            <p:spPr>
              <a:xfrm>
                <a:off x="4179956" y="6105490"/>
                <a:ext cx="720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548B14DD-699A-FFBA-357B-CE76F7D0D6F6}"/>
                  </a:ext>
                </a:extLst>
              </p:cNvPr>
              <p:cNvSpPr txBox="1"/>
              <p:nvPr/>
            </p:nvSpPr>
            <p:spPr>
              <a:xfrm>
                <a:off x="4408845" y="5666026"/>
                <a:ext cx="282001" cy="400110"/>
              </a:xfrm>
              <a:prstGeom prst="rect">
                <a:avLst/>
              </a:prstGeom>
              <a:noFill/>
              <a:ln>
                <a:noFill/>
              </a:ln>
            </p:spPr>
            <p:txBody>
              <a:bodyPr wrap="square" rtlCol="0">
                <a:spAutoFit/>
              </a:bodyPr>
              <a:lstStyle/>
              <a:p>
                <a:r>
                  <a:rPr kumimoji="1" lang="en-US" altLang="zh-CN" sz="2000" dirty="0">
                    <a:solidFill>
                      <a:srgbClr val="00B050"/>
                    </a:solidFill>
                    <a:latin typeface="Rockwell" panose="02060603020205020403" pitchFamily="18" charset="0"/>
                  </a:rPr>
                  <a:t>D</a:t>
                </a:r>
                <a:endParaRPr kumimoji="1" lang="zh-CN" altLang="en-US" sz="2000" dirty="0">
                  <a:solidFill>
                    <a:srgbClr val="00B050"/>
                  </a:solidFill>
                  <a:latin typeface="Rockwell" panose="02060603020205020403" pitchFamily="18" charset="0"/>
                </a:endParaRPr>
              </a:p>
            </p:txBody>
          </p:sp>
        </p:grpSp>
      </p:grpSp>
      <p:grpSp>
        <p:nvGrpSpPr>
          <p:cNvPr id="114" name="组合 113">
            <a:extLst>
              <a:ext uri="{FF2B5EF4-FFF2-40B4-BE49-F238E27FC236}">
                <a16:creationId xmlns:a16="http://schemas.microsoft.com/office/drawing/2014/main" id="{CA39DBDB-F1CB-B655-3B0C-BDB9AB30FFD6}"/>
              </a:ext>
            </a:extLst>
          </p:cNvPr>
          <p:cNvGrpSpPr/>
          <p:nvPr/>
        </p:nvGrpSpPr>
        <p:grpSpPr>
          <a:xfrm>
            <a:off x="7383156" y="2917489"/>
            <a:ext cx="1445688" cy="479220"/>
            <a:chOff x="7486232" y="3851009"/>
            <a:chExt cx="1445688" cy="479220"/>
          </a:xfrm>
        </p:grpSpPr>
        <p:grpSp>
          <p:nvGrpSpPr>
            <p:cNvPr id="103" name="组合 102">
              <a:extLst>
                <a:ext uri="{FF2B5EF4-FFF2-40B4-BE49-F238E27FC236}">
                  <a16:creationId xmlns:a16="http://schemas.microsoft.com/office/drawing/2014/main" id="{84ED5963-2C01-061E-3B0C-947E718A0FC2}"/>
                </a:ext>
              </a:extLst>
            </p:cNvPr>
            <p:cNvGrpSpPr/>
            <p:nvPr/>
          </p:nvGrpSpPr>
          <p:grpSpPr>
            <a:xfrm>
              <a:off x="7486232" y="3851009"/>
              <a:ext cx="720000" cy="479220"/>
              <a:chOff x="4179956" y="5666026"/>
              <a:chExt cx="720000" cy="479220"/>
            </a:xfrm>
          </p:grpSpPr>
          <p:cxnSp>
            <p:nvCxnSpPr>
              <p:cNvPr id="104" name="直线连接符 103">
                <a:extLst>
                  <a:ext uri="{FF2B5EF4-FFF2-40B4-BE49-F238E27FC236}">
                    <a16:creationId xmlns:a16="http://schemas.microsoft.com/office/drawing/2014/main" id="{82D70CA8-CB7F-2D56-39D3-228A7904201E}"/>
                  </a:ext>
                </a:extLst>
              </p:cNvPr>
              <p:cNvCxnSpPr>
                <a:cxnSpLocks/>
              </p:cNvCxnSpPr>
              <p:nvPr/>
            </p:nvCxnSpPr>
            <p:spPr>
              <a:xfrm>
                <a:off x="4899956" y="5987027"/>
                <a:ext cx="0" cy="158219"/>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cxnSp>
            <p:nvCxnSpPr>
              <p:cNvPr id="105" name="直线连接符 104">
                <a:extLst>
                  <a:ext uri="{FF2B5EF4-FFF2-40B4-BE49-F238E27FC236}">
                    <a16:creationId xmlns:a16="http://schemas.microsoft.com/office/drawing/2014/main" id="{D1F6980C-4D7B-7A4A-DBF7-DC5C7267C87F}"/>
                  </a:ext>
                </a:extLst>
              </p:cNvPr>
              <p:cNvCxnSpPr>
                <a:cxnSpLocks/>
              </p:cNvCxnSpPr>
              <p:nvPr/>
            </p:nvCxnSpPr>
            <p:spPr>
              <a:xfrm>
                <a:off x="4179956" y="6105490"/>
                <a:ext cx="720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03379E41-5C2C-9424-F197-DDF0592DB4A3}"/>
                  </a:ext>
                </a:extLst>
              </p:cNvPr>
              <p:cNvSpPr txBox="1"/>
              <p:nvPr/>
            </p:nvSpPr>
            <p:spPr>
              <a:xfrm>
                <a:off x="4408845" y="5666026"/>
                <a:ext cx="282001" cy="400110"/>
              </a:xfrm>
              <a:prstGeom prst="rect">
                <a:avLst/>
              </a:prstGeom>
              <a:noFill/>
              <a:ln>
                <a:noFill/>
              </a:ln>
            </p:spPr>
            <p:txBody>
              <a:bodyPr wrap="square" rtlCol="0">
                <a:spAutoFit/>
              </a:bodyPr>
              <a:lstStyle/>
              <a:p>
                <a:r>
                  <a:rPr kumimoji="1" lang="en-US" altLang="zh-CN" sz="2000" dirty="0">
                    <a:solidFill>
                      <a:srgbClr val="00B050"/>
                    </a:solidFill>
                    <a:latin typeface="Rockwell" panose="02060603020205020403" pitchFamily="18" charset="0"/>
                  </a:rPr>
                  <a:t>A</a:t>
                </a:r>
                <a:endParaRPr kumimoji="1" lang="zh-CN" altLang="en-US" sz="2000" dirty="0">
                  <a:solidFill>
                    <a:srgbClr val="00B050"/>
                  </a:solidFill>
                  <a:latin typeface="Rockwell" panose="02060603020205020403" pitchFamily="18" charset="0"/>
                </a:endParaRPr>
              </a:p>
            </p:txBody>
          </p:sp>
        </p:grpSp>
        <p:grpSp>
          <p:nvGrpSpPr>
            <p:cNvPr id="107" name="组合 106">
              <a:extLst>
                <a:ext uri="{FF2B5EF4-FFF2-40B4-BE49-F238E27FC236}">
                  <a16:creationId xmlns:a16="http://schemas.microsoft.com/office/drawing/2014/main" id="{9AABC6EC-664D-53CD-24EE-55C1337510BF}"/>
                </a:ext>
              </a:extLst>
            </p:cNvPr>
            <p:cNvGrpSpPr/>
            <p:nvPr/>
          </p:nvGrpSpPr>
          <p:grpSpPr>
            <a:xfrm>
              <a:off x="8211920" y="3851009"/>
              <a:ext cx="720000" cy="479220"/>
              <a:chOff x="4179956" y="5666026"/>
              <a:chExt cx="720000" cy="479220"/>
            </a:xfrm>
          </p:grpSpPr>
          <p:cxnSp>
            <p:nvCxnSpPr>
              <p:cNvPr id="108" name="直线连接符 107">
                <a:extLst>
                  <a:ext uri="{FF2B5EF4-FFF2-40B4-BE49-F238E27FC236}">
                    <a16:creationId xmlns:a16="http://schemas.microsoft.com/office/drawing/2014/main" id="{22E6490A-0539-BE24-8986-6CC7E26796D7}"/>
                  </a:ext>
                </a:extLst>
              </p:cNvPr>
              <p:cNvCxnSpPr>
                <a:cxnSpLocks/>
              </p:cNvCxnSpPr>
              <p:nvPr/>
            </p:nvCxnSpPr>
            <p:spPr>
              <a:xfrm>
                <a:off x="4899956" y="5987027"/>
                <a:ext cx="0" cy="158219"/>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cxnSp>
            <p:nvCxnSpPr>
              <p:cNvPr id="109" name="直线连接符 108">
                <a:extLst>
                  <a:ext uri="{FF2B5EF4-FFF2-40B4-BE49-F238E27FC236}">
                    <a16:creationId xmlns:a16="http://schemas.microsoft.com/office/drawing/2014/main" id="{1D796657-0B7E-76A8-373A-4BD5F4C28C70}"/>
                  </a:ext>
                </a:extLst>
              </p:cNvPr>
              <p:cNvCxnSpPr>
                <a:cxnSpLocks/>
              </p:cNvCxnSpPr>
              <p:nvPr/>
            </p:nvCxnSpPr>
            <p:spPr>
              <a:xfrm>
                <a:off x="4179956" y="6105490"/>
                <a:ext cx="720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B3E73E10-BC85-35A7-EF82-E0080717B3C1}"/>
                  </a:ext>
                </a:extLst>
              </p:cNvPr>
              <p:cNvSpPr txBox="1"/>
              <p:nvPr/>
            </p:nvSpPr>
            <p:spPr>
              <a:xfrm>
                <a:off x="4408845" y="5666026"/>
                <a:ext cx="282001" cy="400110"/>
              </a:xfrm>
              <a:prstGeom prst="rect">
                <a:avLst/>
              </a:prstGeom>
              <a:noFill/>
              <a:ln>
                <a:noFill/>
              </a:ln>
            </p:spPr>
            <p:txBody>
              <a:bodyPr wrap="square" rtlCol="0">
                <a:spAutoFit/>
              </a:bodyPr>
              <a:lstStyle/>
              <a:p>
                <a:r>
                  <a:rPr kumimoji="1" lang="en-US" altLang="zh-CN" sz="2000" dirty="0">
                    <a:solidFill>
                      <a:srgbClr val="00B050"/>
                    </a:solidFill>
                    <a:latin typeface="Rockwell" panose="02060603020205020403" pitchFamily="18" charset="0"/>
                  </a:rPr>
                  <a:t>A</a:t>
                </a:r>
                <a:endParaRPr kumimoji="1" lang="zh-CN" altLang="en-US" sz="2000" dirty="0">
                  <a:solidFill>
                    <a:srgbClr val="00B050"/>
                  </a:solidFill>
                  <a:latin typeface="Rockwell" panose="02060603020205020403" pitchFamily="18" charset="0"/>
                </a:endParaRPr>
              </a:p>
            </p:txBody>
          </p:sp>
        </p:grpSp>
      </p:grpSp>
      <p:grpSp>
        <p:nvGrpSpPr>
          <p:cNvPr id="123" name="组合 122">
            <a:extLst>
              <a:ext uri="{FF2B5EF4-FFF2-40B4-BE49-F238E27FC236}">
                <a16:creationId xmlns:a16="http://schemas.microsoft.com/office/drawing/2014/main" id="{BA3A1D1A-7D73-EF11-3880-AE20ADC6694B}"/>
              </a:ext>
            </a:extLst>
          </p:cNvPr>
          <p:cNvGrpSpPr/>
          <p:nvPr/>
        </p:nvGrpSpPr>
        <p:grpSpPr>
          <a:xfrm>
            <a:off x="1580857" y="1879465"/>
            <a:ext cx="3919645" cy="235783"/>
            <a:chOff x="1002091" y="3017520"/>
            <a:chExt cx="3919645" cy="235783"/>
          </a:xfrm>
        </p:grpSpPr>
        <p:cxnSp>
          <p:nvCxnSpPr>
            <p:cNvPr id="116" name="直线连接符 115">
              <a:extLst>
                <a:ext uri="{FF2B5EF4-FFF2-40B4-BE49-F238E27FC236}">
                  <a16:creationId xmlns:a16="http://schemas.microsoft.com/office/drawing/2014/main" id="{61BB9B7E-31AC-81C2-0FC0-EE0B12D8DDFA}"/>
                </a:ext>
              </a:extLst>
            </p:cNvPr>
            <p:cNvCxnSpPr>
              <a:cxnSpLocks/>
            </p:cNvCxnSpPr>
            <p:nvPr/>
          </p:nvCxnSpPr>
          <p:spPr>
            <a:xfrm flipV="1">
              <a:off x="1002091" y="3017520"/>
              <a:ext cx="0" cy="235783"/>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线连接符 118">
              <a:extLst>
                <a:ext uri="{FF2B5EF4-FFF2-40B4-BE49-F238E27FC236}">
                  <a16:creationId xmlns:a16="http://schemas.microsoft.com/office/drawing/2014/main" id="{5515505D-E875-CC08-6407-481AEF20505C}"/>
                </a:ext>
              </a:extLst>
            </p:cNvPr>
            <p:cNvCxnSpPr>
              <a:cxnSpLocks/>
            </p:cNvCxnSpPr>
            <p:nvPr/>
          </p:nvCxnSpPr>
          <p:spPr>
            <a:xfrm>
              <a:off x="1002091" y="3017520"/>
              <a:ext cx="391964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1" name="直线连接符 120">
              <a:extLst>
                <a:ext uri="{FF2B5EF4-FFF2-40B4-BE49-F238E27FC236}">
                  <a16:creationId xmlns:a16="http://schemas.microsoft.com/office/drawing/2014/main" id="{181FBF1F-DEFD-BF77-B5A7-85D313E9ED08}"/>
                </a:ext>
              </a:extLst>
            </p:cNvPr>
            <p:cNvCxnSpPr>
              <a:cxnSpLocks/>
            </p:cNvCxnSpPr>
            <p:nvPr/>
          </p:nvCxnSpPr>
          <p:spPr>
            <a:xfrm flipV="1">
              <a:off x="1718847" y="3017520"/>
              <a:ext cx="0" cy="235783"/>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直线连接符 121">
              <a:extLst>
                <a:ext uri="{FF2B5EF4-FFF2-40B4-BE49-F238E27FC236}">
                  <a16:creationId xmlns:a16="http://schemas.microsoft.com/office/drawing/2014/main" id="{8AAD1331-F9BD-26A3-1C30-EEEC9733A4D6}"/>
                </a:ext>
              </a:extLst>
            </p:cNvPr>
            <p:cNvCxnSpPr>
              <a:cxnSpLocks/>
            </p:cNvCxnSpPr>
            <p:nvPr/>
          </p:nvCxnSpPr>
          <p:spPr>
            <a:xfrm flipV="1">
              <a:off x="4921736" y="3017520"/>
              <a:ext cx="0" cy="23578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grpSp>
      <p:cxnSp>
        <p:nvCxnSpPr>
          <p:cNvPr id="11" name="直线连接符 10">
            <a:extLst>
              <a:ext uri="{FF2B5EF4-FFF2-40B4-BE49-F238E27FC236}">
                <a16:creationId xmlns:a16="http://schemas.microsoft.com/office/drawing/2014/main" id="{63677F9C-8FAB-9B82-7F0C-F110F3B86C13}"/>
              </a:ext>
            </a:extLst>
          </p:cNvPr>
          <p:cNvCxnSpPr>
            <a:cxnSpLocks/>
          </p:cNvCxnSpPr>
          <p:nvPr/>
        </p:nvCxnSpPr>
        <p:spPr>
          <a:xfrm>
            <a:off x="3174557" y="3238691"/>
            <a:ext cx="0" cy="158219"/>
          </a:xfrm>
          <a:prstGeom prst="line">
            <a:avLst/>
          </a:prstGeom>
          <a:ln w="76200"/>
        </p:spPr>
        <p:style>
          <a:lnRef idx="1">
            <a:schemeClr val="dk1"/>
          </a:lnRef>
          <a:fillRef idx="0">
            <a:schemeClr val="dk1"/>
          </a:fillRef>
          <a:effectRef idx="0">
            <a:schemeClr val="dk1"/>
          </a:effectRef>
          <a:fontRef idx="minor">
            <a:schemeClr val="tx1"/>
          </a:fontRef>
        </p:style>
      </p:cxnSp>
      <p:sp>
        <p:nvSpPr>
          <p:cNvPr id="124" name="文本框 123">
            <a:extLst>
              <a:ext uri="{FF2B5EF4-FFF2-40B4-BE49-F238E27FC236}">
                <a16:creationId xmlns:a16="http://schemas.microsoft.com/office/drawing/2014/main" id="{6620A8D4-AC2D-20CE-25BA-35662D5E9A10}"/>
              </a:ext>
            </a:extLst>
          </p:cNvPr>
          <p:cNvSpPr txBox="1"/>
          <p:nvPr/>
        </p:nvSpPr>
        <p:spPr>
          <a:xfrm>
            <a:off x="5320307" y="2290582"/>
            <a:ext cx="360390" cy="369332"/>
          </a:xfrm>
          <a:prstGeom prst="rect">
            <a:avLst/>
          </a:prstGeom>
          <a:noFill/>
        </p:spPr>
        <p:txBody>
          <a:bodyPr wrap="square" rtlCol="0">
            <a:spAutoFit/>
          </a:bodyPr>
          <a:lstStyle/>
          <a:p>
            <a:r>
              <a:rPr kumimoji="1" lang="en-US" altLang="zh-CN" dirty="0">
                <a:solidFill>
                  <a:srgbClr val="C00000"/>
                </a:solidFill>
                <a:latin typeface="Rockwell" panose="02060603020205020403" pitchFamily="18" charset="0"/>
              </a:rPr>
              <a:t>B</a:t>
            </a:r>
            <a:endParaRPr kumimoji="1" lang="zh-CN" altLang="en-US" dirty="0">
              <a:solidFill>
                <a:srgbClr val="C00000"/>
              </a:solidFill>
              <a:latin typeface="Rockwell" panose="02060603020205020403" pitchFamily="18" charset="0"/>
            </a:endParaRPr>
          </a:p>
        </p:txBody>
      </p:sp>
      <p:sp>
        <p:nvSpPr>
          <p:cNvPr id="125" name="文本框 124">
            <a:extLst>
              <a:ext uri="{FF2B5EF4-FFF2-40B4-BE49-F238E27FC236}">
                <a16:creationId xmlns:a16="http://schemas.microsoft.com/office/drawing/2014/main" id="{6BDD458F-200A-9C3C-88C3-4FDA616F9967}"/>
              </a:ext>
            </a:extLst>
          </p:cNvPr>
          <p:cNvSpPr txBox="1"/>
          <p:nvPr/>
        </p:nvSpPr>
        <p:spPr>
          <a:xfrm>
            <a:off x="1400662" y="2300250"/>
            <a:ext cx="360390" cy="369332"/>
          </a:xfrm>
          <a:prstGeom prst="rect">
            <a:avLst/>
          </a:prstGeom>
          <a:solidFill>
            <a:schemeClr val="bg1"/>
          </a:solidFill>
        </p:spPr>
        <p:txBody>
          <a:bodyPr wrap="square" rtlCol="0">
            <a:spAutoFit/>
          </a:bodyPr>
          <a:lstStyle/>
          <a:p>
            <a:r>
              <a:rPr kumimoji="1" lang="en-US" altLang="zh-CN" dirty="0">
                <a:solidFill>
                  <a:schemeClr val="accent1"/>
                </a:solidFill>
                <a:latin typeface="Rockwell" panose="02060603020205020403" pitchFamily="18" charset="0"/>
              </a:rPr>
              <a:t>D</a:t>
            </a:r>
            <a:endParaRPr kumimoji="1" lang="zh-CN" altLang="en-US" dirty="0">
              <a:solidFill>
                <a:schemeClr val="accent1"/>
              </a:solidFill>
              <a:latin typeface="Rockwell" panose="02060603020205020403" pitchFamily="18" charset="0"/>
            </a:endParaRPr>
          </a:p>
        </p:txBody>
      </p:sp>
      <p:sp>
        <p:nvSpPr>
          <p:cNvPr id="126" name="文本框 125">
            <a:extLst>
              <a:ext uri="{FF2B5EF4-FFF2-40B4-BE49-F238E27FC236}">
                <a16:creationId xmlns:a16="http://schemas.microsoft.com/office/drawing/2014/main" id="{97170D31-19FA-39A1-4452-D0F4E669EB17}"/>
              </a:ext>
            </a:extLst>
          </p:cNvPr>
          <p:cNvSpPr txBox="1"/>
          <p:nvPr/>
        </p:nvSpPr>
        <p:spPr>
          <a:xfrm>
            <a:off x="2117418" y="2308053"/>
            <a:ext cx="360390" cy="369332"/>
          </a:xfrm>
          <a:prstGeom prst="rect">
            <a:avLst/>
          </a:prstGeom>
          <a:solidFill>
            <a:schemeClr val="bg1"/>
          </a:solidFill>
        </p:spPr>
        <p:txBody>
          <a:bodyPr wrap="square" rtlCol="0">
            <a:spAutoFit/>
          </a:bodyPr>
          <a:lstStyle/>
          <a:p>
            <a:r>
              <a:rPr kumimoji="1" lang="en-US" altLang="zh-CN" dirty="0">
                <a:solidFill>
                  <a:schemeClr val="accent1"/>
                </a:solidFill>
                <a:latin typeface="Rockwell" panose="02060603020205020403" pitchFamily="18" charset="0"/>
              </a:rPr>
              <a:t>A</a:t>
            </a:r>
            <a:endParaRPr kumimoji="1" lang="zh-CN" altLang="en-US" dirty="0">
              <a:solidFill>
                <a:schemeClr val="accent1"/>
              </a:solidFill>
              <a:latin typeface="Rockwell" panose="02060603020205020403" pitchFamily="18" charset="0"/>
            </a:endParaRPr>
          </a:p>
        </p:txBody>
      </p:sp>
      <p:grpSp>
        <p:nvGrpSpPr>
          <p:cNvPr id="134" name="组合 133">
            <a:extLst>
              <a:ext uri="{FF2B5EF4-FFF2-40B4-BE49-F238E27FC236}">
                <a16:creationId xmlns:a16="http://schemas.microsoft.com/office/drawing/2014/main" id="{229D17EC-A203-F296-EABA-2B3EC8D4FA56}"/>
              </a:ext>
            </a:extLst>
          </p:cNvPr>
          <p:cNvGrpSpPr/>
          <p:nvPr/>
        </p:nvGrpSpPr>
        <p:grpSpPr>
          <a:xfrm>
            <a:off x="2959029" y="1879465"/>
            <a:ext cx="3251615" cy="236087"/>
            <a:chOff x="2380263" y="3017520"/>
            <a:chExt cx="3251615" cy="236087"/>
          </a:xfrm>
        </p:grpSpPr>
        <p:cxnSp>
          <p:nvCxnSpPr>
            <p:cNvPr id="128" name="直线连接符 127">
              <a:extLst>
                <a:ext uri="{FF2B5EF4-FFF2-40B4-BE49-F238E27FC236}">
                  <a16:creationId xmlns:a16="http://schemas.microsoft.com/office/drawing/2014/main" id="{089B925C-E4C5-C5DF-330B-7F04E3046524}"/>
                </a:ext>
              </a:extLst>
            </p:cNvPr>
            <p:cNvCxnSpPr>
              <a:cxnSpLocks/>
            </p:cNvCxnSpPr>
            <p:nvPr/>
          </p:nvCxnSpPr>
          <p:spPr>
            <a:xfrm flipV="1">
              <a:off x="2380263" y="3017824"/>
              <a:ext cx="0" cy="235783"/>
            </a:xfrm>
            <a:prstGeom prst="line">
              <a:avLst/>
            </a:prstGeom>
            <a:ln w="19050"/>
          </p:spPr>
          <p:style>
            <a:lnRef idx="1">
              <a:schemeClr val="dk1"/>
            </a:lnRef>
            <a:fillRef idx="0">
              <a:schemeClr val="dk1"/>
            </a:fillRef>
            <a:effectRef idx="0">
              <a:schemeClr val="dk1"/>
            </a:effectRef>
            <a:fontRef idx="minor">
              <a:schemeClr val="tx1"/>
            </a:fontRef>
          </p:style>
        </p:cxnSp>
        <p:cxnSp>
          <p:nvCxnSpPr>
            <p:cNvPr id="129" name="直线连接符 128">
              <a:extLst>
                <a:ext uri="{FF2B5EF4-FFF2-40B4-BE49-F238E27FC236}">
                  <a16:creationId xmlns:a16="http://schemas.microsoft.com/office/drawing/2014/main" id="{D66E62E6-0F43-D72B-0956-E49BAA6FEC6F}"/>
                </a:ext>
              </a:extLst>
            </p:cNvPr>
            <p:cNvCxnSpPr>
              <a:cxnSpLocks/>
            </p:cNvCxnSpPr>
            <p:nvPr/>
          </p:nvCxnSpPr>
          <p:spPr>
            <a:xfrm>
              <a:off x="2388507" y="3017824"/>
              <a:ext cx="324337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0" name="直线连接符 129">
              <a:extLst>
                <a:ext uri="{FF2B5EF4-FFF2-40B4-BE49-F238E27FC236}">
                  <a16:creationId xmlns:a16="http://schemas.microsoft.com/office/drawing/2014/main" id="{EE4B2BAC-2D74-F577-D2D8-71DF9444398F}"/>
                </a:ext>
              </a:extLst>
            </p:cNvPr>
            <p:cNvCxnSpPr>
              <a:cxnSpLocks/>
            </p:cNvCxnSpPr>
            <p:nvPr/>
          </p:nvCxnSpPr>
          <p:spPr>
            <a:xfrm flipV="1">
              <a:off x="3097019" y="3017824"/>
              <a:ext cx="0" cy="235783"/>
            </a:xfrm>
            <a:prstGeom prst="line">
              <a:avLst/>
            </a:prstGeom>
            <a:ln w="19050"/>
          </p:spPr>
          <p:style>
            <a:lnRef idx="1">
              <a:schemeClr val="dk1"/>
            </a:lnRef>
            <a:fillRef idx="0">
              <a:schemeClr val="dk1"/>
            </a:fillRef>
            <a:effectRef idx="0">
              <a:schemeClr val="dk1"/>
            </a:effectRef>
            <a:fontRef idx="minor">
              <a:schemeClr val="tx1"/>
            </a:fontRef>
          </p:style>
        </p:cxnSp>
        <p:cxnSp>
          <p:nvCxnSpPr>
            <p:cNvPr id="131" name="直线连接符 130">
              <a:extLst>
                <a:ext uri="{FF2B5EF4-FFF2-40B4-BE49-F238E27FC236}">
                  <a16:creationId xmlns:a16="http://schemas.microsoft.com/office/drawing/2014/main" id="{3CAECDEB-6889-3F0A-B682-CBE1CDDD77C8}"/>
                </a:ext>
              </a:extLst>
            </p:cNvPr>
            <p:cNvCxnSpPr>
              <a:cxnSpLocks/>
            </p:cNvCxnSpPr>
            <p:nvPr/>
          </p:nvCxnSpPr>
          <p:spPr>
            <a:xfrm flipV="1">
              <a:off x="5623634" y="3017520"/>
              <a:ext cx="0" cy="23578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135" name="文本框 134">
            <a:extLst>
              <a:ext uri="{FF2B5EF4-FFF2-40B4-BE49-F238E27FC236}">
                <a16:creationId xmlns:a16="http://schemas.microsoft.com/office/drawing/2014/main" id="{2780B823-43CA-EDD3-F062-A30379257D25}"/>
              </a:ext>
            </a:extLst>
          </p:cNvPr>
          <p:cNvSpPr txBox="1"/>
          <p:nvPr/>
        </p:nvSpPr>
        <p:spPr>
          <a:xfrm>
            <a:off x="6047716" y="2290582"/>
            <a:ext cx="360390" cy="369332"/>
          </a:xfrm>
          <a:prstGeom prst="rect">
            <a:avLst/>
          </a:prstGeom>
          <a:noFill/>
        </p:spPr>
        <p:txBody>
          <a:bodyPr wrap="square" rtlCol="0">
            <a:spAutoFit/>
          </a:bodyPr>
          <a:lstStyle/>
          <a:p>
            <a:r>
              <a:rPr kumimoji="1" lang="en-US" altLang="zh-CN" dirty="0">
                <a:solidFill>
                  <a:srgbClr val="C00000"/>
                </a:solidFill>
                <a:latin typeface="Rockwell" panose="02060603020205020403" pitchFamily="18" charset="0"/>
              </a:rPr>
              <a:t>C</a:t>
            </a:r>
            <a:endParaRPr kumimoji="1" lang="zh-CN" altLang="en-US" dirty="0">
              <a:solidFill>
                <a:srgbClr val="C00000"/>
              </a:solidFill>
              <a:latin typeface="Rockwell" panose="02060603020205020403" pitchFamily="18" charset="0"/>
            </a:endParaRPr>
          </a:p>
        </p:txBody>
      </p:sp>
      <p:sp>
        <p:nvSpPr>
          <p:cNvPr id="136" name="文本框 135">
            <a:extLst>
              <a:ext uri="{FF2B5EF4-FFF2-40B4-BE49-F238E27FC236}">
                <a16:creationId xmlns:a16="http://schemas.microsoft.com/office/drawing/2014/main" id="{58F441F7-F3D3-C185-2E45-32967800CD09}"/>
              </a:ext>
            </a:extLst>
          </p:cNvPr>
          <p:cNvSpPr txBox="1"/>
          <p:nvPr/>
        </p:nvSpPr>
        <p:spPr>
          <a:xfrm>
            <a:off x="2859220" y="2300250"/>
            <a:ext cx="360390" cy="369332"/>
          </a:xfrm>
          <a:prstGeom prst="rect">
            <a:avLst/>
          </a:prstGeom>
          <a:solidFill>
            <a:schemeClr val="bg1"/>
          </a:solidFill>
        </p:spPr>
        <p:txBody>
          <a:bodyPr wrap="square" rtlCol="0">
            <a:spAutoFit/>
          </a:bodyPr>
          <a:lstStyle/>
          <a:p>
            <a:r>
              <a:rPr kumimoji="1" lang="en-US" altLang="zh-CN" dirty="0">
                <a:solidFill>
                  <a:schemeClr val="accent1"/>
                </a:solidFill>
                <a:latin typeface="Rockwell" panose="02060603020205020403" pitchFamily="18" charset="0"/>
              </a:rPr>
              <a:t>B</a:t>
            </a:r>
            <a:endParaRPr kumimoji="1" lang="zh-CN" altLang="en-US" dirty="0">
              <a:solidFill>
                <a:schemeClr val="accent1"/>
              </a:solidFill>
              <a:latin typeface="Rockwell" panose="02060603020205020403" pitchFamily="18" charset="0"/>
            </a:endParaRPr>
          </a:p>
        </p:txBody>
      </p:sp>
      <p:sp>
        <p:nvSpPr>
          <p:cNvPr id="137" name="文本框 136">
            <a:extLst>
              <a:ext uri="{FF2B5EF4-FFF2-40B4-BE49-F238E27FC236}">
                <a16:creationId xmlns:a16="http://schemas.microsoft.com/office/drawing/2014/main" id="{F310303D-F473-48C9-E913-5565384484FB}"/>
              </a:ext>
            </a:extLst>
          </p:cNvPr>
          <p:cNvSpPr txBox="1"/>
          <p:nvPr/>
        </p:nvSpPr>
        <p:spPr>
          <a:xfrm>
            <a:off x="3575976" y="2308053"/>
            <a:ext cx="360390" cy="369332"/>
          </a:xfrm>
          <a:prstGeom prst="rect">
            <a:avLst/>
          </a:prstGeom>
          <a:solidFill>
            <a:schemeClr val="bg1"/>
          </a:solidFill>
        </p:spPr>
        <p:txBody>
          <a:bodyPr wrap="square" rtlCol="0">
            <a:spAutoFit/>
          </a:bodyPr>
          <a:lstStyle/>
          <a:p>
            <a:r>
              <a:rPr kumimoji="1" lang="en-US" altLang="zh-CN" dirty="0">
                <a:solidFill>
                  <a:schemeClr val="accent1"/>
                </a:solidFill>
                <a:latin typeface="Rockwell" panose="02060603020205020403" pitchFamily="18" charset="0"/>
              </a:rPr>
              <a:t>D</a:t>
            </a:r>
            <a:endParaRPr kumimoji="1" lang="zh-CN" altLang="en-US" dirty="0">
              <a:solidFill>
                <a:schemeClr val="accent1"/>
              </a:solidFill>
              <a:latin typeface="Rockwell" panose="02060603020205020403" pitchFamily="18" charset="0"/>
            </a:endParaRPr>
          </a:p>
        </p:txBody>
      </p:sp>
      <p:grpSp>
        <p:nvGrpSpPr>
          <p:cNvPr id="149" name="组合 148">
            <a:extLst>
              <a:ext uri="{FF2B5EF4-FFF2-40B4-BE49-F238E27FC236}">
                <a16:creationId xmlns:a16="http://schemas.microsoft.com/office/drawing/2014/main" id="{EBB4040B-978F-572F-A76D-DDB5D4A0D4E3}"/>
              </a:ext>
            </a:extLst>
          </p:cNvPr>
          <p:cNvGrpSpPr/>
          <p:nvPr/>
        </p:nvGrpSpPr>
        <p:grpSpPr>
          <a:xfrm>
            <a:off x="1580857" y="1878838"/>
            <a:ext cx="5370376" cy="235783"/>
            <a:chOff x="993848" y="2788824"/>
            <a:chExt cx="5370376" cy="235783"/>
          </a:xfrm>
        </p:grpSpPr>
        <p:cxnSp>
          <p:nvCxnSpPr>
            <p:cNvPr id="139" name="直线连接符 138">
              <a:extLst>
                <a:ext uri="{FF2B5EF4-FFF2-40B4-BE49-F238E27FC236}">
                  <a16:creationId xmlns:a16="http://schemas.microsoft.com/office/drawing/2014/main" id="{3F646F28-A7B8-18D7-5943-CAE7F3794DA2}"/>
                </a:ext>
              </a:extLst>
            </p:cNvPr>
            <p:cNvCxnSpPr>
              <a:cxnSpLocks/>
            </p:cNvCxnSpPr>
            <p:nvPr/>
          </p:nvCxnSpPr>
          <p:spPr>
            <a:xfrm flipV="1">
              <a:off x="993848" y="2788824"/>
              <a:ext cx="0" cy="235783"/>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直线连接符 139">
              <a:extLst>
                <a:ext uri="{FF2B5EF4-FFF2-40B4-BE49-F238E27FC236}">
                  <a16:creationId xmlns:a16="http://schemas.microsoft.com/office/drawing/2014/main" id="{1D38DEF6-B743-4931-1ECE-760750C3F580}"/>
                </a:ext>
              </a:extLst>
            </p:cNvPr>
            <p:cNvCxnSpPr>
              <a:cxnSpLocks/>
            </p:cNvCxnSpPr>
            <p:nvPr/>
          </p:nvCxnSpPr>
          <p:spPr>
            <a:xfrm>
              <a:off x="993848" y="2788824"/>
              <a:ext cx="537037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1" name="直线连接符 140">
              <a:extLst>
                <a:ext uri="{FF2B5EF4-FFF2-40B4-BE49-F238E27FC236}">
                  <a16:creationId xmlns:a16="http://schemas.microsoft.com/office/drawing/2014/main" id="{988B2B24-4F89-03D2-AFC2-4D8740803A6F}"/>
                </a:ext>
              </a:extLst>
            </p:cNvPr>
            <p:cNvCxnSpPr>
              <a:cxnSpLocks/>
            </p:cNvCxnSpPr>
            <p:nvPr/>
          </p:nvCxnSpPr>
          <p:spPr>
            <a:xfrm flipV="1">
              <a:off x="1710604" y="2788824"/>
              <a:ext cx="0" cy="235783"/>
            </a:xfrm>
            <a:prstGeom prst="line">
              <a:avLst/>
            </a:prstGeom>
            <a:ln w="19050"/>
          </p:spPr>
          <p:style>
            <a:lnRef idx="1">
              <a:schemeClr val="dk1"/>
            </a:lnRef>
            <a:fillRef idx="0">
              <a:schemeClr val="dk1"/>
            </a:fillRef>
            <a:effectRef idx="0">
              <a:schemeClr val="dk1"/>
            </a:effectRef>
            <a:fontRef idx="minor">
              <a:schemeClr val="tx1"/>
            </a:fontRef>
          </p:style>
        </p:cxnSp>
        <p:cxnSp>
          <p:nvCxnSpPr>
            <p:cNvPr id="142" name="直线连接符 141">
              <a:extLst>
                <a:ext uri="{FF2B5EF4-FFF2-40B4-BE49-F238E27FC236}">
                  <a16:creationId xmlns:a16="http://schemas.microsoft.com/office/drawing/2014/main" id="{0F15D3AF-18AD-0055-0D3D-AA609974DC6E}"/>
                </a:ext>
              </a:extLst>
            </p:cNvPr>
            <p:cNvCxnSpPr>
              <a:cxnSpLocks/>
            </p:cNvCxnSpPr>
            <p:nvPr/>
          </p:nvCxnSpPr>
          <p:spPr>
            <a:xfrm flipV="1">
              <a:off x="6364224" y="2788824"/>
              <a:ext cx="0" cy="23578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150" name="文本框 149">
            <a:extLst>
              <a:ext uri="{FF2B5EF4-FFF2-40B4-BE49-F238E27FC236}">
                <a16:creationId xmlns:a16="http://schemas.microsoft.com/office/drawing/2014/main" id="{DE432023-3DE6-CF03-F674-F7483E95E1C1}"/>
              </a:ext>
            </a:extLst>
          </p:cNvPr>
          <p:cNvSpPr txBox="1"/>
          <p:nvPr/>
        </p:nvSpPr>
        <p:spPr>
          <a:xfrm>
            <a:off x="6775125" y="2306652"/>
            <a:ext cx="360390" cy="369332"/>
          </a:xfrm>
          <a:prstGeom prst="rect">
            <a:avLst/>
          </a:prstGeom>
          <a:noFill/>
        </p:spPr>
        <p:txBody>
          <a:bodyPr wrap="square" rtlCol="0">
            <a:spAutoFit/>
          </a:bodyPr>
          <a:lstStyle/>
          <a:p>
            <a:r>
              <a:rPr kumimoji="1" lang="en-US" altLang="zh-CN" dirty="0">
                <a:solidFill>
                  <a:srgbClr val="C00000"/>
                </a:solidFill>
                <a:latin typeface="Rockwell" panose="02060603020205020403" pitchFamily="18" charset="0"/>
              </a:rPr>
              <a:t>A</a:t>
            </a:r>
            <a:endParaRPr kumimoji="1" lang="zh-CN" altLang="en-US" dirty="0">
              <a:solidFill>
                <a:srgbClr val="C00000"/>
              </a:solidFill>
              <a:latin typeface="Rockwell" panose="02060603020205020403" pitchFamily="18" charset="0"/>
            </a:endParaRPr>
          </a:p>
        </p:txBody>
      </p:sp>
      <p:sp>
        <p:nvSpPr>
          <p:cNvPr id="151" name="文本框 150">
            <a:extLst>
              <a:ext uri="{FF2B5EF4-FFF2-40B4-BE49-F238E27FC236}">
                <a16:creationId xmlns:a16="http://schemas.microsoft.com/office/drawing/2014/main" id="{DE03656F-34AE-BC7C-9DA4-4DF26581983F}"/>
              </a:ext>
            </a:extLst>
          </p:cNvPr>
          <p:cNvSpPr txBox="1"/>
          <p:nvPr/>
        </p:nvSpPr>
        <p:spPr>
          <a:xfrm>
            <a:off x="1398997" y="2297875"/>
            <a:ext cx="282001" cy="400110"/>
          </a:xfrm>
          <a:prstGeom prst="rect">
            <a:avLst/>
          </a:prstGeom>
          <a:solidFill>
            <a:schemeClr val="bg1"/>
          </a:solidFill>
          <a:ln>
            <a:noFill/>
          </a:ln>
        </p:spPr>
        <p:txBody>
          <a:bodyPr wrap="square" rtlCol="0">
            <a:spAutoFit/>
          </a:bodyPr>
          <a:lstStyle/>
          <a:p>
            <a:r>
              <a:rPr kumimoji="1" lang="en-US" altLang="zh-CN" sz="2000" dirty="0">
                <a:solidFill>
                  <a:srgbClr val="00B050"/>
                </a:solidFill>
                <a:latin typeface="Rockwell" panose="02060603020205020403" pitchFamily="18" charset="0"/>
              </a:rPr>
              <a:t>C</a:t>
            </a:r>
            <a:endParaRPr kumimoji="1" lang="zh-CN" altLang="en-US" sz="2000" dirty="0">
              <a:solidFill>
                <a:srgbClr val="00B050"/>
              </a:solidFill>
              <a:latin typeface="Rockwell" panose="02060603020205020403" pitchFamily="18" charset="0"/>
            </a:endParaRPr>
          </a:p>
        </p:txBody>
      </p:sp>
      <p:sp>
        <p:nvSpPr>
          <p:cNvPr id="152" name="文本框 151">
            <a:extLst>
              <a:ext uri="{FF2B5EF4-FFF2-40B4-BE49-F238E27FC236}">
                <a16:creationId xmlns:a16="http://schemas.microsoft.com/office/drawing/2014/main" id="{F4D4928A-B0A4-9D9D-26FB-2E59815766F9}"/>
              </a:ext>
            </a:extLst>
          </p:cNvPr>
          <p:cNvSpPr txBox="1"/>
          <p:nvPr/>
        </p:nvSpPr>
        <p:spPr>
          <a:xfrm>
            <a:off x="2118997" y="2297875"/>
            <a:ext cx="282001" cy="400110"/>
          </a:xfrm>
          <a:prstGeom prst="rect">
            <a:avLst/>
          </a:prstGeom>
          <a:solidFill>
            <a:schemeClr val="bg1"/>
          </a:solidFill>
          <a:ln>
            <a:noFill/>
          </a:ln>
        </p:spPr>
        <p:txBody>
          <a:bodyPr wrap="square" rtlCol="0">
            <a:spAutoFit/>
          </a:bodyPr>
          <a:lstStyle/>
          <a:p>
            <a:r>
              <a:rPr kumimoji="1" lang="en-US" altLang="zh-CN" sz="2000" dirty="0">
                <a:solidFill>
                  <a:srgbClr val="00B050"/>
                </a:solidFill>
                <a:latin typeface="Rockwell" panose="02060603020205020403" pitchFamily="18" charset="0"/>
              </a:rPr>
              <a:t>D</a:t>
            </a:r>
            <a:endParaRPr kumimoji="1" lang="zh-CN" altLang="en-US" sz="2000" dirty="0">
              <a:solidFill>
                <a:srgbClr val="00B050"/>
              </a:solidFill>
              <a:latin typeface="Rockwell" panose="02060603020205020403" pitchFamily="18" charset="0"/>
            </a:endParaRPr>
          </a:p>
        </p:txBody>
      </p:sp>
      <p:grpSp>
        <p:nvGrpSpPr>
          <p:cNvPr id="164" name="组合 163">
            <a:extLst>
              <a:ext uri="{FF2B5EF4-FFF2-40B4-BE49-F238E27FC236}">
                <a16:creationId xmlns:a16="http://schemas.microsoft.com/office/drawing/2014/main" id="{25E0261A-DE40-6846-281B-87962AC855A8}"/>
              </a:ext>
            </a:extLst>
          </p:cNvPr>
          <p:cNvGrpSpPr/>
          <p:nvPr/>
        </p:nvGrpSpPr>
        <p:grpSpPr>
          <a:xfrm>
            <a:off x="2965642" y="1876112"/>
            <a:ext cx="4764143" cy="235784"/>
            <a:chOff x="2386876" y="2792633"/>
            <a:chExt cx="4764143" cy="235784"/>
          </a:xfrm>
        </p:grpSpPr>
        <p:cxnSp>
          <p:nvCxnSpPr>
            <p:cNvPr id="154" name="直线连接符 153">
              <a:extLst>
                <a:ext uri="{FF2B5EF4-FFF2-40B4-BE49-F238E27FC236}">
                  <a16:creationId xmlns:a16="http://schemas.microsoft.com/office/drawing/2014/main" id="{6F0AA159-A361-78A0-F3CB-C4CEF868C7F5}"/>
                </a:ext>
              </a:extLst>
            </p:cNvPr>
            <p:cNvCxnSpPr>
              <a:cxnSpLocks/>
            </p:cNvCxnSpPr>
            <p:nvPr/>
          </p:nvCxnSpPr>
          <p:spPr>
            <a:xfrm flipV="1">
              <a:off x="2386876" y="2792634"/>
              <a:ext cx="0" cy="235783"/>
            </a:xfrm>
            <a:prstGeom prst="line">
              <a:avLst/>
            </a:prstGeom>
            <a:ln w="19050"/>
          </p:spPr>
          <p:style>
            <a:lnRef idx="1">
              <a:schemeClr val="dk1"/>
            </a:lnRef>
            <a:fillRef idx="0">
              <a:schemeClr val="dk1"/>
            </a:fillRef>
            <a:effectRef idx="0">
              <a:schemeClr val="dk1"/>
            </a:effectRef>
            <a:fontRef idx="minor">
              <a:schemeClr val="tx1"/>
            </a:fontRef>
          </p:style>
        </p:cxnSp>
        <p:cxnSp>
          <p:nvCxnSpPr>
            <p:cNvPr id="155" name="直线连接符 154">
              <a:extLst>
                <a:ext uri="{FF2B5EF4-FFF2-40B4-BE49-F238E27FC236}">
                  <a16:creationId xmlns:a16="http://schemas.microsoft.com/office/drawing/2014/main" id="{A48A4928-A7E8-98AE-4CDF-1CAA2F36CA5B}"/>
                </a:ext>
              </a:extLst>
            </p:cNvPr>
            <p:cNvCxnSpPr>
              <a:cxnSpLocks/>
            </p:cNvCxnSpPr>
            <p:nvPr/>
          </p:nvCxnSpPr>
          <p:spPr>
            <a:xfrm>
              <a:off x="2395120" y="2792634"/>
              <a:ext cx="475589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直线连接符 155">
              <a:extLst>
                <a:ext uri="{FF2B5EF4-FFF2-40B4-BE49-F238E27FC236}">
                  <a16:creationId xmlns:a16="http://schemas.microsoft.com/office/drawing/2014/main" id="{B074A433-6267-964F-B36B-A463D2286946}"/>
                </a:ext>
              </a:extLst>
            </p:cNvPr>
            <p:cNvCxnSpPr>
              <a:cxnSpLocks/>
            </p:cNvCxnSpPr>
            <p:nvPr/>
          </p:nvCxnSpPr>
          <p:spPr>
            <a:xfrm flipV="1">
              <a:off x="3103632" y="2792634"/>
              <a:ext cx="0" cy="235783"/>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直线连接符 156">
              <a:extLst>
                <a:ext uri="{FF2B5EF4-FFF2-40B4-BE49-F238E27FC236}">
                  <a16:creationId xmlns:a16="http://schemas.microsoft.com/office/drawing/2014/main" id="{CB0C036C-79CA-65EC-A01A-8AD819326C04}"/>
                </a:ext>
              </a:extLst>
            </p:cNvPr>
            <p:cNvCxnSpPr>
              <a:cxnSpLocks/>
            </p:cNvCxnSpPr>
            <p:nvPr/>
          </p:nvCxnSpPr>
          <p:spPr>
            <a:xfrm flipV="1">
              <a:off x="7143762" y="2792633"/>
              <a:ext cx="0" cy="23578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165" name="文本框 164">
            <a:extLst>
              <a:ext uri="{FF2B5EF4-FFF2-40B4-BE49-F238E27FC236}">
                <a16:creationId xmlns:a16="http://schemas.microsoft.com/office/drawing/2014/main" id="{7E5183B5-822E-FC50-15C6-122AD0957409}"/>
              </a:ext>
            </a:extLst>
          </p:cNvPr>
          <p:cNvSpPr txBox="1"/>
          <p:nvPr/>
        </p:nvSpPr>
        <p:spPr>
          <a:xfrm>
            <a:off x="7496485" y="2306652"/>
            <a:ext cx="360390" cy="369332"/>
          </a:xfrm>
          <a:prstGeom prst="rect">
            <a:avLst/>
          </a:prstGeom>
          <a:noFill/>
        </p:spPr>
        <p:txBody>
          <a:bodyPr wrap="square" rtlCol="0">
            <a:spAutoFit/>
          </a:bodyPr>
          <a:lstStyle/>
          <a:p>
            <a:r>
              <a:rPr kumimoji="1" lang="en-US" altLang="zh-CN" dirty="0">
                <a:solidFill>
                  <a:srgbClr val="C00000"/>
                </a:solidFill>
                <a:latin typeface="Rockwell" panose="02060603020205020403" pitchFamily="18" charset="0"/>
              </a:rPr>
              <a:t>D</a:t>
            </a:r>
            <a:endParaRPr kumimoji="1" lang="zh-CN" altLang="en-US" dirty="0">
              <a:solidFill>
                <a:srgbClr val="C00000"/>
              </a:solidFill>
              <a:latin typeface="Rockwell" panose="02060603020205020403" pitchFamily="18" charset="0"/>
            </a:endParaRPr>
          </a:p>
        </p:txBody>
      </p:sp>
      <p:sp>
        <p:nvSpPr>
          <p:cNvPr id="166" name="文本框 165">
            <a:extLst>
              <a:ext uri="{FF2B5EF4-FFF2-40B4-BE49-F238E27FC236}">
                <a16:creationId xmlns:a16="http://schemas.microsoft.com/office/drawing/2014/main" id="{687A78FE-73EA-8911-DE10-2C6D5610BF92}"/>
              </a:ext>
            </a:extLst>
          </p:cNvPr>
          <p:cNvSpPr txBox="1"/>
          <p:nvPr/>
        </p:nvSpPr>
        <p:spPr>
          <a:xfrm>
            <a:off x="2850288" y="2290582"/>
            <a:ext cx="282001" cy="400110"/>
          </a:xfrm>
          <a:prstGeom prst="rect">
            <a:avLst/>
          </a:prstGeom>
          <a:solidFill>
            <a:schemeClr val="bg1"/>
          </a:solidFill>
          <a:ln>
            <a:noFill/>
          </a:ln>
        </p:spPr>
        <p:txBody>
          <a:bodyPr wrap="square" rtlCol="0">
            <a:spAutoFit/>
          </a:bodyPr>
          <a:lstStyle/>
          <a:p>
            <a:r>
              <a:rPr kumimoji="1" lang="en-US" altLang="zh-CN" sz="2000" dirty="0">
                <a:solidFill>
                  <a:srgbClr val="00B050"/>
                </a:solidFill>
                <a:latin typeface="Rockwell" panose="02060603020205020403" pitchFamily="18" charset="0"/>
              </a:rPr>
              <a:t>A</a:t>
            </a:r>
            <a:endParaRPr kumimoji="1" lang="zh-CN" altLang="en-US" sz="2000" dirty="0">
              <a:solidFill>
                <a:srgbClr val="00B050"/>
              </a:solidFill>
              <a:latin typeface="Rockwell" panose="02060603020205020403" pitchFamily="18" charset="0"/>
            </a:endParaRPr>
          </a:p>
        </p:txBody>
      </p:sp>
      <p:sp>
        <p:nvSpPr>
          <p:cNvPr id="167" name="文本框 166">
            <a:extLst>
              <a:ext uri="{FF2B5EF4-FFF2-40B4-BE49-F238E27FC236}">
                <a16:creationId xmlns:a16="http://schemas.microsoft.com/office/drawing/2014/main" id="{03AFA801-B3BE-CC60-F704-AE1FF9753409}"/>
              </a:ext>
            </a:extLst>
          </p:cNvPr>
          <p:cNvSpPr txBox="1"/>
          <p:nvPr/>
        </p:nvSpPr>
        <p:spPr>
          <a:xfrm>
            <a:off x="3575976" y="2290582"/>
            <a:ext cx="282001" cy="400110"/>
          </a:xfrm>
          <a:prstGeom prst="rect">
            <a:avLst/>
          </a:prstGeom>
          <a:solidFill>
            <a:schemeClr val="bg1"/>
          </a:solidFill>
          <a:ln>
            <a:noFill/>
          </a:ln>
        </p:spPr>
        <p:txBody>
          <a:bodyPr wrap="square" rtlCol="0">
            <a:spAutoFit/>
          </a:bodyPr>
          <a:lstStyle/>
          <a:p>
            <a:r>
              <a:rPr kumimoji="1" lang="en-US" altLang="zh-CN" sz="2000" dirty="0">
                <a:solidFill>
                  <a:srgbClr val="00B050"/>
                </a:solidFill>
                <a:latin typeface="Rockwell" panose="02060603020205020403" pitchFamily="18" charset="0"/>
              </a:rPr>
              <a:t>A</a:t>
            </a:r>
            <a:endParaRPr kumimoji="1" lang="zh-CN" altLang="en-US" sz="2000" dirty="0">
              <a:solidFill>
                <a:srgbClr val="00B050"/>
              </a:solidFill>
              <a:latin typeface="Rockwell" panose="02060603020205020403" pitchFamily="18" charset="0"/>
            </a:endParaRPr>
          </a:p>
        </p:txBody>
      </p:sp>
      <p:sp>
        <p:nvSpPr>
          <p:cNvPr id="169" name="文本框 168">
            <a:extLst>
              <a:ext uri="{FF2B5EF4-FFF2-40B4-BE49-F238E27FC236}">
                <a16:creationId xmlns:a16="http://schemas.microsoft.com/office/drawing/2014/main" id="{7D2D75D7-8DF7-9C1F-297A-74059301910F}"/>
              </a:ext>
            </a:extLst>
          </p:cNvPr>
          <p:cNvSpPr txBox="1"/>
          <p:nvPr/>
        </p:nvSpPr>
        <p:spPr>
          <a:xfrm>
            <a:off x="376670" y="5032589"/>
            <a:ext cx="8740327" cy="1569660"/>
          </a:xfrm>
          <a:prstGeom prst="rect">
            <a:avLst/>
          </a:prstGeom>
          <a:noFill/>
        </p:spPr>
        <p:txBody>
          <a:bodyPr wrap="square">
            <a:spAutoFit/>
          </a:bodyPr>
          <a:lstStyle/>
          <a:p>
            <a:r>
              <a:rPr kumimoji="1" lang="en-US" altLang="zh-CN" sz="2400" dirty="0">
                <a:latin typeface="Rockwell" panose="02060603020205020403" pitchFamily="18" charset="0"/>
              </a:rPr>
              <a:t>Proportional property:  </a:t>
            </a:r>
          </a:p>
          <a:p>
            <a:r>
              <a:rPr kumimoji="1" lang="en-US" altLang="zh-CN" sz="2400" dirty="0">
                <a:latin typeface="Avenir Book" panose="02000503020000020003" pitchFamily="2" charset="0"/>
              </a:rPr>
              <a:t>compressed packet number :  original number = </a:t>
            </a:r>
            <a:r>
              <a:rPr kumimoji="1" lang="en-US" altLang="zh-CN" sz="2400" dirty="0">
                <a:solidFill>
                  <a:srgbClr val="C00000"/>
                </a:solidFill>
                <a:latin typeface="Avenir Book" panose="02000503020000020003" pitchFamily="2" charset="0"/>
              </a:rPr>
              <a:t>constant</a:t>
            </a:r>
          </a:p>
          <a:p>
            <a:endParaRPr kumimoji="1" lang="en-US" altLang="zh-CN" sz="2400" dirty="0">
              <a:solidFill>
                <a:srgbClr val="C00000"/>
              </a:solidFill>
              <a:latin typeface="Avenir Book" panose="02000503020000020003" pitchFamily="2" charset="0"/>
            </a:endParaRPr>
          </a:p>
          <a:p>
            <a:r>
              <a:rPr kumimoji="1" lang="en-US" altLang="zh-CN" sz="2400" dirty="0">
                <a:latin typeface="Rockwell" panose="02060603020205020403" pitchFamily="18" charset="0"/>
              </a:rPr>
              <a:t>Example:</a:t>
            </a:r>
          </a:p>
        </p:txBody>
      </p:sp>
      <p:graphicFrame>
        <p:nvGraphicFramePr>
          <p:cNvPr id="170" name="表格 170">
            <a:extLst>
              <a:ext uri="{FF2B5EF4-FFF2-40B4-BE49-F238E27FC236}">
                <a16:creationId xmlns:a16="http://schemas.microsoft.com/office/drawing/2014/main" id="{CCE3CF4D-7F32-EE01-E5C1-43FBD6E27C25}"/>
              </a:ext>
            </a:extLst>
          </p:cNvPr>
          <p:cNvGraphicFramePr>
            <a:graphicFrameLocks noGrp="1"/>
          </p:cNvGraphicFramePr>
          <p:nvPr>
            <p:extLst>
              <p:ext uri="{D42A27DB-BD31-4B8C-83A1-F6EECF244321}">
                <p14:modId xmlns:p14="http://schemas.microsoft.com/office/powerpoint/2010/main" val="3255786677"/>
              </p:ext>
            </p:extLst>
          </p:nvPr>
        </p:nvGraphicFramePr>
        <p:xfrm>
          <a:off x="2160411" y="6002038"/>
          <a:ext cx="1447200" cy="731520"/>
        </p:xfrm>
        <a:graphic>
          <a:graphicData uri="http://schemas.openxmlformats.org/drawingml/2006/table">
            <a:tbl>
              <a:tblPr bandRow="1">
                <a:tableStyleId>{7E9639D4-E3E2-4D34-9284-5A2195B3D0D7}</a:tableStyleId>
              </a:tblPr>
              <a:tblGrid>
                <a:gridCol w="360000">
                  <a:extLst>
                    <a:ext uri="{9D8B030D-6E8A-4147-A177-3AD203B41FA5}">
                      <a16:colId xmlns:a16="http://schemas.microsoft.com/office/drawing/2014/main" val="3337962541"/>
                    </a:ext>
                  </a:extLst>
                </a:gridCol>
                <a:gridCol w="360000">
                  <a:extLst>
                    <a:ext uri="{9D8B030D-6E8A-4147-A177-3AD203B41FA5}">
                      <a16:colId xmlns:a16="http://schemas.microsoft.com/office/drawing/2014/main" val="2560281737"/>
                    </a:ext>
                  </a:extLst>
                </a:gridCol>
                <a:gridCol w="360000">
                  <a:extLst>
                    <a:ext uri="{9D8B030D-6E8A-4147-A177-3AD203B41FA5}">
                      <a16:colId xmlns:a16="http://schemas.microsoft.com/office/drawing/2014/main" val="3702171902"/>
                    </a:ext>
                  </a:extLst>
                </a:gridCol>
                <a:gridCol w="367200">
                  <a:extLst>
                    <a:ext uri="{9D8B030D-6E8A-4147-A177-3AD203B41FA5}">
                      <a16:colId xmlns:a16="http://schemas.microsoft.com/office/drawing/2014/main" val="3496460298"/>
                    </a:ext>
                  </a:extLst>
                </a:gridCol>
              </a:tblGrid>
              <a:tr h="231385">
                <a:tc>
                  <a:txBody>
                    <a:bodyPr/>
                    <a:lstStyle/>
                    <a:p>
                      <a:pPr algn="ctr"/>
                      <a:r>
                        <a:rPr lang="en-US" altLang="zh-CN" dirty="0">
                          <a:latin typeface="Avenir Book" panose="02000503020000020003" pitchFamily="2" charset="0"/>
                        </a:rPr>
                        <a:t>A</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B</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C</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D</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027484"/>
                  </a:ext>
                </a:extLst>
              </a:tr>
              <a:tr h="231385">
                <a:tc>
                  <a:txBody>
                    <a:bodyPr/>
                    <a:lstStyle/>
                    <a:p>
                      <a:pPr algn="ctr"/>
                      <a:r>
                        <a:rPr lang="en-US" altLang="zh-CN" dirty="0">
                          <a:latin typeface="Avenir Book" panose="02000503020000020003" pitchFamily="2" charset="0"/>
                        </a:rPr>
                        <a:t>2</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0</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1</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1</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713282"/>
                  </a:ext>
                </a:extLst>
              </a:tr>
            </a:tbl>
          </a:graphicData>
        </a:graphic>
      </p:graphicFrame>
      <p:graphicFrame>
        <p:nvGraphicFramePr>
          <p:cNvPr id="171" name="表格 170">
            <a:extLst>
              <a:ext uri="{FF2B5EF4-FFF2-40B4-BE49-F238E27FC236}">
                <a16:creationId xmlns:a16="http://schemas.microsoft.com/office/drawing/2014/main" id="{BE43205B-1967-72FA-B552-B9B1491F0560}"/>
              </a:ext>
            </a:extLst>
          </p:cNvPr>
          <p:cNvGraphicFramePr>
            <a:graphicFrameLocks noGrp="1"/>
          </p:cNvGraphicFramePr>
          <p:nvPr>
            <p:extLst>
              <p:ext uri="{D42A27DB-BD31-4B8C-83A1-F6EECF244321}">
                <p14:modId xmlns:p14="http://schemas.microsoft.com/office/powerpoint/2010/main" val="1758360834"/>
              </p:ext>
            </p:extLst>
          </p:nvPr>
        </p:nvGraphicFramePr>
        <p:xfrm>
          <a:off x="4297979" y="6002038"/>
          <a:ext cx="1447200" cy="731520"/>
        </p:xfrm>
        <a:graphic>
          <a:graphicData uri="http://schemas.openxmlformats.org/drawingml/2006/table">
            <a:tbl>
              <a:tblPr bandRow="1">
                <a:tableStyleId>{7E9639D4-E3E2-4D34-9284-5A2195B3D0D7}</a:tableStyleId>
              </a:tblPr>
              <a:tblGrid>
                <a:gridCol w="360000">
                  <a:extLst>
                    <a:ext uri="{9D8B030D-6E8A-4147-A177-3AD203B41FA5}">
                      <a16:colId xmlns:a16="http://schemas.microsoft.com/office/drawing/2014/main" val="3337962541"/>
                    </a:ext>
                  </a:extLst>
                </a:gridCol>
                <a:gridCol w="360000">
                  <a:extLst>
                    <a:ext uri="{9D8B030D-6E8A-4147-A177-3AD203B41FA5}">
                      <a16:colId xmlns:a16="http://schemas.microsoft.com/office/drawing/2014/main" val="2560281737"/>
                    </a:ext>
                  </a:extLst>
                </a:gridCol>
                <a:gridCol w="360000">
                  <a:extLst>
                    <a:ext uri="{9D8B030D-6E8A-4147-A177-3AD203B41FA5}">
                      <a16:colId xmlns:a16="http://schemas.microsoft.com/office/drawing/2014/main" val="3702171902"/>
                    </a:ext>
                  </a:extLst>
                </a:gridCol>
                <a:gridCol w="367200">
                  <a:extLst>
                    <a:ext uri="{9D8B030D-6E8A-4147-A177-3AD203B41FA5}">
                      <a16:colId xmlns:a16="http://schemas.microsoft.com/office/drawing/2014/main" val="3496460298"/>
                    </a:ext>
                  </a:extLst>
                </a:gridCol>
              </a:tblGrid>
              <a:tr h="0">
                <a:tc>
                  <a:txBody>
                    <a:bodyPr/>
                    <a:lstStyle/>
                    <a:p>
                      <a:pPr algn="ctr"/>
                      <a:r>
                        <a:rPr lang="en-US" altLang="zh-CN" dirty="0">
                          <a:latin typeface="Avenir Book" panose="02000503020000020003" pitchFamily="2" charset="0"/>
                        </a:rPr>
                        <a:t>A</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B</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C</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D</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027484"/>
                  </a:ext>
                </a:extLst>
              </a:tr>
              <a:tr h="231385">
                <a:tc>
                  <a:txBody>
                    <a:bodyPr/>
                    <a:lstStyle/>
                    <a:p>
                      <a:pPr algn="ctr"/>
                      <a:r>
                        <a:rPr lang="en-US" altLang="zh-CN" dirty="0">
                          <a:latin typeface="Avenir Book" panose="02000503020000020003" pitchFamily="2" charset="0"/>
                        </a:rPr>
                        <a:t>1</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1</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1</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1</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713282"/>
                  </a:ext>
                </a:extLst>
              </a:tr>
            </a:tbl>
          </a:graphicData>
        </a:graphic>
      </p:graphicFrame>
      <p:sp>
        <p:nvSpPr>
          <p:cNvPr id="172" name="文本框 171">
            <a:extLst>
              <a:ext uri="{FF2B5EF4-FFF2-40B4-BE49-F238E27FC236}">
                <a16:creationId xmlns:a16="http://schemas.microsoft.com/office/drawing/2014/main" id="{71C12A50-1F52-7536-2FB3-2AD1331D34F8}"/>
              </a:ext>
            </a:extLst>
          </p:cNvPr>
          <p:cNvSpPr txBox="1"/>
          <p:nvPr/>
        </p:nvSpPr>
        <p:spPr>
          <a:xfrm>
            <a:off x="3755447" y="6136965"/>
            <a:ext cx="331969" cy="461665"/>
          </a:xfrm>
          <a:prstGeom prst="rect">
            <a:avLst/>
          </a:prstGeom>
          <a:noFill/>
        </p:spPr>
        <p:txBody>
          <a:bodyPr wrap="square" rtlCol="0">
            <a:spAutoFit/>
          </a:bodyPr>
          <a:lstStyle/>
          <a:p>
            <a:r>
              <a:rPr kumimoji="1" lang="en-US" altLang="zh-CN" sz="2400" dirty="0">
                <a:latin typeface="Rockwell" panose="02060603020205020403" pitchFamily="18" charset="0"/>
              </a:rPr>
              <a:t>+</a:t>
            </a:r>
            <a:endParaRPr kumimoji="1" lang="zh-CN" altLang="en-US" sz="2400"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AA8590CE-C3BE-42D2-86EA-85F7FC84690F}"/>
                  </a:ext>
                </a:extLst>
              </p:cNvPr>
              <p:cNvSpPr txBox="1"/>
              <p:nvPr/>
            </p:nvSpPr>
            <p:spPr>
              <a:xfrm>
                <a:off x="5868837" y="6114422"/>
                <a:ext cx="734117" cy="461665"/>
              </a:xfrm>
              <a:prstGeom prst="rect">
                <a:avLst/>
              </a:prstGeom>
              <a:noFill/>
            </p:spPr>
            <p:txBody>
              <a:bodyPr wrap="square" rtlCol="0">
                <a:spAutoFit/>
              </a:bodyPr>
              <a:lstStyle/>
              <a:p>
                <a14:m>
                  <m:oMath xmlns:m="http://schemas.openxmlformats.org/officeDocument/2006/math">
                    <m:r>
                      <a:rPr kumimoji="1" lang="en-US" altLang="zh-CN" sz="2400" i="1" smtClean="0">
                        <a:solidFill>
                          <a:srgbClr val="C00000"/>
                        </a:solidFill>
                        <a:latin typeface="Cambria Math" panose="02040503050406030204" pitchFamily="18" charset="0"/>
                        <a:ea typeface="Cambria Math" panose="02040503050406030204" pitchFamily="18" charset="0"/>
                      </a:rPr>
                      <m:t>×</m:t>
                    </m:r>
                  </m:oMath>
                </a14:m>
                <a:r>
                  <a:rPr kumimoji="1" lang="en-US" altLang="zh-CN" sz="2400" dirty="0">
                    <a:solidFill>
                      <a:srgbClr val="C00000"/>
                    </a:solidFill>
                    <a:latin typeface="Rockwell" panose="02060603020205020403" pitchFamily="18" charset="0"/>
                  </a:rPr>
                  <a:t> 2</a:t>
                </a:r>
                <a:endParaRPr kumimoji="1" lang="zh-CN" altLang="en-US" sz="2400" dirty="0">
                  <a:solidFill>
                    <a:srgbClr val="C00000"/>
                  </a:solidFill>
                  <a:latin typeface="Rockwell" panose="02060603020205020403" pitchFamily="18" charset="0"/>
                </a:endParaRPr>
              </a:p>
            </p:txBody>
          </p:sp>
        </mc:Choice>
        <mc:Fallback xmlns="">
          <p:sp>
            <p:nvSpPr>
              <p:cNvPr id="173" name="文本框 172">
                <a:extLst>
                  <a:ext uri="{FF2B5EF4-FFF2-40B4-BE49-F238E27FC236}">
                    <a16:creationId xmlns:a16="http://schemas.microsoft.com/office/drawing/2014/main" id="{AA8590CE-C3BE-42D2-86EA-85F7FC84690F}"/>
                  </a:ext>
                </a:extLst>
              </p:cNvPr>
              <p:cNvSpPr txBox="1">
                <a:spLocks noRot="1" noChangeAspect="1" noMove="1" noResize="1" noEditPoints="1" noAdjustHandles="1" noChangeArrowheads="1" noChangeShapeType="1" noTextEdit="1"/>
              </p:cNvSpPr>
              <p:nvPr/>
            </p:nvSpPr>
            <p:spPr>
              <a:xfrm>
                <a:off x="5868837" y="6114422"/>
                <a:ext cx="734117" cy="461665"/>
              </a:xfrm>
              <a:prstGeom prst="rect">
                <a:avLst/>
              </a:prstGeom>
              <a:blipFill>
                <a:blip r:embed="rId4"/>
                <a:stretch>
                  <a:fillRect t="-10811" r="-1724" b="-29730"/>
                </a:stretch>
              </a:blipFill>
            </p:spPr>
            <p:txBody>
              <a:bodyPr/>
              <a:lstStyle/>
              <a:p>
                <a:r>
                  <a:rPr lang="zh-CN" altLang="en-US">
                    <a:noFill/>
                  </a:rPr>
                  <a:t> </a:t>
                </a:r>
              </a:p>
            </p:txBody>
          </p:sp>
        </mc:Fallback>
      </mc:AlternateContent>
      <p:graphicFrame>
        <p:nvGraphicFramePr>
          <p:cNvPr id="174" name="表格 173">
            <a:extLst>
              <a:ext uri="{FF2B5EF4-FFF2-40B4-BE49-F238E27FC236}">
                <a16:creationId xmlns:a16="http://schemas.microsoft.com/office/drawing/2014/main" id="{20C6D760-F9FC-296C-7CD0-2CAF29F0987B}"/>
              </a:ext>
            </a:extLst>
          </p:cNvPr>
          <p:cNvGraphicFramePr>
            <a:graphicFrameLocks noGrp="1"/>
          </p:cNvGraphicFramePr>
          <p:nvPr>
            <p:extLst>
              <p:ext uri="{D42A27DB-BD31-4B8C-83A1-F6EECF244321}">
                <p14:modId xmlns:p14="http://schemas.microsoft.com/office/powerpoint/2010/main" val="790249519"/>
              </p:ext>
            </p:extLst>
          </p:nvPr>
        </p:nvGraphicFramePr>
        <p:xfrm>
          <a:off x="7099727" y="6002038"/>
          <a:ext cx="1447200" cy="731520"/>
        </p:xfrm>
        <a:graphic>
          <a:graphicData uri="http://schemas.openxmlformats.org/drawingml/2006/table">
            <a:tbl>
              <a:tblPr bandRow="1">
                <a:tableStyleId>{7E9639D4-E3E2-4D34-9284-5A2195B3D0D7}</a:tableStyleId>
              </a:tblPr>
              <a:tblGrid>
                <a:gridCol w="360000">
                  <a:extLst>
                    <a:ext uri="{9D8B030D-6E8A-4147-A177-3AD203B41FA5}">
                      <a16:colId xmlns:a16="http://schemas.microsoft.com/office/drawing/2014/main" val="3337962541"/>
                    </a:ext>
                  </a:extLst>
                </a:gridCol>
                <a:gridCol w="360000">
                  <a:extLst>
                    <a:ext uri="{9D8B030D-6E8A-4147-A177-3AD203B41FA5}">
                      <a16:colId xmlns:a16="http://schemas.microsoft.com/office/drawing/2014/main" val="2560281737"/>
                    </a:ext>
                  </a:extLst>
                </a:gridCol>
                <a:gridCol w="360000">
                  <a:extLst>
                    <a:ext uri="{9D8B030D-6E8A-4147-A177-3AD203B41FA5}">
                      <a16:colId xmlns:a16="http://schemas.microsoft.com/office/drawing/2014/main" val="3702171902"/>
                    </a:ext>
                  </a:extLst>
                </a:gridCol>
                <a:gridCol w="367200">
                  <a:extLst>
                    <a:ext uri="{9D8B030D-6E8A-4147-A177-3AD203B41FA5}">
                      <a16:colId xmlns:a16="http://schemas.microsoft.com/office/drawing/2014/main" val="3496460298"/>
                    </a:ext>
                  </a:extLst>
                </a:gridCol>
              </a:tblGrid>
              <a:tr h="231385">
                <a:tc>
                  <a:txBody>
                    <a:bodyPr/>
                    <a:lstStyle/>
                    <a:p>
                      <a:pPr algn="ctr"/>
                      <a:r>
                        <a:rPr lang="en-US" altLang="zh-CN" dirty="0">
                          <a:latin typeface="Avenir Book" panose="02000503020000020003" pitchFamily="2" charset="0"/>
                        </a:rPr>
                        <a:t>A</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B</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C</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D</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027484"/>
                  </a:ext>
                </a:extLst>
              </a:tr>
              <a:tr h="231385">
                <a:tc>
                  <a:txBody>
                    <a:bodyPr/>
                    <a:lstStyle/>
                    <a:p>
                      <a:pPr algn="ctr"/>
                      <a:r>
                        <a:rPr lang="en-US" altLang="zh-CN" dirty="0">
                          <a:latin typeface="Avenir Book" panose="02000503020000020003" pitchFamily="2" charset="0"/>
                        </a:rPr>
                        <a:t>4</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2</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3</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dirty="0">
                          <a:latin typeface="Avenir Book" panose="02000503020000020003" pitchFamily="2" charset="0"/>
                        </a:rPr>
                        <a:t>3</a:t>
                      </a:r>
                      <a:endParaRPr lang="zh-CN" altLang="en-US" dirty="0">
                        <a:latin typeface="Avenir Book" panose="02000503020000020003" pitchFamily="2"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713282"/>
                  </a:ext>
                </a:extLst>
              </a:tr>
            </a:tbl>
          </a:graphicData>
        </a:graphic>
      </p:graphicFrame>
      <p:sp>
        <p:nvSpPr>
          <p:cNvPr id="175" name="文本框 174">
            <a:extLst>
              <a:ext uri="{FF2B5EF4-FFF2-40B4-BE49-F238E27FC236}">
                <a16:creationId xmlns:a16="http://schemas.microsoft.com/office/drawing/2014/main" id="{F8CD0A4A-B05E-A98B-76BA-843E7CD2B4B4}"/>
              </a:ext>
            </a:extLst>
          </p:cNvPr>
          <p:cNvSpPr txBox="1"/>
          <p:nvPr/>
        </p:nvSpPr>
        <p:spPr>
          <a:xfrm>
            <a:off x="6505419" y="6137903"/>
            <a:ext cx="331969" cy="461665"/>
          </a:xfrm>
          <a:prstGeom prst="rect">
            <a:avLst/>
          </a:prstGeom>
          <a:noFill/>
        </p:spPr>
        <p:txBody>
          <a:bodyPr wrap="square" rtlCol="0">
            <a:spAutoFit/>
          </a:bodyPr>
          <a:lstStyle/>
          <a:p>
            <a:r>
              <a:rPr kumimoji="1" lang="en-US" altLang="zh-CN" sz="2400" dirty="0">
                <a:latin typeface="Rockwell" panose="02060603020205020403" pitchFamily="18" charset="0"/>
              </a:rPr>
              <a:t>=</a:t>
            </a:r>
            <a:endParaRPr kumimoji="1" lang="zh-CN" altLang="en-US" sz="2400" dirty="0">
              <a:latin typeface="Rockwell" panose="02060603020205020403" pitchFamily="18" charset="0"/>
            </a:endParaRPr>
          </a:p>
        </p:txBody>
      </p:sp>
      <p:grpSp>
        <p:nvGrpSpPr>
          <p:cNvPr id="112" name="组合 111">
            <a:extLst>
              <a:ext uri="{FF2B5EF4-FFF2-40B4-BE49-F238E27FC236}">
                <a16:creationId xmlns:a16="http://schemas.microsoft.com/office/drawing/2014/main" id="{B74B1578-B46F-5A58-5221-5E61CE740F36}"/>
              </a:ext>
            </a:extLst>
          </p:cNvPr>
          <p:cNvGrpSpPr/>
          <p:nvPr/>
        </p:nvGrpSpPr>
        <p:grpSpPr>
          <a:xfrm>
            <a:off x="4589771" y="2917489"/>
            <a:ext cx="1415214" cy="479220"/>
            <a:chOff x="4692847" y="3851009"/>
            <a:chExt cx="1415214" cy="479220"/>
          </a:xfrm>
        </p:grpSpPr>
        <p:grpSp>
          <p:nvGrpSpPr>
            <p:cNvPr id="61" name="组合 60">
              <a:extLst>
                <a:ext uri="{FF2B5EF4-FFF2-40B4-BE49-F238E27FC236}">
                  <a16:creationId xmlns:a16="http://schemas.microsoft.com/office/drawing/2014/main" id="{0F6400A7-C817-6C8A-BB14-11A19C72191D}"/>
                </a:ext>
              </a:extLst>
            </p:cNvPr>
            <p:cNvGrpSpPr/>
            <p:nvPr/>
          </p:nvGrpSpPr>
          <p:grpSpPr>
            <a:xfrm>
              <a:off x="4692847" y="3851009"/>
              <a:ext cx="720000" cy="479220"/>
              <a:chOff x="4179956" y="5666026"/>
              <a:chExt cx="720000" cy="479220"/>
            </a:xfrm>
          </p:grpSpPr>
          <p:cxnSp>
            <p:nvCxnSpPr>
              <p:cNvPr id="62" name="直线连接符 61">
                <a:extLst>
                  <a:ext uri="{FF2B5EF4-FFF2-40B4-BE49-F238E27FC236}">
                    <a16:creationId xmlns:a16="http://schemas.microsoft.com/office/drawing/2014/main" id="{2F9A5EAC-C72C-0E48-5714-E64D630385C2}"/>
                  </a:ext>
                </a:extLst>
              </p:cNvPr>
              <p:cNvCxnSpPr>
                <a:cxnSpLocks/>
              </p:cNvCxnSpPr>
              <p:nvPr/>
            </p:nvCxnSpPr>
            <p:spPr>
              <a:xfrm>
                <a:off x="4899956" y="5987027"/>
                <a:ext cx="0" cy="158219"/>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64" name="直线连接符 63">
                <a:extLst>
                  <a:ext uri="{FF2B5EF4-FFF2-40B4-BE49-F238E27FC236}">
                    <a16:creationId xmlns:a16="http://schemas.microsoft.com/office/drawing/2014/main" id="{822E72AA-835C-0FA9-291D-7965FD62C444}"/>
                  </a:ext>
                </a:extLst>
              </p:cNvPr>
              <p:cNvCxnSpPr>
                <a:cxnSpLocks/>
              </p:cNvCxnSpPr>
              <p:nvPr/>
            </p:nvCxnSpPr>
            <p:spPr>
              <a:xfrm>
                <a:off x="4179956" y="6105490"/>
                <a:ext cx="7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DF4C23CE-2FCE-8E61-1EE8-019E8EE4C258}"/>
                  </a:ext>
                </a:extLst>
              </p:cNvPr>
              <p:cNvSpPr txBox="1"/>
              <p:nvPr/>
            </p:nvSpPr>
            <p:spPr>
              <a:xfrm>
                <a:off x="4408845" y="5666026"/>
                <a:ext cx="282001" cy="400110"/>
              </a:xfrm>
              <a:prstGeom prst="rect">
                <a:avLst/>
              </a:prstGeom>
              <a:noFill/>
              <a:ln>
                <a:noFill/>
              </a:ln>
            </p:spPr>
            <p:txBody>
              <a:bodyPr wrap="square" rtlCol="0">
                <a:spAutoFit/>
              </a:bodyPr>
              <a:lstStyle/>
              <a:p>
                <a:r>
                  <a:rPr kumimoji="1" lang="en-US" altLang="zh-CN" sz="2000" dirty="0">
                    <a:solidFill>
                      <a:schemeClr val="accent1"/>
                    </a:solidFill>
                    <a:latin typeface="Rockwell" panose="02060603020205020403" pitchFamily="18" charset="0"/>
                  </a:rPr>
                  <a:t>B</a:t>
                </a:r>
                <a:endParaRPr kumimoji="1" lang="zh-CN" altLang="en-US" sz="2000" dirty="0">
                  <a:solidFill>
                    <a:schemeClr val="accent1"/>
                  </a:solidFill>
                  <a:latin typeface="Rockwell" panose="02060603020205020403" pitchFamily="18" charset="0"/>
                </a:endParaRPr>
              </a:p>
            </p:txBody>
          </p:sp>
        </p:grpSp>
        <p:grpSp>
          <p:nvGrpSpPr>
            <p:cNvPr id="66" name="组合 65">
              <a:extLst>
                <a:ext uri="{FF2B5EF4-FFF2-40B4-BE49-F238E27FC236}">
                  <a16:creationId xmlns:a16="http://schemas.microsoft.com/office/drawing/2014/main" id="{F574B548-9288-37BA-DA48-77888ABE34C5}"/>
                </a:ext>
              </a:extLst>
            </p:cNvPr>
            <p:cNvGrpSpPr/>
            <p:nvPr/>
          </p:nvGrpSpPr>
          <p:grpSpPr>
            <a:xfrm>
              <a:off x="5388061" y="3851009"/>
              <a:ext cx="720000" cy="479220"/>
              <a:chOff x="4179956" y="5666026"/>
              <a:chExt cx="720000" cy="479220"/>
            </a:xfrm>
          </p:grpSpPr>
          <p:cxnSp>
            <p:nvCxnSpPr>
              <p:cNvPr id="70" name="直线连接符 69">
                <a:extLst>
                  <a:ext uri="{FF2B5EF4-FFF2-40B4-BE49-F238E27FC236}">
                    <a16:creationId xmlns:a16="http://schemas.microsoft.com/office/drawing/2014/main" id="{5A89CFE5-C50A-C9B7-0151-A1B0D00A542C}"/>
                  </a:ext>
                </a:extLst>
              </p:cNvPr>
              <p:cNvCxnSpPr>
                <a:cxnSpLocks/>
              </p:cNvCxnSpPr>
              <p:nvPr/>
            </p:nvCxnSpPr>
            <p:spPr>
              <a:xfrm>
                <a:off x="4179956" y="6105490"/>
                <a:ext cx="72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250CDDBD-5E46-0247-CB64-D0E6AA3A9302}"/>
                  </a:ext>
                </a:extLst>
              </p:cNvPr>
              <p:cNvSpPr txBox="1"/>
              <p:nvPr/>
            </p:nvSpPr>
            <p:spPr>
              <a:xfrm>
                <a:off x="4408845" y="5666026"/>
                <a:ext cx="282001" cy="400110"/>
              </a:xfrm>
              <a:prstGeom prst="rect">
                <a:avLst/>
              </a:prstGeom>
              <a:noFill/>
              <a:ln>
                <a:noFill/>
              </a:ln>
            </p:spPr>
            <p:txBody>
              <a:bodyPr wrap="square" rtlCol="0">
                <a:spAutoFit/>
              </a:bodyPr>
              <a:lstStyle/>
              <a:p>
                <a:r>
                  <a:rPr kumimoji="1" lang="en-US" altLang="zh-CN" sz="2000" dirty="0">
                    <a:solidFill>
                      <a:schemeClr val="accent1"/>
                    </a:solidFill>
                    <a:latin typeface="Rockwell" panose="02060603020205020403" pitchFamily="18" charset="0"/>
                  </a:rPr>
                  <a:t>D</a:t>
                </a:r>
                <a:endParaRPr kumimoji="1" lang="zh-CN" altLang="en-US" sz="2000" dirty="0">
                  <a:solidFill>
                    <a:schemeClr val="accent1"/>
                  </a:solidFill>
                  <a:latin typeface="Rockwell" panose="02060603020205020403" pitchFamily="18" charset="0"/>
                </a:endParaRPr>
              </a:p>
            </p:txBody>
          </p:sp>
          <p:cxnSp>
            <p:nvCxnSpPr>
              <p:cNvPr id="69" name="直线连接符 68">
                <a:extLst>
                  <a:ext uri="{FF2B5EF4-FFF2-40B4-BE49-F238E27FC236}">
                    <a16:creationId xmlns:a16="http://schemas.microsoft.com/office/drawing/2014/main" id="{89F52504-0BDE-A419-EE1B-B8D8CCB13E57}"/>
                  </a:ext>
                </a:extLst>
              </p:cNvPr>
              <p:cNvCxnSpPr>
                <a:cxnSpLocks/>
              </p:cNvCxnSpPr>
              <p:nvPr/>
            </p:nvCxnSpPr>
            <p:spPr>
              <a:xfrm>
                <a:off x="4899956" y="5987027"/>
                <a:ext cx="0" cy="158219"/>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grpSp>
      </p:grpSp>
      <p:sp>
        <p:nvSpPr>
          <p:cNvPr id="5" name="灯片编号占位符 4">
            <a:extLst>
              <a:ext uri="{FF2B5EF4-FFF2-40B4-BE49-F238E27FC236}">
                <a16:creationId xmlns:a16="http://schemas.microsoft.com/office/drawing/2014/main" id="{87403243-E07C-B32A-EA75-DDD977BE5FA2}"/>
              </a:ext>
            </a:extLst>
          </p:cNvPr>
          <p:cNvSpPr>
            <a:spLocks noGrp="1"/>
          </p:cNvSpPr>
          <p:nvPr>
            <p:ph type="sldNum" sz="quarter" idx="12"/>
          </p:nvPr>
        </p:nvSpPr>
        <p:spPr>
          <a:xfrm>
            <a:off x="7086600" y="6504791"/>
            <a:ext cx="2057400" cy="365125"/>
          </a:xfrm>
        </p:spPr>
        <p:txBody>
          <a:bodyPr/>
          <a:lstStyle/>
          <a:p>
            <a:fld id="{47135AD3-AF81-A74E-B8CE-BB44C7BBCB1E}" type="slidenum">
              <a:rPr kumimoji="1" lang="zh-CN" altLang="en-US" smtClean="0"/>
              <a:t>11</a:t>
            </a:fld>
            <a:endParaRPr kumimoji="1"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8173BE6-9D92-02DC-6B07-61C4D31A6D6E}"/>
                  </a:ext>
                </a:extLst>
              </p:cNvPr>
              <p:cNvSpPr txBox="1"/>
              <p:nvPr/>
            </p:nvSpPr>
            <p:spPr>
              <a:xfrm>
                <a:off x="376670" y="3818927"/>
                <a:ext cx="8956830" cy="830997"/>
              </a:xfrm>
              <a:prstGeom prst="rect">
                <a:avLst/>
              </a:prstGeom>
              <a:noFill/>
            </p:spPr>
            <p:txBody>
              <a:bodyPr wrap="square" rtlCol="0">
                <a:spAutoFit/>
              </a:bodyPr>
              <a:lstStyle/>
              <a:p>
                <a:r>
                  <a:rPr kumimoji="1" lang="en-US" altLang="zh-CN" sz="2400" dirty="0">
                    <a:latin typeface="Rockwell" panose="02060603020205020403" pitchFamily="18" charset="0"/>
                  </a:rPr>
                  <a:t>How to compress: </a:t>
                </a:r>
                <a:endParaRPr kumimoji="1" lang="en-US" altLang="zh-CN" sz="2400" dirty="0">
                  <a:latin typeface="Avenir Book" panose="02000503020000020003" pitchFamily="2" charset="0"/>
                </a:endParaRPr>
              </a:p>
              <a:p>
                <a:r>
                  <a:rPr kumimoji="1" lang="en-US" altLang="zh-CN" sz="2400" dirty="0">
                    <a:solidFill>
                      <a:srgbClr val="C00000"/>
                    </a:solidFill>
                    <a:latin typeface="Avenir Book" panose="02000503020000020003" pitchFamily="2" charset="0"/>
                  </a:rPr>
                  <a:t>latest</a:t>
                </a:r>
                <a:r>
                  <a:rPr kumimoji="1" lang="en-US" altLang="zh-CN" sz="2400" dirty="0">
                    <a:latin typeface="Avenir Book" panose="02000503020000020003" pitchFamily="2" charset="0"/>
                  </a:rPr>
                  <a:t> record </a:t>
                </a:r>
                <a14:m>
                  <m:oMath xmlns:m="http://schemas.openxmlformats.org/officeDocument/2006/math">
                    <m:r>
                      <a:rPr kumimoji="1" lang="en-US" altLang="zh-CN" sz="2400" i="1">
                        <a:latin typeface="Cambria Math" panose="02040503050406030204" pitchFamily="18" charset="0"/>
                        <a:ea typeface="Cambria Math" panose="02040503050406030204" pitchFamily="18" charset="0"/>
                      </a:rPr>
                      <m:t>∈</m:t>
                    </m:r>
                  </m:oMath>
                </a14:m>
                <a:r>
                  <a:rPr kumimoji="1" lang="en-US" altLang="zh-CN" sz="2400" dirty="0">
                    <a:latin typeface="Avenir Book" panose="02000503020000020003" pitchFamily="2" charset="0"/>
                  </a:rPr>
                  <a:t> cells that stored packets in the </a:t>
                </a:r>
                <a:r>
                  <a:rPr kumimoji="1" lang="en-US" altLang="zh-CN" sz="2400" dirty="0">
                    <a:solidFill>
                      <a:srgbClr val="C00000"/>
                    </a:solidFill>
                    <a:latin typeface="Avenir Book" panose="02000503020000020003" pitchFamily="2" charset="0"/>
                  </a:rPr>
                  <a:t>previous</a:t>
                </a:r>
                <a:r>
                  <a:rPr kumimoji="1" lang="en-US" altLang="zh-CN" sz="2400" dirty="0">
                    <a:latin typeface="Avenir Book" panose="02000503020000020003" pitchFamily="2" charset="0"/>
                  </a:rPr>
                  <a:t> cycle</a:t>
                </a:r>
              </a:p>
            </p:txBody>
          </p:sp>
        </mc:Choice>
        <mc:Fallback xmlns="">
          <p:sp>
            <p:nvSpPr>
              <p:cNvPr id="6" name="文本框 5">
                <a:extLst>
                  <a:ext uri="{FF2B5EF4-FFF2-40B4-BE49-F238E27FC236}">
                    <a16:creationId xmlns:a16="http://schemas.microsoft.com/office/drawing/2014/main" id="{F8173BE6-9D92-02DC-6B07-61C4D31A6D6E}"/>
                  </a:ext>
                </a:extLst>
              </p:cNvPr>
              <p:cNvSpPr txBox="1">
                <a:spLocks noRot="1" noChangeAspect="1" noMove="1" noResize="1" noEditPoints="1" noAdjustHandles="1" noChangeArrowheads="1" noChangeShapeType="1" noTextEdit="1"/>
              </p:cNvSpPr>
              <p:nvPr/>
            </p:nvSpPr>
            <p:spPr>
              <a:xfrm>
                <a:off x="376670" y="3818927"/>
                <a:ext cx="8956830" cy="830997"/>
              </a:xfrm>
              <a:prstGeom prst="rect">
                <a:avLst/>
              </a:prstGeom>
              <a:blipFill>
                <a:blip r:embed="rId5"/>
                <a:stretch>
                  <a:fillRect l="-992" t="-7463" b="-1641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6FF1D63-C6B2-BD2D-FA77-033ADED227D0}"/>
              </a:ext>
            </a:extLst>
          </p:cNvPr>
          <p:cNvSpPr txBox="1"/>
          <p:nvPr/>
        </p:nvSpPr>
        <p:spPr>
          <a:xfrm>
            <a:off x="7742110" y="1693030"/>
            <a:ext cx="1192402" cy="461665"/>
          </a:xfrm>
          <a:prstGeom prst="rect">
            <a:avLst/>
          </a:prstGeom>
          <a:noFill/>
        </p:spPr>
        <p:txBody>
          <a:bodyPr wrap="square" rtlCol="0">
            <a:spAutoFit/>
          </a:bodyPr>
          <a:lstStyle/>
          <a:p>
            <a:r>
              <a:rPr kumimoji="1" lang="en-US" altLang="zh-CN" sz="2400" dirty="0">
                <a:latin typeface="Rockwell" panose="02060603020205020403" pitchFamily="18" charset="0"/>
              </a:rPr>
              <a:t>B or D?</a:t>
            </a:r>
            <a:endParaRPr kumimoji="1" lang="zh-CN" altLang="en-US" sz="2400" dirty="0">
              <a:latin typeface="Rockwell" panose="02060603020205020403" pitchFamily="18" charset="0"/>
            </a:endParaRPr>
          </a:p>
        </p:txBody>
      </p:sp>
    </p:spTree>
    <p:extLst>
      <p:ext uri="{BB962C8B-B14F-4D97-AF65-F5344CB8AC3E}">
        <p14:creationId xmlns:p14="http://schemas.microsoft.com/office/powerpoint/2010/main" val="33860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124"/>
                                        </p:tgtEl>
                                        <p:attrNameLst>
                                          <p:attrName>style.visibility</p:attrName>
                                        </p:attrNameLst>
                                      </p:cBhvr>
                                      <p:to>
                                        <p:strVal val="visible"/>
                                      </p:to>
                                    </p:set>
                                  </p:childTnLst>
                                </p:cTn>
                              </p:par>
                            </p:childTnLst>
                          </p:cTn>
                        </p:par>
                        <p:par>
                          <p:cTn id="13" fill="hold">
                            <p:stCondLst>
                              <p:cond delay="1000"/>
                            </p:stCondLst>
                            <p:childTnLst>
                              <p:par>
                                <p:cTn id="14" presetID="1" presetClass="exit" presetSubtype="0" fill="hold" nodeType="afterEffect">
                                  <p:stCondLst>
                                    <p:cond delay="0"/>
                                  </p:stCondLst>
                                  <p:childTnLst>
                                    <p:set>
                                      <p:cBhvr>
                                        <p:cTn id="15" dur="1" fill="hold">
                                          <p:stCondLst>
                                            <p:cond delay="0"/>
                                          </p:stCondLst>
                                        </p:cTn>
                                        <p:tgtEl>
                                          <p:spTgt spid="123"/>
                                        </p:tgtEl>
                                        <p:attrNameLst>
                                          <p:attrName>style.visibility</p:attrName>
                                        </p:attrNameLst>
                                      </p:cBhvr>
                                      <p:to>
                                        <p:strVal val="hidden"/>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25"/>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1000"/>
                                  </p:stCondLst>
                                  <p:childTnLst>
                                    <p:set>
                                      <p:cBhvr>
                                        <p:cTn id="24" dur="1" fill="hold">
                                          <p:stCondLst>
                                            <p:cond delay="0"/>
                                          </p:stCondLst>
                                        </p:cTn>
                                        <p:tgtEl>
                                          <p:spTgt spid="112"/>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134"/>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1000"/>
                                  </p:stCondLst>
                                  <p:childTnLst>
                                    <p:set>
                                      <p:cBhvr>
                                        <p:cTn id="30" dur="1" fill="hold">
                                          <p:stCondLst>
                                            <p:cond delay="0"/>
                                          </p:stCondLst>
                                        </p:cTn>
                                        <p:tgtEl>
                                          <p:spTgt spid="135"/>
                                        </p:tgtEl>
                                        <p:attrNameLst>
                                          <p:attrName>style.visibility</p:attrName>
                                        </p:attrNameLst>
                                      </p:cBhvr>
                                      <p:to>
                                        <p:strVal val="visible"/>
                                      </p:to>
                                    </p:set>
                                  </p:childTnLst>
                                </p:cTn>
                              </p:par>
                            </p:childTnLst>
                          </p:cTn>
                        </p:par>
                        <p:par>
                          <p:cTn id="31" fill="hold">
                            <p:stCondLst>
                              <p:cond delay="3000"/>
                            </p:stCondLst>
                            <p:childTnLst>
                              <p:par>
                                <p:cTn id="32" presetID="1" presetClass="exit" presetSubtype="0" fill="hold" nodeType="afterEffect">
                                  <p:stCondLst>
                                    <p:cond delay="0"/>
                                  </p:stCondLst>
                                  <p:childTnLst>
                                    <p:set>
                                      <p:cBhvr>
                                        <p:cTn id="33" dur="1" fill="hold">
                                          <p:stCondLst>
                                            <p:cond delay="0"/>
                                          </p:stCondLst>
                                        </p:cTn>
                                        <p:tgtEl>
                                          <p:spTgt spid="134"/>
                                        </p:tgtEl>
                                        <p:attrNameLst>
                                          <p:attrName>style.visibility</p:attrName>
                                        </p:attrNameLst>
                                      </p:cBhvr>
                                      <p:to>
                                        <p:strVal val="hidden"/>
                                      </p:to>
                                    </p:set>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0"/>
                                          </p:stCondLst>
                                        </p:cTn>
                                        <p:tgtEl>
                                          <p:spTgt spid="136"/>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0"/>
                                          </p:stCondLst>
                                        </p:cTn>
                                        <p:tgtEl>
                                          <p:spTgt spid="137"/>
                                        </p:tgtEl>
                                        <p:attrNameLst>
                                          <p:attrName>style.visibility</p:attrName>
                                        </p:attrNameLst>
                                      </p:cBhvr>
                                      <p:to>
                                        <p:strVal val="visible"/>
                                      </p:to>
                                    </p:set>
                                  </p:childTnLst>
                                </p:cTn>
                              </p:par>
                            </p:childTnLst>
                          </p:cTn>
                        </p:par>
                        <p:par>
                          <p:cTn id="40" fill="hold">
                            <p:stCondLst>
                              <p:cond delay="3000"/>
                            </p:stCondLst>
                            <p:childTnLst>
                              <p:par>
                                <p:cTn id="41" presetID="1" presetClass="entr" presetSubtype="0" fill="hold" nodeType="afterEffect">
                                  <p:stCondLst>
                                    <p:cond delay="1000"/>
                                  </p:stCondLst>
                                  <p:childTnLst>
                                    <p:set>
                                      <p:cBhvr>
                                        <p:cTn id="42" dur="1" fill="hold">
                                          <p:stCondLst>
                                            <p:cond delay="0"/>
                                          </p:stCondLst>
                                        </p:cTn>
                                        <p:tgtEl>
                                          <p:spTgt spid="113"/>
                                        </p:tgtEl>
                                        <p:attrNameLst>
                                          <p:attrName>style.visibility</p:attrName>
                                        </p:attrNameLst>
                                      </p:cBhvr>
                                      <p:to>
                                        <p:strVal val="visible"/>
                                      </p:to>
                                    </p:se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0"/>
                                          </p:stCondLst>
                                        </p:cTn>
                                        <p:tgtEl>
                                          <p:spTgt spid="149"/>
                                        </p:tgtEl>
                                        <p:attrNameLst>
                                          <p:attrName>style.visibility</p:attrName>
                                        </p:attrNameLst>
                                      </p:cBhvr>
                                      <p:to>
                                        <p:strVal val="visible"/>
                                      </p:to>
                                    </p:set>
                                  </p:childTnLst>
                                </p:cTn>
                              </p:par>
                            </p:childTnLst>
                          </p:cTn>
                        </p:par>
                        <p:par>
                          <p:cTn id="46" fill="hold">
                            <p:stCondLst>
                              <p:cond delay="4000"/>
                            </p:stCondLst>
                            <p:childTnLst>
                              <p:par>
                                <p:cTn id="47" presetID="1" presetClass="entr" presetSubtype="0" fill="hold" grpId="0" nodeType="afterEffect">
                                  <p:stCondLst>
                                    <p:cond delay="1000"/>
                                  </p:stCondLst>
                                  <p:childTnLst>
                                    <p:set>
                                      <p:cBhvr>
                                        <p:cTn id="48" dur="1" fill="hold">
                                          <p:stCondLst>
                                            <p:cond delay="0"/>
                                          </p:stCondLst>
                                        </p:cTn>
                                        <p:tgtEl>
                                          <p:spTgt spid="150"/>
                                        </p:tgtEl>
                                        <p:attrNameLst>
                                          <p:attrName>style.visibility</p:attrName>
                                        </p:attrNameLst>
                                      </p:cBhvr>
                                      <p:to>
                                        <p:strVal val="visible"/>
                                      </p:to>
                                    </p:set>
                                  </p:childTnLst>
                                </p:cTn>
                              </p:par>
                            </p:childTnLst>
                          </p:cTn>
                        </p:par>
                        <p:par>
                          <p:cTn id="49" fill="hold">
                            <p:stCondLst>
                              <p:cond delay="5000"/>
                            </p:stCondLst>
                            <p:childTnLst>
                              <p:par>
                                <p:cTn id="50" presetID="1" presetClass="exit" presetSubtype="0" fill="hold" nodeType="afterEffect">
                                  <p:stCondLst>
                                    <p:cond delay="0"/>
                                  </p:stCondLst>
                                  <p:childTnLst>
                                    <p:set>
                                      <p:cBhvr>
                                        <p:cTn id="51" dur="1" fill="hold">
                                          <p:stCondLst>
                                            <p:cond delay="0"/>
                                          </p:stCondLst>
                                        </p:cTn>
                                        <p:tgtEl>
                                          <p:spTgt spid="149"/>
                                        </p:tgtEl>
                                        <p:attrNameLst>
                                          <p:attrName>style.visibility</p:attrName>
                                        </p:attrNameLst>
                                      </p:cBhvr>
                                      <p:to>
                                        <p:strVal val="hidden"/>
                                      </p:to>
                                    </p:set>
                                  </p:childTnLst>
                                </p:cTn>
                              </p:par>
                            </p:childTnLst>
                          </p:cTn>
                        </p:par>
                        <p:par>
                          <p:cTn id="52" fill="hold">
                            <p:stCondLst>
                              <p:cond delay="5000"/>
                            </p:stCondLst>
                            <p:childTnLst>
                              <p:par>
                                <p:cTn id="53" presetID="1" presetClass="entr" presetSubtype="0" fill="hold" grpId="0" nodeType="afterEffect">
                                  <p:stCondLst>
                                    <p:cond delay="0"/>
                                  </p:stCondLst>
                                  <p:childTnLst>
                                    <p:set>
                                      <p:cBhvr>
                                        <p:cTn id="54" dur="1" fill="hold">
                                          <p:stCondLst>
                                            <p:cond delay="0"/>
                                          </p:stCondLst>
                                        </p:cTn>
                                        <p:tgtEl>
                                          <p:spTgt spid="151"/>
                                        </p:tgtEl>
                                        <p:attrNameLst>
                                          <p:attrName>style.visibility</p:attrName>
                                        </p:attrNameLst>
                                      </p:cBhvr>
                                      <p:to>
                                        <p:strVal val="visible"/>
                                      </p:to>
                                    </p:se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152"/>
                                        </p:tgtEl>
                                        <p:attrNameLst>
                                          <p:attrName>style.visibility</p:attrName>
                                        </p:attrNameLst>
                                      </p:cBhvr>
                                      <p:to>
                                        <p:strVal val="visible"/>
                                      </p:to>
                                    </p:set>
                                  </p:childTnLst>
                                </p:cTn>
                              </p:par>
                            </p:childTnLst>
                          </p:cTn>
                        </p:par>
                        <p:par>
                          <p:cTn id="58" fill="hold">
                            <p:stCondLst>
                              <p:cond delay="5000"/>
                            </p:stCondLst>
                            <p:childTnLst>
                              <p:par>
                                <p:cTn id="59" presetID="1" presetClass="entr" presetSubtype="0" fill="hold" nodeType="afterEffect">
                                  <p:stCondLst>
                                    <p:cond delay="1000"/>
                                  </p:stCondLst>
                                  <p:childTnLst>
                                    <p:set>
                                      <p:cBhvr>
                                        <p:cTn id="60" dur="1" fill="hold">
                                          <p:stCondLst>
                                            <p:cond delay="0"/>
                                          </p:stCondLst>
                                        </p:cTn>
                                        <p:tgtEl>
                                          <p:spTgt spid="114"/>
                                        </p:tgtEl>
                                        <p:attrNameLst>
                                          <p:attrName>style.visibility</p:attrName>
                                        </p:attrNameLst>
                                      </p:cBhvr>
                                      <p:to>
                                        <p:strVal val="visible"/>
                                      </p:to>
                                    </p:set>
                                  </p:childTnLst>
                                </p:cTn>
                              </p:par>
                            </p:childTnLst>
                          </p:cTn>
                        </p:par>
                        <p:par>
                          <p:cTn id="61" fill="hold">
                            <p:stCondLst>
                              <p:cond delay="6000"/>
                            </p:stCondLst>
                            <p:childTnLst>
                              <p:par>
                                <p:cTn id="62" presetID="1" presetClass="entr" presetSubtype="0" fill="hold" nodeType="afterEffect">
                                  <p:stCondLst>
                                    <p:cond delay="0"/>
                                  </p:stCondLst>
                                  <p:childTnLst>
                                    <p:set>
                                      <p:cBhvr>
                                        <p:cTn id="63" dur="1" fill="hold">
                                          <p:stCondLst>
                                            <p:cond delay="0"/>
                                          </p:stCondLst>
                                        </p:cTn>
                                        <p:tgtEl>
                                          <p:spTgt spid="164"/>
                                        </p:tgtEl>
                                        <p:attrNameLst>
                                          <p:attrName>style.visibility</p:attrName>
                                        </p:attrNameLst>
                                      </p:cBhvr>
                                      <p:to>
                                        <p:strVal val="visible"/>
                                      </p:to>
                                    </p:set>
                                  </p:childTnLst>
                                </p:cTn>
                              </p:par>
                            </p:childTnLst>
                          </p:cTn>
                        </p:par>
                        <p:par>
                          <p:cTn id="64" fill="hold">
                            <p:stCondLst>
                              <p:cond delay="6000"/>
                            </p:stCondLst>
                            <p:childTnLst>
                              <p:par>
                                <p:cTn id="65" presetID="1" presetClass="entr" presetSubtype="0" fill="hold" grpId="0" nodeType="afterEffect">
                                  <p:stCondLst>
                                    <p:cond delay="1000"/>
                                  </p:stCondLst>
                                  <p:childTnLst>
                                    <p:set>
                                      <p:cBhvr>
                                        <p:cTn id="66" dur="1" fill="hold">
                                          <p:stCondLst>
                                            <p:cond delay="0"/>
                                          </p:stCondLst>
                                        </p:cTn>
                                        <p:tgtEl>
                                          <p:spTgt spid="165"/>
                                        </p:tgtEl>
                                        <p:attrNameLst>
                                          <p:attrName>style.visibility</p:attrName>
                                        </p:attrNameLst>
                                      </p:cBhvr>
                                      <p:to>
                                        <p:strVal val="visible"/>
                                      </p:to>
                                    </p:set>
                                  </p:childTnLst>
                                </p:cTn>
                              </p:par>
                            </p:childTnLst>
                          </p:cTn>
                        </p:par>
                        <p:par>
                          <p:cTn id="67" fill="hold">
                            <p:stCondLst>
                              <p:cond delay="7000"/>
                            </p:stCondLst>
                            <p:childTnLst>
                              <p:par>
                                <p:cTn id="68" presetID="1" presetClass="exit" presetSubtype="0" fill="hold" nodeType="afterEffect">
                                  <p:stCondLst>
                                    <p:cond delay="0"/>
                                  </p:stCondLst>
                                  <p:childTnLst>
                                    <p:set>
                                      <p:cBhvr>
                                        <p:cTn id="69" dur="1" fill="hold">
                                          <p:stCondLst>
                                            <p:cond delay="0"/>
                                          </p:stCondLst>
                                        </p:cTn>
                                        <p:tgtEl>
                                          <p:spTgt spid="164"/>
                                        </p:tgtEl>
                                        <p:attrNameLst>
                                          <p:attrName>style.visibility</p:attrName>
                                        </p:attrNameLst>
                                      </p:cBhvr>
                                      <p:to>
                                        <p:strVal val="hidden"/>
                                      </p:to>
                                    </p:set>
                                  </p:childTnLst>
                                </p:cTn>
                              </p:par>
                            </p:childTnLst>
                          </p:cTn>
                        </p:par>
                        <p:par>
                          <p:cTn id="70" fill="hold">
                            <p:stCondLst>
                              <p:cond delay="7000"/>
                            </p:stCondLst>
                            <p:childTnLst>
                              <p:par>
                                <p:cTn id="71" presetID="1" presetClass="entr" presetSubtype="0" fill="hold" grpId="0" nodeType="afterEffect">
                                  <p:stCondLst>
                                    <p:cond delay="0"/>
                                  </p:stCondLst>
                                  <p:childTnLst>
                                    <p:set>
                                      <p:cBhvr>
                                        <p:cTn id="72" dur="1" fill="hold">
                                          <p:stCondLst>
                                            <p:cond delay="0"/>
                                          </p:stCondLst>
                                        </p:cTn>
                                        <p:tgtEl>
                                          <p:spTgt spid="166"/>
                                        </p:tgtEl>
                                        <p:attrNameLst>
                                          <p:attrName>style.visibility</p:attrName>
                                        </p:attrNameLst>
                                      </p:cBhvr>
                                      <p:to>
                                        <p:strVal val="visible"/>
                                      </p:to>
                                    </p:set>
                                  </p:childTnLst>
                                </p:cTn>
                              </p:par>
                            </p:childTnLst>
                          </p:cTn>
                        </p:par>
                        <p:par>
                          <p:cTn id="73" fill="hold">
                            <p:stCondLst>
                              <p:cond delay="7000"/>
                            </p:stCondLst>
                            <p:childTnLst>
                              <p:par>
                                <p:cTn id="74" presetID="1" presetClass="entr" presetSubtype="0" fill="hold" grpId="0" nodeType="afterEffect">
                                  <p:stCondLst>
                                    <p:cond delay="0"/>
                                  </p:stCondLst>
                                  <p:childTnLst>
                                    <p:set>
                                      <p:cBhvr>
                                        <p:cTn id="75" dur="1" fill="hold">
                                          <p:stCondLst>
                                            <p:cond delay="0"/>
                                          </p:stCondLst>
                                        </p:cTn>
                                        <p:tgtEl>
                                          <p:spTgt spid="16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
                                        </p:tgtEl>
                                        <p:attrNameLst>
                                          <p:attrName>style.visibility</p:attrName>
                                        </p:attrNameLst>
                                      </p:cBhvr>
                                      <p:to>
                                        <p:strVal val="visible"/>
                                      </p:to>
                                    </p:set>
                                  </p:childTnLst>
                                </p:cTn>
                              </p:par>
                              <p:par>
                                <p:cTn id="80" presetID="1" presetClass="exit" presetSubtype="0" fill="hold" grpId="1" nodeType="withEffect">
                                  <p:stCondLst>
                                    <p:cond delay="0"/>
                                  </p:stCondLst>
                                  <p:childTnLst>
                                    <p:set>
                                      <p:cBhvr>
                                        <p:cTn id="81" dur="1" fill="hold">
                                          <p:stCondLst>
                                            <p:cond delay="0"/>
                                          </p:stCondLst>
                                        </p:cTn>
                                        <p:tgtEl>
                                          <p:spTgt spid="166"/>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67"/>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16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childTnLst>
                                </p:cTn>
                              </p:par>
                              <p:par>
                                <p:cTn id="88" presetID="1" presetClass="exit" presetSubtype="0" fill="hold" grpId="1" nodeType="withEffect">
                                  <p:stCondLst>
                                    <p:cond delay="0"/>
                                  </p:stCondLst>
                                  <p:childTnLst>
                                    <p:set>
                                      <p:cBhvr>
                                        <p:cTn id="89" dur="1" fill="hold">
                                          <p:stCondLst>
                                            <p:cond delay="0"/>
                                          </p:stCondLst>
                                        </p:cTn>
                                        <p:tgtEl>
                                          <p:spTgt spid="165"/>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14"/>
                                        </p:tgtEl>
                                        <p:attrNameLst>
                                          <p:attrName>style.visibility</p:attrName>
                                        </p:attrNameLst>
                                      </p:cBhvr>
                                      <p:to>
                                        <p:strVal val="hidden"/>
                                      </p:to>
                                    </p:set>
                                  </p:childTnLst>
                                </p:cTn>
                              </p:par>
                              <p:par>
                                <p:cTn id="94" presetID="1" presetClass="entr" presetSubtype="0" fill="hold" grpId="2" nodeType="withEffect">
                                  <p:stCondLst>
                                    <p:cond delay="0"/>
                                  </p:stCondLst>
                                  <p:childTnLst>
                                    <p:set>
                                      <p:cBhvr>
                                        <p:cTn id="95" dur="1" fill="hold">
                                          <p:stCondLst>
                                            <p:cond delay="0"/>
                                          </p:stCondLst>
                                        </p:cTn>
                                        <p:tgtEl>
                                          <p:spTgt spid="166"/>
                                        </p:tgtEl>
                                        <p:attrNameLst>
                                          <p:attrName>style.visibility</p:attrName>
                                        </p:attrNameLst>
                                      </p:cBhvr>
                                      <p:to>
                                        <p:strVal val="visible"/>
                                      </p:to>
                                    </p:set>
                                  </p:childTnLst>
                                </p:cTn>
                              </p:par>
                              <p:par>
                                <p:cTn id="96" presetID="1" presetClass="entr" presetSubtype="0" fill="hold" grpId="2" nodeType="withEffect">
                                  <p:stCondLst>
                                    <p:cond delay="0"/>
                                  </p:stCondLst>
                                  <p:childTnLst>
                                    <p:set>
                                      <p:cBhvr>
                                        <p:cTn id="97" dur="1" fill="hold">
                                          <p:stCondLst>
                                            <p:cond delay="0"/>
                                          </p:stCondLst>
                                        </p:cTn>
                                        <p:tgtEl>
                                          <p:spTgt spid="167"/>
                                        </p:tgtEl>
                                        <p:attrNameLst>
                                          <p:attrName>style.visibility</p:attrName>
                                        </p:attrNameLst>
                                      </p:cBhvr>
                                      <p:to>
                                        <p:strVal val="visible"/>
                                      </p:to>
                                    </p:set>
                                  </p:childTnLst>
                                </p:cTn>
                              </p:par>
                              <p:par>
                                <p:cTn id="98" presetID="1" presetClass="exit" presetSubtype="0" fill="hold" nodeType="withEffect">
                                  <p:stCondLst>
                                    <p:cond delay="0"/>
                                  </p:stCondLst>
                                  <p:childTnLst>
                                    <p:set>
                                      <p:cBhvr>
                                        <p:cTn id="99" dur="1" fill="hold">
                                          <p:stCondLst>
                                            <p:cond delay="0"/>
                                          </p:stCondLst>
                                        </p:cTn>
                                        <p:tgtEl>
                                          <p:spTgt spid="164"/>
                                        </p:tgtEl>
                                        <p:attrNameLst>
                                          <p:attrName>style.visibility</p:attrName>
                                        </p:attrNameLst>
                                      </p:cBhvr>
                                      <p:to>
                                        <p:strVal val="hidden"/>
                                      </p:to>
                                    </p:set>
                                  </p:childTnLst>
                                </p:cTn>
                              </p:par>
                              <p:par>
                                <p:cTn id="100" presetID="1" presetClass="entr" presetSubtype="0" fill="hold" grpId="2" nodeType="withEffect">
                                  <p:stCondLst>
                                    <p:cond delay="0"/>
                                  </p:stCondLst>
                                  <p:childTnLst>
                                    <p:set>
                                      <p:cBhvr>
                                        <p:cTn id="101" dur="1" fill="hold">
                                          <p:stCondLst>
                                            <p:cond delay="0"/>
                                          </p:stCondLst>
                                        </p:cTn>
                                        <p:tgtEl>
                                          <p:spTgt spid="165"/>
                                        </p:tgtEl>
                                        <p:attrNameLst>
                                          <p:attrName>style.visibility</p:attrName>
                                        </p:attrNameLst>
                                      </p:cBhvr>
                                      <p:to>
                                        <p:strVal val="visible"/>
                                      </p:to>
                                    </p:set>
                                  </p:childTnLst>
                                </p:cTn>
                              </p:par>
                            </p:childTnLst>
                          </p:cTn>
                        </p:par>
                        <p:par>
                          <p:cTn id="102" fill="hold">
                            <p:stCondLst>
                              <p:cond delay="0"/>
                            </p:stCondLst>
                            <p:childTnLst>
                              <p:par>
                                <p:cTn id="103" presetID="6" presetClass="emph" presetSubtype="0" fill="hold" grpId="3" nodeType="afterEffect">
                                  <p:stCondLst>
                                    <p:cond delay="0"/>
                                  </p:stCondLst>
                                  <p:childTnLst>
                                    <p:animScale>
                                      <p:cBhvr>
                                        <p:cTn id="104" dur="500" fill="hold"/>
                                        <p:tgtEl>
                                          <p:spTgt spid="165"/>
                                        </p:tgtEl>
                                      </p:cBhvr>
                                      <p:by x="150000" y="150000"/>
                                    </p:animScale>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7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7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animBg="1"/>
      <p:bldP spid="126" grpId="0" animBg="1"/>
      <p:bldP spid="135" grpId="0"/>
      <p:bldP spid="136" grpId="0" animBg="1"/>
      <p:bldP spid="137" grpId="0" animBg="1"/>
      <p:bldP spid="150" grpId="0"/>
      <p:bldP spid="151" grpId="0" animBg="1"/>
      <p:bldP spid="152" grpId="0" animBg="1"/>
      <p:bldP spid="165" grpId="0"/>
      <p:bldP spid="165" grpId="1"/>
      <p:bldP spid="165" grpId="2"/>
      <p:bldP spid="165" grpId="3"/>
      <p:bldP spid="166" grpId="0" animBg="1"/>
      <p:bldP spid="166" grpId="1" animBg="1"/>
      <p:bldP spid="166" grpId="2" animBg="1"/>
      <p:bldP spid="167" grpId="0" animBg="1"/>
      <p:bldP spid="167" grpId="1" animBg="1"/>
      <p:bldP spid="167" grpId="2" animBg="1"/>
      <p:bldP spid="169" grpId="0"/>
      <p:bldP spid="172" grpId="0"/>
      <p:bldP spid="173" grpId="0"/>
      <p:bldP spid="175" grpId="0"/>
      <p:bldP spid="6" grpId="0"/>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DA65A9-2778-F0A1-5E15-40701243D3EC}"/>
              </a:ext>
            </a:extLst>
          </p:cNvPr>
          <p:cNvSpPr>
            <a:spLocks noGrp="1"/>
          </p:cNvSpPr>
          <p:nvPr>
            <p:ph idx="1"/>
          </p:nvPr>
        </p:nvSpPr>
        <p:spPr>
          <a:xfrm>
            <a:off x="2972860" y="2408369"/>
            <a:ext cx="4054474" cy="2129764"/>
          </a:xfrm>
        </p:spPr>
        <p:txBody>
          <a:bodyPr>
            <a:normAutofit/>
          </a:bodyPr>
          <a:lstStyle/>
          <a:p>
            <a:pPr marL="0" indent="0">
              <a:spcBef>
                <a:spcPts val="1600"/>
              </a:spcBef>
              <a:buNone/>
            </a:pPr>
            <a:r>
              <a:rPr lang="en-US" altLang="zh-CN" sz="3200" dirty="0">
                <a:solidFill>
                  <a:schemeClr val="bg1">
                    <a:lumMod val="50000"/>
                  </a:schemeClr>
                </a:solidFill>
                <a:latin typeface="Rockwell" panose="02060603020205020403" pitchFamily="18" charset="0"/>
              </a:rPr>
              <a:t>Time windows</a:t>
            </a:r>
          </a:p>
          <a:p>
            <a:pPr marL="0" indent="0">
              <a:spcBef>
                <a:spcPts val="1600"/>
              </a:spcBef>
              <a:buNone/>
            </a:pPr>
            <a:r>
              <a:rPr lang="en-US" altLang="zh-CN" sz="4000" dirty="0">
                <a:latin typeface="Rockwell" panose="02060603020205020403" pitchFamily="18" charset="0"/>
              </a:rPr>
              <a:t>Queue monitor</a:t>
            </a:r>
          </a:p>
          <a:p>
            <a:pPr marL="0" indent="0">
              <a:spcBef>
                <a:spcPts val="1600"/>
              </a:spcBef>
              <a:buNone/>
            </a:pPr>
            <a:r>
              <a:rPr lang="en-US" altLang="zh-CN" sz="3200" dirty="0">
                <a:solidFill>
                  <a:schemeClr val="bg1">
                    <a:lumMod val="50000"/>
                  </a:schemeClr>
                </a:solidFill>
                <a:latin typeface="Rockwell" panose="02060603020205020403" pitchFamily="18" charset="0"/>
              </a:rPr>
              <a:t>Query execution</a:t>
            </a:r>
            <a:endParaRPr lang="zh-CN" altLang="en-US" sz="3200" dirty="0">
              <a:solidFill>
                <a:schemeClr val="bg1">
                  <a:lumMod val="50000"/>
                </a:schemeClr>
              </a:solidFill>
              <a:latin typeface="Rockwell" panose="02060603020205020403" pitchFamily="18" charset="0"/>
            </a:endParaRPr>
          </a:p>
        </p:txBody>
      </p:sp>
      <p:sp>
        <p:nvSpPr>
          <p:cNvPr id="6" name="右箭头 5">
            <a:extLst>
              <a:ext uri="{FF2B5EF4-FFF2-40B4-BE49-F238E27FC236}">
                <a16:creationId xmlns:a16="http://schemas.microsoft.com/office/drawing/2014/main" id="{E436B93D-6BCB-7C6A-51E4-6EA4FC97ADF1}"/>
              </a:ext>
            </a:extLst>
          </p:cNvPr>
          <p:cNvSpPr/>
          <p:nvPr/>
        </p:nvSpPr>
        <p:spPr>
          <a:xfrm>
            <a:off x="2116666" y="3282222"/>
            <a:ext cx="676631" cy="2038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ABC1F73E-3A3E-57AA-B364-202A5D2E5D92}"/>
              </a:ext>
            </a:extLst>
          </p:cNvPr>
          <p:cNvSpPr>
            <a:spLocks noGrp="1"/>
          </p:cNvSpPr>
          <p:nvPr>
            <p:ph type="sldNum" sz="quarter" idx="12"/>
          </p:nvPr>
        </p:nvSpPr>
        <p:spPr>
          <a:xfrm>
            <a:off x="7086600" y="6492875"/>
            <a:ext cx="2057400" cy="365125"/>
          </a:xfrm>
        </p:spPr>
        <p:txBody>
          <a:bodyPr/>
          <a:lstStyle/>
          <a:p>
            <a:fld id="{47135AD3-AF81-A74E-B8CE-BB44C7BBCB1E}" type="slidenum">
              <a:rPr kumimoji="1" lang="zh-CN" altLang="en-US" smtClean="0"/>
              <a:t>12</a:t>
            </a:fld>
            <a:endParaRPr kumimoji="1" lang="zh-CN" altLang="en-US"/>
          </a:p>
        </p:txBody>
      </p:sp>
    </p:spTree>
    <p:extLst>
      <p:ext uri="{BB962C8B-B14F-4D97-AF65-F5344CB8AC3E}">
        <p14:creationId xmlns:p14="http://schemas.microsoft.com/office/powerpoint/2010/main" val="29998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20968-0993-1B46-14B3-28862AB832D3}"/>
              </a:ext>
            </a:extLst>
          </p:cNvPr>
          <p:cNvSpPr>
            <a:spLocks noGrp="1"/>
          </p:cNvSpPr>
          <p:nvPr>
            <p:ph type="title"/>
          </p:nvPr>
        </p:nvSpPr>
        <p:spPr/>
        <p:txBody>
          <a:bodyPr/>
          <a:lstStyle/>
          <a:p>
            <a:r>
              <a:rPr kumimoji="1" lang="en-US" altLang="zh-CN" dirty="0">
                <a:latin typeface="Rockwell" panose="02060603020205020403" pitchFamily="18" charset="0"/>
              </a:rPr>
              <a:t>Queue monitor</a:t>
            </a:r>
            <a:endParaRPr kumimoji="1" lang="zh-CN" altLang="en-US" dirty="0">
              <a:latin typeface="Rockwell" panose="02060603020205020403" pitchFamily="18" charset="0"/>
            </a:endParaRPr>
          </a:p>
        </p:txBody>
      </p:sp>
      <p:sp>
        <p:nvSpPr>
          <p:cNvPr id="3" name="内容占位符 2">
            <a:extLst>
              <a:ext uri="{FF2B5EF4-FFF2-40B4-BE49-F238E27FC236}">
                <a16:creationId xmlns:a16="http://schemas.microsoft.com/office/drawing/2014/main" id="{0E6674DB-99BE-1944-BCDB-F7FB254071EC}"/>
              </a:ext>
            </a:extLst>
          </p:cNvPr>
          <p:cNvSpPr>
            <a:spLocks noGrp="1"/>
          </p:cNvSpPr>
          <p:nvPr>
            <p:ph idx="1"/>
          </p:nvPr>
        </p:nvSpPr>
        <p:spPr>
          <a:xfrm>
            <a:off x="628650" y="1690689"/>
            <a:ext cx="7886700" cy="2645337"/>
          </a:xfrm>
        </p:spPr>
        <p:txBody>
          <a:bodyPr/>
          <a:lstStyle/>
          <a:p>
            <a:pPr marL="0" indent="0">
              <a:buNone/>
            </a:pPr>
            <a:r>
              <a:rPr kumimoji="1" lang="en-US" altLang="zh-CN" dirty="0">
                <a:latin typeface="Rockwell" panose="02060603020205020403" pitchFamily="18" charset="0"/>
              </a:rPr>
              <a:t>Stack</a:t>
            </a:r>
            <a:endParaRPr kumimoji="1" lang="en-US" altLang="zh-CN" dirty="0">
              <a:latin typeface="Avenir Book" panose="02000503020000020003" pitchFamily="2" charset="0"/>
            </a:endParaRPr>
          </a:p>
          <a:p>
            <a:pPr marL="0" indent="0">
              <a:buNone/>
            </a:pPr>
            <a:r>
              <a:rPr kumimoji="1" lang="en-US" altLang="zh-CN" dirty="0">
                <a:latin typeface="Rockwell" panose="02060603020205020403" pitchFamily="18" charset="0"/>
              </a:rPr>
              <a:t>Strawman: </a:t>
            </a:r>
            <a:r>
              <a:rPr kumimoji="1" lang="en-US" altLang="zh-CN" dirty="0">
                <a:latin typeface="Avenir Book" panose="02000503020000020003" pitchFamily="2" charset="0"/>
              </a:rPr>
              <a:t>sequence number</a:t>
            </a: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p:txBody>
      </p:sp>
      <p:graphicFrame>
        <p:nvGraphicFramePr>
          <p:cNvPr id="5" name="表格 5">
            <a:extLst>
              <a:ext uri="{FF2B5EF4-FFF2-40B4-BE49-F238E27FC236}">
                <a16:creationId xmlns:a16="http://schemas.microsoft.com/office/drawing/2014/main" id="{985EE291-5250-9913-9C1E-19E195AD0436}"/>
              </a:ext>
            </a:extLst>
          </p:cNvPr>
          <p:cNvGraphicFramePr>
            <a:graphicFrameLocks noGrp="1"/>
          </p:cNvGraphicFramePr>
          <p:nvPr>
            <p:extLst>
              <p:ext uri="{D42A27DB-BD31-4B8C-83A1-F6EECF244321}">
                <p14:modId xmlns:p14="http://schemas.microsoft.com/office/powerpoint/2010/main" val="436261648"/>
              </p:ext>
            </p:extLst>
          </p:nvPr>
        </p:nvGraphicFramePr>
        <p:xfrm>
          <a:off x="2288691" y="3213608"/>
          <a:ext cx="5040000" cy="720000"/>
        </p:xfrm>
        <a:graphic>
          <a:graphicData uri="http://schemas.openxmlformats.org/drawingml/2006/table">
            <a:tbl>
              <a:tblPr bandRow="1">
                <a:tableStyleId>{7E9639D4-E3E2-4D34-9284-5A2195B3D0D7}</a:tableStyleId>
              </a:tblPr>
              <a:tblGrid>
                <a:gridCol w="720000">
                  <a:extLst>
                    <a:ext uri="{9D8B030D-6E8A-4147-A177-3AD203B41FA5}">
                      <a16:colId xmlns:a16="http://schemas.microsoft.com/office/drawing/2014/main" val="2708837351"/>
                    </a:ext>
                  </a:extLst>
                </a:gridCol>
                <a:gridCol w="720000">
                  <a:extLst>
                    <a:ext uri="{9D8B030D-6E8A-4147-A177-3AD203B41FA5}">
                      <a16:colId xmlns:a16="http://schemas.microsoft.com/office/drawing/2014/main" val="2195021029"/>
                    </a:ext>
                  </a:extLst>
                </a:gridCol>
                <a:gridCol w="720000">
                  <a:extLst>
                    <a:ext uri="{9D8B030D-6E8A-4147-A177-3AD203B41FA5}">
                      <a16:colId xmlns:a16="http://schemas.microsoft.com/office/drawing/2014/main" val="3775598575"/>
                    </a:ext>
                  </a:extLst>
                </a:gridCol>
                <a:gridCol w="720000">
                  <a:extLst>
                    <a:ext uri="{9D8B030D-6E8A-4147-A177-3AD203B41FA5}">
                      <a16:colId xmlns:a16="http://schemas.microsoft.com/office/drawing/2014/main" val="3039443350"/>
                    </a:ext>
                  </a:extLst>
                </a:gridCol>
                <a:gridCol w="720000">
                  <a:extLst>
                    <a:ext uri="{9D8B030D-6E8A-4147-A177-3AD203B41FA5}">
                      <a16:colId xmlns:a16="http://schemas.microsoft.com/office/drawing/2014/main" val="2967772236"/>
                    </a:ext>
                  </a:extLst>
                </a:gridCol>
                <a:gridCol w="720000">
                  <a:extLst>
                    <a:ext uri="{9D8B030D-6E8A-4147-A177-3AD203B41FA5}">
                      <a16:colId xmlns:a16="http://schemas.microsoft.com/office/drawing/2014/main" val="94335630"/>
                    </a:ext>
                  </a:extLst>
                </a:gridCol>
                <a:gridCol w="720000">
                  <a:extLst>
                    <a:ext uri="{9D8B030D-6E8A-4147-A177-3AD203B41FA5}">
                      <a16:colId xmlns:a16="http://schemas.microsoft.com/office/drawing/2014/main" val="3977940924"/>
                    </a:ext>
                  </a:extLst>
                </a:gridCol>
              </a:tblGrid>
              <a:tr h="720000">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704332"/>
                  </a:ext>
                </a:extLst>
              </a:tr>
            </a:tbl>
          </a:graphicData>
        </a:graphic>
      </p:graphicFrame>
      <p:sp>
        <p:nvSpPr>
          <p:cNvPr id="6" name="文本框 5">
            <a:extLst>
              <a:ext uri="{FF2B5EF4-FFF2-40B4-BE49-F238E27FC236}">
                <a16:creationId xmlns:a16="http://schemas.microsoft.com/office/drawing/2014/main" id="{91317A79-217C-6983-7028-5592972DA630}"/>
              </a:ext>
            </a:extLst>
          </p:cNvPr>
          <p:cNvSpPr txBox="1"/>
          <p:nvPr/>
        </p:nvSpPr>
        <p:spPr>
          <a:xfrm>
            <a:off x="1084651" y="3169817"/>
            <a:ext cx="1232234" cy="830997"/>
          </a:xfrm>
          <a:prstGeom prst="rect">
            <a:avLst/>
          </a:prstGeom>
          <a:noFill/>
        </p:spPr>
        <p:txBody>
          <a:bodyPr wrap="square" rtlCol="0">
            <a:spAutoFit/>
          </a:bodyPr>
          <a:lstStyle/>
          <a:p>
            <a:r>
              <a:rPr kumimoji="1" lang="en-US" altLang="zh-CN" sz="2400" dirty="0">
                <a:latin typeface="Rockwell" panose="02060603020205020403" pitchFamily="18" charset="0"/>
              </a:rPr>
              <a:t>stack bottom</a:t>
            </a:r>
            <a:endParaRPr kumimoji="1" lang="zh-CN" altLang="en-US" sz="2400" dirty="0">
              <a:latin typeface="Rockwell" panose="02060603020205020403" pitchFamily="18" charset="0"/>
            </a:endParaRPr>
          </a:p>
        </p:txBody>
      </p:sp>
      <p:sp>
        <p:nvSpPr>
          <p:cNvPr id="7" name="下箭头 6">
            <a:extLst>
              <a:ext uri="{FF2B5EF4-FFF2-40B4-BE49-F238E27FC236}">
                <a16:creationId xmlns:a16="http://schemas.microsoft.com/office/drawing/2014/main" id="{E2596ADD-DB5B-3691-B28E-321C93E7E1A5}"/>
              </a:ext>
            </a:extLst>
          </p:cNvPr>
          <p:cNvSpPr/>
          <p:nvPr/>
        </p:nvSpPr>
        <p:spPr>
          <a:xfrm>
            <a:off x="2511891" y="2830491"/>
            <a:ext cx="308388" cy="33932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FEA08365-C901-747D-E31B-3EFFCB1830CB}"/>
              </a:ext>
            </a:extLst>
          </p:cNvPr>
          <p:cNvSpPr txBox="1"/>
          <p:nvPr/>
        </p:nvSpPr>
        <p:spPr>
          <a:xfrm>
            <a:off x="2820279" y="2708152"/>
            <a:ext cx="2557097" cy="461665"/>
          </a:xfrm>
          <a:prstGeom prst="rect">
            <a:avLst/>
          </a:prstGeom>
          <a:noFill/>
        </p:spPr>
        <p:txBody>
          <a:bodyPr wrap="square" rtlCol="0">
            <a:spAutoFit/>
          </a:bodyPr>
          <a:lstStyle/>
          <a:p>
            <a:r>
              <a:rPr kumimoji="1" lang="en-US" altLang="zh-CN" sz="2400" dirty="0">
                <a:latin typeface="Rockwell" panose="02060603020205020403" pitchFamily="18" charset="0"/>
              </a:rPr>
              <a:t>stack top pointer</a:t>
            </a:r>
            <a:endParaRPr kumimoji="1" lang="zh-CN" altLang="en-US" sz="2400" dirty="0">
              <a:latin typeface="Rockwell" panose="02060603020205020403" pitchFamily="18" charset="0"/>
            </a:endParaRPr>
          </a:p>
        </p:txBody>
      </p:sp>
      <p:sp>
        <p:nvSpPr>
          <p:cNvPr id="9" name="文本框 8">
            <a:extLst>
              <a:ext uri="{FF2B5EF4-FFF2-40B4-BE49-F238E27FC236}">
                <a16:creationId xmlns:a16="http://schemas.microsoft.com/office/drawing/2014/main" id="{40B42D17-A70C-B61B-C511-21B501F03FC9}"/>
              </a:ext>
            </a:extLst>
          </p:cNvPr>
          <p:cNvSpPr txBox="1"/>
          <p:nvPr/>
        </p:nvSpPr>
        <p:spPr>
          <a:xfrm>
            <a:off x="3056637" y="3342774"/>
            <a:ext cx="711045" cy="461665"/>
          </a:xfrm>
          <a:prstGeom prst="rect">
            <a:avLst/>
          </a:prstGeom>
          <a:noFill/>
        </p:spPr>
        <p:txBody>
          <a:bodyPr wrap="square" rtlCol="0">
            <a:spAutoFit/>
          </a:bodyPr>
          <a:lstStyle/>
          <a:p>
            <a:r>
              <a:rPr lang="en-US" altLang="zh-CN" sz="2400" dirty="0">
                <a:latin typeface="Rockwell" panose="02060603020205020403" pitchFamily="18" charset="0"/>
              </a:rPr>
              <a:t>A,1</a:t>
            </a:r>
            <a:endParaRPr lang="zh-CN" altLang="en-US" sz="2400" dirty="0">
              <a:latin typeface="Rockwell" panose="02060603020205020403" pitchFamily="18" charset="0"/>
            </a:endParaRPr>
          </a:p>
        </p:txBody>
      </p:sp>
      <p:sp>
        <p:nvSpPr>
          <p:cNvPr id="10" name="文本框 9">
            <a:extLst>
              <a:ext uri="{FF2B5EF4-FFF2-40B4-BE49-F238E27FC236}">
                <a16:creationId xmlns:a16="http://schemas.microsoft.com/office/drawing/2014/main" id="{BCB213E5-DE56-5F75-0E64-7D5252F4D427}"/>
              </a:ext>
            </a:extLst>
          </p:cNvPr>
          <p:cNvSpPr txBox="1"/>
          <p:nvPr/>
        </p:nvSpPr>
        <p:spPr>
          <a:xfrm>
            <a:off x="3768311" y="3342774"/>
            <a:ext cx="711045" cy="461665"/>
          </a:xfrm>
          <a:prstGeom prst="rect">
            <a:avLst/>
          </a:prstGeom>
          <a:noFill/>
        </p:spPr>
        <p:txBody>
          <a:bodyPr wrap="square" rtlCol="0">
            <a:spAutoFit/>
          </a:bodyPr>
          <a:lstStyle/>
          <a:p>
            <a:r>
              <a:rPr lang="en-US" altLang="zh-CN" sz="2400" dirty="0">
                <a:latin typeface="Rockwell" panose="02060603020205020403" pitchFamily="18" charset="0"/>
              </a:rPr>
              <a:t>B,2</a:t>
            </a:r>
            <a:endParaRPr lang="zh-CN" altLang="en-US" sz="2400" dirty="0">
              <a:latin typeface="Rockwell" panose="02060603020205020403" pitchFamily="18" charset="0"/>
            </a:endParaRPr>
          </a:p>
        </p:txBody>
      </p:sp>
      <p:sp>
        <p:nvSpPr>
          <p:cNvPr id="11" name="文本框 10">
            <a:extLst>
              <a:ext uri="{FF2B5EF4-FFF2-40B4-BE49-F238E27FC236}">
                <a16:creationId xmlns:a16="http://schemas.microsoft.com/office/drawing/2014/main" id="{3EFC2440-0C51-3B1D-A27F-70427450FEF5}"/>
              </a:ext>
            </a:extLst>
          </p:cNvPr>
          <p:cNvSpPr txBox="1"/>
          <p:nvPr/>
        </p:nvSpPr>
        <p:spPr>
          <a:xfrm>
            <a:off x="4479985" y="3340836"/>
            <a:ext cx="711045" cy="461665"/>
          </a:xfrm>
          <a:prstGeom prst="rect">
            <a:avLst/>
          </a:prstGeom>
          <a:noFill/>
        </p:spPr>
        <p:txBody>
          <a:bodyPr wrap="square" rtlCol="0">
            <a:spAutoFit/>
          </a:bodyPr>
          <a:lstStyle/>
          <a:p>
            <a:r>
              <a:rPr lang="en-US" altLang="zh-CN" sz="2400" dirty="0">
                <a:latin typeface="Rockwell" panose="02060603020205020403" pitchFamily="18" charset="0"/>
              </a:rPr>
              <a:t>A,3</a:t>
            </a:r>
            <a:endParaRPr lang="zh-CN" altLang="en-US" sz="2400" dirty="0">
              <a:latin typeface="Rockwell" panose="02060603020205020403" pitchFamily="18" charset="0"/>
            </a:endParaRPr>
          </a:p>
        </p:txBody>
      </p:sp>
      <p:sp>
        <p:nvSpPr>
          <p:cNvPr id="12" name="文本框 11">
            <a:extLst>
              <a:ext uri="{FF2B5EF4-FFF2-40B4-BE49-F238E27FC236}">
                <a16:creationId xmlns:a16="http://schemas.microsoft.com/office/drawing/2014/main" id="{26196828-B6EE-397D-C79E-3B171DA80D24}"/>
              </a:ext>
            </a:extLst>
          </p:cNvPr>
          <p:cNvSpPr txBox="1"/>
          <p:nvPr/>
        </p:nvSpPr>
        <p:spPr>
          <a:xfrm>
            <a:off x="5225575" y="3344066"/>
            <a:ext cx="711045" cy="461665"/>
          </a:xfrm>
          <a:prstGeom prst="rect">
            <a:avLst/>
          </a:prstGeom>
          <a:noFill/>
        </p:spPr>
        <p:txBody>
          <a:bodyPr wrap="square" rtlCol="0">
            <a:spAutoFit/>
          </a:bodyPr>
          <a:lstStyle/>
          <a:p>
            <a:r>
              <a:rPr lang="en-US" altLang="zh-CN" sz="2400" dirty="0">
                <a:latin typeface="Rockwell" panose="02060603020205020403" pitchFamily="18" charset="0"/>
              </a:rPr>
              <a:t>A,4</a:t>
            </a:r>
            <a:endParaRPr lang="zh-CN" altLang="en-US" sz="2400" dirty="0">
              <a:latin typeface="Rockwell" panose="02060603020205020403" pitchFamily="18" charset="0"/>
            </a:endParaRPr>
          </a:p>
        </p:txBody>
      </p:sp>
      <p:sp>
        <p:nvSpPr>
          <p:cNvPr id="13" name="文本框 12">
            <a:extLst>
              <a:ext uri="{FF2B5EF4-FFF2-40B4-BE49-F238E27FC236}">
                <a16:creationId xmlns:a16="http://schemas.microsoft.com/office/drawing/2014/main" id="{E248E882-9ABF-BFB0-6F8C-00A49302B728}"/>
              </a:ext>
            </a:extLst>
          </p:cNvPr>
          <p:cNvSpPr txBox="1"/>
          <p:nvPr/>
        </p:nvSpPr>
        <p:spPr>
          <a:xfrm>
            <a:off x="5937880" y="3346426"/>
            <a:ext cx="711045" cy="461665"/>
          </a:xfrm>
          <a:prstGeom prst="rect">
            <a:avLst/>
          </a:prstGeom>
          <a:noFill/>
        </p:spPr>
        <p:txBody>
          <a:bodyPr wrap="square" rtlCol="0">
            <a:spAutoFit/>
          </a:bodyPr>
          <a:lstStyle/>
          <a:p>
            <a:r>
              <a:rPr lang="en-US" altLang="zh-CN" sz="2400" dirty="0">
                <a:latin typeface="Rockwell" panose="02060603020205020403" pitchFamily="18" charset="0"/>
              </a:rPr>
              <a:t>A,5</a:t>
            </a:r>
            <a:endParaRPr lang="zh-CN" altLang="en-US" sz="2400" dirty="0">
              <a:latin typeface="Rockwell" panose="02060603020205020403" pitchFamily="18" charset="0"/>
            </a:endParaRPr>
          </a:p>
        </p:txBody>
      </p:sp>
      <p:sp>
        <p:nvSpPr>
          <p:cNvPr id="14" name="文本框 13">
            <a:extLst>
              <a:ext uri="{FF2B5EF4-FFF2-40B4-BE49-F238E27FC236}">
                <a16:creationId xmlns:a16="http://schemas.microsoft.com/office/drawing/2014/main" id="{0ECE0130-E5EE-5CCA-96F0-F8AE4F52AF6A}"/>
              </a:ext>
            </a:extLst>
          </p:cNvPr>
          <p:cNvSpPr txBox="1"/>
          <p:nvPr/>
        </p:nvSpPr>
        <p:spPr>
          <a:xfrm>
            <a:off x="6625937" y="3346022"/>
            <a:ext cx="711045" cy="461665"/>
          </a:xfrm>
          <a:prstGeom prst="rect">
            <a:avLst/>
          </a:prstGeom>
          <a:noFill/>
        </p:spPr>
        <p:txBody>
          <a:bodyPr wrap="square" rtlCol="0">
            <a:spAutoFit/>
          </a:bodyPr>
          <a:lstStyle/>
          <a:p>
            <a:r>
              <a:rPr lang="en-US" altLang="zh-CN" sz="2400" dirty="0">
                <a:latin typeface="Rockwell" panose="02060603020205020403" pitchFamily="18" charset="0"/>
              </a:rPr>
              <a:t>A,6</a:t>
            </a:r>
            <a:endParaRPr lang="zh-CN" altLang="en-US" sz="2400" dirty="0">
              <a:latin typeface="Rockwell" panose="02060603020205020403" pitchFamily="18" charset="0"/>
            </a:endParaRPr>
          </a:p>
        </p:txBody>
      </p:sp>
      <p:sp>
        <p:nvSpPr>
          <p:cNvPr id="23" name="文本框 22">
            <a:extLst>
              <a:ext uri="{FF2B5EF4-FFF2-40B4-BE49-F238E27FC236}">
                <a16:creationId xmlns:a16="http://schemas.microsoft.com/office/drawing/2014/main" id="{0CD8BE04-88CE-8D4D-5378-DAD89A63E9F9}"/>
              </a:ext>
            </a:extLst>
          </p:cNvPr>
          <p:cNvSpPr txBox="1"/>
          <p:nvPr/>
        </p:nvSpPr>
        <p:spPr>
          <a:xfrm>
            <a:off x="5908485" y="3354482"/>
            <a:ext cx="681026" cy="461665"/>
          </a:xfrm>
          <a:prstGeom prst="rect">
            <a:avLst/>
          </a:prstGeom>
          <a:solidFill>
            <a:schemeClr val="bg1"/>
          </a:solidFill>
        </p:spPr>
        <p:txBody>
          <a:bodyPr wrap="square" rtlCol="0">
            <a:spAutoFit/>
          </a:bodyPr>
          <a:lstStyle/>
          <a:p>
            <a:r>
              <a:rPr kumimoji="1" lang="en-US" altLang="zh-CN" sz="2400" dirty="0">
                <a:solidFill>
                  <a:srgbClr val="C00000"/>
                </a:solidFill>
                <a:latin typeface="Rockwell" panose="02060603020205020403" pitchFamily="18" charset="0"/>
              </a:rPr>
              <a:t>C,7</a:t>
            </a:r>
            <a:endParaRPr kumimoji="1" lang="zh-CN" altLang="en-US" sz="2400" dirty="0">
              <a:solidFill>
                <a:srgbClr val="C00000"/>
              </a:solidFill>
              <a:latin typeface="Rockwell" panose="02060603020205020403" pitchFamily="18" charset="0"/>
            </a:endParaRPr>
          </a:p>
        </p:txBody>
      </p:sp>
      <p:sp>
        <p:nvSpPr>
          <p:cNvPr id="24" name="文本框 23">
            <a:extLst>
              <a:ext uri="{FF2B5EF4-FFF2-40B4-BE49-F238E27FC236}">
                <a16:creationId xmlns:a16="http://schemas.microsoft.com/office/drawing/2014/main" id="{94FA1998-C3CF-8303-5937-2CE7802F0AE2}"/>
              </a:ext>
            </a:extLst>
          </p:cNvPr>
          <p:cNvSpPr txBox="1"/>
          <p:nvPr/>
        </p:nvSpPr>
        <p:spPr>
          <a:xfrm>
            <a:off x="5177316" y="3354482"/>
            <a:ext cx="681026" cy="461665"/>
          </a:xfrm>
          <a:prstGeom prst="rect">
            <a:avLst/>
          </a:prstGeom>
          <a:solidFill>
            <a:schemeClr val="bg1"/>
          </a:solidFill>
        </p:spPr>
        <p:txBody>
          <a:bodyPr wrap="square" rtlCol="0">
            <a:spAutoFit/>
          </a:bodyPr>
          <a:lstStyle/>
          <a:p>
            <a:r>
              <a:rPr kumimoji="1" lang="en-US" altLang="zh-CN" sz="2400" dirty="0">
                <a:solidFill>
                  <a:srgbClr val="C00000"/>
                </a:solidFill>
                <a:latin typeface="Rockwell" panose="02060603020205020403" pitchFamily="18" charset="0"/>
              </a:rPr>
              <a:t>C,8</a:t>
            </a:r>
            <a:endParaRPr kumimoji="1" lang="zh-CN" altLang="en-US" sz="2400" dirty="0">
              <a:solidFill>
                <a:srgbClr val="C00000"/>
              </a:solidFill>
              <a:latin typeface="Rockwell" panose="02060603020205020403" pitchFamily="18" charset="0"/>
            </a:endParaRPr>
          </a:p>
        </p:txBody>
      </p:sp>
      <p:sp>
        <p:nvSpPr>
          <p:cNvPr id="25" name="文本框 24">
            <a:extLst>
              <a:ext uri="{FF2B5EF4-FFF2-40B4-BE49-F238E27FC236}">
                <a16:creationId xmlns:a16="http://schemas.microsoft.com/office/drawing/2014/main" id="{735E8059-1FF6-EB67-544E-20DFDDBE2F92}"/>
              </a:ext>
            </a:extLst>
          </p:cNvPr>
          <p:cNvSpPr txBox="1"/>
          <p:nvPr/>
        </p:nvSpPr>
        <p:spPr>
          <a:xfrm>
            <a:off x="4471760" y="3354482"/>
            <a:ext cx="681026" cy="461665"/>
          </a:xfrm>
          <a:prstGeom prst="rect">
            <a:avLst/>
          </a:prstGeom>
          <a:solidFill>
            <a:schemeClr val="bg1"/>
          </a:solidFill>
        </p:spPr>
        <p:txBody>
          <a:bodyPr wrap="square" rtlCol="0">
            <a:spAutoFit/>
          </a:bodyPr>
          <a:lstStyle/>
          <a:p>
            <a:r>
              <a:rPr kumimoji="1" lang="en-US" altLang="zh-CN" sz="2400" dirty="0">
                <a:solidFill>
                  <a:srgbClr val="C00000"/>
                </a:solidFill>
                <a:latin typeface="Rockwell" panose="02060603020205020403" pitchFamily="18" charset="0"/>
              </a:rPr>
              <a:t>C,9</a:t>
            </a:r>
            <a:endParaRPr kumimoji="1" lang="zh-CN" altLang="en-US" sz="2400" dirty="0">
              <a:solidFill>
                <a:srgbClr val="C00000"/>
              </a:solidFill>
              <a:latin typeface="Rockwell" panose="02060603020205020403" pitchFamily="18" charset="0"/>
            </a:endParaRPr>
          </a:p>
        </p:txBody>
      </p:sp>
      <p:grpSp>
        <p:nvGrpSpPr>
          <p:cNvPr id="32" name="组合 31">
            <a:extLst>
              <a:ext uri="{FF2B5EF4-FFF2-40B4-BE49-F238E27FC236}">
                <a16:creationId xmlns:a16="http://schemas.microsoft.com/office/drawing/2014/main" id="{2322BB94-EDC2-EF65-DDA9-CB9A340971A7}"/>
              </a:ext>
            </a:extLst>
          </p:cNvPr>
          <p:cNvGrpSpPr/>
          <p:nvPr/>
        </p:nvGrpSpPr>
        <p:grpSpPr>
          <a:xfrm>
            <a:off x="5174873" y="2781102"/>
            <a:ext cx="2897319" cy="1152506"/>
            <a:chOff x="4718872" y="3001709"/>
            <a:chExt cx="2897319" cy="1152506"/>
          </a:xfrm>
        </p:grpSpPr>
        <p:sp>
          <p:nvSpPr>
            <p:cNvPr id="28" name="矩形 27">
              <a:extLst>
                <a:ext uri="{FF2B5EF4-FFF2-40B4-BE49-F238E27FC236}">
                  <a16:creationId xmlns:a16="http://schemas.microsoft.com/office/drawing/2014/main" id="{D1497B60-B24B-C75C-0F49-E2D0C8AC9E66}"/>
                </a:ext>
              </a:extLst>
            </p:cNvPr>
            <p:cNvSpPr/>
            <p:nvPr/>
          </p:nvSpPr>
          <p:spPr>
            <a:xfrm>
              <a:off x="4718872" y="3443982"/>
              <a:ext cx="2132788" cy="710233"/>
            </a:xfrm>
            <a:prstGeom prst="rect">
              <a:avLst/>
            </a:prstGeom>
            <a:solidFill>
              <a:schemeClr val="bg2">
                <a:lumMod val="25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文本框 30">
              <a:extLst>
                <a:ext uri="{FF2B5EF4-FFF2-40B4-BE49-F238E27FC236}">
                  <a16:creationId xmlns:a16="http://schemas.microsoft.com/office/drawing/2014/main" id="{A7045A99-51C4-5994-4D0A-C6838AC0064E}"/>
                </a:ext>
              </a:extLst>
            </p:cNvPr>
            <p:cNvSpPr txBox="1"/>
            <p:nvPr/>
          </p:nvSpPr>
          <p:spPr>
            <a:xfrm>
              <a:off x="6745965" y="3001709"/>
              <a:ext cx="870226" cy="461665"/>
            </a:xfrm>
            <a:prstGeom prst="rect">
              <a:avLst/>
            </a:prstGeom>
            <a:noFill/>
          </p:spPr>
          <p:txBody>
            <a:bodyPr wrap="square" rtlCol="0">
              <a:spAutoFit/>
            </a:bodyPr>
            <a:lstStyle/>
            <a:p>
              <a:r>
                <a:rPr kumimoji="1" lang="en-US" altLang="zh-CN" sz="2400" dirty="0">
                  <a:latin typeface="Rockwell" panose="02060603020205020403" pitchFamily="18" charset="0"/>
                </a:rPr>
                <a:t>stale</a:t>
              </a:r>
              <a:endParaRPr kumimoji="1" lang="zh-CN" altLang="en-US" sz="2400" dirty="0">
                <a:latin typeface="Rockwell" panose="02060603020205020403" pitchFamily="18" charset="0"/>
              </a:endParaRPr>
            </a:p>
          </p:txBody>
        </p:sp>
      </p:grpSp>
      <p:sp>
        <p:nvSpPr>
          <p:cNvPr id="34" name="文本框 33">
            <a:extLst>
              <a:ext uri="{FF2B5EF4-FFF2-40B4-BE49-F238E27FC236}">
                <a16:creationId xmlns:a16="http://schemas.microsoft.com/office/drawing/2014/main" id="{2E80C595-5D44-44FE-EC21-C3AF60215B3F}"/>
              </a:ext>
            </a:extLst>
          </p:cNvPr>
          <p:cNvSpPr txBox="1"/>
          <p:nvPr/>
        </p:nvSpPr>
        <p:spPr>
          <a:xfrm>
            <a:off x="623745" y="4706754"/>
            <a:ext cx="7059558" cy="523220"/>
          </a:xfrm>
          <a:prstGeom prst="rect">
            <a:avLst/>
          </a:prstGeom>
          <a:noFill/>
        </p:spPr>
        <p:txBody>
          <a:bodyPr wrap="square">
            <a:spAutoFit/>
          </a:bodyPr>
          <a:lstStyle/>
          <a:p>
            <a:pPr marL="0" indent="0">
              <a:buNone/>
            </a:pPr>
            <a:r>
              <a:rPr kumimoji="1" lang="en-US" altLang="zh-CN" sz="2800" dirty="0">
                <a:latin typeface="Rockwell" panose="02060603020205020403" pitchFamily="18" charset="0"/>
              </a:rPr>
              <a:t>Queue monitor: </a:t>
            </a:r>
            <a:r>
              <a:rPr kumimoji="1" lang="en-US" altLang="zh-CN" sz="2800" dirty="0">
                <a:solidFill>
                  <a:srgbClr val="00B050"/>
                </a:solidFill>
                <a:latin typeface="Avenir Book" panose="02000503020000020003" pitchFamily="2" charset="0"/>
              </a:rPr>
              <a:t>separate</a:t>
            </a:r>
            <a:r>
              <a:rPr kumimoji="1" lang="en-US" altLang="zh-CN" sz="2800" dirty="0">
                <a:latin typeface="Avenir Book" panose="02000503020000020003" pitchFamily="2" charset="0"/>
              </a:rPr>
              <a:t> in/de-crease</a:t>
            </a:r>
          </a:p>
        </p:txBody>
      </p:sp>
      <p:graphicFrame>
        <p:nvGraphicFramePr>
          <p:cNvPr id="35" name="表格 35">
            <a:extLst>
              <a:ext uri="{FF2B5EF4-FFF2-40B4-BE49-F238E27FC236}">
                <a16:creationId xmlns:a16="http://schemas.microsoft.com/office/drawing/2014/main" id="{AF65B36C-05CD-C9C4-BD91-F6E86D6F2D2B}"/>
              </a:ext>
            </a:extLst>
          </p:cNvPr>
          <p:cNvGraphicFramePr>
            <a:graphicFrameLocks noGrp="1"/>
          </p:cNvGraphicFramePr>
          <p:nvPr>
            <p:extLst>
              <p:ext uri="{D42A27DB-BD31-4B8C-83A1-F6EECF244321}">
                <p14:modId xmlns:p14="http://schemas.microsoft.com/office/powerpoint/2010/main" val="689746367"/>
              </p:ext>
            </p:extLst>
          </p:nvPr>
        </p:nvGraphicFramePr>
        <p:xfrm>
          <a:off x="2132071" y="5498846"/>
          <a:ext cx="6552000" cy="936000"/>
        </p:xfrm>
        <a:graphic>
          <a:graphicData uri="http://schemas.openxmlformats.org/drawingml/2006/table">
            <a:tbl>
              <a:tblPr bandRow="1">
                <a:tableStyleId>{7E9639D4-E3E2-4D34-9284-5A2195B3D0D7}</a:tableStyleId>
              </a:tblPr>
              <a:tblGrid>
                <a:gridCol w="936000">
                  <a:extLst>
                    <a:ext uri="{9D8B030D-6E8A-4147-A177-3AD203B41FA5}">
                      <a16:colId xmlns:a16="http://schemas.microsoft.com/office/drawing/2014/main" val="3263166531"/>
                    </a:ext>
                  </a:extLst>
                </a:gridCol>
                <a:gridCol w="936000">
                  <a:extLst>
                    <a:ext uri="{9D8B030D-6E8A-4147-A177-3AD203B41FA5}">
                      <a16:colId xmlns:a16="http://schemas.microsoft.com/office/drawing/2014/main" val="3822714820"/>
                    </a:ext>
                  </a:extLst>
                </a:gridCol>
                <a:gridCol w="936000">
                  <a:extLst>
                    <a:ext uri="{9D8B030D-6E8A-4147-A177-3AD203B41FA5}">
                      <a16:colId xmlns:a16="http://schemas.microsoft.com/office/drawing/2014/main" val="468204953"/>
                    </a:ext>
                  </a:extLst>
                </a:gridCol>
                <a:gridCol w="936000">
                  <a:extLst>
                    <a:ext uri="{9D8B030D-6E8A-4147-A177-3AD203B41FA5}">
                      <a16:colId xmlns:a16="http://schemas.microsoft.com/office/drawing/2014/main" val="2093049742"/>
                    </a:ext>
                  </a:extLst>
                </a:gridCol>
                <a:gridCol w="936000">
                  <a:extLst>
                    <a:ext uri="{9D8B030D-6E8A-4147-A177-3AD203B41FA5}">
                      <a16:colId xmlns:a16="http://schemas.microsoft.com/office/drawing/2014/main" val="1573193921"/>
                    </a:ext>
                  </a:extLst>
                </a:gridCol>
                <a:gridCol w="936000">
                  <a:extLst>
                    <a:ext uri="{9D8B030D-6E8A-4147-A177-3AD203B41FA5}">
                      <a16:colId xmlns:a16="http://schemas.microsoft.com/office/drawing/2014/main" val="276927946"/>
                    </a:ext>
                  </a:extLst>
                </a:gridCol>
                <a:gridCol w="936000">
                  <a:extLst>
                    <a:ext uri="{9D8B030D-6E8A-4147-A177-3AD203B41FA5}">
                      <a16:colId xmlns:a16="http://schemas.microsoft.com/office/drawing/2014/main" val="1445646596"/>
                    </a:ext>
                  </a:extLst>
                </a:gridCol>
              </a:tblGrid>
              <a:tr h="468000">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tcPr>
                </a:tc>
                <a:tc>
                  <a:txBody>
                    <a:bodyPr/>
                    <a:lstStyle/>
                    <a:p>
                      <a:pPr algn="ctr"/>
                      <a:r>
                        <a:rPr lang="en-US" altLang="zh-CN" sz="2400" dirty="0">
                          <a:latin typeface="Rockwell" panose="02060603020205020403" pitchFamily="18" charset="0"/>
                        </a:rPr>
                        <a:t>A,1</a:t>
                      </a: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tcPr>
                </a:tc>
                <a:tc>
                  <a:txBody>
                    <a:bodyPr/>
                    <a:lstStyle/>
                    <a:p>
                      <a:pPr algn="ctr"/>
                      <a:r>
                        <a:rPr lang="en-US" altLang="zh-CN" sz="2400" dirty="0">
                          <a:latin typeface="Rockwell" panose="02060603020205020403" pitchFamily="18" charset="0"/>
                        </a:rPr>
                        <a:t>B,2</a:t>
                      </a: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tcPr>
                </a:tc>
                <a:tc>
                  <a:txBody>
                    <a:bodyPr/>
                    <a:lstStyle/>
                    <a:p>
                      <a:pPr algn="ctr"/>
                      <a:endParaRPr lang="zh-CN" altLang="en-US" sz="2400" dirty="0">
                        <a:solidFill>
                          <a:schemeClr val="tx1"/>
                        </a:solidFill>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tcPr>
                </a:tc>
                <a:tc>
                  <a:txBody>
                    <a:bodyPr/>
                    <a:lstStyle/>
                    <a:p>
                      <a:pPr algn="ctr"/>
                      <a:r>
                        <a:rPr lang="en-US" altLang="zh-CN" sz="2400" dirty="0">
                          <a:latin typeface="Rockwell" panose="02060603020205020403" pitchFamily="18" charset="0"/>
                        </a:rPr>
                        <a:t>A,6</a:t>
                      </a: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tcPr>
                </a:tc>
                <a:extLst>
                  <a:ext uri="{0D108BD9-81ED-4DB2-BD59-A6C34878D82A}">
                    <a16:rowId xmlns:a16="http://schemas.microsoft.com/office/drawing/2014/main" val="2262942725"/>
                  </a:ext>
                </a:extLst>
              </a:tr>
              <a:tr h="468000">
                <a:tc>
                  <a:txBody>
                    <a:bodyPr/>
                    <a:lstStyle/>
                    <a:p>
                      <a:pPr algn="ctr"/>
                      <a:endParaRPr lang="zh-CN" altLang="en-US" sz="240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solidFill>
                            <a:srgbClr val="C00000"/>
                          </a:solidFill>
                          <a:latin typeface="Rockwell" panose="02060603020205020403" pitchFamily="18" charset="0"/>
                        </a:rPr>
                        <a:t>C,9</a:t>
                      </a:r>
                      <a:endParaRPr lang="zh-CN" altLang="en-US" sz="2400" dirty="0">
                        <a:solidFill>
                          <a:srgbClr val="C00000"/>
                        </a:solidFill>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solidFill>
                            <a:srgbClr val="C00000"/>
                          </a:solidFill>
                          <a:latin typeface="Rockwell" panose="02060603020205020403" pitchFamily="18" charset="0"/>
                        </a:rPr>
                        <a:t>C,8</a:t>
                      </a:r>
                      <a:endParaRPr lang="zh-CN" altLang="en-US" sz="2400" dirty="0">
                        <a:solidFill>
                          <a:srgbClr val="C00000"/>
                        </a:solidFill>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dirty="0">
                          <a:solidFill>
                            <a:srgbClr val="C00000"/>
                          </a:solidFill>
                          <a:latin typeface="Rockwell" panose="02060603020205020403" pitchFamily="18" charset="0"/>
                        </a:rPr>
                        <a:t>C,7</a:t>
                      </a:r>
                      <a:endParaRPr lang="zh-CN" altLang="en-US" sz="2400" dirty="0">
                        <a:solidFill>
                          <a:srgbClr val="C00000"/>
                        </a:solidFill>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400" dirty="0">
                        <a:latin typeface="Rockwell" panose="02060603020205020403"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8325405"/>
                  </a:ext>
                </a:extLst>
              </a:tr>
            </a:tbl>
          </a:graphicData>
        </a:graphic>
      </p:graphicFrame>
      <p:sp>
        <p:nvSpPr>
          <p:cNvPr id="40" name="文本框 39">
            <a:extLst>
              <a:ext uri="{FF2B5EF4-FFF2-40B4-BE49-F238E27FC236}">
                <a16:creationId xmlns:a16="http://schemas.microsoft.com/office/drawing/2014/main" id="{C689A370-E864-0D41-52DC-7094FE128E83}"/>
              </a:ext>
            </a:extLst>
          </p:cNvPr>
          <p:cNvSpPr txBox="1"/>
          <p:nvPr/>
        </p:nvSpPr>
        <p:spPr>
          <a:xfrm>
            <a:off x="5675110" y="5031903"/>
            <a:ext cx="1683674" cy="461665"/>
          </a:xfrm>
          <a:prstGeom prst="rect">
            <a:avLst/>
          </a:prstGeom>
          <a:noFill/>
        </p:spPr>
        <p:txBody>
          <a:bodyPr wrap="square" rtlCol="0">
            <a:spAutoFit/>
          </a:bodyPr>
          <a:lstStyle/>
          <a:p>
            <a:r>
              <a:rPr kumimoji="1" lang="en-US" altLang="zh-CN" sz="2400" dirty="0">
                <a:solidFill>
                  <a:schemeClr val="accent1"/>
                </a:solidFill>
                <a:latin typeface="Rockwell" panose="02060603020205020403" pitchFamily="18" charset="0"/>
              </a:rPr>
              <a:t>preserved</a:t>
            </a:r>
            <a:endParaRPr kumimoji="1" lang="zh-CN" altLang="en-US" sz="2400" dirty="0">
              <a:solidFill>
                <a:schemeClr val="accent1"/>
              </a:solidFill>
              <a:latin typeface="Rockwell" panose="02060603020205020403" pitchFamily="18" charset="0"/>
            </a:endParaRPr>
          </a:p>
        </p:txBody>
      </p:sp>
      <p:grpSp>
        <p:nvGrpSpPr>
          <p:cNvPr id="41" name="组合 40">
            <a:extLst>
              <a:ext uri="{FF2B5EF4-FFF2-40B4-BE49-F238E27FC236}">
                <a16:creationId xmlns:a16="http://schemas.microsoft.com/office/drawing/2014/main" id="{D3E6D838-CFEB-B8FD-383C-261B3EF0E7F7}"/>
              </a:ext>
            </a:extLst>
          </p:cNvPr>
          <p:cNvGrpSpPr/>
          <p:nvPr/>
        </p:nvGrpSpPr>
        <p:grpSpPr>
          <a:xfrm>
            <a:off x="4936313" y="5059350"/>
            <a:ext cx="4006105" cy="1375496"/>
            <a:chOff x="4116606" y="5112494"/>
            <a:chExt cx="4006105" cy="1375496"/>
          </a:xfrm>
        </p:grpSpPr>
        <p:sp>
          <p:nvSpPr>
            <p:cNvPr id="36" name="矩形 35">
              <a:extLst>
                <a:ext uri="{FF2B5EF4-FFF2-40B4-BE49-F238E27FC236}">
                  <a16:creationId xmlns:a16="http://schemas.microsoft.com/office/drawing/2014/main" id="{49A2AD28-AB95-CB60-12DE-66428A683207}"/>
                </a:ext>
              </a:extLst>
            </p:cNvPr>
            <p:cNvSpPr/>
            <p:nvPr/>
          </p:nvSpPr>
          <p:spPr>
            <a:xfrm>
              <a:off x="4116606" y="5549847"/>
              <a:ext cx="3730913" cy="468000"/>
            </a:xfrm>
            <a:prstGeom prst="rect">
              <a:avLst/>
            </a:prstGeom>
            <a:solidFill>
              <a:schemeClr val="bg2">
                <a:lumMod val="25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7" name="矩形 36">
              <a:extLst>
                <a:ext uri="{FF2B5EF4-FFF2-40B4-BE49-F238E27FC236}">
                  <a16:creationId xmlns:a16="http://schemas.microsoft.com/office/drawing/2014/main" id="{6D82E7D7-3AAA-3BD0-F655-02B92133CD5F}"/>
                </a:ext>
              </a:extLst>
            </p:cNvPr>
            <p:cNvSpPr/>
            <p:nvPr/>
          </p:nvSpPr>
          <p:spPr>
            <a:xfrm>
              <a:off x="5036402" y="6019990"/>
              <a:ext cx="2811597" cy="468000"/>
            </a:xfrm>
            <a:prstGeom prst="rect">
              <a:avLst/>
            </a:prstGeom>
            <a:solidFill>
              <a:schemeClr val="bg2">
                <a:lumMod val="25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文本框 37">
              <a:extLst>
                <a:ext uri="{FF2B5EF4-FFF2-40B4-BE49-F238E27FC236}">
                  <a16:creationId xmlns:a16="http://schemas.microsoft.com/office/drawing/2014/main" id="{9064FAD7-AF39-4AD8-CBD8-6CA8C6B12D7F}"/>
                </a:ext>
              </a:extLst>
            </p:cNvPr>
            <p:cNvSpPr txBox="1"/>
            <p:nvPr/>
          </p:nvSpPr>
          <p:spPr>
            <a:xfrm>
              <a:off x="7252485" y="5112494"/>
              <a:ext cx="870226" cy="461665"/>
            </a:xfrm>
            <a:prstGeom prst="rect">
              <a:avLst/>
            </a:prstGeom>
            <a:noFill/>
          </p:spPr>
          <p:txBody>
            <a:bodyPr wrap="square" rtlCol="0">
              <a:spAutoFit/>
            </a:bodyPr>
            <a:lstStyle/>
            <a:p>
              <a:r>
                <a:rPr kumimoji="1" lang="en-US" altLang="zh-CN" sz="2400" dirty="0">
                  <a:latin typeface="Rockwell" panose="02060603020205020403" pitchFamily="18" charset="0"/>
                </a:rPr>
                <a:t>stale</a:t>
              </a:r>
              <a:endParaRPr kumimoji="1" lang="zh-CN" altLang="en-US" sz="2400" dirty="0">
                <a:latin typeface="Rockwell" panose="02060603020205020403" pitchFamily="18" charset="0"/>
              </a:endParaRPr>
            </a:p>
          </p:txBody>
        </p:sp>
      </p:grpSp>
      <p:sp>
        <p:nvSpPr>
          <p:cNvPr id="42" name="文本框 41">
            <a:extLst>
              <a:ext uri="{FF2B5EF4-FFF2-40B4-BE49-F238E27FC236}">
                <a16:creationId xmlns:a16="http://schemas.microsoft.com/office/drawing/2014/main" id="{7D5F5863-679D-855F-55EC-2A2525644D4E}"/>
              </a:ext>
            </a:extLst>
          </p:cNvPr>
          <p:cNvSpPr txBox="1"/>
          <p:nvPr/>
        </p:nvSpPr>
        <p:spPr>
          <a:xfrm>
            <a:off x="5086581" y="5505181"/>
            <a:ext cx="760965" cy="461665"/>
          </a:xfrm>
          <a:prstGeom prst="rect">
            <a:avLst/>
          </a:prstGeom>
          <a:noFill/>
        </p:spPr>
        <p:txBody>
          <a:bodyPr wrap="square" rtlCol="0">
            <a:spAutoFit/>
          </a:bodyPr>
          <a:lstStyle/>
          <a:p>
            <a:r>
              <a:rPr lang="en-US" altLang="zh-CN" sz="2400" dirty="0">
                <a:latin typeface="Rockwell" panose="02060603020205020403" pitchFamily="18" charset="0"/>
              </a:rPr>
              <a:t>A,3</a:t>
            </a:r>
            <a:endParaRPr lang="zh-CN" altLang="en-US" sz="2400" dirty="0">
              <a:latin typeface="Rockwell" panose="02060603020205020403" pitchFamily="18" charset="0"/>
            </a:endParaRPr>
          </a:p>
        </p:txBody>
      </p:sp>
      <p:sp>
        <p:nvSpPr>
          <p:cNvPr id="43" name="文本框 42">
            <a:extLst>
              <a:ext uri="{FF2B5EF4-FFF2-40B4-BE49-F238E27FC236}">
                <a16:creationId xmlns:a16="http://schemas.microsoft.com/office/drawing/2014/main" id="{DAAC5536-B956-1594-4DC9-8C663FD9CB13}"/>
              </a:ext>
            </a:extLst>
          </p:cNvPr>
          <p:cNvSpPr txBox="1"/>
          <p:nvPr/>
        </p:nvSpPr>
        <p:spPr>
          <a:xfrm>
            <a:off x="6019552" y="5515597"/>
            <a:ext cx="760965" cy="461665"/>
          </a:xfrm>
          <a:prstGeom prst="rect">
            <a:avLst/>
          </a:prstGeom>
          <a:noFill/>
        </p:spPr>
        <p:txBody>
          <a:bodyPr wrap="square" rtlCol="0">
            <a:spAutoFit/>
          </a:bodyPr>
          <a:lstStyle/>
          <a:p>
            <a:r>
              <a:rPr lang="en-US" altLang="zh-CN" sz="2400" dirty="0">
                <a:latin typeface="Rockwell" panose="02060603020205020403" pitchFamily="18" charset="0"/>
              </a:rPr>
              <a:t>A,4</a:t>
            </a:r>
            <a:endParaRPr lang="zh-CN" altLang="en-US" sz="2400" dirty="0">
              <a:latin typeface="Rockwell" panose="02060603020205020403" pitchFamily="18" charset="0"/>
            </a:endParaRPr>
          </a:p>
        </p:txBody>
      </p:sp>
      <p:sp>
        <p:nvSpPr>
          <p:cNvPr id="44" name="文本框 43">
            <a:extLst>
              <a:ext uri="{FF2B5EF4-FFF2-40B4-BE49-F238E27FC236}">
                <a16:creationId xmlns:a16="http://schemas.microsoft.com/office/drawing/2014/main" id="{4BC7417D-A60F-060E-0BD0-86A673559EE7}"/>
              </a:ext>
            </a:extLst>
          </p:cNvPr>
          <p:cNvSpPr txBox="1"/>
          <p:nvPr/>
        </p:nvSpPr>
        <p:spPr>
          <a:xfrm>
            <a:off x="6971328" y="5505181"/>
            <a:ext cx="760965" cy="461665"/>
          </a:xfrm>
          <a:prstGeom prst="rect">
            <a:avLst/>
          </a:prstGeom>
          <a:noFill/>
        </p:spPr>
        <p:txBody>
          <a:bodyPr wrap="square" rtlCol="0">
            <a:spAutoFit/>
          </a:bodyPr>
          <a:lstStyle/>
          <a:p>
            <a:r>
              <a:rPr lang="en-US" altLang="zh-CN" sz="2400" dirty="0">
                <a:latin typeface="Rockwell" panose="02060603020205020403" pitchFamily="18" charset="0"/>
              </a:rPr>
              <a:t>A,5</a:t>
            </a:r>
            <a:endParaRPr lang="zh-CN" altLang="en-US" sz="2400" dirty="0">
              <a:latin typeface="Rockwell" panose="02060603020205020403" pitchFamily="18" charset="0"/>
            </a:endParaRPr>
          </a:p>
        </p:txBody>
      </p:sp>
      <p:sp>
        <p:nvSpPr>
          <p:cNvPr id="48" name="文本框 47">
            <a:extLst>
              <a:ext uri="{FF2B5EF4-FFF2-40B4-BE49-F238E27FC236}">
                <a16:creationId xmlns:a16="http://schemas.microsoft.com/office/drawing/2014/main" id="{E5630517-2702-EC93-785B-413ED19ABC22}"/>
              </a:ext>
            </a:extLst>
          </p:cNvPr>
          <p:cNvSpPr txBox="1"/>
          <p:nvPr/>
        </p:nvSpPr>
        <p:spPr>
          <a:xfrm>
            <a:off x="775394" y="5481411"/>
            <a:ext cx="1445342" cy="461665"/>
          </a:xfrm>
          <a:prstGeom prst="rect">
            <a:avLst/>
          </a:prstGeom>
          <a:noFill/>
        </p:spPr>
        <p:txBody>
          <a:bodyPr wrap="square" rtlCol="0">
            <a:spAutoFit/>
          </a:bodyPr>
          <a:lstStyle/>
          <a:p>
            <a:r>
              <a:rPr kumimoji="1" lang="en-US" altLang="zh-CN" sz="2400" dirty="0">
                <a:latin typeface="Rockwell" panose="02060603020205020403" pitchFamily="18" charset="0"/>
              </a:rPr>
              <a:t>increase</a:t>
            </a:r>
            <a:endParaRPr kumimoji="1" lang="zh-CN" altLang="en-US" sz="2400" dirty="0">
              <a:latin typeface="Rockwell" panose="02060603020205020403" pitchFamily="18" charset="0"/>
            </a:endParaRPr>
          </a:p>
        </p:txBody>
      </p:sp>
      <p:sp>
        <p:nvSpPr>
          <p:cNvPr id="49" name="文本框 48">
            <a:extLst>
              <a:ext uri="{FF2B5EF4-FFF2-40B4-BE49-F238E27FC236}">
                <a16:creationId xmlns:a16="http://schemas.microsoft.com/office/drawing/2014/main" id="{D234A795-A9B4-D9FE-87DD-84C31601B42D}"/>
              </a:ext>
            </a:extLst>
          </p:cNvPr>
          <p:cNvSpPr txBox="1"/>
          <p:nvPr/>
        </p:nvSpPr>
        <p:spPr>
          <a:xfrm>
            <a:off x="623745" y="5973181"/>
            <a:ext cx="1587385" cy="461665"/>
          </a:xfrm>
          <a:prstGeom prst="rect">
            <a:avLst/>
          </a:prstGeom>
          <a:noFill/>
        </p:spPr>
        <p:txBody>
          <a:bodyPr wrap="square" rtlCol="0">
            <a:spAutoFit/>
          </a:bodyPr>
          <a:lstStyle/>
          <a:p>
            <a:r>
              <a:rPr kumimoji="1" lang="en-US" altLang="zh-CN" sz="2400" dirty="0">
                <a:latin typeface="Rockwell" panose="02060603020205020403" pitchFamily="18" charset="0"/>
              </a:rPr>
              <a:t>decrease</a:t>
            </a:r>
            <a:endParaRPr kumimoji="1" lang="zh-CN" altLang="en-US" sz="2400" dirty="0">
              <a:latin typeface="Rockwell" panose="02060603020205020403" pitchFamily="18" charset="0"/>
            </a:endParaRPr>
          </a:p>
        </p:txBody>
      </p:sp>
      <p:sp>
        <p:nvSpPr>
          <p:cNvPr id="4" name="灯片编号占位符 3">
            <a:extLst>
              <a:ext uri="{FF2B5EF4-FFF2-40B4-BE49-F238E27FC236}">
                <a16:creationId xmlns:a16="http://schemas.microsoft.com/office/drawing/2014/main" id="{780AFC91-4E38-33CA-E1F5-D835CADD92F1}"/>
              </a:ext>
            </a:extLst>
          </p:cNvPr>
          <p:cNvSpPr>
            <a:spLocks noGrp="1"/>
          </p:cNvSpPr>
          <p:nvPr>
            <p:ph type="sldNum" sz="quarter" idx="12"/>
          </p:nvPr>
        </p:nvSpPr>
        <p:spPr>
          <a:xfrm>
            <a:off x="7086600" y="6499129"/>
            <a:ext cx="2057400" cy="365125"/>
          </a:xfrm>
        </p:spPr>
        <p:txBody>
          <a:bodyPr/>
          <a:lstStyle/>
          <a:p>
            <a:fld id="{47135AD3-AF81-A74E-B8CE-BB44C7BBCB1E}" type="slidenum">
              <a:rPr kumimoji="1" lang="zh-CN" altLang="en-US" smtClean="0"/>
              <a:t>13</a:t>
            </a:fld>
            <a:endParaRPr kumimoji="1"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2D97A60-3408-D74B-DB60-712815B56B99}"/>
                  </a:ext>
                </a:extLst>
              </p:cNvPr>
              <p:cNvSpPr txBox="1"/>
              <p:nvPr/>
            </p:nvSpPr>
            <p:spPr>
              <a:xfrm>
                <a:off x="3353000" y="3989899"/>
                <a:ext cx="3643746" cy="461665"/>
              </a:xfrm>
              <a:prstGeom prst="rect">
                <a:avLst/>
              </a:prstGeom>
              <a:noFill/>
            </p:spPr>
            <p:txBody>
              <a:bodyPr wrap="square" rtlCol="0">
                <a:spAutoFit/>
              </a:bodyPr>
              <a:lstStyle/>
              <a:p>
                <a:r>
                  <a:rPr kumimoji="1" lang="en-US" altLang="zh-CN" sz="2400" dirty="0">
                    <a:solidFill>
                      <a:srgbClr val="C00000"/>
                    </a:solidFill>
                    <a:latin typeface="Rockwell" panose="02060603020205020403" pitchFamily="18" charset="0"/>
                  </a:rPr>
                  <a:t>overwrite </a:t>
                </a:r>
                <a14:m>
                  <m:oMath xmlns:m="http://schemas.openxmlformats.org/officeDocument/2006/math">
                    <m:r>
                      <a:rPr kumimoji="1" lang="en-US" altLang="zh-CN" sz="2400" i="1" smtClean="0">
                        <a:solidFill>
                          <a:srgbClr val="C00000"/>
                        </a:solidFill>
                        <a:latin typeface="Cambria Math" panose="02040503050406030204" pitchFamily="18" charset="0"/>
                        <a:ea typeface="Cambria Math" panose="02040503050406030204" pitchFamily="18" charset="0"/>
                      </a:rPr>
                      <m:t>→</m:t>
                    </m:r>
                  </m:oMath>
                </a14:m>
                <a:r>
                  <a:rPr kumimoji="1" lang="en-US" altLang="zh-CN" sz="2400" dirty="0">
                    <a:solidFill>
                      <a:srgbClr val="C00000"/>
                    </a:solidFill>
                    <a:latin typeface="Rockwell" panose="02060603020205020403" pitchFamily="18" charset="0"/>
                  </a:rPr>
                  <a:t> error </a:t>
                </a:r>
                <a:endParaRPr kumimoji="1" lang="zh-CN" altLang="en-US" sz="2400" dirty="0">
                  <a:solidFill>
                    <a:srgbClr val="C00000"/>
                  </a:solidFill>
                  <a:latin typeface="Rockwell" panose="02060603020205020403" pitchFamily="18" charset="0"/>
                </a:endParaRPr>
              </a:p>
            </p:txBody>
          </p:sp>
        </mc:Choice>
        <mc:Fallback xmlns="">
          <p:sp>
            <p:nvSpPr>
              <p:cNvPr id="15" name="文本框 14">
                <a:extLst>
                  <a:ext uri="{FF2B5EF4-FFF2-40B4-BE49-F238E27FC236}">
                    <a16:creationId xmlns:a16="http://schemas.microsoft.com/office/drawing/2014/main" id="{F2D97A60-3408-D74B-DB60-712815B56B99}"/>
                  </a:ext>
                </a:extLst>
              </p:cNvPr>
              <p:cNvSpPr txBox="1">
                <a:spLocks noRot="1" noChangeAspect="1" noMove="1" noResize="1" noEditPoints="1" noAdjustHandles="1" noChangeArrowheads="1" noChangeShapeType="1" noTextEdit="1"/>
              </p:cNvSpPr>
              <p:nvPr/>
            </p:nvSpPr>
            <p:spPr>
              <a:xfrm>
                <a:off x="3353000" y="3989899"/>
                <a:ext cx="3643746" cy="461665"/>
              </a:xfrm>
              <a:prstGeom prst="rect">
                <a:avLst/>
              </a:prstGeom>
              <a:blipFill>
                <a:blip r:embed="rId3"/>
                <a:stretch>
                  <a:fillRect l="-2778" t="-10811" b="-297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226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3.05556E-6 5.55112E-17 L 0.08073 5.55112E-17 " pathEditMode="relative" rAng="0" ptsTypes="AA">
                                      <p:cBhvr>
                                        <p:cTn id="9" dur="500" fill="hold"/>
                                        <p:tgtEl>
                                          <p:spTgt spid="7"/>
                                        </p:tgtEl>
                                        <p:attrNameLst>
                                          <p:attrName>ppt_x</p:attrName>
                                          <p:attrName>ppt_y</p:attrName>
                                        </p:attrNameLst>
                                      </p:cBhvr>
                                      <p:rCtr x="4028" y="0"/>
                                    </p:animMotion>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500"/>
                            </p:stCondLst>
                            <p:childTnLst>
                              <p:par>
                                <p:cTn id="14" presetID="0" presetClass="path" presetSubtype="0" accel="50000" decel="50000" fill="hold" grpId="1" nodeType="afterEffect">
                                  <p:stCondLst>
                                    <p:cond delay="1000"/>
                                  </p:stCondLst>
                                  <p:childTnLst>
                                    <p:animMotion origin="layout" path="M 0.08073 5.55112E-17 L 0.1566 5.55112E-17 " pathEditMode="relative" rAng="0" ptsTypes="AA">
                                      <p:cBhvr>
                                        <p:cTn id="15" dur="500" fill="hold"/>
                                        <p:tgtEl>
                                          <p:spTgt spid="7"/>
                                        </p:tgtEl>
                                        <p:attrNameLst>
                                          <p:attrName>ppt_x</p:attrName>
                                          <p:attrName>ppt_y</p:attrName>
                                        </p:attrNameLst>
                                      </p:cBhvr>
                                      <p:rCtr x="3785" y="0"/>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2" nodeType="afterEffect">
                                  <p:stCondLst>
                                    <p:cond delay="1000"/>
                                  </p:stCondLst>
                                  <p:childTnLst>
                                    <p:animMotion origin="layout" path="M 0.1566 5.55112E-17 L 0.23629 5.55112E-17 " pathEditMode="relative" rAng="0" ptsTypes="AA">
                                      <p:cBhvr>
                                        <p:cTn id="21" dur="500" fill="hold"/>
                                        <p:tgtEl>
                                          <p:spTgt spid="7"/>
                                        </p:tgtEl>
                                        <p:attrNameLst>
                                          <p:attrName>ppt_x</p:attrName>
                                          <p:attrName>ppt_y</p:attrName>
                                        </p:attrNameLst>
                                      </p:cBhvr>
                                      <p:rCtr x="3976" y="0"/>
                                    </p:animMotion>
                                  </p:childTnLst>
                                </p:cTn>
                              </p:par>
                            </p:childTnLst>
                          </p:cTn>
                        </p:par>
                        <p:par>
                          <p:cTn id="22" fill="hold">
                            <p:stCondLst>
                              <p:cond delay="3500"/>
                            </p:stCondLst>
                            <p:childTnLst>
                              <p:par>
                                <p:cTn id="23" presetID="1"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3500"/>
                            </p:stCondLst>
                            <p:childTnLst>
                              <p:par>
                                <p:cTn id="26" presetID="0" presetClass="path" presetSubtype="0" accel="50000" decel="50000" fill="hold" grpId="3" nodeType="afterEffect">
                                  <p:stCondLst>
                                    <p:cond delay="1000"/>
                                  </p:stCondLst>
                                  <p:childTnLst>
                                    <p:animMotion origin="layout" path="M 0.23629 5.55112E-17 L 0.31962 5.55112E-17 " pathEditMode="relative" rAng="0" ptsTypes="AA">
                                      <p:cBhvr>
                                        <p:cTn id="27" dur="500" fill="hold"/>
                                        <p:tgtEl>
                                          <p:spTgt spid="7"/>
                                        </p:tgtEl>
                                        <p:attrNameLst>
                                          <p:attrName>ppt_x</p:attrName>
                                          <p:attrName>ppt_y</p:attrName>
                                        </p:attrNameLst>
                                      </p:cBhvr>
                                      <p:rCtr x="4167" y="0"/>
                                    </p:animMotion>
                                  </p:childTnLst>
                                </p:cTn>
                              </p:par>
                            </p:childTnLst>
                          </p:cTn>
                        </p:par>
                        <p:par>
                          <p:cTn id="28" fill="hold">
                            <p:stCondLst>
                              <p:cond delay="50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5000"/>
                            </p:stCondLst>
                            <p:childTnLst>
                              <p:par>
                                <p:cTn id="32" presetID="0" presetClass="path" presetSubtype="0" accel="50000" decel="50000" fill="hold" grpId="4" nodeType="afterEffect">
                                  <p:stCondLst>
                                    <p:cond delay="1000"/>
                                  </p:stCondLst>
                                  <p:childTnLst>
                                    <p:animMotion origin="layout" path="M 0.31962 5.55112E-17 L 0.39757 5.55112E-17 " pathEditMode="relative" rAng="0" ptsTypes="AA">
                                      <p:cBhvr>
                                        <p:cTn id="33" dur="500" fill="hold"/>
                                        <p:tgtEl>
                                          <p:spTgt spid="7"/>
                                        </p:tgtEl>
                                        <p:attrNameLst>
                                          <p:attrName>ppt_x</p:attrName>
                                          <p:attrName>ppt_y</p:attrName>
                                        </p:attrNameLst>
                                      </p:cBhvr>
                                      <p:rCtr x="3889" y="0"/>
                                    </p:animMotion>
                                  </p:childTnLst>
                                </p:cTn>
                              </p:par>
                            </p:childTnLst>
                          </p:cTn>
                        </p:par>
                        <p:par>
                          <p:cTn id="34" fill="hold">
                            <p:stCondLst>
                              <p:cond delay="6500"/>
                            </p:stCondLst>
                            <p:childTnLst>
                              <p:par>
                                <p:cTn id="35" presetID="1"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6500"/>
                            </p:stCondLst>
                            <p:childTnLst>
                              <p:par>
                                <p:cTn id="38" presetID="0" presetClass="path" presetSubtype="0" accel="50000" decel="50000" fill="hold" grpId="5" nodeType="afterEffect">
                                  <p:stCondLst>
                                    <p:cond delay="1000"/>
                                  </p:stCondLst>
                                  <p:childTnLst>
                                    <p:animMotion origin="layout" path="M 0.39757 5.55112E-17 L 0.47275 5.55112E-17 " pathEditMode="relative" rAng="0" ptsTypes="AA">
                                      <p:cBhvr>
                                        <p:cTn id="39" dur="500" fill="hold"/>
                                        <p:tgtEl>
                                          <p:spTgt spid="7"/>
                                        </p:tgtEl>
                                        <p:attrNameLst>
                                          <p:attrName>ppt_x</p:attrName>
                                          <p:attrName>ppt_y</p:attrName>
                                        </p:attrNameLst>
                                      </p:cBhvr>
                                      <p:rCtr x="3750" y="0"/>
                                    </p:animMotion>
                                  </p:childTnLst>
                                </p:cTn>
                              </p:par>
                            </p:childTnLst>
                          </p:cTn>
                        </p:par>
                        <p:par>
                          <p:cTn id="40" fill="hold">
                            <p:stCondLst>
                              <p:cond delay="8000"/>
                            </p:stCondLst>
                            <p:childTnLst>
                              <p:par>
                                <p:cTn id="41" presetID="1"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6" nodeType="clickEffect">
                                  <p:stCondLst>
                                    <p:cond delay="0"/>
                                  </p:stCondLst>
                                  <p:childTnLst>
                                    <p:animMotion origin="layout" path="M 0.47275 5.55112E-17 L 0.39757 5.55112E-17 " pathEditMode="relative" rAng="0" ptsTypes="AA">
                                      <p:cBhvr>
                                        <p:cTn id="46" dur="500" fill="hold"/>
                                        <p:tgtEl>
                                          <p:spTgt spid="7"/>
                                        </p:tgtEl>
                                        <p:attrNameLst>
                                          <p:attrName>ppt_x</p:attrName>
                                          <p:attrName>ppt_y</p:attrName>
                                        </p:attrNameLst>
                                      </p:cBhvr>
                                      <p:rCtr x="-3767" y="0"/>
                                    </p:animMotion>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childTnLst>
                          </p:cTn>
                        </p:par>
                        <p:par>
                          <p:cTn id="50" fill="hold">
                            <p:stCondLst>
                              <p:cond delay="500"/>
                            </p:stCondLst>
                            <p:childTnLst>
                              <p:par>
                                <p:cTn id="51" presetID="0" presetClass="path" presetSubtype="0" accel="50000" decel="50000" fill="hold" grpId="7" nodeType="afterEffect">
                                  <p:stCondLst>
                                    <p:cond delay="1000"/>
                                  </p:stCondLst>
                                  <p:childTnLst>
                                    <p:animMotion origin="layout" path="M 0.39757 5.55112E-17 L 0.31962 5.55112E-17 " pathEditMode="relative" rAng="0" ptsTypes="AA">
                                      <p:cBhvr>
                                        <p:cTn id="52" dur="500" fill="hold"/>
                                        <p:tgtEl>
                                          <p:spTgt spid="7"/>
                                        </p:tgtEl>
                                        <p:attrNameLst>
                                          <p:attrName>ppt_x</p:attrName>
                                          <p:attrName>ppt_y</p:attrName>
                                        </p:attrNameLst>
                                      </p:cBhvr>
                                      <p:rCtr x="-3906" y="0"/>
                                    </p:animMotion>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par>
                          <p:cTn id="56" fill="hold">
                            <p:stCondLst>
                              <p:cond delay="2000"/>
                            </p:stCondLst>
                            <p:childTnLst>
                              <p:par>
                                <p:cTn id="57" presetID="0" presetClass="path" presetSubtype="0" accel="50000" decel="50000" fill="hold" grpId="8" nodeType="afterEffect">
                                  <p:stCondLst>
                                    <p:cond delay="1000"/>
                                  </p:stCondLst>
                                  <p:childTnLst>
                                    <p:animMotion origin="layout" path="M 0.31962 5.55112E-17 L 0.23525 5.55112E-17 " pathEditMode="relative" rAng="0" ptsTypes="AA">
                                      <p:cBhvr>
                                        <p:cTn id="58" dur="500" fill="hold"/>
                                        <p:tgtEl>
                                          <p:spTgt spid="7"/>
                                        </p:tgtEl>
                                        <p:attrNameLst>
                                          <p:attrName>ppt_x</p:attrName>
                                          <p:attrName>ppt_y</p:attrName>
                                        </p:attrNameLst>
                                      </p:cBhvr>
                                      <p:rCtr x="-4219" y="0"/>
                                    </p:animMotion>
                                  </p:childTnLst>
                                </p:cTn>
                              </p:par>
                            </p:childTnLst>
                          </p:cTn>
                        </p:par>
                        <p:par>
                          <p:cTn id="59" fill="hold">
                            <p:stCondLst>
                              <p:cond delay="3500"/>
                            </p:stCondLst>
                            <p:childTnLst>
                              <p:par>
                                <p:cTn id="60" presetID="1" presetClass="entr" presetSubtype="0"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2">
                                            <p:txEl>
                                              <p:pRg st="0" end="0"/>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3">
                                            <p:txEl>
                                              <p:pRg st="0" end="0"/>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par>
                                <p:cTn id="92" presetID="3" presetClass="emph" presetSubtype="2" fill="hold" nodeType="withEffect">
                                  <p:stCondLst>
                                    <p:cond delay="0"/>
                                  </p:stCondLst>
                                  <p:childTnLst>
                                    <p:animClr clrSpc="rgb" dir="cw">
                                      <p:cBhvr override="childStyle">
                                        <p:cTn id="93" dur="500" fill="hold"/>
                                        <p:tgtEl>
                                          <p:spTgt spid="42">
                                            <p:txEl>
                                              <p:pRg st="0" end="0"/>
                                            </p:txEl>
                                          </p:spTgt>
                                        </p:tgtEl>
                                        <p:attrNameLst>
                                          <p:attrName>style.color</p:attrName>
                                        </p:attrNameLst>
                                      </p:cBhvr>
                                      <p:to>
                                        <a:schemeClr val="accent1"/>
                                      </p:to>
                                    </p:animClr>
                                  </p:childTnLst>
                                </p:cTn>
                              </p:par>
                              <p:par>
                                <p:cTn id="94" presetID="3" presetClass="emph" presetSubtype="2" fill="hold" nodeType="withEffect">
                                  <p:stCondLst>
                                    <p:cond delay="0"/>
                                  </p:stCondLst>
                                  <p:childTnLst>
                                    <p:animClr clrSpc="rgb" dir="cw">
                                      <p:cBhvr override="childStyle">
                                        <p:cTn id="95" dur="500" fill="hold"/>
                                        <p:tgtEl>
                                          <p:spTgt spid="43">
                                            <p:txEl>
                                              <p:pRg st="0" end="0"/>
                                            </p:txEl>
                                          </p:spTgt>
                                        </p:tgtEl>
                                        <p:attrNameLst>
                                          <p:attrName>style.color</p:attrName>
                                        </p:attrNameLst>
                                      </p:cBhvr>
                                      <p:to>
                                        <a:schemeClr val="accent1"/>
                                      </p:to>
                                    </p:animClr>
                                  </p:childTnLst>
                                </p:cTn>
                              </p:par>
                              <p:par>
                                <p:cTn id="96" presetID="3" presetClass="emph" presetSubtype="2" fill="hold" grpId="1" nodeType="withEffect">
                                  <p:stCondLst>
                                    <p:cond delay="0"/>
                                  </p:stCondLst>
                                  <p:childTnLst>
                                    <p:animClr clrSpc="rgb" dir="cw">
                                      <p:cBhvr override="childStyle">
                                        <p:cTn id="97" dur="500" fill="hold"/>
                                        <p:tgtEl>
                                          <p:spTgt spid="44"/>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8" grpId="0"/>
      <p:bldP spid="9" grpId="0"/>
      <p:bldP spid="10" grpId="0"/>
      <p:bldP spid="11" grpId="0"/>
      <p:bldP spid="12" grpId="0"/>
      <p:bldP spid="13" grpId="0"/>
      <p:bldP spid="14" grpId="0"/>
      <p:bldP spid="23" grpId="0" animBg="1"/>
      <p:bldP spid="24" grpId="0" animBg="1"/>
      <p:bldP spid="25" grpId="0" animBg="1"/>
      <p:bldP spid="34" grpId="0"/>
      <p:bldP spid="40" grpId="0"/>
      <p:bldP spid="42" grpId="0" build="allAtOnce"/>
      <p:bldP spid="43" grpId="0" build="allAtOnce"/>
      <p:bldP spid="44" grpId="0"/>
      <p:bldP spid="44" grpId="1"/>
      <p:bldP spid="48" grpId="0"/>
      <p:bldP spid="49"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DA65A9-2778-F0A1-5E15-40701243D3EC}"/>
              </a:ext>
            </a:extLst>
          </p:cNvPr>
          <p:cNvSpPr>
            <a:spLocks noGrp="1"/>
          </p:cNvSpPr>
          <p:nvPr>
            <p:ph idx="1"/>
          </p:nvPr>
        </p:nvSpPr>
        <p:spPr>
          <a:xfrm>
            <a:off x="2972859" y="2408369"/>
            <a:ext cx="5614549" cy="2521440"/>
          </a:xfrm>
        </p:spPr>
        <p:txBody>
          <a:bodyPr>
            <a:normAutofit/>
          </a:bodyPr>
          <a:lstStyle/>
          <a:p>
            <a:pPr marL="0" indent="0">
              <a:spcBef>
                <a:spcPts val="1600"/>
              </a:spcBef>
              <a:buNone/>
            </a:pPr>
            <a:r>
              <a:rPr lang="en-US" altLang="zh-CN" sz="3200" dirty="0">
                <a:solidFill>
                  <a:schemeClr val="bg1">
                    <a:lumMod val="50000"/>
                  </a:schemeClr>
                </a:solidFill>
                <a:latin typeface="Rockwell" panose="02060603020205020403" pitchFamily="18" charset="0"/>
              </a:rPr>
              <a:t>Time windows</a:t>
            </a:r>
          </a:p>
          <a:p>
            <a:pPr marL="0" indent="0">
              <a:spcBef>
                <a:spcPts val="1600"/>
              </a:spcBef>
              <a:buNone/>
            </a:pPr>
            <a:r>
              <a:rPr lang="en-US" altLang="zh-CN" sz="3200" dirty="0">
                <a:solidFill>
                  <a:schemeClr val="bg1">
                    <a:lumMod val="50000"/>
                  </a:schemeClr>
                </a:solidFill>
                <a:latin typeface="Rockwell" panose="02060603020205020403" pitchFamily="18" charset="0"/>
              </a:rPr>
              <a:t>Queue monitor</a:t>
            </a:r>
          </a:p>
          <a:p>
            <a:pPr marL="0" indent="0">
              <a:spcBef>
                <a:spcPts val="1600"/>
              </a:spcBef>
              <a:buNone/>
            </a:pPr>
            <a:r>
              <a:rPr lang="en-US" altLang="zh-CN" sz="4000" dirty="0">
                <a:latin typeface="Rockwell" panose="02060603020205020403" pitchFamily="18" charset="0"/>
              </a:rPr>
              <a:t>Query execution</a:t>
            </a:r>
            <a:endParaRPr lang="zh-CN" altLang="en-US" sz="4000" dirty="0">
              <a:latin typeface="Rockwell" panose="02060603020205020403" pitchFamily="18" charset="0"/>
            </a:endParaRPr>
          </a:p>
        </p:txBody>
      </p:sp>
      <p:sp>
        <p:nvSpPr>
          <p:cNvPr id="6" name="右箭头 5">
            <a:extLst>
              <a:ext uri="{FF2B5EF4-FFF2-40B4-BE49-F238E27FC236}">
                <a16:creationId xmlns:a16="http://schemas.microsoft.com/office/drawing/2014/main" id="{E436B93D-6BCB-7C6A-51E4-6EA4FC97ADF1}"/>
              </a:ext>
            </a:extLst>
          </p:cNvPr>
          <p:cNvSpPr/>
          <p:nvPr/>
        </p:nvSpPr>
        <p:spPr>
          <a:xfrm>
            <a:off x="2116666" y="3918329"/>
            <a:ext cx="676631" cy="2038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79A1D9DA-2980-0D3E-057E-D01FA100BAD4}"/>
              </a:ext>
            </a:extLst>
          </p:cNvPr>
          <p:cNvSpPr>
            <a:spLocks noGrp="1"/>
          </p:cNvSpPr>
          <p:nvPr>
            <p:ph type="sldNum" sz="quarter" idx="12"/>
          </p:nvPr>
        </p:nvSpPr>
        <p:spPr>
          <a:xfrm>
            <a:off x="7086600" y="6492875"/>
            <a:ext cx="2057400" cy="365125"/>
          </a:xfrm>
        </p:spPr>
        <p:txBody>
          <a:bodyPr/>
          <a:lstStyle/>
          <a:p>
            <a:fld id="{47135AD3-AF81-A74E-B8CE-BB44C7BBCB1E}" type="slidenum">
              <a:rPr kumimoji="1" lang="zh-CN" altLang="en-US" smtClean="0"/>
              <a:t>14</a:t>
            </a:fld>
            <a:endParaRPr kumimoji="1" lang="zh-CN" altLang="en-US"/>
          </a:p>
        </p:txBody>
      </p:sp>
    </p:spTree>
    <p:extLst>
      <p:ext uri="{BB962C8B-B14F-4D97-AF65-F5344CB8AC3E}">
        <p14:creationId xmlns:p14="http://schemas.microsoft.com/office/powerpoint/2010/main" val="205702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20968-0993-1B46-14B3-28862AB832D3}"/>
              </a:ext>
            </a:extLst>
          </p:cNvPr>
          <p:cNvSpPr>
            <a:spLocks noGrp="1"/>
          </p:cNvSpPr>
          <p:nvPr>
            <p:ph type="title"/>
          </p:nvPr>
        </p:nvSpPr>
        <p:spPr/>
        <p:txBody>
          <a:bodyPr/>
          <a:lstStyle/>
          <a:p>
            <a:r>
              <a:rPr kumimoji="1" lang="en-US" altLang="zh-CN" dirty="0">
                <a:latin typeface="Rockwell" panose="02060603020205020403" pitchFamily="18" charset="0"/>
              </a:rPr>
              <a:t>Query execution</a:t>
            </a:r>
            <a:endParaRPr kumimoji="1" lang="zh-CN" altLang="en-US"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E6674DB-99BE-1944-BCDB-F7FB254071EC}"/>
                  </a:ext>
                </a:extLst>
              </p:cNvPr>
              <p:cNvSpPr>
                <a:spLocks noGrp="1"/>
              </p:cNvSpPr>
              <p:nvPr>
                <p:ph idx="1"/>
              </p:nvPr>
            </p:nvSpPr>
            <p:spPr>
              <a:xfrm>
                <a:off x="628650" y="1825624"/>
                <a:ext cx="7886700" cy="4667249"/>
              </a:xfrm>
            </p:spPr>
            <p:txBody>
              <a:bodyPr>
                <a:normAutofit lnSpcReduction="10000"/>
              </a:bodyPr>
              <a:lstStyle/>
              <a:p>
                <a:pPr marL="0" indent="0">
                  <a:buNone/>
                </a:pPr>
                <a:r>
                  <a:rPr kumimoji="1" lang="en-US" altLang="zh-CN" dirty="0">
                    <a:latin typeface="Rockwell" panose="02060603020205020403" pitchFamily="18" charset="0"/>
                  </a:rPr>
                  <a:t>Asynchronous query</a:t>
                </a:r>
              </a:p>
              <a:p>
                <a:r>
                  <a:rPr kumimoji="1" lang="en-US" altLang="zh-CN" dirty="0">
                    <a:latin typeface="Avenir Book" panose="02000503020000020003" pitchFamily="2" charset="0"/>
                  </a:rPr>
                  <a:t>triggered by users</a:t>
                </a:r>
              </a:p>
              <a:p>
                <a:r>
                  <a:rPr kumimoji="1" lang="en-US" altLang="zh-CN" dirty="0">
                    <a:latin typeface="Avenir Book" panose="02000503020000020003" pitchFamily="2" charset="0"/>
                  </a:rPr>
                  <a:t>concurrently read, write with </a:t>
                </a:r>
                <a:r>
                  <a:rPr kumimoji="1" lang="en-US" altLang="zh-CN" i="1" dirty="0">
                    <a:latin typeface="Avenir Book" panose="02000503020000020003" pitchFamily="2" charset="0"/>
                  </a:rPr>
                  <a:t>Mantis; </a:t>
                </a:r>
                <a:r>
                  <a:rPr kumimoji="1" lang="en-US" altLang="zh-CN" dirty="0">
                    <a:latin typeface="Avenir Book" panose="02000503020000020003" pitchFamily="2" charset="0"/>
                  </a:rPr>
                  <a:t>periodic collect, store</a:t>
                </a:r>
              </a:p>
              <a:p>
                <a:pPr marL="0" indent="0">
                  <a:buNone/>
                </a:pPr>
                <a:endParaRPr kumimoji="1" lang="en-US" altLang="zh-CN" dirty="0">
                  <a:latin typeface="Avenir Book" panose="02000503020000020003" pitchFamily="2" charset="0"/>
                </a:endParaRPr>
              </a:p>
              <a:p>
                <a:pPr marL="0" indent="0">
                  <a:buNone/>
                </a:pPr>
                <a:r>
                  <a:rPr kumimoji="1" lang="en-US" altLang="zh-CN" dirty="0">
                    <a:latin typeface="Rockwell" panose="02060603020205020403" pitchFamily="18" charset="0"/>
                  </a:rPr>
                  <a:t>Data-plane query</a:t>
                </a:r>
              </a:p>
              <a:p>
                <a:r>
                  <a:rPr kumimoji="1" lang="en-US" altLang="zh-CN" dirty="0">
                    <a:latin typeface="Avenir Book" panose="02000503020000020003" pitchFamily="2" charset="0"/>
                  </a:rPr>
                  <a:t>triggered by packets</a:t>
                </a:r>
              </a:p>
              <a:p>
                <a:r>
                  <a:rPr kumimoji="1" lang="en-US" altLang="zh-CN" dirty="0">
                    <a:latin typeface="Avenir Book" panose="02000503020000020003" pitchFamily="2" charset="0"/>
                  </a:rPr>
                  <a:t>freeze, switch registers</a:t>
                </a:r>
              </a:p>
              <a:p>
                <a:pPr>
                  <a:buClr>
                    <a:schemeClr val="tx1"/>
                  </a:buClr>
                </a:pPr>
                <a:r>
                  <a:rPr kumimoji="1" lang="en-US" altLang="zh-CN" dirty="0">
                    <a:solidFill>
                      <a:srgbClr val="00B050"/>
                    </a:solidFill>
                    <a:latin typeface="Avenir Book" panose="02000503020000020003" pitchFamily="2" charset="0"/>
                  </a:rPr>
                  <a:t>higher accuracy</a:t>
                </a:r>
                <a:r>
                  <a:rPr kumimoji="1" lang="en-US" altLang="zh-CN" b="1" dirty="0">
                    <a:latin typeface="Avenir Book" panose="02000503020000020003" pitchFamily="2" charset="0"/>
                  </a:rPr>
                  <a:t>:  </a:t>
                </a:r>
                <a:r>
                  <a:rPr kumimoji="1" lang="en-US" altLang="zh-CN" dirty="0">
                    <a:latin typeface="Avenir Book" panose="02000503020000020003" pitchFamily="2" charset="0"/>
                  </a:rPr>
                  <a:t>frozen registers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oMath>
                </a14:m>
                <a:r>
                  <a:rPr kumimoji="1" lang="en-US" altLang="zh-CN" dirty="0">
                    <a:latin typeface="Avenir Book" panose="02000503020000020003" pitchFamily="2" charset="0"/>
                  </a:rPr>
                  <a:t> initial time windows </a:t>
                </a:r>
                <a14:m>
                  <m:oMath xmlns:m="http://schemas.openxmlformats.org/officeDocument/2006/math">
                    <m:r>
                      <a:rPr kumimoji="1" lang="en-US" altLang="zh-CN" i="1">
                        <a:latin typeface="Cambria Math" panose="02040503050406030204" pitchFamily="18" charset="0"/>
                        <a:ea typeface="Cambria Math" panose="02040503050406030204" pitchFamily="18" charset="0"/>
                      </a:rPr>
                      <m:t>→ </m:t>
                    </m:r>
                  </m:oMath>
                </a14:m>
                <a:r>
                  <a:rPr kumimoji="1" lang="en-US" altLang="zh-CN" dirty="0">
                    <a:latin typeface="Avenir Book" panose="02000503020000020003" pitchFamily="2" charset="0"/>
                  </a:rPr>
                  <a:t>less compression</a:t>
                </a:r>
                <a:endParaRPr kumimoji="1" lang="zh-CN" altLang="en-US" dirty="0">
                  <a:latin typeface="Avenir Book" panose="02000503020000020003" pitchFamily="2" charset="0"/>
                </a:endParaRPr>
              </a:p>
            </p:txBody>
          </p:sp>
        </mc:Choice>
        <mc:Fallback xmlns="">
          <p:sp>
            <p:nvSpPr>
              <p:cNvPr id="3" name="内容占位符 2">
                <a:extLst>
                  <a:ext uri="{FF2B5EF4-FFF2-40B4-BE49-F238E27FC236}">
                    <a16:creationId xmlns:a16="http://schemas.microsoft.com/office/drawing/2014/main" id="{0E6674DB-99BE-1944-BCDB-F7FB254071EC}"/>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3"/>
                <a:stretch>
                  <a:fillRect l="-1608" t="-3252" r="-241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A07919F-08CE-026C-F906-9D62209F5134}"/>
              </a:ext>
            </a:extLst>
          </p:cNvPr>
          <p:cNvSpPr>
            <a:spLocks noGrp="1"/>
          </p:cNvSpPr>
          <p:nvPr>
            <p:ph type="sldNum" sz="quarter" idx="12"/>
          </p:nvPr>
        </p:nvSpPr>
        <p:spPr>
          <a:xfrm>
            <a:off x="7086600" y="6492874"/>
            <a:ext cx="2057400" cy="365125"/>
          </a:xfrm>
        </p:spPr>
        <p:txBody>
          <a:bodyPr/>
          <a:lstStyle/>
          <a:p>
            <a:fld id="{47135AD3-AF81-A74E-B8CE-BB44C7BBCB1E}" type="slidenum">
              <a:rPr kumimoji="1" lang="zh-CN" altLang="en-US" smtClean="0"/>
              <a:t>15</a:t>
            </a:fld>
            <a:endParaRPr kumimoji="1" lang="zh-CN" altLang="en-US" dirty="0"/>
          </a:p>
        </p:txBody>
      </p:sp>
    </p:spTree>
    <p:extLst>
      <p:ext uri="{BB962C8B-B14F-4D97-AF65-F5344CB8AC3E}">
        <p14:creationId xmlns:p14="http://schemas.microsoft.com/office/powerpoint/2010/main" val="128352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12476-CDD1-DCD2-3E92-AF0FA4137091}"/>
              </a:ext>
            </a:extLst>
          </p:cNvPr>
          <p:cNvSpPr>
            <a:spLocks noGrp="1"/>
          </p:cNvSpPr>
          <p:nvPr>
            <p:ph type="title"/>
          </p:nvPr>
        </p:nvSpPr>
        <p:spPr/>
        <p:txBody>
          <a:bodyPr/>
          <a:lstStyle/>
          <a:p>
            <a:r>
              <a:rPr kumimoji="1" lang="en-US" altLang="zh-CN" dirty="0">
                <a:latin typeface="Rockwell" panose="02060603020205020403" pitchFamily="18" charset="0"/>
              </a:rPr>
              <a:t>Evaluation</a:t>
            </a:r>
            <a:endParaRPr kumimoji="1" lang="zh-CN" altLang="en-US"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2437B2-46B3-E80F-1F2D-AD9598B9C5C4}"/>
                  </a:ext>
                </a:extLst>
              </p:cNvPr>
              <p:cNvSpPr>
                <a:spLocks noGrp="1"/>
              </p:cNvSpPr>
              <p:nvPr>
                <p:ph idx="1"/>
              </p:nvPr>
            </p:nvSpPr>
            <p:spPr>
              <a:xfrm>
                <a:off x="820378" y="2176107"/>
                <a:ext cx="8208739" cy="4316768"/>
              </a:xfrm>
            </p:spPr>
            <p:txBody>
              <a:bodyPr>
                <a:normAutofit/>
              </a:bodyPr>
              <a:lstStyle/>
              <a:p>
                <a:pPr marL="0" indent="0">
                  <a:buNone/>
                </a:pPr>
                <a:r>
                  <a:rPr kumimoji="1" lang="en-US" altLang="zh-CN" sz="2600" dirty="0">
                    <a:latin typeface="Rockwell" panose="02060603020205020403" pitchFamily="18" charset="0"/>
                  </a:rPr>
                  <a:t>Testbed: </a:t>
                </a:r>
              </a:p>
              <a:p>
                <a:r>
                  <a:rPr kumimoji="1" lang="en-US" altLang="zh-CN" sz="2000" dirty="0">
                    <a:latin typeface="Avenir Book" panose="02000503020000020003" pitchFamily="2" charset="0"/>
                  </a:rPr>
                  <a:t>Star topology: 1 Tofino switch, 4 servers</a:t>
                </a:r>
              </a:p>
              <a:p>
                <a:r>
                  <a:rPr kumimoji="1" lang="en-US" altLang="zh-CN" sz="2000" dirty="0" err="1">
                    <a:latin typeface="Avenir Book" panose="02000503020000020003" pitchFamily="2" charset="0"/>
                  </a:rPr>
                  <a:t>tcpreplay</a:t>
                </a:r>
                <a:r>
                  <a:rPr kumimoji="1" lang="en-US" altLang="zh-CN" sz="2000" dirty="0">
                    <a:latin typeface="Avenir Book" panose="02000503020000020003" pitchFamily="2" charset="0"/>
                  </a:rPr>
                  <a:t>, </a:t>
                </a:r>
                <a:r>
                  <a:rPr kumimoji="1" lang="en-US" altLang="zh-CN" sz="2000" dirty="0" err="1">
                    <a:latin typeface="Avenir Book" panose="02000503020000020003" pitchFamily="2" charset="0"/>
                  </a:rPr>
                  <a:t>netmap</a:t>
                </a:r>
                <a:r>
                  <a:rPr kumimoji="1" lang="en-US" altLang="zh-CN" sz="2000" dirty="0">
                    <a:latin typeface="Avenir Book" panose="02000503020000020003" pitchFamily="2" charset="0"/>
                  </a:rPr>
                  <a:t>, DPDK</a:t>
                </a:r>
              </a:p>
              <a:p>
                <a:pPr marL="0" indent="0">
                  <a:buNone/>
                </a:pPr>
                <a:r>
                  <a:rPr kumimoji="1" lang="en-US" altLang="zh-CN" sz="2600" dirty="0">
                    <a:latin typeface="Rockwell" panose="02060603020205020403" pitchFamily="18" charset="0"/>
                  </a:rPr>
                  <a:t>Workloads: </a:t>
                </a:r>
              </a:p>
              <a:p>
                <a:r>
                  <a:rPr kumimoji="1" lang="en-US" altLang="zh-CN" sz="2000" dirty="0">
                    <a:latin typeface="Avenir Book" panose="02000503020000020003" pitchFamily="2" charset="0"/>
                    <a:cs typeface="Calibri" panose="020F0502020204030204" pitchFamily="34" charset="0"/>
                  </a:rPr>
                  <a:t>Wisconsin trace</a:t>
                </a:r>
              </a:p>
              <a:p>
                <a:r>
                  <a:rPr kumimoji="1" lang="en-US" altLang="zh-CN" sz="2000" dirty="0">
                    <a:latin typeface="Avenir Book" panose="02000503020000020003" pitchFamily="2" charset="0"/>
                    <a:cs typeface="Calibri" panose="020F0502020204030204" pitchFamily="34" charset="0"/>
                  </a:rPr>
                  <a:t>DCTCP, VL2 synthetic trace </a:t>
                </a:r>
              </a:p>
              <a:p>
                <a:pPr marL="0" indent="0">
                  <a:buNone/>
                </a:pPr>
                <a:r>
                  <a:rPr kumimoji="1" lang="en-US" altLang="zh-CN" sz="2600" dirty="0">
                    <a:latin typeface="Rockwell" panose="02060603020205020403" pitchFamily="18" charset="0"/>
                  </a:rPr>
                  <a:t>Methodology:</a:t>
                </a:r>
              </a:p>
              <a:p>
                <a:r>
                  <a:rPr kumimoji="1" lang="en-US" altLang="zh-CN" sz="2000" dirty="0">
                    <a:latin typeface="Avenir Book" panose="02000503020000020003" pitchFamily="2" charset="0"/>
                  </a:rPr>
                  <a:t>Ground truth: packet carry queuing period </a:t>
                </a:r>
                <a14:m>
                  <m:oMath xmlns:m="http://schemas.openxmlformats.org/officeDocument/2006/math">
                    <m:r>
                      <a:rPr kumimoji="1" lang="en-US" altLang="zh-CN" sz="2000" i="1" smtClean="0">
                        <a:latin typeface="Cambria Math" panose="02040503050406030204" pitchFamily="18" charset="0"/>
                        <a:ea typeface="Cambria Math" panose="02040503050406030204" pitchFamily="18" charset="0"/>
                      </a:rPr>
                      <m:t>→</m:t>
                    </m:r>
                  </m:oMath>
                </a14:m>
                <a:r>
                  <a:rPr kumimoji="1" lang="en-US" altLang="zh-CN" sz="2000" dirty="0">
                    <a:latin typeface="Avenir Book" panose="02000503020000020003" pitchFamily="2" charset="0"/>
                  </a:rPr>
                  <a:t> receivers</a:t>
                </a:r>
              </a:p>
              <a:p>
                <a:r>
                  <a:rPr kumimoji="1" lang="en-US" altLang="zh-CN" sz="2000" dirty="0">
                    <a:latin typeface="Avenir Book" panose="02000503020000020003" pitchFamily="2" charset="0"/>
                  </a:rPr>
                  <a:t>precision</a:t>
                </a:r>
                <a:r>
                  <a:rPr kumimoji="1" lang="zh-CN" altLang="en-US" sz="2000" dirty="0">
                    <a:latin typeface="Avenir Book" panose="02000503020000020003" pitchFamily="2" charset="0"/>
                  </a:rPr>
                  <a:t> </a:t>
                </a:r>
                <a:r>
                  <a:rPr kumimoji="1" lang="en-US" altLang="zh-CN" sz="2000" dirty="0">
                    <a:latin typeface="Avenir Book" panose="02000503020000020003" pitchFamily="2" charset="0"/>
                  </a:rPr>
                  <a:t>=</a:t>
                </a:r>
                <a:r>
                  <a:rPr kumimoji="1" lang="zh-CN" altLang="en-US" sz="2000" dirty="0">
                    <a:latin typeface="Avenir Book" panose="02000503020000020003" pitchFamily="2" charset="0"/>
                  </a:rPr>
                  <a:t> </a:t>
                </a:r>
                <a14:m>
                  <m:oMath xmlns:m="http://schemas.openxmlformats.org/officeDocument/2006/math">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5</m:t>
                        </m:r>
                      </m:num>
                      <m:den>
                        <m:r>
                          <a:rPr kumimoji="1" lang="en-US" altLang="zh-CN" sz="2000" b="0" i="1" smtClean="0">
                            <a:latin typeface="Cambria Math" panose="02040503050406030204" pitchFamily="18" charset="0"/>
                          </a:rPr>
                          <m:t>7</m:t>
                        </m:r>
                      </m:den>
                    </m:f>
                  </m:oMath>
                </a14:m>
                <a:r>
                  <a:rPr kumimoji="1" lang="en-US" altLang="zh-CN" sz="2000" dirty="0">
                    <a:latin typeface="Avenir Book" panose="02000503020000020003" pitchFamily="2" charset="0"/>
                  </a:rPr>
                  <a:t>, recall = </a:t>
                </a:r>
                <a14:m>
                  <m:oMath xmlns:m="http://schemas.openxmlformats.org/officeDocument/2006/math">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5</m:t>
                        </m:r>
                      </m:num>
                      <m:den>
                        <m:r>
                          <a:rPr kumimoji="1" lang="en-US" altLang="zh-CN" sz="2000" b="0" i="1" smtClean="0">
                            <a:latin typeface="Cambria Math" panose="02040503050406030204" pitchFamily="18" charset="0"/>
                          </a:rPr>
                          <m:t>6</m:t>
                        </m:r>
                      </m:den>
                    </m:f>
                  </m:oMath>
                </a14:m>
                <a:endParaRPr kumimoji="1" lang="en-US" altLang="zh-CN" sz="2000" b="0" dirty="0">
                  <a:latin typeface="Avenir Book" panose="02000503020000020003" pitchFamily="2" charset="0"/>
                </a:endParaRPr>
              </a:p>
            </p:txBody>
          </p:sp>
        </mc:Choice>
        <mc:Fallback xmlns="">
          <p:sp>
            <p:nvSpPr>
              <p:cNvPr id="3" name="内容占位符 2">
                <a:extLst>
                  <a:ext uri="{FF2B5EF4-FFF2-40B4-BE49-F238E27FC236}">
                    <a16:creationId xmlns:a16="http://schemas.microsoft.com/office/drawing/2014/main" id="{6A2437B2-46B3-E80F-1F2D-AD9598B9C5C4}"/>
                  </a:ext>
                </a:extLst>
              </p:cNvPr>
              <p:cNvSpPr>
                <a:spLocks noGrp="1" noRot="1" noChangeAspect="1" noMove="1" noResize="1" noEditPoints="1" noAdjustHandles="1" noChangeArrowheads="1" noChangeShapeType="1" noTextEdit="1"/>
              </p:cNvSpPr>
              <p:nvPr>
                <p:ph idx="1"/>
              </p:nvPr>
            </p:nvSpPr>
            <p:spPr>
              <a:xfrm>
                <a:off x="820378" y="2176107"/>
                <a:ext cx="8208739" cy="4316768"/>
              </a:xfrm>
              <a:blipFill>
                <a:blip r:embed="rId3"/>
                <a:stretch>
                  <a:fillRect l="-1236" t="-2053"/>
                </a:stretch>
              </a:blipFill>
            </p:spPr>
            <p:txBody>
              <a:bodyPr/>
              <a:lstStyle/>
              <a:p>
                <a:r>
                  <a:rPr lang="zh-CN" altLang="en-US">
                    <a:noFill/>
                  </a:rPr>
                  <a:t> </a:t>
                </a:r>
              </a:p>
            </p:txBody>
          </p:sp>
        </mc:Fallback>
      </mc:AlternateContent>
      <p:pic>
        <p:nvPicPr>
          <p:cNvPr id="5" name="图形 4">
            <a:extLst>
              <a:ext uri="{FF2B5EF4-FFF2-40B4-BE49-F238E27FC236}">
                <a16:creationId xmlns:a16="http://schemas.microsoft.com/office/drawing/2014/main" id="{444CB169-44DB-ABF4-9BF6-56D4D7C6A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379" y="1583477"/>
            <a:ext cx="503903" cy="520158"/>
          </a:xfrm>
          <a:prstGeom prst="rect">
            <a:avLst/>
          </a:prstGeom>
        </p:spPr>
      </p:pic>
      <p:sp>
        <p:nvSpPr>
          <p:cNvPr id="6" name="文本框 5">
            <a:extLst>
              <a:ext uri="{FF2B5EF4-FFF2-40B4-BE49-F238E27FC236}">
                <a16:creationId xmlns:a16="http://schemas.microsoft.com/office/drawing/2014/main" id="{8282B6D8-E460-FF10-FAE6-6896646F4A80}"/>
              </a:ext>
            </a:extLst>
          </p:cNvPr>
          <p:cNvSpPr txBox="1"/>
          <p:nvPr/>
        </p:nvSpPr>
        <p:spPr>
          <a:xfrm>
            <a:off x="1324281" y="1658890"/>
            <a:ext cx="4906037" cy="400110"/>
          </a:xfrm>
          <a:prstGeom prst="rect">
            <a:avLst/>
          </a:prstGeom>
          <a:noFill/>
        </p:spPr>
        <p:txBody>
          <a:bodyPr wrap="square" rtlCol="0">
            <a:spAutoFit/>
          </a:bodyPr>
          <a:lstStyle/>
          <a:p>
            <a:r>
              <a:rPr lang="en-US" altLang="zh-CN" sz="2000" dirty="0" err="1">
                <a:latin typeface="Rockwell" panose="02060603020205020403" pitchFamily="18" charset="0"/>
                <a:cs typeface="Calibri" panose="020F0502020204030204" pitchFamily="34" charset="0"/>
              </a:rPr>
              <a:t>github.com</a:t>
            </a:r>
            <a:r>
              <a:rPr lang="en-US" altLang="zh-CN" sz="2000" dirty="0">
                <a:latin typeface="Rockwell" panose="02060603020205020403" pitchFamily="18" charset="0"/>
                <a:cs typeface="Calibri" panose="020F0502020204030204" pitchFamily="34" charset="0"/>
              </a:rPr>
              <a:t>/A-Dying-Pig/</a:t>
            </a:r>
            <a:r>
              <a:rPr lang="en-US" altLang="zh-CN" sz="2000" dirty="0" err="1">
                <a:latin typeface="Rockwell" panose="02060603020205020403" pitchFamily="18" charset="0"/>
                <a:cs typeface="Calibri" panose="020F0502020204030204" pitchFamily="34" charset="0"/>
              </a:rPr>
              <a:t>PrintQueue</a:t>
            </a:r>
            <a:endParaRPr lang="en-US" altLang="zh-CN" sz="2000" dirty="0">
              <a:latin typeface="Rockwell" panose="02060603020205020403" pitchFamily="18" charset="0"/>
              <a:cs typeface="Calibri" panose="020F0502020204030204" pitchFamily="34" charset="0"/>
            </a:endParaRPr>
          </a:p>
        </p:txBody>
      </p:sp>
      <p:sp>
        <p:nvSpPr>
          <p:cNvPr id="7" name="文本框 6">
            <a:extLst>
              <a:ext uri="{FF2B5EF4-FFF2-40B4-BE49-F238E27FC236}">
                <a16:creationId xmlns:a16="http://schemas.microsoft.com/office/drawing/2014/main" id="{63DEF856-1D99-20D5-1F38-DA0FBA092F59}"/>
              </a:ext>
            </a:extLst>
          </p:cNvPr>
          <p:cNvSpPr txBox="1"/>
          <p:nvPr/>
        </p:nvSpPr>
        <p:spPr>
          <a:xfrm>
            <a:off x="7407069" y="1658890"/>
            <a:ext cx="1300010" cy="400110"/>
          </a:xfrm>
          <a:prstGeom prst="rect">
            <a:avLst/>
          </a:prstGeom>
          <a:noFill/>
        </p:spPr>
        <p:txBody>
          <a:bodyPr wrap="square" rtlCol="0">
            <a:spAutoFit/>
          </a:bodyPr>
          <a:lstStyle/>
          <a:p>
            <a:r>
              <a:rPr lang="en-US" altLang="zh-CN" sz="2000" dirty="0">
                <a:latin typeface="Rockwell" panose="02060603020205020403" pitchFamily="18" charset="0"/>
                <a:cs typeface="Calibri" panose="020F0502020204030204" pitchFamily="34" charset="0"/>
              </a:rPr>
              <a:t>~5000 loc</a:t>
            </a:r>
          </a:p>
        </p:txBody>
      </p:sp>
      <p:sp>
        <p:nvSpPr>
          <p:cNvPr id="4" name="灯片编号占位符 3">
            <a:extLst>
              <a:ext uri="{FF2B5EF4-FFF2-40B4-BE49-F238E27FC236}">
                <a16:creationId xmlns:a16="http://schemas.microsoft.com/office/drawing/2014/main" id="{584E7ADE-65C3-BAFA-268D-36540C678000}"/>
              </a:ext>
            </a:extLst>
          </p:cNvPr>
          <p:cNvSpPr>
            <a:spLocks noGrp="1"/>
          </p:cNvSpPr>
          <p:nvPr>
            <p:ph type="sldNum" sz="quarter" idx="12"/>
          </p:nvPr>
        </p:nvSpPr>
        <p:spPr>
          <a:xfrm>
            <a:off x="7086600" y="6492875"/>
            <a:ext cx="2057400" cy="365125"/>
          </a:xfrm>
        </p:spPr>
        <p:txBody>
          <a:bodyPr/>
          <a:lstStyle/>
          <a:p>
            <a:fld id="{47135AD3-AF81-A74E-B8CE-BB44C7BBCB1E}" type="slidenum">
              <a:rPr kumimoji="1" lang="zh-CN" altLang="en-US" smtClean="0"/>
              <a:t>16</a:t>
            </a:fld>
            <a:endParaRPr kumimoji="1" lang="zh-CN" altLang="en-US"/>
          </a:p>
        </p:txBody>
      </p:sp>
      <p:sp>
        <p:nvSpPr>
          <p:cNvPr id="16" name="任意形状 15">
            <a:extLst>
              <a:ext uri="{FF2B5EF4-FFF2-40B4-BE49-F238E27FC236}">
                <a16:creationId xmlns:a16="http://schemas.microsoft.com/office/drawing/2014/main" id="{3CFDDCC1-7FE1-058A-749E-777E3248BC5B}"/>
              </a:ext>
            </a:extLst>
          </p:cNvPr>
          <p:cNvSpPr/>
          <p:nvPr/>
        </p:nvSpPr>
        <p:spPr>
          <a:xfrm>
            <a:off x="6971717" y="3784093"/>
            <a:ext cx="1314702" cy="1044232"/>
          </a:xfrm>
          <a:custGeom>
            <a:avLst/>
            <a:gdLst>
              <a:gd name="connsiteX0" fmla="*/ 646405 w 1314702"/>
              <a:gd name="connsiteY0" fmla="*/ 0 h 1044232"/>
              <a:gd name="connsiteX1" fmla="*/ 667485 w 1314702"/>
              <a:gd name="connsiteY1" fmla="*/ 3495 h 1044232"/>
              <a:gd name="connsiteX2" fmla="*/ 1314702 w 1314702"/>
              <a:gd name="connsiteY2" fmla="*/ 525090 h 1044232"/>
              <a:gd name="connsiteX3" fmla="*/ 847490 w 1314702"/>
              <a:gd name="connsiteY3" fmla="*/ 994492 h 1044232"/>
              <a:gd name="connsiteX4" fmla="*/ 675946 w 1314702"/>
              <a:gd name="connsiteY4" fmla="*/ 1044232 h 1044232"/>
              <a:gd name="connsiteX5" fmla="*/ 628284 w 1314702"/>
              <a:gd name="connsiteY5" fmla="*/ 1036169 h 1044232"/>
              <a:gd name="connsiteX6" fmla="*/ 0 w 1314702"/>
              <a:gd name="connsiteY6" fmla="*/ 519617 h 1044232"/>
              <a:gd name="connsiteX7" fmla="*/ 628284 w 1314702"/>
              <a:gd name="connsiteY7" fmla="*/ 3065 h 1044232"/>
              <a:gd name="connsiteX8" fmla="*/ 646405 w 1314702"/>
              <a:gd name="connsiteY8" fmla="*/ 0 h 104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702" h="1044232">
                <a:moveTo>
                  <a:pt x="646405" y="0"/>
                </a:moveTo>
                <a:lnTo>
                  <a:pt x="667485" y="3495"/>
                </a:lnTo>
                <a:cubicBezTo>
                  <a:pt x="1047827" y="89431"/>
                  <a:pt x="1314702" y="290612"/>
                  <a:pt x="1314702" y="525090"/>
                </a:cubicBezTo>
                <a:cubicBezTo>
                  <a:pt x="1314702" y="720488"/>
                  <a:pt x="1129373" y="892764"/>
                  <a:pt x="847490" y="994492"/>
                </a:cubicBezTo>
                <a:lnTo>
                  <a:pt x="675946" y="1044232"/>
                </a:lnTo>
                <a:lnTo>
                  <a:pt x="628284" y="1036169"/>
                </a:lnTo>
                <a:cubicBezTo>
                  <a:pt x="259068" y="951064"/>
                  <a:pt x="0" y="751828"/>
                  <a:pt x="0" y="519617"/>
                </a:cubicBezTo>
                <a:cubicBezTo>
                  <a:pt x="0" y="287406"/>
                  <a:pt x="259068" y="88170"/>
                  <a:pt x="628284" y="3065"/>
                </a:cubicBezTo>
                <a:lnTo>
                  <a:pt x="646405" y="0"/>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5" name="任意形状 14">
            <a:extLst>
              <a:ext uri="{FF2B5EF4-FFF2-40B4-BE49-F238E27FC236}">
                <a16:creationId xmlns:a16="http://schemas.microsoft.com/office/drawing/2014/main" id="{E0972B40-17B4-237E-336D-4C207465A2C2}"/>
              </a:ext>
            </a:extLst>
          </p:cNvPr>
          <p:cNvSpPr/>
          <p:nvPr/>
        </p:nvSpPr>
        <p:spPr>
          <a:xfrm>
            <a:off x="6167017" y="3743103"/>
            <a:ext cx="1480646" cy="1132160"/>
          </a:xfrm>
          <a:custGeom>
            <a:avLst/>
            <a:gdLst>
              <a:gd name="connsiteX0" fmla="*/ 1059701 w 1480646"/>
              <a:gd name="connsiteY0" fmla="*/ 0 h 1132160"/>
              <a:gd name="connsiteX1" fmla="*/ 1273268 w 1480646"/>
              <a:gd name="connsiteY1" fmla="*/ 11501 h 1132160"/>
              <a:gd name="connsiteX2" fmla="*/ 1451105 w 1480646"/>
              <a:gd name="connsiteY2" fmla="*/ 40990 h 1132160"/>
              <a:gd name="connsiteX3" fmla="*/ 1432984 w 1480646"/>
              <a:gd name="connsiteY3" fmla="*/ 44055 h 1132160"/>
              <a:gd name="connsiteX4" fmla="*/ 804700 w 1480646"/>
              <a:gd name="connsiteY4" fmla="*/ 560607 h 1132160"/>
              <a:gd name="connsiteX5" fmla="*/ 1432984 w 1480646"/>
              <a:gd name="connsiteY5" fmla="*/ 1077159 h 1132160"/>
              <a:gd name="connsiteX6" fmla="*/ 1480646 w 1480646"/>
              <a:gd name="connsiteY6" fmla="*/ 1085222 h 1132160"/>
              <a:gd name="connsiteX7" fmla="*/ 1472185 w 1480646"/>
              <a:gd name="connsiteY7" fmla="*/ 1087675 h 1132160"/>
              <a:gd name="connsiteX8" fmla="*/ 1059701 w 1480646"/>
              <a:gd name="connsiteY8" fmla="*/ 1132160 h 1132160"/>
              <a:gd name="connsiteX9" fmla="*/ 0 w 1480646"/>
              <a:gd name="connsiteY9" fmla="*/ 566080 h 1132160"/>
              <a:gd name="connsiteX10" fmla="*/ 1059701 w 1480646"/>
              <a:gd name="connsiteY10" fmla="*/ 0 h 113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0646" h="1132160">
                <a:moveTo>
                  <a:pt x="1059701" y="0"/>
                </a:moveTo>
                <a:cubicBezTo>
                  <a:pt x="1132858" y="0"/>
                  <a:pt x="1204284" y="3960"/>
                  <a:pt x="1273268" y="11501"/>
                </a:cubicBezTo>
                <a:lnTo>
                  <a:pt x="1451105" y="40990"/>
                </a:lnTo>
                <a:lnTo>
                  <a:pt x="1432984" y="44055"/>
                </a:lnTo>
                <a:cubicBezTo>
                  <a:pt x="1063768" y="129160"/>
                  <a:pt x="804700" y="328396"/>
                  <a:pt x="804700" y="560607"/>
                </a:cubicBezTo>
                <a:cubicBezTo>
                  <a:pt x="804700" y="792818"/>
                  <a:pt x="1063768" y="992054"/>
                  <a:pt x="1432984" y="1077159"/>
                </a:cubicBezTo>
                <a:lnTo>
                  <a:pt x="1480646" y="1085222"/>
                </a:lnTo>
                <a:lnTo>
                  <a:pt x="1472185" y="1087675"/>
                </a:lnTo>
                <a:cubicBezTo>
                  <a:pt x="1345404" y="1116320"/>
                  <a:pt x="1206015" y="1132160"/>
                  <a:pt x="1059701" y="1132160"/>
                </a:cubicBezTo>
                <a:cubicBezTo>
                  <a:pt x="474444" y="1132160"/>
                  <a:pt x="0" y="878717"/>
                  <a:pt x="0" y="566080"/>
                </a:cubicBezTo>
                <a:cubicBezTo>
                  <a:pt x="0" y="253443"/>
                  <a:pt x="474444" y="0"/>
                  <a:pt x="1059701" y="0"/>
                </a:cubicBezTo>
                <a:close/>
              </a:path>
            </a:pathLst>
          </a:cu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4" name="任意形状 13">
            <a:extLst>
              <a:ext uri="{FF2B5EF4-FFF2-40B4-BE49-F238E27FC236}">
                <a16:creationId xmlns:a16="http://schemas.microsoft.com/office/drawing/2014/main" id="{F1C2EB70-EA6C-3A2A-FBA7-624BC3A8C5EE}"/>
              </a:ext>
            </a:extLst>
          </p:cNvPr>
          <p:cNvSpPr/>
          <p:nvPr/>
        </p:nvSpPr>
        <p:spPr>
          <a:xfrm>
            <a:off x="7618123" y="3743103"/>
            <a:ext cx="1410995" cy="1121214"/>
          </a:xfrm>
          <a:custGeom>
            <a:avLst/>
            <a:gdLst>
              <a:gd name="connsiteX0" fmla="*/ 382295 w 1410995"/>
              <a:gd name="connsiteY0" fmla="*/ 0 h 1121214"/>
              <a:gd name="connsiteX1" fmla="*/ 1410995 w 1410995"/>
              <a:gd name="connsiteY1" fmla="*/ 560607 h 1121214"/>
              <a:gd name="connsiteX2" fmla="*/ 382295 w 1410995"/>
              <a:gd name="connsiteY2" fmla="*/ 1121214 h 1121214"/>
              <a:gd name="connsiteX3" fmla="*/ 174976 w 1410995"/>
              <a:gd name="connsiteY3" fmla="*/ 1109824 h 1121214"/>
              <a:gd name="connsiteX4" fmla="*/ 29541 w 1410995"/>
              <a:gd name="connsiteY4" fmla="*/ 1085222 h 1121214"/>
              <a:gd name="connsiteX5" fmla="*/ 201085 w 1410995"/>
              <a:gd name="connsiteY5" fmla="*/ 1035482 h 1121214"/>
              <a:gd name="connsiteX6" fmla="*/ 668297 w 1410995"/>
              <a:gd name="connsiteY6" fmla="*/ 566080 h 1121214"/>
              <a:gd name="connsiteX7" fmla="*/ 21080 w 1410995"/>
              <a:gd name="connsiteY7" fmla="*/ 44485 h 1121214"/>
              <a:gd name="connsiteX8" fmla="*/ 0 w 1410995"/>
              <a:gd name="connsiteY8" fmla="*/ 40990 h 1121214"/>
              <a:gd name="connsiteX9" fmla="*/ 174976 w 1410995"/>
              <a:gd name="connsiteY9" fmla="*/ 11390 h 1121214"/>
              <a:gd name="connsiteX10" fmla="*/ 382295 w 1410995"/>
              <a:gd name="connsiteY10" fmla="*/ 0 h 112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0995" h="1121214">
                <a:moveTo>
                  <a:pt x="382295" y="0"/>
                </a:moveTo>
                <a:cubicBezTo>
                  <a:pt x="950430" y="0"/>
                  <a:pt x="1410995" y="250992"/>
                  <a:pt x="1410995" y="560607"/>
                </a:cubicBezTo>
                <a:cubicBezTo>
                  <a:pt x="1410995" y="870222"/>
                  <a:pt x="950430" y="1121214"/>
                  <a:pt x="382295" y="1121214"/>
                </a:cubicBezTo>
                <a:cubicBezTo>
                  <a:pt x="311278" y="1121214"/>
                  <a:pt x="241942" y="1117292"/>
                  <a:pt x="174976" y="1109824"/>
                </a:cubicBezTo>
                <a:lnTo>
                  <a:pt x="29541" y="1085222"/>
                </a:lnTo>
                <a:lnTo>
                  <a:pt x="201085" y="1035482"/>
                </a:lnTo>
                <a:cubicBezTo>
                  <a:pt x="482968" y="933754"/>
                  <a:pt x="668297" y="761478"/>
                  <a:pt x="668297" y="566080"/>
                </a:cubicBezTo>
                <a:cubicBezTo>
                  <a:pt x="668297" y="331602"/>
                  <a:pt x="401422" y="130421"/>
                  <a:pt x="21080" y="44485"/>
                </a:cubicBezTo>
                <a:lnTo>
                  <a:pt x="0" y="40990"/>
                </a:lnTo>
                <a:lnTo>
                  <a:pt x="174976" y="11390"/>
                </a:lnTo>
                <a:cubicBezTo>
                  <a:pt x="241942" y="3922"/>
                  <a:pt x="311278" y="0"/>
                  <a:pt x="382295" y="0"/>
                </a:cubicBezTo>
                <a:close/>
              </a:path>
            </a:pathLst>
          </a:cu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aphicFrame>
        <p:nvGraphicFramePr>
          <p:cNvPr id="11" name="表格 11">
            <a:extLst>
              <a:ext uri="{FF2B5EF4-FFF2-40B4-BE49-F238E27FC236}">
                <a16:creationId xmlns:a16="http://schemas.microsoft.com/office/drawing/2014/main" id="{014A3ADC-BD5B-7970-0447-63AAE6672E2D}"/>
              </a:ext>
            </a:extLst>
          </p:cNvPr>
          <p:cNvGraphicFramePr>
            <a:graphicFrameLocks noGrp="1"/>
          </p:cNvGraphicFramePr>
          <p:nvPr>
            <p:extLst>
              <p:ext uri="{D42A27DB-BD31-4B8C-83A1-F6EECF244321}">
                <p14:modId xmlns:p14="http://schemas.microsoft.com/office/powerpoint/2010/main" val="18821658"/>
              </p:ext>
            </p:extLst>
          </p:nvPr>
        </p:nvGraphicFramePr>
        <p:xfrm>
          <a:off x="7270257" y="3956446"/>
          <a:ext cx="720000" cy="734400"/>
        </p:xfrm>
        <a:graphic>
          <a:graphicData uri="http://schemas.openxmlformats.org/drawingml/2006/table">
            <a:tbl>
              <a:tblPr firstRow="1" bandRow="1">
                <a:tableStyleId>{073A0DAA-6AF3-43AB-8588-CEC1D06C72B9}</a:tableStyleId>
              </a:tblPr>
              <a:tblGrid>
                <a:gridCol w="360000">
                  <a:extLst>
                    <a:ext uri="{9D8B030D-6E8A-4147-A177-3AD203B41FA5}">
                      <a16:colId xmlns:a16="http://schemas.microsoft.com/office/drawing/2014/main" val="3792586165"/>
                    </a:ext>
                  </a:extLst>
                </a:gridCol>
                <a:gridCol w="360000">
                  <a:extLst>
                    <a:ext uri="{9D8B030D-6E8A-4147-A177-3AD203B41FA5}">
                      <a16:colId xmlns:a16="http://schemas.microsoft.com/office/drawing/2014/main" val="2680839196"/>
                    </a:ext>
                  </a:extLst>
                </a:gridCol>
              </a:tblGrid>
              <a:tr h="367200">
                <a:tc>
                  <a:txBody>
                    <a:bodyPr/>
                    <a:lstStyle/>
                    <a:p>
                      <a:pPr algn="ctr"/>
                      <a:r>
                        <a:rPr lang="en-US" altLang="zh-CN" b="0" dirty="0">
                          <a:solidFill>
                            <a:schemeClr val="tx1"/>
                          </a:solidFill>
                          <a:latin typeface="Avenir Book" panose="02000503020000020003" pitchFamily="2" charset="0"/>
                        </a:rPr>
                        <a:t>A</a:t>
                      </a:r>
                      <a:endParaRPr lang="zh-CN" altLang="en-US" b="0" dirty="0">
                        <a:solidFill>
                          <a:schemeClr val="tx1"/>
                        </a:solidFill>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latin typeface="Avenir Book" panose="02000503020000020003" pitchFamily="2" charset="0"/>
                        </a:rPr>
                        <a:t>B</a:t>
                      </a:r>
                      <a:endParaRPr lang="zh-CN" altLang="en-US" b="0" dirty="0">
                        <a:solidFill>
                          <a:schemeClr val="tx1"/>
                        </a:solidFill>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4196322"/>
                  </a:ext>
                </a:extLst>
              </a:tr>
              <a:tr h="367200">
                <a:tc>
                  <a:txBody>
                    <a:bodyPr/>
                    <a:lstStyle/>
                    <a:p>
                      <a:pPr algn="ctr"/>
                      <a:r>
                        <a:rPr lang="en-US" altLang="zh-CN" dirty="0">
                          <a:solidFill>
                            <a:schemeClr val="tx1"/>
                          </a:solidFill>
                          <a:latin typeface="Avenir Book" panose="02000503020000020003" pitchFamily="2" charset="0"/>
                        </a:rPr>
                        <a:t>2</a:t>
                      </a:r>
                      <a:endParaRPr lang="zh-CN" altLang="en-US" dirty="0">
                        <a:solidFill>
                          <a:schemeClr val="tx1"/>
                        </a:solidFill>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Avenir Book" panose="02000503020000020003" pitchFamily="2" charset="0"/>
                        </a:rPr>
                        <a:t>3</a:t>
                      </a:r>
                      <a:endParaRPr lang="zh-CN" altLang="en-US" dirty="0">
                        <a:solidFill>
                          <a:schemeClr val="tx1"/>
                        </a:solidFill>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953796"/>
                  </a:ext>
                </a:extLst>
              </a:tr>
            </a:tbl>
          </a:graphicData>
        </a:graphic>
      </p:graphicFrame>
      <p:graphicFrame>
        <p:nvGraphicFramePr>
          <p:cNvPr id="12" name="表格 11">
            <a:extLst>
              <a:ext uri="{FF2B5EF4-FFF2-40B4-BE49-F238E27FC236}">
                <a16:creationId xmlns:a16="http://schemas.microsoft.com/office/drawing/2014/main" id="{B496D55D-5417-E29F-1D9C-B3536B226855}"/>
              </a:ext>
            </a:extLst>
          </p:cNvPr>
          <p:cNvGraphicFramePr>
            <a:graphicFrameLocks noGrp="1"/>
          </p:cNvGraphicFramePr>
          <p:nvPr>
            <p:extLst>
              <p:ext uri="{D42A27DB-BD31-4B8C-83A1-F6EECF244321}">
                <p14:modId xmlns:p14="http://schemas.microsoft.com/office/powerpoint/2010/main" val="3283980005"/>
              </p:ext>
            </p:extLst>
          </p:nvPr>
        </p:nvGraphicFramePr>
        <p:xfrm>
          <a:off x="6471353" y="3956446"/>
          <a:ext cx="360000" cy="734400"/>
        </p:xfrm>
        <a:graphic>
          <a:graphicData uri="http://schemas.openxmlformats.org/drawingml/2006/table">
            <a:tbl>
              <a:tblPr firstRow="1" bandRow="1">
                <a:tableStyleId>{073A0DAA-6AF3-43AB-8588-CEC1D06C72B9}</a:tableStyleId>
              </a:tblPr>
              <a:tblGrid>
                <a:gridCol w="360000">
                  <a:extLst>
                    <a:ext uri="{9D8B030D-6E8A-4147-A177-3AD203B41FA5}">
                      <a16:colId xmlns:a16="http://schemas.microsoft.com/office/drawing/2014/main" val="3792586165"/>
                    </a:ext>
                  </a:extLst>
                </a:gridCol>
              </a:tblGrid>
              <a:tr h="367200">
                <a:tc>
                  <a:txBody>
                    <a:bodyPr/>
                    <a:lstStyle/>
                    <a:p>
                      <a:pPr algn="ctr"/>
                      <a:r>
                        <a:rPr lang="en-US" altLang="zh-CN" b="0" dirty="0">
                          <a:solidFill>
                            <a:schemeClr val="tx1"/>
                          </a:solidFill>
                          <a:latin typeface="Avenir Book" panose="02000503020000020003" pitchFamily="2" charset="0"/>
                        </a:rPr>
                        <a:t>A</a:t>
                      </a:r>
                      <a:endParaRPr lang="zh-CN" altLang="en-US" b="0" dirty="0">
                        <a:solidFill>
                          <a:schemeClr val="tx1"/>
                        </a:solidFill>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4196322"/>
                  </a:ext>
                </a:extLst>
              </a:tr>
              <a:tr h="367200">
                <a:tc>
                  <a:txBody>
                    <a:bodyPr/>
                    <a:lstStyle/>
                    <a:p>
                      <a:pPr algn="ctr"/>
                      <a:r>
                        <a:rPr lang="en-US" altLang="zh-CN" dirty="0">
                          <a:solidFill>
                            <a:schemeClr val="tx1"/>
                          </a:solidFill>
                          <a:latin typeface="Avenir Book" panose="02000503020000020003" pitchFamily="2" charset="0"/>
                        </a:rPr>
                        <a:t>1</a:t>
                      </a:r>
                      <a:endParaRPr lang="zh-CN" altLang="en-US" dirty="0">
                        <a:solidFill>
                          <a:schemeClr val="tx1"/>
                        </a:solidFill>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953796"/>
                  </a:ext>
                </a:extLst>
              </a:tr>
            </a:tbl>
          </a:graphicData>
        </a:graphic>
      </p:graphicFrame>
      <p:graphicFrame>
        <p:nvGraphicFramePr>
          <p:cNvPr id="13" name="表格 12">
            <a:extLst>
              <a:ext uri="{FF2B5EF4-FFF2-40B4-BE49-F238E27FC236}">
                <a16:creationId xmlns:a16="http://schemas.microsoft.com/office/drawing/2014/main" id="{89A48DF7-075C-0105-4D8C-4EFA8989F931}"/>
              </a:ext>
            </a:extLst>
          </p:cNvPr>
          <p:cNvGraphicFramePr>
            <a:graphicFrameLocks noGrp="1"/>
          </p:cNvGraphicFramePr>
          <p:nvPr>
            <p:extLst>
              <p:ext uri="{D42A27DB-BD31-4B8C-83A1-F6EECF244321}">
                <p14:modId xmlns:p14="http://schemas.microsoft.com/office/powerpoint/2010/main" val="134317398"/>
              </p:ext>
            </p:extLst>
          </p:nvPr>
        </p:nvGraphicFramePr>
        <p:xfrm>
          <a:off x="8355293" y="3941982"/>
          <a:ext cx="360000" cy="734400"/>
        </p:xfrm>
        <a:graphic>
          <a:graphicData uri="http://schemas.openxmlformats.org/drawingml/2006/table">
            <a:tbl>
              <a:tblPr firstRow="1" bandRow="1">
                <a:tableStyleId>{073A0DAA-6AF3-43AB-8588-CEC1D06C72B9}</a:tableStyleId>
              </a:tblPr>
              <a:tblGrid>
                <a:gridCol w="360000">
                  <a:extLst>
                    <a:ext uri="{9D8B030D-6E8A-4147-A177-3AD203B41FA5}">
                      <a16:colId xmlns:a16="http://schemas.microsoft.com/office/drawing/2014/main" val="3792586165"/>
                    </a:ext>
                  </a:extLst>
                </a:gridCol>
              </a:tblGrid>
              <a:tr h="367200">
                <a:tc>
                  <a:txBody>
                    <a:bodyPr/>
                    <a:lstStyle/>
                    <a:p>
                      <a:pPr algn="ctr"/>
                      <a:r>
                        <a:rPr lang="en-US" altLang="zh-CN" b="0" dirty="0">
                          <a:solidFill>
                            <a:schemeClr val="tx1"/>
                          </a:solidFill>
                          <a:latin typeface="Avenir Book" panose="02000503020000020003" pitchFamily="2" charset="0"/>
                        </a:rPr>
                        <a:t>C</a:t>
                      </a:r>
                      <a:endParaRPr lang="zh-CN" altLang="en-US" b="0" dirty="0">
                        <a:solidFill>
                          <a:schemeClr val="tx1"/>
                        </a:solidFill>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4196322"/>
                  </a:ext>
                </a:extLst>
              </a:tr>
              <a:tr h="367200">
                <a:tc>
                  <a:txBody>
                    <a:bodyPr/>
                    <a:lstStyle/>
                    <a:p>
                      <a:pPr algn="ctr"/>
                      <a:r>
                        <a:rPr lang="en-US" altLang="zh-CN" dirty="0">
                          <a:solidFill>
                            <a:schemeClr val="tx1"/>
                          </a:solidFill>
                          <a:latin typeface="Avenir Book" panose="02000503020000020003" pitchFamily="2" charset="0"/>
                        </a:rPr>
                        <a:t>2</a:t>
                      </a:r>
                      <a:endParaRPr lang="zh-CN" altLang="en-US" dirty="0">
                        <a:solidFill>
                          <a:schemeClr val="tx1"/>
                        </a:solidFill>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953796"/>
                  </a:ext>
                </a:extLst>
              </a:tr>
            </a:tbl>
          </a:graphicData>
        </a:graphic>
      </p:graphicFrame>
      <p:sp>
        <p:nvSpPr>
          <p:cNvPr id="17" name="文本框 16">
            <a:extLst>
              <a:ext uri="{FF2B5EF4-FFF2-40B4-BE49-F238E27FC236}">
                <a16:creationId xmlns:a16="http://schemas.microsoft.com/office/drawing/2014/main" id="{D3D16720-8C7A-96F8-38AB-03083E2890C6}"/>
              </a:ext>
            </a:extLst>
          </p:cNvPr>
          <p:cNvSpPr txBox="1"/>
          <p:nvPr/>
        </p:nvSpPr>
        <p:spPr>
          <a:xfrm>
            <a:off x="5889790" y="3374013"/>
            <a:ext cx="1686335" cy="400110"/>
          </a:xfrm>
          <a:prstGeom prst="rect">
            <a:avLst/>
          </a:prstGeom>
          <a:noFill/>
        </p:spPr>
        <p:txBody>
          <a:bodyPr wrap="square" rtlCol="0">
            <a:spAutoFit/>
          </a:bodyPr>
          <a:lstStyle/>
          <a:p>
            <a:r>
              <a:rPr kumimoji="1" lang="en-US" altLang="zh-CN" sz="2000" dirty="0">
                <a:solidFill>
                  <a:srgbClr val="FF0000"/>
                </a:solidFill>
                <a:latin typeface="Rockwell" panose="02060603020205020403" pitchFamily="18" charset="0"/>
              </a:rPr>
              <a:t>ground truth</a:t>
            </a:r>
            <a:endParaRPr kumimoji="1" lang="zh-CN" altLang="en-US" sz="2000" dirty="0">
              <a:solidFill>
                <a:srgbClr val="FF0000"/>
              </a:solidFill>
              <a:latin typeface="Rockwell" panose="02060603020205020403" pitchFamily="18" charset="0"/>
            </a:endParaRPr>
          </a:p>
        </p:txBody>
      </p:sp>
      <p:sp>
        <p:nvSpPr>
          <p:cNvPr id="18" name="文本框 17">
            <a:extLst>
              <a:ext uri="{FF2B5EF4-FFF2-40B4-BE49-F238E27FC236}">
                <a16:creationId xmlns:a16="http://schemas.microsoft.com/office/drawing/2014/main" id="{D7A388D9-0A8A-8379-171C-515CD571CB89}"/>
              </a:ext>
            </a:extLst>
          </p:cNvPr>
          <p:cNvSpPr txBox="1"/>
          <p:nvPr/>
        </p:nvSpPr>
        <p:spPr>
          <a:xfrm>
            <a:off x="7576125" y="3374013"/>
            <a:ext cx="1642331" cy="400110"/>
          </a:xfrm>
          <a:prstGeom prst="rect">
            <a:avLst/>
          </a:prstGeom>
          <a:noFill/>
        </p:spPr>
        <p:txBody>
          <a:bodyPr wrap="square" rtlCol="0">
            <a:spAutoFit/>
          </a:bodyPr>
          <a:lstStyle/>
          <a:p>
            <a:r>
              <a:rPr kumimoji="1" lang="en-US" altLang="zh-CN" sz="2000" dirty="0">
                <a:solidFill>
                  <a:srgbClr val="00FF00"/>
                </a:solidFill>
                <a:latin typeface="Rockwell" panose="02060603020205020403" pitchFamily="18" charset="0"/>
              </a:rPr>
              <a:t>query result</a:t>
            </a:r>
            <a:endParaRPr kumimoji="1" lang="zh-CN" altLang="en-US" sz="2000" dirty="0">
              <a:solidFill>
                <a:srgbClr val="00FF00"/>
              </a:solidFill>
              <a:latin typeface="Rockwell" panose="02060603020205020403" pitchFamily="18" charset="0"/>
            </a:endParaRPr>
          </a:p>
        </p:txBody>
      </p:sp>
    </p:spTree>
    <p:extLst>
      <p:ext uri="{BB962C8B-B14F-4D97-AF65-F5344CB8AC3E}">
        <p14:creationId xmlns:p14="http://schemas.microsoft.com/office/powerpoint/2010/main" val="190253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表格 53">
            <a:extLst>
              <a:ext uri="{FF2B5EF4-FFF2-40B4-BE49-F238E27FC236}">
                <a16:creationId xmlns:a16="http://schemas.microsoft.com/office/drawing/2014/main" id="{CE5AFDF7-BC40-5DB4-4538-914602765481}"/>
              </a:ext>
            </a:extLst>
          </p:cNvPr>
          <p:cNvGraphicFramePr>
            <a:graphicFrameLocks noGrp="1"/>
          </p:cNvGraphicFramePr>
          <p:nvPr>
            <p:extLst>
              <p:ext uri="{D42A27DB-BD31-4B8C-83A1-F6EECF244321}">
                <p14:modId xmlns:p14="http://schemas.microsoft.com/office/powerpoint/2010/main" val="2980695393"/>
              </p:ext>
            </p:extLst>
          </p:nvPr>
        </p:nvGraphicFramePr>
        <p:xfrm>
          <a:off x="1917091" y="5419753"/>
          <a:ext cx="5309818" cy="1112520"/>
        </p:xfrm>
        <a:graphic>
          <a:graphicData uri="http://schemas.openxmlformats.org/drawingml/2006/table">
            <a:tbl>
              <a:tblPr bandRow="1">
                <a:tableStyleId>{073A0DAA-6AF3-43AB-8588-CEC1D06C72B9}</a:tableStyleId>
              </a:tblPr>
              <a:tblGrid>
                <a:gridCol w="2381013">
                  <a:extLst>
                    <a:ext uri="{9D8B030D-6E8A-4147-A177-3AD203B41FA5}">
                      <a16:colId xmlns:a16="http://schemas.microsoft.com/office/drawing/2014/main" val="2147272442"/>
                    </a:ext>
                  </a:extLst>
                </a:gridCol>
                <a:gridCol w="1558977">
                  <a:extLst>
                    <a:ext uri="{9D8B030D-6E8A-4147-A177-3AD203B41FA5}">
                      <a16:colId xmlns:a16="http://schemas.microsoft.com/office/drawing/2014/main" val="727035705"/>
                    </a:ext>
                  </a:extLst>
                </a:gridCol>
                <a:gridCol w="1369828">
                  <a:extLst>
                    <a:ext uri="{9D8B030D-6E8A-4147-A177-3AD203B41FA5}">
                      <a16:colId xmlns:a16="http://schemas.microsoft.com/office/drawing/2014/main" val="2397580826"/>
                    </a:ext>
                  </a:extLst>
                </a:gridCol>
              </a:tblGrid>
              <a:tr h="370840">
                <a:tc>
                  <a:txBody>
                    <a:bodyPr/>
                    <a:lstStyle/>
                    <a:p>
                      <a:pPr algn="ctr"/>
                      <a:endParaRPr lang="zh-CN" altLang="en-US" dirty="0">
                        <a:latin typeface="Avenir Book" panose="02000503020000020003" pitchFamily="2"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altLang="zh-CN" dirty="0">
                          <a:latin typeface="Avenir Book" panose="02000503020000020003" pitchFamily="2" charset="0"/>
                        </a:rPr>
                        <a:t>Precision</a:t>
                      </a:r>
                      <a:endParaRPr lang="zh-CN" altLang="en-US" dirty="0">
                        <a:latin typeface="Avenir Book" panose="02000503020000020003" pitchFamily="2" charset="0"/>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latin typeface="Avenir Book" panose="02000503020000020003" pitchFamily="2" charset="0"/>
                        </a:rPr>
                        <a:t>Recall</a:t>
                      </a:r>
                      <a:endParaRPr lang="zh-CN" altLang="en-US" dirty="0">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31407"/>
                  </a:ext>
                </a:extLst>
              </a:tr>
              <a:tr h="370840">
                <a:tc>
                  <a:txBody>
                    <a:bodyPr/>
                    <a:lstStyle/>
                    <a:p>
                      <a:pPr algn="ctr"/>
                      <a:r>
                        <a:rPr lang="en-US" altLang="zh-CN" dirty="0">
                          <a:latin typeface="Avenir Book" panose="02000503020000020003" pitchFamily="2" charset="0"/>
                        </a:rPr>
                        <a:t>Asynchronous query</a:t>
                      </a:r>
                      <a:endParaRPr lang="zh-CN" altLang="en-US" dirty="0">
                        <a:latin typeface="Avenir Book" panose="02000503020000020003" pitchFamily="2" charset="0"/>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endParaRPr lang="zh-CN" altLang="en-US" dirty="0">
                        <a:latin typeface="Avenir Book" panose="02000503020000020003" pitchFamily="2" charset="0"/>
                      </a:endParaRP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957235714"/>
                  </a:ext>
                </a:extLst>
              </a:tr>
              <a:tr h="370840">
                <a:tc>
                  <a:txBody>
                    <a:bodyPr/>
                    <a:lstStyle/>
                    <a:p>
                      <a:pPr algn="ctr"/>
                      <a:r>
                        <a:rPr lang="en-US" altLang="zh-CN" dirty="0">
                          <a:latin typeface="Avenir Book" panose="02000503020000020003" pitchFamily="2" charset="0"/>
                        </a:rPr>
                        <a:t>Data-plane query</a:t>
                      </a:r>
                      <a:endParaRPr lang="zh-CN" altLang="en-US" dirty="0">
                        <a:latin typeface="Avenir Book" panose="02000503020000020003" pitchFamily="2" charset="0"/>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zh-CN" altLang="en-US" dirty="0">
                        <a:latin typeface="Avenir Book" panose="02000503020000020003" pitchFamily="2" charset="0"/>
                      </a:endParaRPr>
                    </a:p>
                  </a:txBody>
                  <a:tcP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zh-CN" altLang="en-US" dirty="0">
                        <a:latin typeface="Avenir Book" panose="02000503020000020003" pitchFamily="2" charset="0"/>
                      </a:endParaRPr>
                    </a:p>
                  </a:txBody>
                  <a:tcP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41581002"/>
                  </a:ext>
                </a:extLst>
              </a:tr>
            </a:tbl>
          </a:graphicData>
        </a:graphic>
      </p:graphicFrame>
      <p:sp>
        <p:nvSpPr>
          <p:cNvPr id="2" name="标题 1">
            <a:extLst>
              <a:ext uri="{FF2B5EF4-FFF2-40B4-BE49-F238E27FC236}">
                <a16:creationId xmlns:a16="http://schemas.microsoft.com/office/drawing/2014/main" id="{1EE28995-6F38-A8AF-ED22-69D3DC16FC30}"/>
              </a:ext>
            </a:extLst>
          </p:cNvPr>
          <p:cNvSpPr>
            <a:spLocks noGrp="1"/>
          </p:cNvSpPr>
          <p:nvPr>
            <p:ph type="title"/>
          </p:nvPr>
        </p:nvSpPr>
        <p:spPr>
          <a:xfrm>
            <a:off x="260825" y="337664"/>
            <a:ext cx="8653895" cy="1325563"/>
          </a:xfrm>
        </p:spPr>
        <p:txBody>
          <a:bodyPr>
            <a:normAutofit/>
          </a:bodyPr>
          <a:lstStyle/>
          <a:p>
            <a:r>
              <a:rPr kumimoji="1" lang="en-US" altLang="zh-CN" sz="4000" dirty="0" err="1">
                <a:latin typeface="Rockwell" panose="02060603020205020403" pitchFamily="18" charset="0"/>
              </a:rPr>
              <a:t>PrintQueue</a:t>
            </a:r>
            <a:r>
              <a:rPr kumimoji="1" lang="en-US" altLang="zh-CN" sz="4000" dirty="0">
                <a:latin typeface="Rockwell" panose="02060603020205020403" pitchFamily="18" charset="0"/>
              </a:rPr>
              <a:t> achieves high accuracy</a:t>
            </a:r>
            <a:endParaRPr kumimoji="1" lang="zh-CN" altLang="en-US" sz="4000" dirty="0">
              <a:latin typeface="Rockwell" panose="02060603020205020403" pitchFamily="18" charset="0"/>
            </a:endParaRPr>
          </a:p>
        </p:txBody>
      </p:sp>
      <p:graphicFrame>
        <p:nvGraphicFramePr>
          <p:cNvPr id="14" name="图表 13">
            <a:extLst>
              <a:ext uri="{FF2B5EF4-FFF2-40B4-BE49-F238E27FC236}">
                <a16:creationId xmlns:a16="http://schemas.microsoft.com/office/drawing/2014/main" id="{C7B6B96E-809C-AC8D-35DF-AD7DACBF4541}"/>
              </a:ext>
            </a:extLst>
          </p:cNvPr>
          <p:cNvGraphicFramePr/>
          <p:nvPr>
            <p:extLst>
              <p:ext uri="{D42A27DB-BD31-4B8C-83A1-F6EECF244321}">
                <p14:modId xmlns:p14="http://schemas.microsoft.com/office/powerpoint/2010/main" val="3841840085"/>
              </p:ext>
            </p:extLst>
          </p:nvPr>
        </p:nvGraphicFramePr>
        <p:xfrm>
          <a:off x="1517897" y="2342280"/>
          <a:ext cx="2201777" cy="9793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a:extLst>
              <a:ext uri="{FF2B5EF4-FFF2-40B4-BE49-F238E27FC236}">
                <a16:creationId xmlns:a16="http://schemas.microsoft.com/office/drawing/2014/main" id="{EA0EB7AF-0FD5-9763-B090-BFF84B02385A}"/>
              </a:ext>
            </a:extLst>
          </p:cNvPr>
          <p:cNvGraphicFramePr/>
          <p:nvPr>
            <p:extLst>
              <p:ext uri="{D42A27DB-BD31-4B8C-83A1-F6EECF244321}">
                <p14:modId xmlns:p14="http://schemas.microsoft.com/office/powerpoint/2010/main" val="3851318263"/>
              </p:ext>
            </p:extLst>
          </p:nvPr>
        </p:nvGraphicFramePr>
        <p:xfrm>
          <a:off x="1517897" y="2622695"/>
          <a:ext cx="2201777" cy="9793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图表 15">
            <a:extLst>
              <a:ext uri="{FF2B5EF4-FFF2-40B4-BE49-F238E27FC236}">
                <a16:creationId xmlns:a16="http://schemas.microsoft.com/office/drawing/2014/main" id="{16F55DE4-9CA4-D8EE-BAC9-A7832B904C2A}"/>
              </a:ext>
            </a:extLst>
          </p:cNvPr>
          <p:cNvGraphicFramePr/>
          <p:nvPr>
            <p:extLst>
              <p:ext uri="{D42A27DB-BD31-4B8C-83A1-F6EECF244321}">
                <p14:modId xmlns:p14="http://schemas.microsoft.com/office/powerpoint/2010/main" val="3003316005"/>
              </p:ext>
            </p:extLst>
          </p:nvPr>
        </p:nvGraphicFramePr>
        <p:xfrm>
          <a:off x="1517897" y="3179261"/>
          <a:ext cx="2201777" cy="9793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图表 16">
            <a:extLst>
              <a:ext uri="{FF2B5EF4-FFF2-40B4-BE49-F238E27FC236}">
                <a16:creationId xmlns:a16="http://schemas.microsoft.com/office/drawing/2014/main" id="{DD55ACD4-ACB0-B638-C8F9-BAAAC5D3F237}"/>
              </a:ext>
            </a:extLst>
          </p:cNvPr>
          <p:cNvGraphicFramePr/>
          <p:nvPr>
            <p:extLst>
              <p:ext uri="{D42A27DB-BD31-4B8C-83A1-F6EECF244321}">
                <p14:modId xmlns:p14="http://schemas.microsoft.com/office/powerpoint/2010/main" val="427360559"/>
              </p:ext>
            </p:extLst>
          </p:nvPr>
        </p:nvGraphicFramePr>
        <p:xfrm>
          <a:off x="1517897" y="3455714"/>
          <a:ext cx="2201777" cy="97931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图表 18">
            <a:extLst>
              <a:ext uri="{FF2B5EF4-FFF2-40B4-BE49-F238E27FC236}">
                <a16:creationId xmlns:a16="http://schemas.microsoft.com/office/drawing/2014/main" id="{AC61CF51-4BBB-7548-4F7F-C9FC7850DA2C}"/>
              </a:ext>
            </a:extLst>
          </p:cNvPr>
          <p:cNvGraphicFramePr/>
          <p:nvPr>
            <p:extLst>
              <p:ext uri="{D42A27DB-BD31-4B8C-83A1-F6EECF244321}">
                <p14:modId xmlns:p14="http://schemas.microsoft.com/office/powerpoint/2010/main" val="3977884217"/>
              </p:ext>
            </p:extLst>
          </p:nvPr>
        </p:nvGraphicFramePr>
        <p:xfrm>
          <a:off x="1517897" y="4292695"/>
          <a:ext cx="2201777" cy="97931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图表 20">
            <a:extLst>
              <a:ext uri="{FF2B5EF4-FFF2-40B4-BE49-F238E27FC236}">
                <a16:creationId xmlns:a16="http://schemas.microsoft.com/office/drawing/2014/main" id="{D15B7EBA-3D56-E4ED-D0A7-E2143357C70F}"/>
              </a:ext>
            </a:extLst>
          </p:cNvPr>
          <p:cNvGraphicFramePr/>
          <p:nvPr>
            <p:extLst>
              <p:ext uri="{D42A27DB-BD31-4B8C-83A1-F6EECF244321}">
                <p14:modId xmlns:p14="http://schemas.microsoft.com/office/powerpoint/2010/main" val="3336172550"/>
              </p:ext>
            </p:extLst>
          </p:nvPr>
        </p:nvGraphicFramePr>
        <p:xfrm>
          <a:off x="1517897" y="4015169"/>
          <a:ext cx="2201777" cy="979310"/>
        </p:xfrm>
        <a:graphic>
          <a:graphicData uri="http://schemas.openxmlformats.org/drawingml/2006/chart">
            <c:chart xmlns:c="http://schemas.openxmlformats.org/drawingml/2006/chart" xmlns:r="http://schemas.openxmlformats.org/officeDocument/2006/relationships" r:id="rId8"/>
          </a:graphicData>
        </a:graphic>
      </p:graphicFrame>
      <p:sp>
        <p:nvSpPr>
          <p:cNvPr id="26" name="文本框 25">
            <a:extLst>
              <a:ext uri="{FF2B5EF4-FFF2-40B4-BE49-F238E27FC236}">
                <a16:creationId xmlns:a16="http://schemas.microsoft.com/office/drawing/2014/main" id="{EC988D2A-C034-FCD1-7F0E-B1E64FD4542A}"/>
              </a:ext>
            </a:extLst>
          </p:cNvPr>
          <p:cNvSpPr txBox="1"/>
          <p:nvPr/>
        </p:nvSpPr>
        <p:spPr>
          <a:xfrm>
            <a:off x="1603943" y="2392325"/>
            <a:ext cx="2129586" cy="338554"/>
          </a:xfrm>
          <a:prstGeom prst="rect">
            <a:avLst/>
          </a:prstGeom>
          <a:noFill/>
        </p:spPr>
        <p:txBody>
          <a:bodyPr wrap="square" rtlCol="0">
            <a:spAutoFit/>
          </a:bodyPr>
          <a:lstStyle/>
          <a:p>
            <a:r>
              <a:rPr kumimoji="1" lang="en-US" altLang="zh-CN" sz="1600" dirty="0">
                <a:latin typeface="Rockwell" panose="02060603020205020403" pitchFamily="18" charset="0"/>
              </a:rPr>
              <a:t>0              0.5              1</a:t>
            </a:r>
            <a:endParaRPr kumimoji="1" lang="zh-CN" altLang="en-US" sz="1600" dirty="0">
              <a:latin typeface="Rockwell" panose="02060603020205020403" pitchFamily="18" charset="0"/>
            </a:endParaRPr>
          </a:p>
        </p:txBody>
      </p:sp>
      <p:sp>
        <p:nvSpPr>
          <p:cNvPr id="27" name="文本框 26">
            <a:extLst>
              <a:ext uri="{FF2B5EF4-FFF2-40B4-BE49-F238E27FC236}">
                <a16:creationId xmlns:a16="http://schemas.microsoft.com/office/drawing/2014/main" id="{7C7F0806-C2A8-2A76-A6AE-E8E83C8EB0B6}"/>
              </a:ext>
            </a:extLst>
          </p:cNvPr>
          <p:cNvSpPr txBox="1"/>
          <p:nvPr/>
        </p:nvSpPr>
        <p:spPr>
          <a:xfrm>
            <a:off x="90878" y="2760983"/>
            <a:ext cx="1734329" cy="400110"/>
          </a:xfrm>
          <a:prstGeom prst="rect">
            <a:avLst/>
          </a:prstGeom>
          <a:noFill/>
        </p:spPr>
        <p:txBody>
          <a:bodyPr wrap="square" rtlCol="0">
            <a:spAutoFit/>
          </a:bodyPr>
          <a:lstStyle/>
          <a:p>
            <a:r>
              <a:rPr kumimoji="1" lang="en-US" altLang="zh-CN" sz="2000" dirty="0" err="1">
                <a:latin typeface="Rockwell" panose="02060603020205020403" pitchFamily="18" charset="0"/>
              </a:rPr>
              <a:t>PrintQueue</a:t>
            </a:r>
            <a:endParaRPr kumimoji="1" lang="zh-CN" altLang="en-US" sz="2000" dirty="0">
              <a:latin typeface="Rockwell" panose="02060603020205020403" pitchFamily="18" charset="0"/>
            </a:endParaRPr>
          </a:p>
        </p:txBody>
      </p:sp>
      <p:sp>
        <p:nvSpPr>
          <p:cNvPr id="29" name="文本框 28">
            <a:extLst>
              <a:ext uri="{FF2B5EF4-FFF2-40B4-BE49-F238E27FC236}">
                <a16:creationId xmlns:a16="http://schemas.microsoft.com/office/drawing/2014/main" id="{0EC3A01D-4148-30C4-EF97-175A0CF8781A}"/>
              </a:ext>
            </a:extLst>
          </p:cNvPr>
          <p:cNvSpPr txBox="1"/>
          <p:nvPr/>
        </p:nvSpPr>
        <p:spPr>
          <a:xfrm>
            <a:off x="201394" y="3620238"/>
            <a:ext cx="1316503" cy="400110"/>
          </a:xfrm>
          <a:prstGeom prst="rect">
            <a:avLst/>
          </a:prstGeom>
          <a:noFill/>
        </p:spPr>
        <p:txBody>
          <a:bodyPr wrap="square" rtlCol="0">
            <a:spAutoFit/>
          </a:bodyPr>
          <a:lstStyle/>
          <a:p>
            <a:r>
              <a:rPr kumimoji="1" lang="en-US" altLang="zh-CN" sz="2000" dirty="0" err="1">
                <a:latin typeface="Rockwell" panose="02060603020205020403" pitchFamily="18" charset="0"/>
              </a:rPr>
              <a:t>HashPipe</a:t>
            </a:r>
            <a:endParaRPr kumimoji="1" lang="zh-CN" altLang="en-US" sz="2000" dirty="0">
              <a:latin typeface="Rockwell" panose="02060603020205020403" pitchFamily="18" charset="0"/>
            </a:endParaRPr>
          </a:p>
        </p:txBody>
      </p:sp>
      <p:sp>
        <p:nvSpPr>
          <p:cNvPr id="30" name="文本框 29">
            <a:extLst>
              <a:ext uri="{FF2B5EF4-FFF2-40B4-BE49-F238E27FC236}">
                <a16:creationId xmlns:a16="http://schemas.microsoft.com/office/drawing/2014/main" id="{FA64D3A5-78F6-E39D-1CD4-285E4326A908}"/>
              </a:ext>
            </a:extLst>
          </p:cNvPr>
          <p:cNvSpPr txBox="1"/>
          <p:nvPr/>
        </p:nvSpPr>
        <p:spPr>
          <a:xfrm>
            <a:off x="110792" y="4435962"/>
            <a:ext cx="1525415" cy="400110"/>
          </a:xfrm>
          <a:prstGeom prst="rect">
            <a:avLst/>
          </a:prstGeom>
          <a:noFill/>
        </p:spPr>
        <p:txBody>
          <a:bodyPr wrap="square" rtlCol="0">
            <a:spAutoFit/>
          </a:bodyPr>
          <a:lstStyle/>
          <a:p>
            <a:r>
              <a:rPr kumimoji="1" lang="en-US" altLang="zh-CN" sz="2000" dirty="0" err="1">
                <a:latin typeface="Rockwell" panose="02060603020205020403" pitchFamily="18" charset="0"/>
              </a:rPr>
              <a:t>FlowRadar</a:t>
            </a:r>
            <a:endParaRPr kumimoji="1" lang="zh-CN" altLang="en-US" sz="2000" dirty="0">
              <a:latin typeface="Rockwell" panose="02060603020205020403" pitchFamily="18" charset="0"/>
            </a:endParaRPr>
          </a:p>
        </p:txBody>
      </p:sp>
      <p:sp>
        <p:nvSpPr>
          <p:cNvPr id="31" name="文本框 30">
            <a:extLst>
              <a:ext uri="{FF2B5EF4-FFF2-40B4-BE49-F238E27FC236}">
                <a16:creationId xmlns:a16="http://schemas.microsoft.com/office/drawing/2014/main" id="{A75ECAF1-1388-D6D9-4A78-EA975842A895}"/>
              </a:ext>
            </a:extLst>
          </p:cNvPr>
          <p:cNvSpPr txBox="1"/>
          <p:nvPr/>
        </p:nvSpPr>
        <p:spPr>
          <a:xfrm>
            <a:off x="1825207" y="1808046"/>
            <a:ext cx="1734329" cy="400110"/>
          </a:xfrm>
          <a:prstGeom prst="rect">
            <a:avLst/>
          </a:prstGeom>
          <a:noFill/>
        </p:spPr>
        <p:txBody>
          <a:bodyPr wrap="square" rtlCol="0">
            <a:spAutoFit/>
          </a:bodyPr>
          <a:lstStyle/>
          <a:p>
            <a:r>
              <a:rPr kumimoji="1" lang="en-US" altLang="zh-CN" sz="2000" dirty="0">
                <a:latin typeface="Rockwell" panose="02060603020205020403" pitchFamily="18" charset="0"/>
              </a:rPr>
              <a:t>Wisconsin</a:t>
            </a:r>
            <a:endParaRPr kumimoji="1" lang="zh-CN" altLang="en-US" sz="2000" dirty="0">
              <a:latin typeface="Rockwell" panose="02060603020205020403" pitchFamily="18" charset="0"/>
            </a:endParaRPr>
          </a:p>
        </p:txBody>
      </p:sp>
      <p:sp>
        <p:nvSpPr>
          <p:cNvPr id="32" name="文本框 31">
            <a:extLst>
              <a:ext uri="{FF2B5EF4-FFF2-40B4-BE49-F238E27FC236}">
                <a16:creationId xmlns:a16="http://schemas.microsoft.com/office/drawing/2014/main" id="{A6B9E35B-A4F6-3DAB-D795-223997FB8CE7}"/>
              </a:ext>
            </a:extLst>
          </p:cNvPr>
          <p:cNvSpPr txBox="1"/>
          <p:nvPr/>
        </p:nvSpPr>
        <p:spPr>
          <a:xfrm>
            <a:off x="4587773" y="1808046"/>
            <a:ext cx="1274618" cy="400110"/>
          </a:xfrm>
          <a:prstGeom prst="rect">
            <a:avLst/>
          </a:prstGeom>
          <a:noFill/>
        </p:spPr>
        <p:txBody>
          <a:bodyPr wrap="square" rtlCol="0">
            <a:spAutoFit/>
          </a:bodyPr>
          <a:lstStyle/>
          <a:p>
            <a:r>
              <a:rPr kumimoji="1" lang="en-US" altLang="zh-CN" sz="2000" dirty="0">
                <a:latin typeface="Rockwell" panose="02060603020205020403" pitchFamily="18" charset="0"/>
              </a:rPr>
              <a:t>DCTCP</a:t>
            </a:r>
            <a:endParaRPr kumimoji="1" lang="zh-CN" altLang="en-US" sz="2000" dirty="0">
              <a:latin typeface="Rockwell" panose="02060603020205020403" pitchFamily="18" charset="0"/>
            </a:endParaRPr>
          </a:p>
        </p:txBody>
      </p:sp>
      <p:sp>
        <p:nvSpPr>
          <p:cNvPr id="33" name="文本框 32">
            <a:extLst>
              <a:ext uri="{FF2B5EF4-FFF2-40B4-BE49-F238E27FC236}">
                <a16:creationId xmlns:a16="http://schemas.microsoft.com/office/drawing/2014/main" id="{B26ACAB6-430E-0321-B830-66824B491224}"/>
              </a:ext>
            </a:extLst>
          </p:cNvPr>
          <p:cNvSpPr txBox="1"/>
          <p:nvPr/>
        </p:nvSpPr>
        <p:spPr>
          <a:xfrm>
            <a:off x="7386633" y="1748998"/>
            <a:ext cx="740557" cy="400110"/>
          </a:xfrm>
          <a:prstGeom prst="rect">
            <a:avLst/>
          </a:prstGeom>
          <a:noFill/>
        </p:spPr>
        <p:txBody>
          <a:bodyPr wrap="square" rtlCol="0">
            <a:spAutoFit/>
          </a:bodyPr>
          <a:lstStyle/>
          <a:p>
            <a:r>
              <a:rPr kumimoji="1" lang="en-US" altLang="zh-CN" sz="2000" dirty="0">
                <a:latin typeface="Rockwell" panose="02060603020205020403" pitchFamily="18" charset="0"/>
              </a:rPr>
              <a:t>VL2</a:t>
            </a:r>
            <a:endParaRPr kumimoji="1" lang="zh-CN" altLang="en-US" sz="2000" dirty="0">
              <a:latin typeface="Rockwell" panose="02060603020205020403" pitchFamily="18" charset="0"/>
            </a:endParaRPr>
          </a:p>
        </p:txBody>
      </p:sp>
      <p:graphicFrame>
        <p:nvGraphicFramePr>
          <p:cNvPr id="34" name="图表 33">
            <a:extLst>
              <a:ext uri="{FF2B5EF4-FFF2-40B4-BE49-F238E27FC236}">
                <a16:creationId xmlns:a16="http://schemas.microsoft.com/office/drawing/2014/main" id="{6AEA30F3-1E31-518C-5D2A-C940700DC273}"/>
              </a:ext>
            </a:extLst>
          </p:cNvPr>
          <p:cNvGraphicFramePr/>
          <p:nvPr>
            <p:extLst>
              <p:ext uri="{D42A27DB-BD31-4B8C-83A1-F6EECF244321}">
                <p14:modId xmlns:p14="http://schemas.microsoft.com/office/powerpoint/2010/main" val="3846548745"/>
              </p:ext>
            </p:extLst>
          </p:nvPr>
        </p:nvGraphicFramePr>
        <p:xfrm>
          <a:off x="4025890" y="2331357"/>
          <a:ext cx="2201777" cy="97931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5" name="图表 34">
            <a:extLst>
              <a:ext uri="{FF2B5EF4-FFF2-40B4-BE49-F238E27FC236}">
                <a16:creationId xmlns:a16="http://schemas.microsoft.com/office/drawing/2014/main" id="{813356DD-FDA3-AB92-4A9D-73CBC271F425}"/>
              </a:ext>
            </a:extLst>
          </p:cNvPr>
          <p:cNvGraphicFramePr/>
          <p:nvPr>
            <p:extLst>
              <p:ext uri="{D42A27DB-BD31-4B8C-83A1-F6EECF244321}">
                <p14:modId xmlns:p14="http://schemas.microsoft.com/office/powerpoint/2010/main" val="2670341993"/>
              </p:ext>
            </p:extLst>
          </p:nvPr>
        </p:nvGraphicFramePr>
        <p:xfrm>
          <a:off x="4025889" y="2609944"/>
          <a:ext cx="2201777" cy="97931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6" name="图表 35">
            <a:extLst>
              <a:ext uri="{FF2B5EF4-FFF2-40B4-BE49-F238E27FC236}">
                <a16:creationId xmlns:a16="http://schemas.microsoft.com/office/drawing/2014/main" id="{26D21FA6-E942-A553-213D-1EA0EC11D010}"/>
              </a:ext>
            </a:extLst>
          </p:cNvPr>
          <p:cNvGraphicFramePr/>
          <p:nvPr>
            <p:extLst>
              <p:ext uri="{D42A27DB-BD31-4B8C-83A1-F6EECF244321}">
                <p14:modId xmlns:p14="http://schemas.microsoft.com/office/powerpoint/2010/main" val="3919530755"/>
              </p:ext>
            </p:extLst>
          </p:nvPr>
        </p:nvGraphicFramePr>
        <p:xfrm>
          <a:off x="4025890" y="3168338"/>
          <a:ext cx="2201777" cy="97931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7" name="图表 36">
            <a:extLst>
              <a:ext uri="{FF2B5EF4-FFF2-40B4-BE49-F238E27FC236}">
                <a16:creationId xmlns:a16="http://schemas.microsoft.com/office/drawing/2014/main" id="{A87F2F88-4F3D-1C41-3316-60E92A87B654}"/>
              </a:ext>
            </a:extLst>
          </p:cNvPr>
          <p:cNvGraphicFramePr/>
          <p:nvPr>
            <p:extLst>
              <p:ext uri="{D42A27DB-BD31-4B8C-83A1-F6EECF244321}">
                <p14:modId xmlns:p14="http://schemas.microsoft.com/office/powerpoint/2010/main" val="1602265917"/>
              </p:ext>
            </p:extLst>
          </p:nvPr>
        </p:nvGraphicFramePr>
        <p:xfrm>
          <a:off x="4025890" y="3444791"/>
          <a:ext cx="2201777" cy="97931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8" name="图表 37">
            <a:extLst>
              <a:ext uri="{FF2B5EF4-FFF2-40B4-BE49-F238E27FC236}">
                <a16:creationId xmlns:a16="http://schemas.microsoft.com/office/drawing/2014/main" id="{191250FE-318E-FF6A-CB3D-14F31F919E2A}"/>
              </a:ext>
            </a:extLst>
          </p:cNvPr>
          <p:cNvGraphicFramePr/>
          <p:nvPr>
            <p:extLst>
              <p:ext uri="{D42A27DB-BD31-4B8C-83A1-F6EECF244321}">
                <p14:modId xmlns:p14="http://schemas.microsoft.com/office/powerpoint/2010/main" val="2110340347"/>
              </p:ext>
            </p:extLst>
          </p:nvPr>
        </p:nvGraphicFramePr>
        <p:xfrm>
          <a:off x="4025890" y="4281772"/>
          <a:ext cx="2201777" cy="97931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9" name="图表 38">
            <a:extLst>
              <a:ext uri="{FF2B5EF4-FFF2-40B4-BE49-F238E27FC236}">
                <a16:creationId xmlns:a16="http://schemas.microsoft.com/office/drawing/2014/main" id="{B1BD35B7-8EB8-CAF2-DA40-B35BD6D424CB}"/>
              </a:ext>
            </a:extLst>
          </p:cNvPr>
          <p:cNvGraphicFramePr/>
          <p:nvPr>
            <p:extLst>
              <p:ext uri="{D42A27DB-BD31-4B8C-83A1-F6EECF244321}">
                <p14:modId xmlns:p14="http://schemas.microsoft.com/office/powerpoint/2010/main" val="3309124168"/>
              </p:ext>
            </p:extLst>
          </p:nvPr>
        </p:nvGraphicFramePr>
        <p:xfrm>
          <a:off x="4025889" y="4015169"/>
          <a:ext cx="2201777" cy="979310"/>
        </p:xfrm>
        <a:graphic>
          <a:graphicData uri="http://schemas.openxmlformats.org/drawingml/2006/chart">
            <c:chart xmlns:c="http://schemas.openxmlformats.org/drawingml/2006/chart" xmlns:r="http://schemas.openxmlformats.org/officeDocument/2006/relationships" r:id="rId14"/>
          </a:graphicData>
        </a:graphic>
      </p:graphicFrame>
      <p:sp>
        <p:nvSpPr>
          <p:cNvPr id="40" name="文本框 39">
            <a:extLst>
              <a:ext uri="{FF2B5EF4-FFF2-40B4-BE49-F238E27FC236}">
                <a16:creationId xmlns:a16="http://schemas.microsoft.com/office/drawing/2014/main" id="{32F7FC55-454F-62FE-EF42-4BA7A9A0EC8A}"/>
              </a:ext>
            </a:extLst>
          </p:cNvPr>
          <p:cNvSpPr txBox="1"/>
          <p:nvPr/>
        </p:nvSpPr>
        <p:spPr>
          <a:xfrm>
            <a:off x="4111936" y="2395257"/>
            <a:ext cx="2129586" cy="338554"/>
          </a:xfrm>
          <a:prstGeom prst="rect">
            <a:avLst/>
          </a:prstGeom>
          <a:noFill/>
        </p:spPr>
        <p:txBody>
          <a:bodyPr wrap="square" rtlCol="0">
            <a:spAutoFit/>
          </a:bodyPr>
          <a:lstStyle/>
          <a:p>
            <a:r>
              <a:rPr kumimoji="1" lang="en-US" altLang="zh-CN" sz="1600" dirty="0">
                <a:latin typeface="Rockwell" panose="02060603020205020403" pitchFamily="18" charset="0"/>
              </a:rPr>
              <a:t>0              0.5              1</a:t>
            </a:r>
            <a:endParaRPr kumimoji="1" lang="zh-CN" altLang="en-US" sz="1600" dirty="0">
              <a:latin typeface="Rockwell" panose="02060603020205020403" pitchFamily="18" charset="0"/>
            </a:endParaRPr>
          </a:p>
        </p:txBody>
      </p:sp>
      <p:graphicFrame>
        <p:nvGraphicFramePr>
          <p:cNvPr id="42" name="图表 41">
            <a:extLst>
              <a:ext uri="{FF2B5EF4-FFF2-40B4-BE49-F238E27FC236}">
                <a16:creationId xmlns:a16="http://schemas.microsoft.com/office/drawing/2014/main" id="{0CFFC1F1-9B62-1448-BFCE-C2E4023B2F61}"/>
              </a:ext>
            </a:extLst>
          </p:cNvPr>
          <p:cNvGraphicFramePr/>
          <p:nvPr>
            <p:extLst>
              <p:ext uri="{D42A27DB-BD31-4B8C-83A1-F6EECF244321}">
                <p14:modId xmlns:p14="http://schemas.microsoft.com/office/powerpoint/2010/main" val="2679324069"/>
              </p:ext>
            </p:extLst>
          </p:nvPr>
        </p:nvGraphicFramePr>
        <p:xfrm>
          <a:off x="6606072" y="2605109"/>
          <a:ext cx="2201777" cy="97931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43" name="图表 42">
            <a:extLst>
              <a:ext uri="{FF2B5EF4-FFF2-40B4-BE49-F238E27FC236}">
                <a16:creationId xmlns:a16="http://schemas.microsoft.com/office/drawing/2014/main" id="{DC03B9BC-FC12-858E-FA78-93417783915A}"/>
              </a:ext>
            </a:extLst>
          </p:cNvPr>
          <p:cNvGraphicFramePr/>
          <p:nvPr>
            <p:extLst>
              <p:ext uri="{D42A27DB-BD31-4B8C-83A1-F6EECF244321}">
                <p14:modId xmlns:p14="http://schemas.microsoft.com/office/powerpoint/2010/main" val="4013080686"/>
              </p:ext>
            </p:extLst>
          </p:nvPr>
        </p:nvGraphicFramePr>
        <p:xfrm>
          <a:off x="6606073" y="3165637"/>
          <a:ext cx="2201777" cy="97931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44" name="图表 43">
            <a:extLst>
              <a:ext uri="{FF2B5EF4-FFF2-40B4-BE49-F238E27FC236}">
                <a16:creationId xmlns:a16="http://schemas.microsoft.com/office/drawing/2014/main" id="{97B64CC6-6CA7-CEEE-9C9C-6C5F4999E1B7}"/>
              </a:ext>
            </a:extLst>
          </p:cNvPr>
          <p:cNvGraphicFramePr/>
          <p:nvPr>
            <p:extLst>
              <p:ext uri="{D42A27DB-BD31-4B8C-83A1-F6EECF244321}">
                <p14:modId xmlns:p14="http://schemas.microsoft.com/office/powerpoint/2010/main" val="2288468239"/>
              </p:ext>
            </p:extLst>
          </p:nvPr>
        </p:nvGraphicFramePr>
        <p:xfrm>
          <a:off x="6606071" y="3444791"/>
          <a:ext cx="2201777" cy="979310"/>
        </p:xfrm>
        <a:graphic>
          <a:graphicData uri="http://schemas.openxmlformats.org/drawingml/2006/chart">
            <c:chart xmlns:c="http://schemas.openxmlformats.org/drawingml/2006/chart" xmlns:r="http://schemas.openxmlformats.org/officeDocument/2006/relationships" r:id="rId17"/>
          </a:graphicData>
        </a:graphic>
      </p:graphicFrame>
      <p:sp>
        <p:nvSpPr>
          <p:cNvPr id="47" name="文本框 46">
            <a:extLst>
              <a:ext uri="{FF2B5EF4-FFF2-40B4-BE49-F238E27FC236}">
                <a16:creationId xmlns:a16="http://schemas.microsoft.com/office/drawing/2014/main" id="{43D94143-47C1-EE7A-9B75-6609FEBC7205}"/>
              </a:ext>
            </a:extLst>
          </p:cNvPr>
          <p:cNvSpPr txBox="1"/>
          <p:nvPr/>
        </p:nvSpPr>
        <p:spPr>
          <a:xfrm>
            <a:off x="6692119" y="2392556"/>
            <a:ext cx="2129586" cy="338554"/>
          </a:xfrm>
          <a:prstGeom prst="rect">
            <a:avLst/>
          </a:prstGeom>
          <a:noFill/>
        </p:spPr>
        <p:txBody>
          <a:bodyPr wrap="square" rtlCol="0">
            <a:spAutoFit/>
          </a:bodyPr>
          <a:lstStyle/>
          <a:p>
            <a:r>
              <a:rPr kumimoji="1" lang="en-US" altLang="zh-CN" sz="1600" dirty="0">
                <a:latin typeface="Rockwell" panose="02060603020205020403" pitchFamily="18" charset="0"/>
              </a:rPr>
              <a:t>0              0.5              1</a:t>
            </a:r>
            <a:endParaRPr kumimoji="1" lang="zh-CN" altLang="en-US" sz="1600" dirty="0">
              <a:latin typeface="Rockwell" panose="02060603020205020403" pitchFamily="18" charset="0"/>
            </a:endParaRPr>
          </a:p>
        </p:txBody>
      </p:sp>
      <p:graphicFrame>
        <p:nvGraphicFramePr>
          <p:cNvPr id="48" name="图表 47">
            <a:extLst>
              <a:ext uri="{FF2B5EF4-FFF2-40B4-BE49-F238E27FC236}">
                <a16:creationId xmlns:a16="http://schemas.microsoft.com/office/drawing/2014/main" id="{8901D847-ACEB-B8F4-F94B-66FD86448055}"/>
              </a:ext>
            </a:extLst>
          </p:cNvPr>
          <p:cNvGraphicFramePr/>
          <p:nvPr>
            <p:extLst>
              <p:ext uri="{D42A27DB-BD31-4B8C-83A1-F6EECF244321}">
                <p14:modId xmlns:p14="http://schemas.microsoft.com/office/powerpoint/2010/main" val="747992399"/>
              </p:ext>
            </p:extLst>
          </p:nvPr>
        </p:nvGraphicFramePr>
        <p:xfrm>
          <a:off x="6606071" y="2324554"/>
          <a:ext cx="2201777" cy="97931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49" name="图表 48">
            <a:extLst>
              <a:ext uri="{FF2B5EF4-FFF2-40B4-BE49-F238E27FC236}">
                <a16:creationId xmlns:a16="http://schemas.microsoft.com/office/drawing/2014/main" id="{F7EC3956-7CD7-87FE-96BB-2547F5C3A7DD}"/>
              </a:ext>
            </a:extLst>
          </p:cNvPr>
          <p:cNvGraphicFramePr/>
          <p:nvPr>
            <p:extLst>
              <p:ext uri="{D42A27DB-BD31-4B8C-83A1-F6EECF244321}">
                <p14:modId xmlns:p14="http://schemas.microsoft.com/office/powerpoint/2010/main" val="4063695823"/>
              </p:ext>
            </p:extLst>
          </p:nvPr>
        </p:nvGraphicFramePr>
        <p:xfrm>
          <a:off x="6606068" y="4292695"/>
          <a:ext cx="2201777" cy="97931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50" name="图表 49">
            <a:extLst>
              <a:ext uri="{FF2B5EF4-FFF2-40B4-BE49-F238E27FC236}">
                <a16:creationId xmlns:a16="http://schemas.microsoft.com/office/drawing/2014/main" id="{2FBFBD4F-472A-E8AC-00C5-3DAB7AE9C153}"/>
              </a:ext>
            </a:extLst>
          </p:cNvPr>
          <p:cNvGraphicFramePr/>
          <p:nvPr>
            <p:extLst>
              <p:ext uri="{D42A27DB-BD31-4B8C-83A1-F6EECF244321}">
                <p14:modId xmlns:p14="http://schemas.microsoft.com/office/powerpoint/2010/main" val="860813962"/>
              </p:ext>
            </p:extLst>
          </p:nvPr>
        </p:nvGraphicFramePr>
        <p:xfrm>
          <a:off x="6606068" y="4015169"/>
          <a:ext cx="2201777" cy="979310"/>
        </p:xfrm>
        <a:graphic>
          <a:graphicData uri="http://schemas.openxmlformats.org/drawingml/2006/chart">
            <c:chart xmlns:c="http://schemas.openxmlformats.org/drawingml/2006/chart" xmlns:r="http://schemas.openxmlformats.org/officeDocument/2006/relationships" r:id="rId20"/>
          </a:graphicData>
        </a:graphic>
      </p:graphicFrame>
      <p:sp>
        <p:nvSpPr>
          <p:cNvPr id="51" name="矩形 50">
            <a:extLst>
              <a:ext uri="{FF2B5EF4-FFF2-40B4-BE49-F238E27FC236}">
                <a16:creationId xmlns:a16="http://schemas.microsoft.com/office/drawing/2014/main" id="{177FE437-B175-FDA2-0080-2178E9761BC0}"/>
              </a:ext>
            </a:extLst>
          </p:cNvPr>
          <p:cNvSpPr/>
          <p:nvPr/>
        </p:nvSpPr>
        <p:spPr>
          <a:xfrm>
            <a:off x="4804197" y="5909411"/>
            <a:ext cx="636731" cy="1743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a:extLst>
              <a:ext uri="{FF2B5EF4-FFF2-40B4-BE49-F238E27FC236}">
                <a16:creationId xmlns:a16="http://schemas.microsoft.com/office/drawing/2014/main" id="{73B939EE-F764-3916-ED85-00F26E3DCC86}"/>
              </a:ext>
            </a:extLst>
          </p:cNvPr>
          <p:cNvSpPr/>
          <p:nvPr/>
        </p:nvSpPr>
        <p:spPr>
          <a:xfrm>
            <a:off x="4804196" y="6254600"/>
            <a:ext cx="636731" cy="1743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FE20CEAC-69A7-29DE-58D4-F77F265C696A}"/>
              </a:ext>
            </a:extLst>
          </p:cNvPr>
          <p:cNvSpPr/>
          <p:nvPr/>
        </p:nvSpPr>
        <p:spPr>
          <a:xfrm>
            <a:off x="6143152" y="5909411"/>
            <a:ext cx="636731" cy="1743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a:extLst>
              <a:ext uri="{FF2B5EF4-FFF2-40B4-BE49-F238E27FC236}">
                <a16:creationId xmlns:a16="http://schemas.microsoft.com/office/drawing/2014/main" id="{CDFE6970-FC30-DFFE-EA05-88E20D2DA645}"/>
              </a:ext>
            </a:extLst>
          </p:cNvPr>
          <p:cNvSpPr/>
          <p:nvPr/>
        </p:nvSpPr>
        <p:spPr>
          <a:xfrm>
            <a:off x="6147983" y="6228393"/>
            <a:ext cx="636731" cy="1743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2">
            <a:extLst>
              <a:ext uri="{FF2B5EF4-FFF2-40B4-BE49-F238E27FC236}">
                <a16:creationId xmlns:a16="http://schemas.microsoft.com/office/drawing/2014/main" id="{C7DF871D-65CF-92D9-B3AC-3570A6AE9DE8}"/>
              </a:ext>
            </a:extLst>
          </p:cNvPr>
          <p:cNvSpPr>
            <a:spLocks noGrp="1"/>
          </p:cNvSpPr>
          <p:nvPr>
            <p:ph type="sldNum" sz="quarter" idx="12"/>
          </p:nvPr>
        </p:nvSpPr>
        <p:spPr>
          <a:xfrm>
            <a:off x="7086600" y="6484796"/>
            <a:ext cx="2057400" cy="365125"/>
          </a:xfrm>
        </p:spPr>
        <p:txBody>
          <a:bodyPr/>
          <a:lstStyle/>
          <a:p>
            <a:fld id="{47135AD3-AF81-A74E-B8CE-BB44C7BBCB1E}" type="slidenum">
              <a:rPr kumimoji="1" lang="zh-CN" altLang="en-US" smtClean="0"/>
              <a:t>17</a:t>
            </a:fld>
            <a:endParaRPr kumimoji="1" lang="zh-CN" altLang="en-US"/>
          </a:p>
        </p:txBody>
      </p:sp>
    </p:spTree>
    <p:extLst>
      <p:ext uri="{BB962C8B-B14F-4D97-AF65-F5344CB8AC3E}">
        <p14:creationId xmlns:p14="http://schemas.microsoft.com/office/powerpoint/2010/main" val="191198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28995-6F38-A8AF-ED22-69D3DC16FC30}"/>
              </a:ext>
            </a:extLst>
          </p:cNvPr>
          <p:cNvSpPr>
            <a:spLocks noGrp="1"/>
          </p:cNvSpPr>
          <p:nvPr>
            <p:ph type="title"/>
          </p:nvPr>
        </p:nvSpPr>
        <p:spPr/>
        <p:txBody>
          <a:bodyPr>
            <a:normAutofit/>
          </a:bodyPr>
          <a:lstStyle/>
          <a:p>
            <a:r>
              <a:rPr kumimoji="1" lang="en-US" altLang="zh-CN" sz="4000" dirty="0" err="1">
                <a:latin typeface="Rockwell" panose="02060603020205020403" pitchFamily="18" charset="0"/>
              </a:rPr>
              <a:t>PrintQueue</a:t>
            </a:r>
            <a:r>
              <a:rPr kumimoji="1" lang="en-US" altLang="zh-CN" sz="4000" dirty="0">
                <a:latin typeface="Rockwell" panose="02060603020205020403" pitchFamily="18" charset="0"/>
              </a:rPr>
              <a:t> incurs low overhead</a:t>
            </a:r>
            <a:endParaRPr kumimoji="1" lang="zh-CN" altLang="en-US" sz="4000"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3F2B96-18CA-61FE-353D-89227EF0AEC0}"/>
                  </a:ext>
                </a:extLst>
              </p:cNvPr>
              <p:cNvSpPr>
                <a:spLocks noGrp="1"/>
              </p:cNvSpPr>
              <p:nvPr>
                <p:ph idx="1"/>
              </p:nvPr>
            </p:nvSpPr>
            <p:spPr>
              <a:xfrm>
                <a:off x="733581" y="1540787"/>
                <a:ext cx="7886700" cy="5317213"/>
              </a:xfrm>
            </p:spPr>
            <p:txBody>
              <a:bodyPr>
                <a:normAutofit lnSpcReduction="10000"/>
              </a:bodyPr>
              <a:lstStyle/>
              <a:p>
                <a:r>
                  <a:rPr kumimoji="1" lang="en-US" altLang="zh-CN" sz="2400" dirty="0">
                    <a:latin typeface="Avenir Book" panose="02000503020000020003" pitchFamily="2" charset="0"/>
                  </a:rPr>
                  <a:t>parameters - </a:t>
                </a:r>
                <a14:m>
                  <m:oMath xmlns:m="http://schemas.openxmlformats.org/officeDocument/2006/math">
                    <m:r>
                      <a:rPr kumimoji="1" lang="en-US" altLang="zh-CN" sz="2400" b="0" i="1" smtClean="0">
                        <a:latin typeface="Cambria Math" panose="02040503050406030204" pitchFamily="18" charset="0"/>
                      </a:rPr>
                      <m:t>𝛼</m:t>
                    </m:r>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𝑘</m:t>
                    </m:r>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𝑇</m:t>
                    </m:r>
                  </m:oMath>
                </a14:m>
                <a:endParaRPr kumimoji="1" lang="en-US" altLang="zh-CN" sz="2400" dirty="0">
                  <a:latin typeface="Avenir Book" panose="02000503020000020003" pitchFamily="2" charset="0"/>
                </a:endParaRPr>
              </a:p>
              <a:p>
                <a:r>
                  <a:rPr kumimoji="1" lang="en-US" altLang="zh-CN" sz="2400" dirty="0">
                    <a:latin typeface="Avenir Book" panose="02000503020000020003" pitchFamily="2" charset="0"/>
                  </a:rPr>
                  <a:t>bottleneck</a:t>
                </a:r>
              </a:p>
              <a:p>
                <a:pPr marL="0" indent="0">
                  <a:buNone/>
                </a:pPr>
                <a:endParaRPr kumimoji="1" lang="en-US" altLang="zh-CN" dirty="0">
                  <a:latin typeface="Avenir Book" panose="02000503020000020003" pitchFamily="2" charset="0"/>
                </a:endParaRPr>
              </a:p>
              <a:p>
                <a:pPr marL="0" indent="0">
                  <a:buNone/>
                </a:pPr>
                <a:endParaRPr kumimoji="1" lang="en-US" altLang="zh-CN" dirty="0">
                  <a:latin typeface="Avenir Book" panose="02000503020000020003" pitchFamily="2" charset="0"/>
                </a:endParaRPr>
              </a:p>
              <a:p>
                <a:pPr marL="0" indent="0">
                  <a:buNone/>
                </a:pPr>
                <a:endParaRPr kumimoji="1" lang="en-US" altLang="zh-CN" dirty="0">
                  <a:latin typeface="Avenir Book" panose="02000503020000020003" pitchFamily="2" charset="0"/>
                </a:endParaRPr>
              </a:p>
              <a:p>
                <a:pPr marL="0" indent="0">
                  <a:buNone/>
                </a:pPr>
                <a:endParaRPr kumimoji="1" lang="en-US" altLang="zh-CN" dirty="0">
                  <a:latin typeface="Avenir Book" panose="02000503020000020003" pitchFamily="2" charset="0"/>
                </a:endParaRPr>
              </a:p>
              <a:p>
                <a:pPr marL="0" indent="0">
                  <a:buNone/>
                </a:pPr>
                <a:endParaRPr kumimoji="1" lang="en-US" altLang="zh-CN" dirty="0">
                  <a:latin typeface="Avenir Book" panose="02000503020000020003" pitchFamily="2" charset="0"/>
                </a:endParaRPr>
              </a:p>
              <a:p>
                <a:pPr marL="0" indent="0">
                  <a:buNone/>
                </a:pPr>
                <a:endParaRPr kumimoji="1" lang="en-US" altLang="zh-CN" dirty="0">
                  <a:latin typeface="Avenir Book" panose="02000503020000020003" pitchFamily="2" charset="0"/>
                </a:endParaRP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a:p>
                <a:pPr marL="0" indent="0">
                  <a:buNone/>
                </a:pPr>
                <a:r>
                  <a:rPr kumimoji="1" lang="en-US" altLang="zh-CN" sz="2400" dirty="0">
                    <a:latin typeface="Rockwell" panose="02060603020205020403" pitchFamily="18" charset="0"/>
                  </a:rPr>
                  <a:t>Simultaneous activation in 10 ports.</a:t>
                </a:r>
                <a:endParaRPr kumimoji="1" lang="en-US" altLang="zh-CN" sz="2400" dirty="0">
                  <a:latin typeface="Avenir Book" panose="02000503020000020003" pitchFamily="2" charset="0"/>
                </a:endParaRPr>
              </a:p>
            </p:txBody>
          </p:sp>
        </mc:Choice>
        <mc:Fallback xmlns="">
          <p:sp>
            <p:nvSpPr>
              <p:cNvPr id="3" name="内容占位符 2">
                <a:extLst>
                  <a:ext uri="{FF2B5EF4-FFF2-40B4-BE49-F238E27FC236}">
                    <a16:creationId xmlns:a16="http://schemas.microsoft.com/office/drawing/2014/main" id="{F03F2B96-18CA-61FE-353D-89227EF0AEC0}"/>
                  </a:ext>
                </a:extLst>
              </p:cNvPr>
              <p:cNvSpPr>
                <a:spLocks noGrp="1" noRot="1" noChangeAspect="1" noMove="1" noResize="1" noEditPoints="1" noAdjustHandles="1" noChangeArrowheads="1" noChangeShapeType="1" noTextEdit="1"/>
              </p:cNvSpPr>
              <p:nvPr>
                <p:ph idx="1"/>
              </p:nvPr>
            </p:nvSpPr>
            <p:spPr>
              <a:xfrm>
                <a:off x="733581" y="1540787"/>
                <a:ext cx="7886700" cy="5317213"/>
              </a:xfrm>
              <a:blipFill>
                <a:blip r:embed="rId3"/>
                <a:stretch>
                  <a:fillRect l="-1125" t="-214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6643ECA-E84F-FFF8-9942-851A8BF3E3C4}"/>
              </a:ext>
            </a:extLst>
          </p:cNvPr>
          <p:cNvPicPr>
            <a:picLocks noChangeAspect="1"/>
          </p:cNvPicPr>
          <p:nvPr/>
        </p:nvPicPr>
        <p:blipFill>
          <a:blip r:embed="rId4"/>
          <a:stretch>
            <a:fillRect/>
          </a:stretch>
        </p:blipFill>
        <p:spPr>
          <a:xfrm>
            <a:off x="1978637" y="2314651"/>
            <a:ext cx="4710029" cy="3528208"/>
          </a:xfrm>
          <a:prstGeom prst="rect">
            <a:avLst/>
          </a:prstGeom>
        </p:spPr>
      </p:pic>
      <p:sp>
        <p:nvSpPr>
          <p:cNvPr id="4" name="灯片编号占位符 3">
            <a:extLst>
              <a:ext uri="{FF2B5EF4-FFF2-40B4-BE49-F238E27FC236}">
                <a16:creationId xmlns:a16="http://schemas.microsoft.com/office/drawing/2014/main" id="{658FC700-81AF-6066-7C4B-B446E17C071F}"/>
              </a:ext>
            </a:extLst>
          </p:cNvPr>
          <p:cNvSpPr>
            <a:spLocks noGrp="1"/>
          </p:cNvSpPr>
          <p:nvPr>
            <p:ph type="sldNum" sz="quarter" idx="12"/>
          </p:nvPr>
        </p:nvSpPr>
        <p:spPr>
          <a:xfrm>
            <a:off x="7086600" y="6492875"/>
            <a:ext cx="2057400" cy="365125"/>
          </a:xfrm>
        </p:spPr>
        <p:txBody>
          <a:bodyPr/>
          <a:lstStyle/>
          <a:p>
            <a:fld id="{47135AD3-AF81-A74E-B8CE-BB44C7BBCB1E}" type="slidenum">
              <a:rPr kumimoji="1" lang="zh-CN" altLang="en-US" smtClean="0"/>
              <a:t>18</a:t>
            </a:fld>
            <a:endParaRPr kumimoji="1" lang="zh-CN" altLang="en-US"/>
          </a:p>
        </p:txBody>
      </p:sp>
    </p:spTree>
    <p:extLst>
      <p:ext uri="{BB962C8B-B14F-4D97-AF65-F5344CB8AC3E}">
        <p14:creationId xmlns:p14="http://schemas.microsoft.com/office/powerpoint/2010/main" val="57448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12476-CDD1-DCD2-3E92-AF0FA4137091}"/>
              </a:ext>
            </a:extLst>
          </p:cNvPr>
          <p:cNvSpPr>
            <a:spLocks noGrp="1"/>
          </p:cNvSpPr>
          <p:nvPr>
            <p:ph type="title"/>
          </p:nvPr>
        </p:nvSpPr>
        <p:spPr/>
        <p:txBody>
          <a:bodyPr/>
          <a:lstStyle/>
          <a:p>
            <a:r>
              <a:rPr kumimoji="1" lang="en-US" altLang="zh-CN" dirty="0">
                <a:latin typeface="Rockwell" panose="02060603020205020403" pitchFamily="18" charset="0"/>
              </a:rPr>
              <a:t>Summary</a:t>
            </a:r>
            <a:endParaRPr kumimoji="1" lang="zh-CN" altLang="en-US"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A532771B-57A3-ED7C-770F-9A904664C616}"/>
                  </a:ext>
                </a:extLst>
              </p:cNvPr>
              <p:cNvSpPr>
                <a:spLocks noGrp="1"/>
              </p:cNvSpPr>
              <p:nvPr>
                <p:ph idx="1"/>
              </p:nvPr>
            </p:nvSpPr>
            <p:spPr>
              <a:xfrm>
                <a:off x="628650" y="1825625"/>
                <a:ext cx="8066464" cy="4351338"/>
              </a:xfrm>
            </p:spPr>
            <p:txBody>
              <a:bodyPr>
                <a:normAutofit/>
              </a:bodyPr>
              <a:lstStyle/>
              <a:p>
                <a:pPr>
                  <a:spcBef>
                    <a:spcPts val="1600"/>
                  </a:spcBef>
                </a:pPr>
                <a:r>
                  <a:rPr lang="en-US" altLang="zh-CN" dirty="0">
                    <a:latin typeface="Rockwell" panose="02060603020205020403" pitchFamily="18" charset="0"/>
                  </a:rPr>
                  <a:t>Practical data-plane monitoring system: </a:t>
                </a:r>
                <a:r>
                  <a:rPr lang="en-US" altLang="zh-CN" dirty="0">
                    <a:latin typeface="Avenir Book" panose="02000503020000020003" pitchFamily="2" charset="0"/>
                  </a:rPr>
                  <a:t>the </a:t>
                </a:r>
                <a:r>
                  <a:rPr lang="en-US" altLang="zh-CN" dirty="0">
                    <a:solidFill>
                      <a:srgbClr val="00B050"/>
                    </a:solidFill>
                    <a:latin typeface="Avenir Book" panose="02000503020000020003" pitchFamily="2" charset="0"/>
                  </a:rPr>
                  <a:t>provenance</a:t>
                </a:r>
                <a:r>
                  <a:rPr lang="en-US" altLang="zh-CN" dirty="0">
                    <a:latin typeface="Avenir Book" panose="02000503020000020003" pitchFamily="2" charset="0"/>
                  </a:rPr>
                  <a:t> of queuing delay</a:t>
                </a:r>
              </a:p>
              <a:p>
                <a:pPr>
                  <a:spcBef>
                    <a:spcPts val="1600"/>
                  </a:spcBef>
                </a:pPr>
                <a:r>
                  <a:rPr lang="en-US" altLang="zh-CN" dirty="0">
                    <a:latin typeface="Rockwell" panose="02060603020205020403" pitchFamily="18" charset="0"/>
                  </a:rPr>
                  <a:t>A congestion regime: </a:t>
                </a:r>
                <a:r>
                  <a:rPr lang="en-US" altLang="zh-CN" dirty="0">
                    <a:latin typeface="Avenir Book" panose="02000503020000020003" pitchFamily="2" charset="0"/>
                  </a:rPr>
                  <a:t>direct, indirect, original culprits</a:t>
                </a:r>
                <a:endParaRPr lang="en-US" altLang="zh-CN" dirty="0">
                  <a:latin typeface="Rockwell" panose="02060603020205020403" pitchFamily="18" charset="0"/>
                </a:endParaRPr>
              </a:p>
              <a:p>
                <a:pPr>
                  <a:spcBef>
                    <a:spcPts val="1600"/>
                  </a:spcBef>
                </a:pPr>
                <a:r>
                  <a:rPr lang="en-US" altLang="zh-CN" dirty="0">
                    <a:latin typeface="Rockwell" panose="02060603020205020403" pitchFamily="18" charset="0"/>
                  </a:rPr>
                  <a:t>Two data structures: </a:t>
                </a:r>
                <a:r>
                  <a:rPr lang="en-US" altLang="zh-CN" dirty="0">
                    <a:latin typeface="Avenir Book" panose="02000503020000020003" pitchFamily="2" charset="0"/>
                  </a:rPr>
                  <a:t>time windows, queue monitor</a:t>
                </a:r>
              </a:p>
              <a:p>
                <a:pPr>
                  <a:spcBef>
                    <a:spcPts val="1600"/>
                  </a:spcBef>
                </a:pPr>
                <a:r>
                  <a:rPr lang="en-US" altLang="zh-CN" dirty="0">
                    <a:latin typeface="Rockwell" panose="02060603020205020403" pitchFamily="18" charset="0"/>
                  </a:rPr>
                  <a:t>Hardware prototype: </a:t>
                </a:r>
                <a:r>
                  <a:rPr kumimoji="1" lang="en-US" altLang="zh-CN" dirty="0">
                    <a:solidFill>
                      <a:srgbClr val="00B050"/>
                    </a:solidFill>
                    <a:latin typeface="Avenir Book" panose="02000503020000020003" pitchFamily="2" charset="0"/>
                  </a:rPr>
                  <a:t>3x</a:t>
                </a:r>
                <a:r>
                  <a:rPr kumimoji="1" lang="en-US" altLang="zh-CN" dirty="0">
                    <a:latin typeface="Avenir Book" panose="02000503020000020003" pitchFamily="2" charset="0"/>
                  </a:rPr>
                  <a:t> accuracy</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r>
                  <a:rPr kumimoji="1" lang="en-US" altLang="zh-CN" dirty="0">
                    <a:latin typeface="Avenir Book" panose="02000503020000020003" pitchFamily="2" charset="0"/>
                  </a:rPr>
                  <a:t>, </a:t>
                </a:r>
                <a:r>
                  <a:rPr kumimoji="1" lang="en-US" altLang="zh-CN" dirty="0">
                    <a:solidFill>
                      <a:srgbClr val="00B050"/>
                    </a:solidFill>
                    <a:latin typeface="Avenir Book" panose="02000503020000020003" pitchFamily="2" charset="0"/>
                  </a:rPr>
                  <a:t>20x</a:t>
                </a:r>
                <a:r>
                  <a:rPr kumimoji="1" lang="en-US" altLang="zh-CN" dirty="0">
                    <a:latin typeface="Avenir Book" panose="02000503020000020003" pitchFamily="2" charset="0"/>
                  </a:rPr>
                  <a:t> overhead</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endParaRPr lang="zh-CN" altLang="en-US" dirty="0">
                  <a:latin typeface="Rockwell" panose="02060603020205020403" pitchFamily="18" charset="0"/>
                </a:endParaRPr>
              </a:p>
            </p:txBody>
          </p:sp>
        </mc:Choice>
        <mc:Fallback xmlns="">
          <p:sp>
            <p:nvSpPr>
              <p:cNvPr id="8" name="内容占位符 7">
                <a:extLst>
                  <a:ext uri="{FF2B5EF4-FFF2-40B4-BE49-F238E27FC236}">
                    <a16:creationId xmlns:a16="http://schemas.microsoft.com/office/drawing/2014/main" id="{A532771B-57A3-ED7C-770F-9A904664C616}"/>
                  </a:ext>
                </a:extLst>
              </p:cNvPr>
              <p:cNvSpPr>
                <a:spLocks noGrp="1" noRot="1" noChangeAspect="1" noMove="1" noResize="1" noEditPoints="1" noAdjustHandles="1" noChangeArrowheads="1" noChangeShapeType="1" noTextEdit="1"/>
              </p:cNvSpPr>
              <p:nvPr>
                <p:ph idx="1"/>
              </p:nvPr>
            </p:nvSpPr>
            <p:spPr>
              <a:xfrm>
                <a:off x="628650" y="1825625"/>
                <a:ext cx="8066464" cy="4351338"/>
              </a:xfrm>
              <a:blipFill>
                <a:blip r:embed="rId3"/>
                <a:stretch>
                  <a:fillRect l="-1415" t="-2616"/>
                </a:stretch>
              </a:blipFill>
            </p:spPr>
            <p:txBody>
              <a:bodyPr/>
              <a:lstStyle/>
              <a:p>
                <a:r>
                  <a:rPr lang="zh-CN" altLang="en-US">
                    <a:noFill/>
                  </a:rPr>
                  <a:t> </a:t>
                </a:r>
              </a:p>
            </p:txBody>
          </p:sp>
        </mc:Fallback>
      </mc:AlternateContent>
      <p:pic>
        <p:nvPicPr>
          <p:cNvPr id="3" name="图形 2">
            <a:extLst>
              <a:ext uri="{FF2B5EF4-FFF2-40B4-BE49-F238E27FC236}">
                <a16:creationId xmlns:a16="http://schemas.microsoft.com/office/drawing/2014/main" id="{8F5E2578-07CC-3A34-6CA8-3D20F9891B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5742330"/>
            <a:ext cx="503903" cy="520158"/>
          </a:xfrm>
          <a:prstGeom prst="rect">
            <a:avLst/>
          </a:prstGeom>
        </p:spPr>
      </p:pic>
      <p:sp>
        <p:nvSpPr>
          <p:cNvPr id="4" name="文本框 3">
            <a:extLst>
              <a:ext uri="{FF2B5EF4-FFF2-40B4-BE49-F238E27FC236}">
                <a16:creationId xmlns:a16="http://schemas.microsoft.com/office/drawing/2014/main" id="{7A94C965-19E1-F822-2680-DE3A6FB83208}"/>
              </a:ext>
            </a:extLst>
          </p:cNvPr>
          <p:cNvSpPr txBox="1"/>
          <p:nvPr/>
        </p:nvSpPr>
        <p:spPr>
          <a:xfrm>
            <a:off x="1132553" y="5736390"/>
            <a:ext cx="6215305" cy="461665"/>
          </a:xfrm>
          <a:prstGeom prst="rect">
            <a:avLst/>
          </a:prstGeom>
          <a:noFill/>
        </p:spPr>
        <p:txBody>
          <a:bodyPr wrap="square" rtlCol="0">
            <a:spAutoFit/>
          </a:bodyPr>
          <a:lstStyle/>
          <a:p>
            <a:r>
              <a:rPr lang="en-US" altLang="zh-CN" sz="2400" dirty="0" err="1">
                <a:latin typeface="Rockwell" panose="02060603020205020403" pitchFamily="18" charset="0"/>
                <a:cs typeface="Calibri" panose="020F0502020204030204" pitchFamily="34" charset="0"/>
              </a:rPr>
              <a:t>github.com</a:t>
            </a:r>
            <a:r>
              <a:rPr lang="en-US" altLang="zh-CN" sz="2400" dirty="0">
                <a:latin typeface="Rockwell" panose="02060603020205020403" pitchFamily="18" charset="0"/>
                <a:cs typeface="Calibri" panose="020F0502020204030204" pitchFamily="34" charset="0"/>
              </a:rPr>
              <a:t>/A-Dying-Pig/</a:t>
            </a:r>
            <a:r>
              <a:rPr lang="en-US" altLang="zh-CN" sz="2400" dirty="0" err="1">
                <a:latin typeface="Rockwell" panose="02060603020205020403" pitchFamily="18" charset="0"/>
                <a:cs typeface="Calibri" panose="020F0502020204030204" pitchFamily="34" charset="0"/>
              </a:rPr>
              <a:t>PrintQueue</a:t>
            </a:r>
            <a:endParaRPr lang="en-US" altLang="zh-CN" sz="2400" dirty="0">
              <a:latin typeface="Rockwell" panose="02060603020205020403" pitchFamily="18" charset="0"/>
              <a:cs typeface="Calibri" panose="020F0502020204030204" pitchFamily="34" charset="0"/>
            </a:endParaRPr>
          </a:p>
        </p:txBody>
      </p:sp>
      <p:sp>
        <p:nvSpPr>
          <p:cNvPr id="5" name="文本框 4">
            <a:extLst>
              <a:ext uri="{FF2B5EF4-FFF2-40B4-BE49-F238E27FC236}">
                <a16:creationId xmlns:a16="http://schemas.microsoft.com/office/drawing/2014/main" id="{65CEF651-B2A4-005D-2042-71B90ADBB835}"/>
              </a:ext>
            </a:extLst>
          </p:cNvPr>
          <p:cNvSpPr txBox="1"/>
          <p:nvPr/>
        </p:nvSpPr>
        <p:spPr>
          <a:xfrm>
            <a:off x="3110132" y="6488668"/>
            <a:ext cx="3309644" cy="369332"/>
          </a:xfrm>
          <a:prstGeom prst="rect">
            <a:avLst/>
          </a:prstGeom>
          <a:noFill/>
        </p:spPr>
        <p:txBody>
          <a:bodyPr wrap="square" rtlCol="0">
            <a:spAutoFit/>
          </a:bodyPr>
          <a:lstStyle/>
          <a:p>
            <a:r>
              <a:rPr kumimoji="1" lang="en-US" altLang="zh-CN" dirty="0" err="1">
                <a:latin typeface="Rockwell" panose="02060603020205020403" pitchFamily="18" charset="0"/>
              </a:rPr>
              <a:t>yiranlei.yiranlei@gmail.com</a:t>
            </a:r>
            <a:endParaRPr kumimoji="1" lang="en-US" altLang="zh-CN" dirty="0">
              <a:latin typeface="Rockwell" panose="02060603020205020403" pitchFamily="18" charset="0"/>
            </a:endParaRPr>
          </a:p>
        </p:txBody>
      </p:sp>
      <p:sp>
        <p:nvSpPr>
          <p:cNvPr id="6" name="灯片编号占位符 5">
            <a:extLst>
              <a:ext uri="{FF2B5EF4-FFF2-40B4-BE49-F238E27FC236}">
                <a16:creationId xmlns:a16="http://schemas.microsoft.com/office/drawing/2014/main" id="{BA13CF49-91B3-2865-21F1-BE247A9C63D3}"/>
              </a:ext>
            </a:extLst>
          </p:cNvPr>
          <p:cNvSpPr>
            <a:spLocks noGrp="1"/>
          </p:cNvSpPr>
          <p:nvPr>
            <p:ph type="sldNum" sz="quarter" idx="12"/>
          </p:nvPr>
        </p:nvSpPr>
        <p:spPr>
          <a:xfrm>
            <a:off x="7086600" y="6492875"/>
            <a:ext cx="2057400" cy="365125"/>
          </a:xfrm>
        </p:spPr>
        <p:txBody>
          <a:bodyPr/>
          <a:lstStyle/>
          <a:p>
            <a:fld id="{47135AD3-AF81-A74E-B8CE-BB44C7BBCB1E}" type="slidenum">
              <a:rPr kumimoji="1" lang="zh-CN" altLang="en-US" smtClean="0"/>
              <a:t>19</a:t>
            </a:fld>
            <a:endParaRPr kumimoji="1" lang="zh-CN" altLang="en-US" dirty="0"/>
          </a:p>
        </p:txBody>
      </p:sp>
      <p:graphicFrame>
        <p:nvGraphicFramePr>
          <p:cNvPr id="7" name="表格 8">
            <a:extLst>
              <a:ext uri="{FF2B5EF4-FFF2-40B4-BE49-F238E27FC236}">
                <a16:creationId xmlns:a16="http://schemas.microsoft.com/office/drawing/2014/main" id="{663782E7-F0F7-4BA6-96AB-3632888D1649}"/>
              </a:ext>
            </a:extLst>
          </p:cNvPr>
          <p:cNvGraphicFramePr>
            <a:graphicFrameLocks noGrp="1"/>
          </p:cNvGraphicFramePr>
          <p:nvPr>
            <p:extLst>
              <p:ext uri="{D42A27DB-BD31-4B8C-83A1-F6EECF244321}">
                <p14:modId xmlns:p14="http://schemas.microsoft.com/office/powerpoint/2010/main" val="235771105"/>
              </p:ext>
            </p:extLst>
          </p:nvPr>
        </p:nvGraphicFramePr>
        <p:xfrm>
          <a:off x="7027773" y="1179700"/>
          <a:ext cx="1320925" cy="365760"/>
        </p:xfrm>
        <a:graphic>
          <a:graphicData uri="http://schemas.openxmlformats.org/drawingml/2006/table">
            <a:tbl>
              <a:tblPr bandRow="1">
                <a:tableStyleId>{073A0DAA-6AF3-43AB-8588-CEC1D06C72B9}</a:tableStyleId>
              </a:tblPr>
              <a:tblGrid>
                <a:gridCol w="1320925">
                  <a:extLst>
                    <a:ext uri="{9D8B030D-6E8A-4147-A177-3AD203B41FA5}">
                      <a16:colId xmlns:a16="http://schemas.microsoft.com/office/drawing/2014/main" val="3898606749"/>
                    </a:ext>
                  </a:extLst>
                </a:gridCol>
              </a:tblGrid>
              <a:tr h="0">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1400523"/>
                  </a:ext>
                </a:extLst>
              </a:tr>
            </a:tbl>
          </a:graphicData>
        </a:graphic>
      </p:graphicFrame>
      <p:sp>
        <p:nvSpPr>
          <p:cNvPr id="9" name="矩形 8">
            <a:extLst>
              <a:ext uri="{FF2B5EF4-FFF2-40B4-BE49-F238E27FC236}">
                <a16:creationId xmlns:a16="http://schemas.microsoft.com/office/drawing/2014/main" id="{2BEF942F-BA96-3CC6-4E15-20B3D1E36DF4}"/>
              </a:ext>
            </a:extLst>
          </p:cNvPr>
          <p:cNvSpPr/>
          <p:nvPr/>
        </p:nvSpPr>
        <p:spPr>
          <a:xfrm>
            <a:off x="7534717" y="1206875"/>
            <a:ext cx="783872" cy="31141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标注 9">
            <a:extLst>
              <a:ext uri="{FF2B5EF4-FFF2-40B4-BE49-F238E27FC236}">
                <a16:creationId xmlns:a16="http://schemas.microsoft.com/office/drawing/2014/main" id="{CF59EB43-C90F-CB57-FAD5-AD52822FCF44}"/>
              </a:ext>
            </a:extLst>
          </p:cNvPr>
          <p:cNvSpPr/>
          <p:nvPr/>
        </p:nvSpPr>
        <p:spPr>
          <a:xfrm>
            <a:off x="6374319" y="502390"/>
            <a:ext cx="2320795" cy="509937"/>
          </a:xfrm>
          <a:prstGeom prst="wedgeRectCallout">
            <a:avLst>
              <a:gd name="adj1" fmla="val 18622"/>
              <a:gd name="adj2" fmla="val 10494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err="1">
                <a:solidFill>
                  <a:schemeClr val="tx1"/>
                </a:solidFill>
                <a:latin typeface="Rockwell" panose="02060603020205020403" pitchFamily="18" charset="0"/>
              </a:rPr>
              <a:t>PrintQueue</a:t>
            </a:r>
            <a:endParaRPr kumimoji="1" lang="zh-CN" altLang="en-US" sz="32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222785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15104-848A-B41B-4B4E-41F818A219F9}"/>
              </a:ext>
            </a:extLst>
          </p:cNvPr>
          <p:cNvSpPr>
            <a:spLocks noGrp="1"/>
          </p:cNvSpPr>
          <p:nvPr>
            <p:ph type="title"/>
          </p:nvPr>
        </p:nvSpPr>
        <p:spPr>
          <a:xfrm>
            <a:off x="628650" y="273050"/>
            <a:ext cx="7886700" cy="968374"/>
          </a:xfrm>
        </p:spPr>
        <p:txBody>
          <a:bodyPr>
            <a:normAutofit/>
          </a:bodyPr>
          <a:lstStyle/>
          <a:p>
            <a:r>
              <a:rPr kumimoji="1" lang="en-US" altLang="zh-CN" dirty="0">
                <a:latin typeface="Rockwell" panose="02060603020205020403" pitchFamily="18" charset="0"/>
              </a:rPr>
              <a:t>Why performance issue?</a:t>
            </a:r>
            <a:endParaRPr kumimoji="1" lang="zh-CN" altLang="en-US" dirty="0">
              <a:latin typeface="Rockwell" panose="02060603020205020403" pitchFamily="18" charset="0"/>
            </a:endParaRPr>
          </a:p>
        </p:txBody>
      </p:sp>
      <p:sp>
        <p:nvSpPr>
          <p:cNvPr id="3" name="内容占位符 2">
            <a:extLst>
              <a:ext uri="{FF2B5EF4-FFF2-40B4-BE49-F238E27FC236}">
                <a16:creationId xmlns:a16="http://schemas.microsoft.com/office/drawing/2014/main" id="{BAD3DAB4-C2C0-F1EF-A429-4459BC69B2BB}"/>
              </a:ext>
            </a:extLst>
          </p:cNvPr>
          <p:cNvSpPr>
            <a:spLocks noGrp="1"/>
          </p:cNvSpPr>
          <p:nvPr>
            <p:ph idx="1"/>
          </p:nvPr>
        </p:nvSpPr>
        <p:spPr>
          <a:xfrm>
            <a:off x="745028" y="1576165"/>
            <a:ext cx="8058150" cy="564582"/>
          </a:xfrm>
        </p:spPr>
        <p:txBody>
          <a:bodyPr/>
          <a:lstStyle/>
          <a:p>
            <a:pPr marL="0" indent="0">
              <a:buNone/>
            </a:pPr>
            <a:r>
              <a:rPr kumimoji="1" lang="en-US" altLang="zh-CN" dirty="0">
                <a:latin typeface="Rockwell" panose="02060603020205020403" pitchFamily="18" charset="0"/>
              </a:rPr>
              <a:t>Performance issue debugging</a:t>
            </a:r>
            <a:r>
              <a:rPr kumimoji="1" lang="en-US" altLang="zh-CN" dirty="0">
                <a:latin typeface="Avenir Book" panose="02000503020000020003" pitchFamily="2" charset="0"/>
              </a:rPr>
              <a:t>: hard</a:t>
            </a:r>
          </a:p>
        </p:txBody>
      </p:sp>
      <p:sp>
        <p:nvSpPr>
          <p:cNvPr id="7" name="文本框 6">
            <a:extLst>
              <a:ext uri="{FF2B5EF4-FFF2-40B4-BE49-F238E27FC236}">
                <a16:creationId xmlns:a16="http://schemas.microsoft.com/office/drawing/2014/main" id="{A788E6EB-A867-E229-11EB-4BC1D11B1D22}"/>
              </a:ext>
            </a:extLst>
          </p:cNvPr>
          <p:cNvSpPr txBox="1"/>
          <p:nvPr/>
        </p:nvSpPr>
        <p:spPr>
          <a:xfrm>
            <a:off x="6159500" y="1778000"/>
            <a:ext cx="184731" cy="369332"/>
          </a:xfrm>
          <a:prstGeom prst="rect">
            <a:avLst/>
          </a:prstGeom>
          <a:noFill/>
        </p:spPr>
        <p:txBody>
          <a:bodyPr wrap="none" rtlCol="0">
            <a:spAutoFit/>
          </a:bodyPr>
          <a:lstStyle/>
          <a:p>
            <a:endParaRPr kumimoji="1" lang="zh-CN" altLang="en-US" dirty="0"/>
          </a:p>
        </p:txBody>
      </p:sp>
      <p:sp>
        <p:nvSpPr>
          <p:cNvPr id="4" name="灯片编号占位符 3">
            <a:extLst>
              <a:ext uri="{FF2B5EF4-FFF2-40B4-BE49-F238E27FC236}">
                <a16:creationId xmlns:a16="http://schemas.microsoft.com/office/drawing/2014/main" id="{724E8A2F-D1A6-0D71-4B00-AD551063D7EE}"/>
              </a:ext>
            </a:extLst>
          </p:cNvPr>
          <p:cNvSpPr>
            <a:spLocks noGrp="1"/>
          </p:cNvSpPr>
          <p:nvPr>
            <p:ph type="sldNum" sz="quarter" idx="12"/>
          </p:nvPr>
        </p:nvSpPr>
        <p:spPr>
          <a:xfrm>
            <a:off x="7086600" y="6480342"/>
            <a:ext cx="2057400" cy="365125"/>
          </a:xfrm>
        </p:spPr>
        <p:txBody>
          <a:bodyPr/>
          <a:lstStyle/>
          <a:p>
            <a:fld id="{47135AD3-AF81-A74E-B8CE-BB44C7BBCB1E}" type="slidenum">
              <a:rPr kumimoji="1" lang="zh-CN" altLang="en-US" smtClean="0"/>
              <a:t>2</a:t>
            </a:fld>
            <a:endParaRPr kumimoji="1" lang="zh-CN" altLang="en-US" dirty="0"/>
          </a:p>
        </p:txBody>
      </p:sp>
      <p:sp>
        <p:nvSpPr>
          <p:cNvPr id="5" name="文本框 4">
            <a:extLst>
              <a:ext uri="{FF2B5EF4-FFF2-40B4-BE49-F238E27FC236}">
                <a16:creationId xmlns:a16="http://schemas.microsoft.com/office/drawing/2014/main" id="{46101CB0-8DFC-041E-5BD8-CBFB04804BD2}"/>
              </a:ext>
            </a:extLst>
          </p:cNvPr>
          <p:cNvSpPr txBox="1"/>
          <p:nvPr/>
        </p:nvSpPr>
        <p:spPr>
          <a:xfrm>
            <a:off x="3009207" y="5004261"/>
            <a:ext cx="184731" cy="369332"/>
          </a:xfrm>
          <a:prstGeom prst="rect">
            <a:avLst/>
          </a:prstGeom>
          <a:noFill/>
        </p:spPr>
        <p:txBody>
          <a:bodyPr wrap="none" rtlCol="0">
            <a:spAutoFit/>
          </a:bodyPr>
          <a:lstStyle/>
          <a:p>
            <a:endParaRPr kumimoji="1" lang="zh-CN" altLang="en-US" dirty="0"/>
          </a:p>
        </p:txBody>
      </p:sp>
      <p:sp>
        <p:nvSpPr>
          <p:cNvPr id="12" name="文本框 11">
            <a:extLst>
              <a:ext uri="{FF2B5EF4-FFF2-40B4-BE49-F238E27FC236}">
                <a16:creationId xmlns:a16="http://schemas.microsoft.com/office/drawing/2014/main" id="{13B07BF7-C507-604B-1D20-7980F4DB6987}"/>
              </a:ext>
            </a:extLst>
          </p:cNvPr>
          <p:cNvSpPr txBox="1"/>
          <p:nvPr/>
        </p:nvSpPr>
        <p:spPr>
          <a:xfrm>
            <a:off x="745028" y="4423902"/>
            <a:ext cx="8058150" cy="523220"/>
          </a:xfrm>
          <a:prstGeom prst="rect">
            <a:avLst/>
          </a:prstGeom>
          <a:noFill/>
        </p:spPr>
        <p:txBody>
          <a:bodyPr wrap="square">
            <a:spAutoFit/>
          </a:bodyPr>
          <a:lstStyle/>
          <a:p>
            <a:pPr marL="0" indent="0">
              <a:buNone/>
            </a:pPr>
            <a:r>
              <a:rPr kumimoji="1" lang="en-US" altLang="zh-CN" sz="2800" dirty="0">
                <a:latin typeface="Rockwell" panose="02060603020205020403" pitchFamily="18" charset="0"/>
              </a:rPr>
              <a:t>Packets reaching destinations: </a:t>
            </a:r>
            <a:r>
              <a:rPr kumimoji="1" lang="en-US" altLang="zh-CN" sz="2800" dirty="0">
                <a:latin typeface="Avenir Book" panose="02000503020000020003" pitchFamily="2" charset="0"/>
              </a:rPr>
              <a:t>late</a:t>
            </a:r>
          </a:p>
        </p:txBody>
      </p:sp>
      <p:sp>
        <p:nvSpPr>
          <p:cNvPr id="14" name="文本框 13">
            <a:extLst>
              <a:ext uri="{FF2B5EF4-FFF2-40B4-BE49-F238E27FC236}">
                <a16:creationId xmlns:a16="http://schemas.microsoft.com/office/drawing/2014/main" id="{2CF5B3A7-8562-4B74-8D62-A563E6343817}"/>
              </a:ext>
            </a:extLst>
          </p:cNvPr>
          <p:cNvSpPr txBox="1"/>
          <p:nvPr/>
        </p:nvSpPr>
        <p:spPr>
          <a:xfrm>
            <a:off x="745028" y="5002246"/>
            <a:ext cx="7584325" cy="523220"/>
          </a:xfrm>
          <a:prstGeom prst="rect">
            <a:avLst/>
          </a:prstGeom>
          <a:noFill/>
        </p:spPr>
        <p:txBody>
          <a:bodyPr wrap="square">
            <a:spAutoFit/>
          </a:bodyPr>
          <a:lstStyle/>
          <a:p>
            <a:pPr marL="0" indent="0">
              <a:buNone/>
            </a:pPr>
            <a:r>
              <a:rPr kumimoji="1" lang="en-US" altLang="zh-CN" sz="2800" dirty="0">
                <a:latin typeface="Rockwell" panose="02060603020205020403" pitchFamily="18" charset="0"/>
              </a:rPr>
              <a:t>Packet-level </a:t>
            </a:r>
            <a:r>
              <a:rPr kumimoji="1" lang="en-US" altLang="zh-CN" sz="2800" dirty="0">
                <a:solidFill>
                  <a:srgbClr val="C00000"/>
                </a:solidFill>
                <a:latin typeface="Rockwell" panose="02060603020205020403" pitchFamily="18" charset="0"/>
              </a:rPr>
              <a:t>causes</a:t>
            </a:r>
            <a:r>
              <a:rPr kumimoji="1" lang="en-US" altLang="zh-CN" sz="2800" dirty="0">
                <a:latin typeface="Rockwell" panose="02060603020205020403" pitchFamily="18" charset="0"/>
              </a:rPr>
              <a:t> of </a:t>
            </a:r>
            <a:r>
              <a:rPr kumimoji="1" lang="en-US" altLang="zh-CN" sz="2800" dirty="0">
                <a:solidFill>
                  <a:srgbClr val="C00000"/>
                </a:solidFill>
                <a:latin typeface="Rockwell" panose="02060603020205020403" pitchFamily="18" charset="0"/>
              </a:rPr>
              <a:t>queuing delay</a:t>
            </a:r>
            <a:r>
              <a:rPr kumimoji="1" lang="en-US" altLang="zh-CN" sz="2800" dirty="0">
                <a:latin typeface="Avenir Book" panose="02000503020000020003" pitchFamily="2" charset="0"/>
              </a:rPr>
              <a:t>: critical</a:t>
            </a:r>
            <a:endParaRPr kumimoji="1" lang="en-US" altLang="zh-CN" sz="2800" i="1" dirty="0">
              <a:latin typeface="Cambria Math" panose="02040503050406030204" pitchFamily="18" charset="0"/>
              <a:ea typeface="Cambria Math" panose="02040503050406030204" pitchFamily="18" charset="0"/>
            </a:endParaRPr>
          </a:p>
        </p:txBody>
      </p:sp>
      <p:graphicFrame>
        <p:nvGraphicFramePr>
          <p:cNvPr id="15" name="表格 15">
            <a:extLst>
              <a:ext uri="{FF2B5EF4-FFF2-40B4-BE49-F238E27FC236}">
                <a16:creationId xmlns:a16="http://schemas.microsoft.com/office/drawing/2014/main" id="{A8099476-7CAB-D329-0B84-0170B9365401}"/>
              </a:ext>
            </a:extLst>
          </p:cNvPr>
          <p:cNvGraphicFramePr>
            <a:graphicFrameLocks noGrp="1"/>
          </p:cNvGraphicFramePr>
          <p:nvPr>
            <p:extLst>
              <p:ext uri="{D42A27DB-BD31-4B8C-83A1-F6EECF244321}">
                <p14:modId xmlns:p14="http://schemas.microsoft.com/office/powerpoint/2010/main" val="352740975"/>
              </p:ext>
            </p:extLst>
          </p:nvPr>
        </p:nvGraphicFramePr>
        <p:xfrm>
          <a:off x="1524000" y="2708542"/>
          <a:ext cx="1368829" cy="507487"/>
        </p:xfrm>
        <a:graphic>
          <a:graphicData uri="http://schemas.openxmlformats.org/drawingml/2006/table">
            <a:tbl>
              <a:tblPr bandRow="1">
                <a:tableStyleId>{5C22544A-7EE6-4342-B048-85BDC9FD1C3A}</a:tableStyleId>
              </a:tblPr>
              <a:tblGrid>
                <a:gridCol w="1368829">
                  <a:extLst>
                    <a:ext uri="{9D8B030D-6E8A-4147-A177-3AD203B41FA5}">
                      <a16:colId xmlns:a16="http://schemas.microsoft.com/office/drawing/2014/main" val="1230064866"/>
                    </a:ext>
                  </a:extLst>
                </a:gridCol>
              </a:tblGrid>
              <a:tr h="507487">
                <a:tc>
                  <a:txBody>
                    <a:bodyPr/>
                    <a:lstStyle/>
                    <a:p>
                      <a:endParaRPr lang="zh-CN" alt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2986233"/>
                  </a:ext>
                </a:extLst>
              </a:tr>
            </a:tbl>
          </a:graphicData>
        </a:graphic>
      </p:graphicFrame>
      <p:graphicFrame>
        <p:nvGraphicFramePr>
          <p:cNvPr id="16" name="表格 15">
            <a:extLst>
              <a:ext uri="{FF2B5EF4-FFF2-40B4-BE49-F238E27FC236}">
                <a16:creationId xmlns:a16="http://schemas.microsoft.com/office/drawing/2014/main" id="{EE4DB391-DC18-32F6-376A-F17B02C7A9EE}"/>
              </a:ext>
            </a:extLst>
          </p:cNvPr>
          <p:cNvGraphicFramePr>
            <a:graphicFrameLocks noGrp="1"/>
          </p:cNvGraphicFramePr>
          <p:nvPr>
            <p:extLst>
              <p:ext uri="{D42A27DB-BD31-4B8C-83A1-F6EECF244321}">
                <p14:modId xmlns:p14="http://schemas.microsoft.com/office/powerpoint/2010/main" val="714270816"/>
              </p:ext>
            </p:extLst>
          </p:nvPr>
        </p:nvGraphicFramePr>
        <p:xfrm>
          <a:off x="3543072" y="5658712"/>
          <a:ext cx="1485207" cy="523220"/>
        </p:xfrm>
        <a:graphic>
          <a:graphicData uri="http://schemas.openxmlformats.org/drawingml/2006/table">
            <a:tbl>
              <a:tblPr bandRow="1">
                <a:tableStyleId>{5C22544A-7EE6-4342-B048-85BDC9FD1C3A}</a:tableStyleId>
              </a:tblPr>
              <a:tblGrid>
                <a:gridCol w="1485207">
                  <a:extLst>
                    <a:ext uri="{9D8B030D-6E8A-4147-A177-3AD203B41FA5}">
                      <a16:colId xmlns:a16="http://schemas.microsoft.com/office/drawing/2014/main" val="1230064866"/>
                    </a:ext>
                  </a:extLst>
                </a:gridCol>
              </a:tblGrid>
              <a:tr h="523220">
                <a:tc>
                  <a:txBody>
                    <a:bodyPr/>
                    <a:lstStyle/>
                    <a:p>
                      <a:endParaRPr lang="zh-CN" alt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2986233"/>
                  </a:ext>
                </a:extLst>
              </a:tr>
            </a:tbl>
          </a:graphicData>
        </a:graphic>
      </p:graphicFrame>
      <p:sp>
        <p:nvSpPr>
          <p:cNvPr id="17" name="圆角矩形 16">
            <a:extLst>
              <a:ext uri="{FF2B5EF4-FFF2-40B4-BE49-F238E27FC236}">
                <a16:creationId xmlns:a16="http://schemas.microsoft.com/office/drawing/2014/main" id="{00649139-00D0-6C53-B211-213DD89CE647}"/>
              </a:ext>
            </a:extLst>
          </p:cNvPr>
          <p:cNvSpPr/>
          <p:nvPr/>
        </p:nvSpPr>
        <p:spPr>
          <a:xfrm>
            <a:off x="4267796" y="5658712"/>
            <a:ext cx="743858" cy="506595"/>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18" name="圆角矩形 17">
            <a:extLst>
              <a:ext uri="{FF2B5EF4-FFF2-40B4-BE49-F238E27FC236}">
                <a16:creationId xmlns:a16="http://schemas.microsoft.com/office/drawing/2014/main" id="{50FE1727-5E85-AB2B-51F8-44A8B211F9B2}"/>
              </a:ext>
            </a:extLst>
          </p:cNvPr>
          <p:cNvSpPr/>
          <p:nvPr/>
        </p:nvSpPr>
        <p:spPr>
          <a:xfrm>
            <a:off x="4065434" y="5658711"/>
            <a:ext cx="185737" cy="506595"/>
          </a:xfrm>
          <a:prstGeom prst="round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19" name="矩形标注 18">
            <a:extLst>
              <a:ext uri="{FF2B5EF4-FFF2-40B4-BE49-F238E27FC236}">
                <a16:creationId xmlns:a16="http://schemas.microsoft.com/office/drawing/2014/main" id="{D571BBA3-6529-F35C-78C4-0052398917D5}"/>
              </a:ext>
            </a:extLst>
          </p:cNvPr>
          <p:cNvSpPr/>
          <p:nvPr/>
        </p:nvSpPr>
        <p:spPr>
          <a:xfrm>
            <a:off x="5389215" y="5763581"/>
            <a:ext cx="1876109" cy="821369"/>
          </a:xfrm>
          <a:prstGeom prst="wedgeRectCallout">
            <a:avLst>
              <a:gd name="adj1" fmla="val -116995"/>
              <a:gd name="adj2" fmla="val -3385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a:latin typeface="Avenir Book" panose="02000503020000020003" pitchFamily="2" charset="0"/>
              </a:rPr>
              <a:t>What makes me waiting?</a:t>
            </a:r>
            <a:endParaRPr kumimoji="1" lang="zh-CN" altLang="en-US" sz="2400" dirty="0">
              <a:latin typeface="Avenir Book" panose="02000503020000020003" pitchFamily="2" charset="0"/>
            </a:endParaRPr>
          </a:p>
        </p:txBody>
      </p:sp>
      <p:sp>
        <p:nvSpPr>
          <p:cNvPr id="20" name="圆角矩形 19">
            <a:extLst>
              <a:ext uri="{FF2B5EF4-FFF2-40B4-BE49-F238E27FC236}">
                <a16:creationId xmlns:a16="http://schemas.microsoft.com/office/drawing/2014/main" id="{DC641414-E224-E5FB-E3A2-4273D7799C32}"/>
              </a:ext>
            </a:extLst>
          </p:cNvPr>
          <p:cNvSpPr/>
          <p:nvPr/>
        </p:nvSpPr>
        <p:spPr>
          <a:xfrm>
            <a:off x="1507222" y="2736527"/>
            <a:ext cx="1368829" cy="46005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cxnSp>
        <p:nvCxnSpPr>
          <p:cNvPr id="22" name="直线箭头连接符 21">
            <a:extLst>
              <a:ext uri="{FF2B5EF4-FFF2-40B4-BE49-F238E27FC236}">
                <a16:creationId xmlns:a16="http://schemas.microsoft.com/office/drawing/2014/main" id="{EE71CC98-261B-E8BD-A327-98A455CB4334}"/>
              </a:ext>
            </a:extLst>
          </p:cNvPr>
          <p:cNvCxnSpPr>
            <a:cxnSpLocks/>
            <a:endCxn id="15" idx="1"/>
          </p:cNvCxnSpPr>
          <p:nvPr/>
        </p:nvCxnSpPr>
        <p:spPr>
          <a:xfrm>
            <a:off x="628650" y="2957784"/>
            <a:ext cx="895350" cy="45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表格 15">
            <a:extLst>
              <a:ext uri="{FF2B5EF4-FFF2-40B4-BE49-F238E27FC236}">
                <a16:creationId xmlns:a16="http://schemas.microsoft.com/office/drawing/2014/main" id="{2C23784F-B95A-61F8-C34A-2E7AC014CDED}"/>
              </a:ext>
            </a:extLst>
          </p:cNvPr>
          <p:cNvGraphicFramePr>
            <a:graphicFrameLocks noGrp="1"/>
          </p:cNvGraphicFramePr>
          <p:nvPr>
            <p:extLst>
              <p:ext uri="{D42A27DB-BD31-4B8C-83A1-F6EECF244321}">
                <p14:modId xmlns:p14="http://schemas.microsoft.com/office/powerpoint/2010/main" val="1204228336"/>
              </p:ext>
            </p:extLst>
          </p:nvPr>
        </p:nvGraphicFramePr>
        <p:xfrm>
          <a:off x="4537190" y="2757577"/>
          <a:ext cx="1368828" cy="507487"/>
        </p:xfrm>
        <a:graphic>
          <a:graphicData uri="http://schemas.openxmlformats.org/drawingml/2006/table">
            <a:tbl>
              <a:tblPr bandRow="1">
                <a:tableStyleId>{5C22544A-7EE6-4342-B048-85BDC9FD1C3A}</a:tableStyleId>
              </a:tblPr>
              <a:tblGrid>
                <a:gridCol w="1368828">
                  <a:extLst>
                    <a:ext uri="{9D8B030D-6E8A-4147-A177-3AD203B41FA5}">
                      <a16:colId xmlns:a16="http://schemas.microsoft.com/office/drawing/2014/main" val="1230064866"/>
                    </a:ext>
                  </a:extLst>
                </a:gridCol>
              </a:tblGrid>
              <a:tr h="507487">
                <a:tc>
                  <a:txBody>
                    <a:bodyPr/>
                    <a:lstStyle/>
                    <a:p>
                      <a:endParaRPr lang="zh-CN" alt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2986233"/>
                  </a:ext>
                </a:extLst>
              </a:tr>
            </a:tbl>
          </a:graphicData>
        </a:graphic>
      </p:graphicFrame>
      <p:cxnSp>
        <p:nvCxnSpPr>
          <p:cNvPr id="27" name="直线箭头连接符 26">
            <a:extLst>
              <a:ext uri="{FF2B5EF4-FFF2-40B4-BE49-F238E27FC236}">
                <a16:creationId xmlns:a16="http://schemas.microsoft.com/office/drawing/2014/main" id="{596C144F-175A-1BB3-8791-349E6DEF6FA4}"/>
              </a:ext>
            </a:extLst>
          </p:cNvPr>
          <p:cNvCxnSpPr>
            <a:cxnSpLocks/>
          </p:cNvCxnSpPr>
          <p:nvPr/>
        </p:nvCxnSpPr>
        <p:spPr>
          <a:xfrm>
            <a:off x="3510466" y="2307206"/>
            <a:ext cx="1058260" cy="534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F7C3AE04-21A2-77C0-7406-FFF8783CBBB7}"/>
              </a:ext>
            </a:extLst>
          </p:cNvPr>
          <p:cNvCxnSpPr>
            <a:cxnSpLocks/>
          </p:cNvCxnSpPr>
          <p:nvPr/>
        </p:nvCxnSpPr>
        <p:spPr>
          <a:xfrm>
            <a:off x="3504642" y="2528950"/>
            <a:ext cx="1036351" cy="3706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38E6C747-A28E-3280-6172-07E3CC1DD452}"/>
              </a:ext>
            </a:extLst>
          </p:cNvPr>
          <p:cNvCxnSpPr>
            <a:cxnSpLocks/>
          </p:cNvCxnSpPr>
          <p:nvPr/>
        </p:nvCxnSpPr>
        <p:spPr>
          <a:xfrm>
            <a:off x="3504642" y="2753202"/>
            <a:ext cx="1032547" cy="2005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2AA7B382-194C-834B-A8A1-F362E73A1F6E}"/>
              </a:ext>
            </a:extLst>
          </p:cNvPr>
          <p:cNvCxnSpPr>
            <a:cxnSpLocks/>
          </p:cNvCxnSpPr>
          <p:nvPr/>
        </p:nvCxnSpPr>
        <p:spPr>
          <a:xfrm>
            <a:off x="3510466" y="3011320"/>
            <a:ext cx="10267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16E354B3-AFB4-B466-DD84-C927E39B2AF1}"/>
              </a:ext>
            </a:extLst>
          </p:cNvPr>
          <p:cNvCxnSpPr>
            <a:cxnSpLocks/>
          </p:cNvCxnSpPr>
          <p:nvPr/>
        </p:nvCxnSpPr>
        <p:spPr>
          <a:xfrm flipV="1">
            <a:off x="3521420" y="3070164"/>
            <a:ext cx="1015769" cy="1949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A94774F8-F3CB-77DF-062F-93B1EA9F3D11}"/>
              </a:ext>
            </a:extLst>
          </p:cNvPr>
          <p:cNvCxnSpPr>
            <a:cxnSpLocks/>
          </p:cNvCxnSpPr>
          <p:nvPr/>
        </p:nvCxnSpPr>
        <p:spPr>
          <a:xfrm flipV="1">
            <a:off x="3538743" y="3128258"/>
            <a:ext cx="1015423" cy="390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2F051E47-DFEF-59E5-2F2F-EB0BAC92F516}"/>
              </a:ext>
            </a:extLst>
          </p:cNvPr>
          <p:cNvCxnSpPr>
            <a:cxnSpLocks/>
          </p:cNvCxnSpPr>
          <p:nvPr/>
        </p:nvCxnSpPr>
        <p:spPr>
          <a:xfrm flipV="1">
            <a:off x="3538743" y="3195017"/>
            <a:ext cx="1035299" cy="6089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表格 15">
            <a:extLst>
              <a:ext uri="{FF2B5EF4-FFF2-40B4-BE49-F238E27FC236}">
                <a16:creationId xmlns:a16="http://schemas.microsoft.com/office/drawing/2014/main" id="{5FE73724-C75E-BE8E-55E0-2C8A8574BE8F}"/>
              </a:ext>
            </a:extLst>
          </p:cNvPr>
          <p:cNvGraphicFramePr>
            <a:graphicFrameLocks noGrp="1"/>
          </p:cNvGraphicFramePr>
          <p:nvPr>
            <p:extLst>
              <p:ext uri="{D42A27DB-BD31-4B8C-83A1-F6EECF244321}">
                <p14:modId xmlns:p14="http://schemas.microsoft.com/office/powerpoint/2010/main" val="470481116"/>
              </p:ext>
            </p:extLst>
          </p:nvPr>
        </p:nvGraphicFramePr>
        <p:xfrm>
          <a:off x="7360066" y="2252724"/>
          <a:ext cx="1368828" cy="507487"/>
        </p:xfrm>
        <a:graphic>
          <a:graphicData uri="http://schemas.openxmlformats.org/drawingml/2006/table">
            <a:tbl>
              <a:tblPr bandRow="1">
                <a:tableStyleId>{5C22544A-7EE6-4342-B048-85BDC9FD1C3A}</a:tableStyleId>
              </a:tblPr>
              <a:tblGrid>
                <a:gridCol w="1368828">
                  <a:extLst>
                    <a:ext uri="{9D8B030D-6E8A-4147-A177-3AD203B41FA5}">
                      <a16:colId xmlns:a16="http://schemas.microsoft.com/office/drawing/2014/main" val="1230064866"/>
                    </a:ext>
                  </a:extLst>
                </a:gridCol>
              </a:tblGrid>
              <a:tr h="507487">
                <a:tc>
                  <a:txBody>
                    <a:bodyPr/>
                    <a:lstStyle/>
                    <a:p>
                      <a:endParaRPr lang="zh-CN" alt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2986233"/>
                  </a:ext>
                </a:extLst>
              </a:tr>
            </a:tbl>
          </a:graphicData>
        </a:graphic>
      </p:graphicFrame>
      <p:graphicFrame>
        <p:nvGraphicFramePr>
          <p:cNvPr id="52" name="表格 15">
            <a:extLst>
              <a:ext uri="{FF2B5EF4-FFF2-40B4-BE49-F238E27FC236}">
                <a16:creationId xmlns:a16="http://schemas.microsoft.com/office/drawing/2014/main" id="{886694F7-FCFB-BEF3-B41F-E0132EE0F864}"/>
              </a:ext>
            </a:extLst>
          </p:cNvPr>
          <p:cNvGraphicFramePr>
            <a:graphicFrameLocks noGrp="1"/>
          </p:cNvGraphicFramePr>
          <p:nvPr>
            <p:extLst>
              <p:ext uri="{D42A27DB-BD31-4B8C-83A1-F6EECF244321}">
                <p14:modId xmlns:p14="http://schemas.microsoft.com/office/powerpoint/2010/main" val="2778412565"/>
              </p:ext>
            </p:extLst>
          </p:nvPr>
        </p:nvGraphicFramePr>
        <p:xfrm>
          <a:off x="7360066" y="3082533"/>
          <a:ext cx="1368828" cy="507487"/>
        </p:xfrm>
        <a:graphic>
          <a:graphicData uri="http://schemas.openxmlformats.org/drawingml/2006/table">
            <a:tbl>
              <a:tblPr bandRow="1">
                <a:tableStyleId>{5C22544A-7EE6-4342-B048-85BDC9FD1C3A}</a:tableStyleId>
              </a:tblPr>
              <a:tblGrid>
                <a:gridCol w="1368828">
                  <a:extLst>
                    <a:ext uri="{9D8B030D-6E8A-4147-A177-3AD203B41FA5}">
                      <a16:colId xmlns:a16="http://schemas.microsoft.com/office/drawing/2014/main" val="1230064866"/>
                    </a:ext>
                  </a:extLst>
                </a:gridCol>
              </a:tblGrid>
              <a:tr h="507487">
                <a:tc>
                  <a:txBody>
                    <a:bodyPr/>
                    <a:lstStyle/>
                    <a:p>
                      <a:endParaRPr lang="zh-CN" alt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2986233"/>
                  </a:ext>
                </a:extLst>
              </a:tr>
            </a:tbl>
          </a:graphicData>
        </a:graphic>
      </p:graphicFrame>
      <p:sp>
        <p:nvSpPr>
          <p:cNvPr id="53" name="圆角矩形 52">
            <a:extLst>
              <a:ext uri="{FF2B5EF4-FFF2-40B4-BE49-F238E27FC236}">
                <a16:creationId xmlns:a16="http://schemas.microsoft.com/office/drawing/2014/main" id="{5B196A36-B289-F5D5-589D-C87C79C545F9}"/>
              </a:ext>
            </a:extLst>
          </p:cNvPr>
          <p:cNvSpPr/>
          <p:nvPr/>
        </p:nvSpPr>
        <p:spPr>
          <a:xfrm>
            <a:off x="8090694" y="3106247"/>
            <a:ext cx="613027" cy="46005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cxnSp>
        <p:nvCxnSpPr>
          <p:cNvPr id="55" name="直线箭头连接符 54">
            <a:extLst>
              <a:ext uri="{FF2B5EF4-FFF2-40B4-BE49-F238E27FC236}">
                <a16:creationId xmlns:a16="http://schemas.microsoft.com/office/drawing/2014/main" id="{1D677B84-E2C7-C714-199F-847BA788D8D3}"/>
              </a:ext>
            </a:extLst>
          </p:cNvPr>
          <p:cNvCxnSpPr>
            <a:cxnSpLocks/>
            <a:endCxn id="52" idx="1"/>
          </p:cNvCxnSpPr>
          <p:nvPr/>
        </p:nvCxnSpPr>
        <p:spPr>
          <a:xfrm>
            <a:off x="6518628" y="2855200"/>
            <a:ext cx="841438" cy="4810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473677E4-A917-9BB1-E220-C14C1232C35D}"/>
              </a:ext>
            </a:extLst>
          </p:cNvPr>
          <p:cNvCxnSpPr>
            <a:cxnSpLocks/>
            <a:endCxn id="51" idx="1"/>
          </p:cNvCxnSpPr>
          <p:nvPr/>
        </p:nvCxnSpPr>
        <p:spPr>
          <a:xfrm flipV="1">
            <a:off x="6539568" y="2506467"/>
            <a:ext cx="820498" cy="358347"/>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62" name="文本框 61">
            <a:extLst>
              <a:ext uri="{FF2B5EF4-FFF2-40B4-BE49-F238E27FC236}">
                <a16:creationId xmlns:a16="http://schemas.microsoft.com/office/drawing/2014/main" id="{D0D32901-4D2F-63A2-E06B-BA82CD64446D}"/>
              </a:ext>
            </a:extLst>
          </p:cNvPr>
          <p:cNvSpPr txBox="1"/>
          <p:nvPr/>
        </p:nvSpPr>
        <p:spPr>
          <a:xfrm>
            <a:off x="1156824" y="3740728"/>
            <a:ext cx="1764405" cy="461665"/>
          </a:xfrm>
          <a:prstGeom prst="rect">
            <a:avLst/>
          </a:prstGeom>
          <a:noFill/>
        </p:spPr>
        <p:txBody>
          <a:bodyPr wrap="square" rtlCol="0">
            <a:spAutoFit/>
          </a:bodyPr>
          <a:lstStyle/>
          <a:p>
            <a:r>
              <a:rPr kumimoji="1" lang="en-US" altLang="zh-CN" sz="2400" dirty="0">
                <a:latin typeface="Avenir Book" panose="02000503020000020003" pitchFamily="2" charset="0"/>
              </a:rPr>
              <a:t>DoS attack</a:t>
            </a:r>
            <a:endParaRPr kumimoji="1" lang="zh-CN" altLang="en-US" sz="2400" dirty="0">
              <a:latin typeface="Avenir Book" panose="02000503020000020003" pitchFamily="2" charset="0"/>
            </a:endParaRPr>
          </a:p>
        </p:txBody>
      </p:sp>
      <p:sp>
        <p:nvSpPr>
          <p:cNvPr id="63" name="文本框 62">
            <a:extLst>
              <a:ext uri="{FF2B5EF4-FFF2-40B4-BE49-F238E27FC236}">
                <a16:creationId xmlns:a16="http://schemas.microsoft.com/office/drawing/2014/main" id="{ECAC23E0-632F-968D-A4F3-F89F6CCE3AA3}"/>
              </a:ext>
            </a:extLst>
          </p:cNvPr>
          <p:cNvSpPr txBox="1"/>
          <p:nvPr/>
        </p:nvSpPr>
        <p:spPr>
          <a:xfrm>
            <a:off x="4065434" y="3740729"/>
            <a:ext cx="1764405" cy="461665"/>
          </a:xfrm>
          <a:prstGeom prst="rect">
            <a:avLst/>
          </a:prstGeom>
          <a:noFill/>
        </p:spPr>
        <p:txBody>
          <a:bodyPr wrap="square" rtlCol="0">
            <a:spAutoFit/>
          </a:bodyPr>
          <a:lstStyle/>
          <a:p>
            <a:r>
              <a:rPr kumimoji="1" lang="en-US" altLang="zh-CN" sz="2400" dirty="0">
                <a:latin typeface="Avenir Book" panose="02000503020000020003" pitchFamily="2" charset="0"/>
              </a:rPr>
              <a:t>TCP </a:t>
            </a:r>
            <a:r>
              <a:rPr kumimoji="1" lang="en-US" altLang="zh-CN" sz="2400" dirty="0" err="1">
                <a:latin typeface="Avenir Book" panose="02000503020000020003" pitchFamily="2" charset="0"/>
              </a:rPr>
              <a:t>incast</a:t>
            </a:r>
            <a:endParaRPr kumimoji="1" lang="zh-CN" altLang="en-US" sz="2400" dirty="0">
              <a:latin typeface="Avenir Book" panose="02000503020000020003" pitchFamily="2" charset="0"/>
            </a:endParaRPr>
          </a:p>
        </p:txBody>
      </p:sp>
      <p:sp>
        <p:nvSpPr>
          <p:cNvPr id="64" name="文本框 63">
            <a:extLst>
              <a:ext uri="{FF2B5EF4-FFF2-40B4-BE49-F238E27FC236}">
                <a16:creationId xmlns:a16="http://schemas.microsoft.com/office/drawing/2014/main" id="{A94D7ED6-1E67-AF09-2FC6-570F707B9526}"/>
              </a:ext>
            </a:extLst>
          </p:cNvPr>
          <p:cNvSpPr txBox="1"/>
          <p:nvPr/>
        </p:nvSpPr>
        <p:spPr>
          <a:xfrm>
            <a:off x="6750945" y="3740730"/>
            <a:ext cx="2393055" cy="461665"/>
          </a:xfrm>
          <a:prstGeom prst="rect">
            <a:avLst/>
          </a:prstGeom>
          <a:noFill/>
        </p:spPr>
        <p:txBody>
          <a:bodyPr wrap="square" rtlCol="0">
            <a:spAutoFit/>
          </a:bodyPr>
          <a:lstStyle/>
          <a:p>
            <a:r>
              <a:rPr kumimoji="1" lang="en-US" altLang="zh-CN" sz="2400" dirty="0">
                <a:latin typeface="Avenir Book" panose="02000503020000020003" pitchFamily="2" charset="0"/>
              </a:rPr>
              <a:t>ECMP </a:t>
            </a:r>
            <a:r>
              <a:rPr kumimoji="1" lang="en-US" altLang="zh-CN" sz="2400" dirty="0" err="1">
                <a:latin typeface="Avenir Book" panose="02000503020000020003" pitchFamily="2" charset="0"/>
              </a:rPr>
              <a:t>misconf</a:t>
            </a:r>
            <a:endParaRPr kumimoji="1" lang="zh-CN" altLang="en-US" sz="2400" dirty="0">
              <a:latin typeface="Avenir Book" panose="02000503020000020003" pitchFamily="2" charset="0"/>
            </a:endParaRPr>
          </a:p>
        </p:txBody>
      </p:sp>
    </p:spTree>
    <p:extLst>
      <p:ext uri="{BB962C8B-B14F-4D97-AF65-F5344CB8AC3E}">
        <p14:creationId xmlns:p14="http://schemas.microsoft.com/office/powerpoint/2010/main" val="103904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15104-848A-B41B-4B4E-41F818A219F9}"/>
              </a:ext>
            </a:extLst>
          </p:cNvPr>
          <p:cNvSpPr>
            <a:spLocks noGrp="1"/>
          </p:cNvSpPr>
          <p:nvPr>
            <p:ph type="title"/>
          </p:nvPr>
        </p:nvSpPr>
        <p:spPr>
          <a:xfrm>
            <a:off x="435207" y="473560"/>
            <a:ext cx="7886700" cy="968374"/>
          </a:xfrm>
        </p:spPr>
        <p:txBody>
          <a:bodyPr>
            <a:normAutofit/>
          </a:bodyPr>
          <a:lstStyle/>
          <a:p>
            <a:r>
              <a:rPr kumimoji="1" lang="en-US" altLang="zh-CN" dirty="0">
                <a:latin typeface="Rockwell" panose="02060603020205020403" pitchFamily="18" charset="0"/>
              </a:rPr>
              <a:t>Provenance of queuing delay</a:t>
            </a:r>
            <a:endParaRPr kumimoji="1" lang="zh-CN" altLang="en-US" dirty="0">
              <a:latin typeface="Rockwell" panose="02060603020205020403" pitchFamily="18" charset="0"/>
            </a:endParaRPr>
          </a:p>
        </p:txBody>
      </p:sp>
      <p:sp>
        <p:nvSpPr>
          <p:cNvPr id="3" name="内容占位符 2">
            <a:extLst>
              <a:ext uri="{FF2B5EF4-FFF2-40B4-BE49-F238E27FC236}">
                <a16:creationId xmlns:a16="http://schemas.microsoft.com/office/drawing/2014/main" id="{BAD3DAB4-C2C0-F1EF-A429-4459BC69B2BB}"/>
              </a:ext>
            </a:extLst>
          </p:cNvPr>
          <p:cNvSpPr>
            <a:spLocks noGrp="1"/>
          </p:cNvSpPr>
          <p:nvPr>
            <p:ph idx="1"/>
          </p:nvPr>
        </p:nvSpPr>
        <p:spPr>
          <a:xfrm>
            <a:off x="435207" y="1942476"/>
            <a:ext cx="2853659" cy="677843"/>
          </a:xfrm>
        </p:spPr>
        <p:txBody>
          <a:bodyPr>
            <a:normAutofit/>
          </a:bodyPr>
          <a:lstStyle/>
          <a:p>
            <a:pPr marL="0" indent="0">
              <a:buNone/>
            </a:pPr>
            <a:r>
              <a:rPr kumimoji="1" lang="en-US" altLang="zh-CN" dirty="0">
                <a:latin typeface="Rockwell" panose="02060603020205020403" pitchFamily="18" charset="0"/>
              </a:rPr>
              <a:t>Observation:</a:t>
            </a:r>
          </a:p>
        </p:txBody>
      </p:sp>
      <p:sp>
        <p:nvSpPr>
          <p:cNvPr id="4" name="灯片编号占位符 3">
            <a:extLst>
              <a:ext uri="{FF2B5EF4-FFF2-40B4-BE49-F238E27FC236}">
                <a16:creationId xmlns:a16="http://schemas.microsoft.com/office/drawing/2014/main" id="{724E8A2F-D1A6-0D71-4B00-AD551063D7EE}"/>
              </a:ext>
            </a:extLst>
          </p:cNvPr>
          <p:cNvSpPr>
            <a:spLocks noGrp="1"/>
          </p:cNvSpPr>
          <p:nvPr>
            <p:ph type="sldNum" sz="quarter" idx="12"/>
          </p:nvPr>
        </p:nvSpPr>
        <p:spPr>
          <a:xfrm>
            <a:off x="7086600" y="6480342"/>
            <a:ext cx="2057400" cy="365125"/>
          </a:xfrm>
        </p:spPr>
        <p:txBody>
          <a:bodyPr/>
          <a:lstStyle/>
          <a:p>
            <a:fld id="{47135AD3-AF81-A74E-B8CE-BB44C7BBCB1E}" type="slidenum">
              <a:rPr kumimoji="1" lang="zh-CN" altLang="en-US" smtClean="0"/>
              <a:t>3</a:t>
            </a:fld>
            <a:endParaRPr kumimoji="1" lang="zh-CN" altLang="en-US"/>
          </a:p>
        </p:txBody>
      </p:sp>
      <p:sp>
        <p:nvSpPr>
          <p:cNvPr id="5" name="矩形 4">
            <a:extLst>
              <a:ext uri="{FF2B5EF4-FFF2-40B4-BE49-F238E27FC236}">
                <a16:creationId xmlns:a16="http://schemas.microsoft.com/office/drawing/2014/main" id="{8E4DBC92-ED39-E508-9C1E-16C032C3BA7E}"/>
              </a:ext>
            </a:extLst>
          </p:cNvPr>
          <p:cNvSpPr/>
          <p:nvPr/>
        </p:nvSpPr>
        <p:spPr>
          <a:xfrm>
            <a:off x="4899533" y="2248492"/>
            <a:ext cx="2591070" cy="63368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latin typeface="Avenir Book" panose="02000503020000020003" pitchFamily="2" charset="0"/>
              </a:rPr>
              <a:t>queuing</a:t>
            </a:r>
            <a:endParaRPr kumimoji="1" lang="zh-CN" altLang="en-US" sz="2800" dirty="0">
              <a:latin typeface="Avenir Book" panose="02000503020000020003" pitchFamily="2" charset="0"/>
            </a:endParaRPr>
          </a:p>
        </p:txBody>
      </p:sp>
      <p:sp>
        <p:nvSpPr>
          <p:cNvPr id="6" name="矩形 5">
            <a:extLst>
              <a:ext uri="{FF2B5EF4-FFF2-40B4-BE49-F238E27FC236}">
                <a16:creationId xmlns:a16="http://schemas.microsoft.com/office/drawing/2014/main" id="{8DD596F9-8191-1403-AE43-A4C3D9E5B5C1}"/>
              </a:ext>
            </a:extLst>
          </p:cNvPr>
          <p:cNvSpPr/>
          <p:nvPr/>
        </p:nvSpPr>
        <p:spPr>
          <a:xfrm>
            <a:off x="3363650" y="3628067"/>
            <a:ext cx="2269374" cy="70890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latin typeface="Avenir Book" panose="02000503020000020003" pitchFamily="2" charset="0"/>
              </a:rPr>
              <a:t>current state</a:t>
            </a:r>
            <a:endParaRPr kumimoji="1" lang="zh-CN" altLang="en-US" sz="2800" dirty="0">
              <a:latin typeface="Avenir Book" panose="02000503020000020003" pitchFamily="2" charset="0"/>
            </a:endParaRPr>
          </a:p>
        </p:txBody>
      </p:sp>
      <p:sp>
        <p:nvSpPr>
          <p:cNvPr id="8" name="矩形 7">
            <a:extLst>
              <a:ext uri="{FF2B5EF4-FFF2-40B4-BE49-F238E27FC236}">
                <a16:creationId xmlns:a16="http://schemas.microsoft.com/office/drawing/2014/main" id="{D5FC4CA9-B2E2-A13C-88CE-3660565021DE}"/>
              </a:ext>
            </a:extLst>
          </p:cNvPr>
          <p:cNvSpPr/>
          <p:nvPr/>
        </p:nvSpPr>
        <p:spPr>
          <a:xfrm>
            <a:off x="6330823" y="3628067"/>
            <a:ext cx="2646686" cy="70890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latin typeface="Avenir Book" panose="02000503020000020003" pitchFamily="2" charset="0"/>
              </a:rPr>
              <a:t>historical effect</a:t>
            </a:r>
            <a:endParaRPr kumimoji="1" lang="zh-CN" altLang="en-US" sz="2800" dirty="0">
              <a:latin typeface="Avenir Book" panose="02000503020000020003" pitchFamily="2" charset="0"/>
            </a:endParaRPr>
          </a:p>
        </p:txBody>
      </p:sp>
      <p:sp>
        <p:nvSpPr>
          <p:cNvPr id="12" name="下箭头 11">
            <a:extLst>
              <a:ext uri="{FF2B5EF4-FFF2-40B4-BE49-F238E27FC236}">
                <a16:creationId xmlns:a16="http://schemas.microsoft.com/office/drawing/2014/main" id="{2240CD08-6EF2-3904-A593-7EA3E95074DE}"/>
              </a:ext>
            </a:extLst>
          </p:cNvPr>
          <p:cNvSpPr/>
          <p:nvPr/>
        </p:nvSpPr>
        <p:spPr>
          <a:xfrm rot="13257922">
            <a:off x="4877865" y="2932536"/>
            <a:ext cx="386883" cy="624441"/>
          </a:xfrm>
          <a:prstGeom prst="downArrow">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21" name="下箭头 20">
            <a:extLst>
              <a:ext uri="{FF2B5EF4-FFF2-40B4-BE49-F238E27FC236}">
                <a16:creationId xmlns:a16="http://schemas.microsoft.com/office/drawing/2014/main" id="{9445ABC7-3E23-C47F-6559-B6C1CAF08E02}"/>
              </a:ext>
            </a:extLst>
          </p:cNvPr>
          <p:cNvSpPr/>
          <p:nvPr/>
        </p:nvSpPr>
        <p:spPr>
          <a:xfrm rot="8562810">
            <a:off x="7055844" y="2920092"/>
            <a:ext cx="386883" cy="624441"/>
          </a:xfrm>
          <a:prstGeom prst="downArrow">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grpSp>
        <p:nvGrpSpPr>
          <p:cNvPr id="34" name="组合 33">
            <a:extLst>
              <a:ext uri="{FF2B5EF4-FFF2-40B4-BE49-F238E27FC236}">
                <a16:creationId xmlns:a16="http://schemas.microsoft.com/office/drawing/2014/main" id="{237898FE-A9BE-9D6E-CB7A-03A21B8BA47C}"/>
              </a:ext>
            </a:extLst>
          </p:cNvPr>
          <p:cNvGrpSpPr/>
          <p:nvPr/>
        </p:nvGrpSpPr>
        <p:grpSpPr>
          <a:xfrm>
            <a:off x="435207" y="4580787"/>
            <a:ext cx="9850064" cy="1546099"/>
            <a:chOff x="435207" y="4580787"/>
            <a:chExt cx="9850064" cy="1546099"/>
          </a:xfrm>
        </p:grpSpPr>
        <p:sp>
          <p:nvSpPr>
            <p:cNvPr id="18" name="内容占位符 2">
              <a:extLst>
                <a:ext uri="{FF2B5EF4-FFF2-40B4-BE49-F238E27FC236}">
                  <a16:creationId xmlns:a16="http://schemas.microsoft.com/office/drawing/2014/main" id="{284945DA-2AFE-715B-EF4C-0355393D0370}"/>
                </a:ext>
              </a:extLst>
            </p:cNvPr>
            <p:cNvSpPr txBox="1">
              <a:spLocks/>
            </p:cNvSpPr>
            <p:nvPr/>
          </p:nvSpPr>
          <p:spPr>
            <a:xfrm>
              <a:off x="435207" y="5449042"/>
              <a:ext cx="9850064" cy="677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zh-CN" dirty="0">
                  <a:latin typeface="Rockwell" panose="02060603020205020403" pitchFamily="18" charset="0"/>
                </a:rPr>
                <a:t>A congestion regime</a:t>
              </a:r>
              <a:r>
                <a:rPr kumimoji="1" lang="en-US" altLang="zh-CN" sz="3200" dirty="0">
                  <a:latin typeface="Rockwell" panose="02060603020205020403" pitchFamily="18" charset="0"/>
                </a:rPr>
                <a:t>: </a:t>
              </a:r>
              <a:r>
                <a:rPr kumimoji="1" lang="en-US" altLang="zh-CN" dirty="0">
                  <a:latin typeface="Avenir Book" panose="02000503020000020003" pitchFamily="2" charset="0"/>
                </a:rPr>
                <a:t>direct           indirect      original</a:t>
              </a:r>
              <a:endParaRPr kumimoji="1" lang="en-US" altLang="zh-CN" sz="3200" dirty="0">
                <a:latin typeface="Rockwell" panose="02060603020205020403" pitchFamily="18" charset="0"/>
              </a:endParaRPr>
            </a:p>
          </p:txBody>
        </p:sp>
        <p:sp>
          <p:nvSpPr>
            <p:cNvPr id="28" name="下箭头 27">
              <a:extLst>
                <a:ext uri="{FF2B5EF4-FFF2-40B4-BE49-F238E27FC236}">
                  <a16:creationId xmlns:a16="http://schemas.microsoft.com/office/drawing/2014/main" id="{BD043FEC-3379-35C7-1988-C6C4657A91AE}"/>
                </a:ext>
              </a:extLst>
            </p:cNvPr>
            <p:cNvSpPr/>
            <p:nvPr/>
          </p:nvSpPr>
          <p:spPr>
            <a:xfrm rot="10800000">
              <a:off x="4300736" y="4580788"/>
              <a:ext cx="386883" cy="624441"/>
            </a:xfrm>
            <a:prstGeom prst="downArrow">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31" name="下箭头 30">
              <a:extLst>
                <a:ext uri="{FF2B5EF4-FFF2-40B4-BE49-F238E27FC236}">
                  <a16:creationId xmlns:a16="http://schemas.microsoft.com/office/drawing/2014/main" id="{34D3CC0B-56E1-B01E-4FF7-197BD534911D}"/>
                </a:ext>
              </a:extLst>
            </p:cNvPr>
            <p:cNvSpPr/>
            <p:nvPr/>
          </p:nvSpPr>
          <p:spPr>
            <a:xfrm rot="10800000">
              <a:off x="6623262" y="4580787"/>
              <a:ext cx="386883" cy="624441"/>
            </a:xfrm>
            <a:prstGeom prst="downArrow">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32" name="下箭头 31">
              <a:extLst>
                <a:ext uri="{FF2B5EF4-FFF2-40B4-BE49-F238E27FC236}">
                  <a16:creationId xmlns:a16="http://schemas.microsoft.com/office/drawing/2014/main" id="{085B85F3-1F10-2EA4-8889-73A27068CAC6}"/>
                </a:ext>
              </a:extLst>
            </p:cNvPr>
            <p:cNvSpPr/>
            <p:nvPr/>
          </p:nvSpPr>
          <p:spPr>
            <a:xfrm rot="10800000">
              <a:off x="8244086" y="4580788"/>
              <a:ext cx="386883" cy="624441"/>
            </a:xfrm>
            <a:prstGeom prst="downArrow">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grpSp>
    </p:spTree>
    <p:extLst>
      <p:ext uri="{BB962C8B-B14F-4D97-AF65-F5344CB8AC3E}">
        <p14:creationId xmlns:p14="http://schemas.microsoft.com/office/powerpoint/2010/main" val="219007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2AA6CD15-35CA-E7C8-6210-F120D6468DA2}"/>
              </a:ext>
            </a:extLst>
          </p:cNvPr>
          <p:cNvGrpSpPr/>
          <p:nvPr/>
        </p:nvGrpSpPr>
        <p:grpSpPr>
          <a:xfrm>
            <a:off x="1778794" y="4901026"/>
            <a:ext cx="5979314" cy="596967"/>
            <a:chOff x="1778794" y="4901026"/>
            <a:chExt cx="5979314" cy="596967"/>
          </a:xfrm>
        </p:grpSpPr>
        <p:cxnSp>
          <p:nvCxnSpPr>
            <p:cNvPr id="33" name="直线连接符 32">
              <a:extLst>
                <a:ext uri="{FF2B5EF4-FFF2-40B4-BE49-F238E27FC236}">
                  <a16:creationId xmlns:a16="http://schemas.microsoft.com/office/drawing/2014/main" id="{3EAF931B-6591-2B60-03F6-27E85FAC5DB0}"/>
                </a:ext>
              </a:extLst>
            </p:cNvPr>
            <p:cNvCxnSpPr/>
            <p:nvPr/>
          </p:nvCxnSpPr>
          <p:spPr>
            <a:xfrm>
              <a:off x="1778794" y="4901026"/>
              <a:ext cx="5979314" cy="0"/>
            </a:xfrm>
            <a:prstGeom prst="line">
              <a:avLst/>
            </a:prstGeom>
            <a:ln w="76200">
              <a:solidFill>
                <a:srgbClr val="C00000"/>
              </a:solidFill>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459ADC57-B1E3-F9F9-7AA2-9345CBFF3745}"/>
                </a:ext>
              </a:extLst>
            </p:cNvPr>
            <p:cNvSpPr txBox="1"/>
            <p:nvPr/>
          </p:nvSpPr>
          <p:spPr>
            <a:xfrm>
              <a:off x="3174500" y="4974773"/>
              <a:ext cx="3437925" cy="523220"/>
            </a:xfrm>
            <a:prstGeom prst="rect">
              <a:avLst/>
            </a:prstGeom>
            <a:noFill/>
          </p:spPr>
          <p:txBody>
            <a:bodyPr wrap="square" rtlCol="0">
              <a:spAutoFit/>
            </a:bodyPr>
            <a:lstStyle/>
            <a:p>
              <a:r>
                <a:rPr kumimoji="1" lang="en-US" altLang="zh-CN" sz="2800" dirty="0">
                  <a:latin typeface="Rockwell" panose="02060603020205020403" pitchFamily="18" charset="0"/>
                </a:rPr>
                <a:t>Why victim waits?</a:t>
              </a:r>
              <a:endParaRPr kumimoji="1" lang="zh-CN" altLang="en-US" sz="2800" dirty="0">
                <a:latin typeface="Rockwell" panose="02060603020205020403" pitchFamily="18" charset="0"/>
              </a:endParaRPr>
            </a:p>
          </p:txBody>
        </p:sp>
      </p:grpSp>
      <p:sp>
        <p:nvSpPr>
          <p:cNvPr id="2" name="标题 1">
            <a:extLst>
              <a:ext uri="{FF2B5EF4-FFF2-40B4-BE49-F238E27FC236}">
                <a16:creationId xmlns:a16="http://schemas.microsoft.com/office/drawing/2014/main" id="{47E9E60F-2CF4-AE82-C8E4-0A19DB0BD2E6}"/>
              </a:ext>
            </a:extLst>
          </p:cNvPr>
          <p:cNvSpPr>
            <a:spLocks noGrp="1"/>
          </p:cNvSpPr>
          <p:nvPr>
            <p:ph type="title"/>
          </p:nvPr>
        </p:nvSpPr>
        <p:spPr/>
        <p:txBody>
          <a:bodyPr/>
          <a:lstStyle/>
          <a:p>
            <a:r>
              <a:rPr kumimoji="1" lang="en-US" altLang="zh-CN" dirty="0">
                <a:latin typeface="Rockwell" panose="02060603020205020403" pitchFamily="18" charset="0"/>
              </a:rPr>
              <a:t>Direct culprits</a:t>
            </a:r>
            <a:endParaRPr kumimoji="1" lang="zh-CN" altLang="en-US" dirty="0">
              <a:latin typeface="Rockwell" panose="02060603020205020403" pitchFamily="18" charset="0"/>
            </a:endParaRPr>
          </a:p>
        </p:txBody>
      </p:sp>
      <p:graphicFrame>
        <p:nvGraphicFramePr>
          <p:cNvPr id="4" name="表格 4">
            <a:extLst>
              <a:ext uri="{FF2B5EF4-FFF2-40B4-BE49-F238E27FC236}">
                <a16:creationId xmlns:a16="http://schemas.microsoft.com/office/drawing/2014/main" id="{77053A44-2082-97DD-5BDE-9AB508BA6684}"/>
              </a:ext>
            </a:extLst>
          </p:cNvPr>
          <p:cNvGraphicFramePr>
            <a:graphicFrameLocks noGrp="1"/>
          </p:cNvGraphicFramePr>
          <p:nvPr>
            <p:extLst>
              <p:ext uri="{D42A27DB-BD31-4B8C-83A1-F6EECF244321}">
                <p14:modId xmlns:p14="http://schemas.microsoft.com/office/powerpoint/2010/main" val="3661315650"/>
              </p:ext>
            </p:extLst>
          </p:nvPr>
        </p:nvGraphicFramePr>
        <p:xfrm>
          <a:off x="1121568" y="2861238"/>
          <a:ext cx="1814512" cy="676754"/>
        </p:xfrm>
        <a:graphic>
          <a:graphicData uri="http://schemas.openxmlformats.org/drawingml/2006/table">
            <a:tbl>
              <a:tblPr bandRow="1">
                <a:tableStyleId>{5C22544A-7EE6-4342-B048-85BDC9FD1C3A}</a:tableStyleId>
              </a:tblPr>
              <a:tblGrid>
                <a:gridCol w="1814512">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grpSp>
        <p:nvGrpSpPr>
          <p:cNvPr id="29" name="组合 28">
            <a:extLst>
              <a:ext uri="{FF2B5EF4-FFF2-40B4-BE49-F238E27FC236}">
                <a16:creationId xmlns:a16="http://schemas.microsoft.com/office/drawing/2014/main" id="{8529F554-EAE5-DC10-F89F-B10085F40051}"/>
              </a:ext>
            </a:extLst>
          </p:cNvPr>
          <p:cNvGrpSpPr/>
          <p:nvPr/>
        </p:nvGrpSpPr>
        <p:grpSpPr>
          <a:xfrm>
            <a:off x="0" y="2249509"/>
            <a:ext cx="2893220" cy="2734457"/>
            <a:chOff x="0" y="2249509"/>
            <a:chExt cx="2893220" cy="2734457"/>
          </a:xfrm>
        </p:grpSpPr>
        <p:sp>
          <p:nvSpPr>
            <p:cNvPr id="5" name="圆角矩形 4">
              <a:extLst>
                <a:ext uri="{FF2B5EF4-FFF2-40B4-BE49-F238E27FC236}">
                  <a16:creationId xmlns:a16="http://schemas.microsoft.com/office/drawing/2014/main" id="{8AEEC671-2A85-D022-4D6F-D5B4E21AF896}"/>
                </a:ext>
              </a:extLst>
            </p:cNvPr>
            <p:cNvSpPr/>
            <p:nvPr/>
          </p:nvSpPr>
          <p:spPr>
            <a:xfrm>
              <a:off x="1650207" y="2875526"/>
              <a:ext cx="1243013" cy="648178"/>
            </a:xfrm>
            <a:prstGeom prst="round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6" name="文本框 5">
              <a:extLst>
                <a:ext uri="{FF2B5EF4-FFF2-40B4-BE49-F238E27FC236}">
                  <a16:creationId xmlns:a16="http://schemas.microsoft.com/office/drawing/2014/main" id="{424114D0-08AD-B599-240F-35AFB3431AA9}"/>
                </a:ext>
              </a:extLst>
            </p:cNvPr>
            <p:cNvSpPr txBox="1"/>
            <p:nvPr/>
          </p:nvSpPr>
          <p:spPr>
            <a:xfrm>
              <a:off x="1650207" y="2276463"/>
              <a:ext cx="1100137" cy="523220"/>
            </a:xfrm>
            <a:prstGeom prst="rect">
              <a:avLst/>
            </a:prstGeom>
            <a:noFill/>
          </p:spPr>
          <p:txBody>
            <a:bodyPr wrap="square" rtlCol="0">
              <a:spAutoFit/>
            </a:bodyPr>
            <a:lstStyle/>
            <a:p>
              <a:r>
                <a:rPr kumimoji="1" lang="en-US" altLang="zh-CN" sz="2800" dirty="0">
                  <a:latin typeface="Rockwell" panose="02060603020205020403" pitchFamily="18" charset="0"/>
                </a:rPr>
                <a:t>FIFO</a:t>
              </a:r>
              <a:endParaRPr kumimoji="1" lang="zh-CN" altLang="en-US" sz="2800" dirty="0">
                <a:latin typeface="Rockwell" panose="02060603020205020403" pitchFamily="18" charset="0"/>
              </a:endParaRPr>
            </a:p>
          </p:txBody>
        </p:sp>
        <p:sp>
          <p:nvSpPr>
            <p:cNvPr id="7" name="圆角矩形 6">
              <a:extLst>
                <a:ext uri="{FF2B5EF4-FFF2-40B4-BE49-F238E27FC236}">
                  <a16:creationId xmlns:a16="http://schemas.microsoft.com/office/drawing/2014/main" id="{EDDCB370-FE5F-1729-BC21-D95C43D5BC90}"/>
                </a:ext>
              </a:extLst>
            </p:cNvPr>
            <p:cNvSpPr/>
            <p:nvPr/>
          </p:nvSpPr>
          <p:spPr>
            <a:xfrm>
              <a:off x="478630" y="2889814"/>
              <a:ext cx="185737" cy="648178"/>
            </a:xfrm>
            <a:prstGeom prst="round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8" name="右箭头 7">
              <a:extLst>
                <a:ext uri="{FF2B5EF4-FFF2-40B4-BE49-F238E27FC236}">
                  <a16:creationId xmlns:a16="http://schemas.microsoft.com/office/drawing/2014/main" id="{A115C45D-3A58-BDD6-DD35-C86C02A4039B}"/>
                </a:ext>
              </a:extLst>
            </p:cNvPr>
            <p:cNvSpPr/>
            <p:nvPr/>
          </p:nvSpPr>
          <p:spPr>
            <a:xfrm>
              <a:off x="900114" y="3035816"/>
              <a:ext cx="357187" cy="3561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02BCA803-6205-DFD8-E038-60ADBADEA497}"/>
                </a:ext>
              </a:extLst>
            </p:cNvPr>
            <p:cNvSpPr txBox="1"/>
            <p:nvPr/>
          </p:nvSpPr>
          <p:spPr>
            <a:xfrm>
              <a:off x="0" y="2249509"/>
              <a:ext cx="1371597" cy="523220"/>
            </a:xfrm>
            <a:prstGeom prst="rect">
              <a:avLst/>
            </a:prstGeom>
            <a:noFill/>
          </p:spPr>
          <p:txBody>
            <a:bodyPr wrap="square" rtlCol="0">
              <a:spAutoFit/>
            </a:bodyPr>
            <a:lstStyle/>
            <a:p>
              <a:r>
                <a:rPr kumimoji="1" lang="en-US" altLang="zh-CN" sz="2800" dirty="0">
                  <a:latin typeface="Rockwell" panose="02060603020205020403" pitchFamily="18" charset="0"/>
                </a:rPr>
                <a:t>victim</a:t>
              </a:r>
              <a:endParaRPr kumimoji="1" lang="zh-CN" altLang="en-US" sz="2800" dirty="0">
                <a:latin typeface="Rockwell" panose="02060603020205020403" pitchFamily="18" charset="0"/>
              </a:endParaRPr>
            </a:p>
          </p:txBody>
        </p:sp>
        <p:sp>
          <p:nvSpPr>
            <p:cNvPr id="13" name="文本框 12">
              <a:extLst>
                <a:ext uri="{FF2B5EF4-FFF2-40B4-BE49-F238E27FC236}">
                  <a16:creationId xmlns:a16="http://schemas.microsoft.com/office/drawing/2014/main" id="{DBBBE39C-73B7-2911-091E-5A7189CDE41A}"/>
                </a:ext>
              </a:extLst>
            </p:cNvPr>
            <p:cNvSpPr txBox="1"/>
            <p:nvPr/>
          </p:nvSpPr>
          <p:spPr>
            <a:xfrm>
              <a:off x="814387" y="4199166"/>
              <a:ext cx="1928814" cy="584775"/>
            </a:xfrm>
            <a:prstGeom prst="rect">
              <a:avLst/>
            </a:prstGeom>
            <a:noFill/>
          </p:spPr>
          <p:txBody>
            <a:bodyPr wrap="square" rtlCol="0">
              <a:spAutoFit/>
            </a:bodyPr>
            <a:lstStyle/>
            <a:p>
              <a:r>
                <a:rPr kumimoji="1" lang="en-US" altLang="zh-CN" sz="3200" dirty="0">
                  <a:latin typeface="Rockwell" panose="02060603020205020403" pitchFamily="18" charset="0"/>
                </a:rPr>
                <a:t>enqueue</a:t>
              </a:r>
              <a:endParaRPr kumimoji="1" lang="zh-CN" altLang="en-US" sz="3200" dirty="0">
                <a:latin typeface="Rockwell" panose="02060603020205020403" pitchFamily="18" charset="0"/>
              </a:endParaRPr>
            </a:p>
          </p:txBody>
        </p:sp>
        <p:cxnSp>
          <p:nvCxnSpPr>
            <p:cNvPr id="15" name="直线连接符 14">
              <a:extLst>
                <a:ext uri="{FF2B5EF4-FFF2-40B4-BE49-F238E27FC236}">
                  <a16:creationId xmlns:a16="http://schemas.microsoft.com/office/drawing/2014/main" id="{2D726178-863E-2558-3112-1D464EDBEA8C}"/>
                </a:ext>
              </a:extLst>
            </p:cNvPr>
            <p:cNvCxnSpPr/>
            <p:nvPr/>
          </p:nvCxnSpPr>
          <p:spPr>
            <a:xfrm>
              <a:off x="1778794" y="4783941"/>
              <a:ext cx="0" cy="2000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grpSp>
      <p:graphicFrame>
        <p:nvGraphicFramePr>
          <p:cNvPr id="16" name="表格 4">
            <a:extLst>
              <a:ext uri="{FF2B5EF4-FFF2-40B4-BE49-F238E27FC236}">
                <a16:creationId xmlns:a16="http://schemas.microsoft.com/office/drawing/2014/main" id="{22F28086-52B2-8073-71F8-04319B7A879D}"/>
              </a:ext>
            </a:extLst>
          </p:cNvPr>
          <p:cNvGraphicFramePr>
            <a:graphicFrameLocks noGrp="1"/>
          </p:cNvGraphicFramePr>
          <p:nvPr>
            <p:extLst>
              <p:ext uri="{D42A27DB-BD31-4B8C-83A1-F6EECF244321}">
                <p14:modId xmlns:p14="http://schemas.microsoft.com/office/powerpoint/2010/main" val="814118890"/>
              </p:ext>
            </p:extLst>
          </p:nvPr>
        </p:nvGraphicFramePr>
        <p:xfrm>
          <a:off x="6400800" y="2888816"/>
          <a:ext cx="1814512" cy="676754"/>
        </p:xfrm>
        <a:graphic>
          <a:graphicData uri="http://schemas.openxmlformats.org/drawingml/2006/table">
            <a:tbl>
              <a:tblPr bandRow="1">
                <a:tableStyleId>{5C22544A-7EE6-4342-B048-85BDC9FD1C3A}</a:tableStyleId>
              </a:tblPr>
              <a:tblGrid>
                <a:gridCol w="1814512">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grpSp>
        <p:nvGrpSpPr>
          <p:cNvPr id="31" name="组合 30">
            <a:extLst>
              <a:ext uri="{FF2B5EF4-FFF2-40B4-BE49-F238E27FC236}">
                <a16:creationId xmlns:a16="http://schemas.microsoft.com/office/drawing/2014/main" id="{D42272D4-0BCF-8E62-0DEE-896ACBC8FDD8}"/>
              </a:ext>
            </a:extLst>
          </p:cNvPr>
          <p:cNvGrpSpPr/>
          <p:nvPr/>
        </p:nvGrpSpPr>
        <p:grpSpPr>
          <a:xfrm>
            <a:off x="6793701" y="2874528"/>
            <a:ext cx="2114551" cy="2100307"/>
            <a:chOff x="6793701" y="2874528"/>
            <a:chExt cx="2114551" cy="2100307"/>
          </a:xfrm>
        </p:grpSpPr>
        <p:sp>
          <p:nvSpPr>
            <p:cNvPr id="17" name="圆角矩形 16">
              <a:extLst>
                <a:ext uri="{FF2B5EF4-FFF2-40B4-BE49-F238E27FC236}">
                  <a16:creationId xmlns:a16="http://schemas.microsoft.com/office/drawing/2014/main" id="{9D76807A-BAFA-3685-F33F-23C7B262AA8A}"/>
                </a:ext>
              </a:extLst>
            </p:cNvPr>
            <p:cNvSpPr/>
            <p:nvPr/>
          </p:nvSpPr>
          <p:spPr>
            <a:xfrm>
              <a:off x="6922291" y="2903104"/>
              <a:ext cx="1243013" cy="64817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19" name="圆角矩形 18">
              <a:extLst>
                <a:ext uri="{FF2B5EF4-FFF2-40B4-BE49-F238E27FC236}">
                  <a16:creationId xmlns:a16="http://schemas.microsoft.com/office/drawing/2014/main" id="{C0431D28-E342-FFA0-A031-F007B209FA47}"/>
                </a:ext>
              </a:extLst>
            </p:cNvPr>
            <p:cNvSpPr/>
            <p:nvPr/>
          </p:nvSpPr>
          <p:spPr>
            <a:xfrm>
              <a:off x="8722515" y="2874528"/>
              <a:ext cx="185737" cy="648178"/>
            </a:xfrm>
            <a:prstGeom prst="round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0" name="右箭头 19">
              <a:extLst>
                <a:ext uri="{FF2B5EF4-FFF2-40B4-BE49-F238E27FC236}">
                  <a16:creationId xmlns:a16="http://schemas.microsoft.com/office/drawing/2014/main" id="{A6E4835B-CCDF-27CE-5D2A-BE60455C0B24}"/>
                </a:ext>
              </a:extLst>
            </p:cNvPr>
            <p:cNvSpPr/>
            <p:nvPr/>
          </p:nvSpPr>
          <p:spPr>
            <a:xfrm>
              <a:off x="8286754" y="3070469"/>
              <a:ext cx="357187" cy="3561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22" name="文本框 21">
              <a:extLst>
                <a:ext uri="{FF2B5EF4-FFF2-40B4-BE49-F238E27FC236}">
                  <a16:creationId xmlns:a16="http://schemas.microsoft.com/office/drawing/2014/main" id="{7313D344-B5AF-72FA-1DB3-01D51FCE8C7C}"/>
                </a:ext>
              </a:extLst>
            </p:cNvPr>
            <p:cNvSpPr txBox="1"/>
            <p:nvPr/>
          </p:nvSpPr>
          <p:spPr>
            <a:xfrm>
              <a:off x="6793701" y="4199167"/>
              <a:ext cx="1928814" cy="584775"/>
            </a:xfrm>
            <a:prstGeom prst="rect">
              <a:avLst/>
            </a:prstGeom>
            <a:noFill/>
          </p:spPr>
          <p:txBody>
            <a:bodyPr wrap="square" rtlCol="0">
              <a:spAutoFit/>
            </a:bodyPr>
            <a:lstStyle/>
            <a:p>
              <a:r>
                <a:rPr kumimoji="1" lang="en-US" altLang="zh-CN" sz="3200" dirty="0">
                  <a:latin typeface="Rockwell" panose="02060603020205020403" pitchFamily="18" charset="0"/>
                </a:rPr>
                <a:t>dequeue</a:t>
              </a:r>
              <a:endParaRPr kumimoji="1" lang="zh-CN" altLang="en-US" sz="3200" dirty="0">
                <a:latin typeface="Rockwell" panose="02060603020205020403" pitchFamily="18" charset="0"/>
              </a:endParaRPr>
            </a:p>
          </p:txBody>
        </p:sp>
        <p:cxnSp>
          <p:nvCxnSpPr>
            <p:cNvPr id="23" name="直线连接符 22">
              <a:extLst>
                <a:ext uri="{FF2B5EF4-FFF2-40B4-BE49-F238E27FC236}">
                  <a16:creationId xmlns:a16="http://schemas.microsoft.com/office/drawing/2014/main" id="{C729DF8D-1F05-C431-AD67-FC8059E6435A}"/>
                </a:ext>
              </a:extLst>
            </p:cNvPr>
            <p:cNvCxnSpPr/>
            <p:nvPr/>
          </p:nvCxnSpPr>
          <p:spPr>
            <a:xfrm>
              <a:off x="7758108" y="4774810"/>
              <a:ext cx="0" cy="2000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grpSp>
      <p:graphicFrame>
        <p:nvGraphicFramePr>
          <p:cNvPr id="24" name="表格 4">
            <a:extLst>
              <a:ext uri="{FF2B5EF4-FFF2-40B4-BE49-F238E27FC236}">
                <a16:creationId xmlns:a16="http://schemas.microsoft.com/office/drawing/2014/main" id="{CEC0366B-17ED-E37D-3AEF-CAA9E3E7A399}"/>
              </a:ext>
            </a:extLst>
          </p:cNvPr>
          <p:cNvGraphicFramePr>
            <a:graphicFrameLocks noGrp="1"/>
          </p:cNvGraphicFramePr>
          <p:nvPr>
            <p:extLst>
              <p:ext uri="{D42A27DB-BD31-4B8C-83A1-F6EECF244321}">
                <p14:modId xmlns:p14="http://schemas.microsoft.com/office/powerpoint/2010/main" val="2483779609"/>
              </p:ext>
            </p:extLst>
          </p:nvPr>
        </p:nvGraphicFramePr>
        <p:xfrm>
          <a:off x="3761184" y="2860240"/>
          <a:ext cx="1814512" cy="676754"/>
        </p:xfrm>
        <a:graphic>
          <a:graphicData uri="http://schemas.openxmlformats.org/drawingml/2006/table">
            <a:tbl>
              <a:tblPr bandRow="1">
                <a:tableStyleId>{5C22544A-7EE6-4342-B048-85BDC9FD1C3A}</a:tableStyleId>
              </a:tblPr>
              <a:tblGrid>
                <a:gridCol w="1814512">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grpSp>
        <p:nvGrpSpPr>
          <p:cNvPr id="30" name="组合 29">
            <a:extLst>
              <a:ext uri="{FF2B5EF4-FFF2-40B4-BE49-F238E27FC236}">
                <a16:creationId xmlns:a16="http://schemas.microsoft.com/office/drawing/2014/main" id="{35232466-8DB8-9181-A7D8-BB673BD9B6D2}"/>
              </a:ext>
            </a:extLst>
          </p:cNvPr>
          <p:cNvGrpSpPr/>
          <p:nvPr/>
        </p:nvGrpSpPr>
        <p:grpSpPr>
          <a:xfrm>
            <a:off x="3953303" y="2865535"/>
            <a:ext cx="1913637" cy="1918406"/>
            <a:chOff x="3953303" y="2865535"/>
            <a:chExt cx="1913637" cy="1918406"/>
          </a:xfrm>
        </p:grpSpPr>
        <p:sp>
          <p:nvSpPr>
            <p:cNvPr id="25" name="圆角矩形 24">
              <a:extLst>
                <a:ext uri="{FF2B5EF4-FFF2-40B4-BE49-F238E27FC236}">
                  <a16:creationId xmlns:a16="http://schemas.microsoft.com/office/drawing/2014/main" id="{907A7BD3-C198-2AEF-48B7-BF177F473AD4}"/>
                </a:ext>
              </a:extLst>
            </p:cNvPr>
            <p:cNvSpPr/>
            <p:nvPr/>
          </p:nvSpPr>
          <p:spPr>
            <a:xfrm>
              <a:off x="4675586" y="2874528"/>
              <a:ext cx="185737" cy="648178"/>
            </a:xfrm>
            <a:prstGeom prst="round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3606E402-E635-17BD-7605-C2C14DC62BE9}"/>
                </a:ext>
              </a:extLst>
            </p:cNvPr>
            <p:cNvSpPr/>
            <p:nvPr/>
          </p:nvSpPr>
          <p:spPr>
            <a:xfrm>
              <a:off x="4013003" y="2874528"/>
              <a:ext cx="635796" cy="64817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7" name="圆角矩形 26">
              <a:extLst>
                <a:ext uri="{FF2B5EF4-FFF2-40B4-BE49-F238E27FC236}">
                  <a16:creationId xmlns:a16="http://schemas.microsoft.com/office/drawing/2014/main" id="{1E3EF8D3-4D1B-AC3F-2A5B-D97A20BF2763}"/>
                </a:ext>
              </a:extLst>
            </p:cNvPr>
            <p:cNvSpPr/>
            <p:nvPr/>
          </p:nvSpPr>
          <p:spPr>
            <a:xfrm>
              <a:off x="4893463" y="2865535"/>
              <a:ext cx="641158" cy="648178"/>
            </a:xfrm>
            <a:prstGeom prst="round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8" name="文本框 27">
              <a:extLst>
                <a:ext uri="{FF2B5EF4-FFF2-40B4-BE49-F238E27FC236}">
                  <a16:creationId xmlns:a16="http://schemas.microsoft.com/office/drawing/2014/main" id="{300A830B-FB19-E878-88A1-D9A05C096D8D}"/>
                </a:ext>
              </a:extLst>
            </p:cNvPr>
            <p:cNvSpPr txBox="1"/>
            <p:nvPr/>
          </p:nvSpPr>
          <p:spPr>
            <a:xfrm>
              <a:off x="3953303" y="4199166"/>
              <a:ext cx="1913637" cy="584775"/>
            </a:xfrm>
            <a:prstGeom prst="rect">
              <a:avLst/>
            </a:prstGeom>
            <a:noFill/>
          </p:spPr>
          <p:txBody>
            <a:bodyPr wrap="square" rtlCol="0">
              <a:spAutoFit/>
            </a:bodyPr>
            <a:lstStyle/>
            <a:p>
              <a:r>
                <a:rPr kumimoji="1" lang="en-US" altLang="zh-CN" sz="3200" dirty="0">
                  <a:latin typeface="Rockwell" panose="02060603020205020403" pitchFamily="18" charset="0"/>
                </a:rPr>
                <a:t>queuing</a:t>
              </a:r>
              <a:endParaRPr kumimoji="1" lang="zh-CN" altLang="en-US" sz="3200" dirty="0">
                <a:latin typeface="Rockwell" panose="02060603020205020403" pitchFamily="18" charset="0"/>
              </a:endParaRPr>
            </a:p>
          </p:txBody>
        </p:sp>
      </p:grpSp>
      <p:sp>
        <p:nvSpPr>
          <p:cNvPr id="3" name="灯片编号占位符 2">
            <a:extLst>
              <a:ext uri="{FF2B5EF4-FFF2-40B4-BE49-F238E27FC236}">
                <a16:creationId xmlns:a16="http://schemas.microsoft.com/office/drawing/2014/main" id="{A3716B02-66C8-F4EF-D0F8-21DB49D20A38}"/>
              </a:ext>
            </a:extLst>
          </p:cNvPr>
          <p:cNvSpPr>
            <a:spLocks noGrp="1"/>
          </p:cNvSpPr>
          <p:nvPr>
            <p:ph type="sldNum" sz="quarter" idx="12"/>
          </p:nvPr>
        </p:nvSpPr>
        <p:spPr>
          <a:xfrm>
            <a:off x="7086600" y="6492875"/>
            <a:ext cx="2057400" cy="365125"/>
          </a:xfrm>
        </p:spPr>
        <p:txBody>
          <a:bodyPr/>
          <a:lstStyle/>
          <a:p>
            <a:fld id="{47135AD3-AF81-A74E-B8CE-BB44C7BBCB1E}" type="slidenum">
              <a:rPr kumimoji="1" lang="zh-CN" altLang="en-US" smtClean="0"/>
              <a:t>4</a:t>
            </a:fld>
            <a:endParaRPr kumimoji="1" lang="zh-CN" altLang="en-US"/>
          </a:p>
        </p:txBody>
      </p:sp>
    </p:spTree>
    <p:extLst>
      <p:ext uri="{BB962C8B-B14F-4D97-AF65-F5344CB8AC3E}">
        <p14:creationId xmlns:p14="http://schemas.microsoft.com/office/powerpoint/2010/main" val="286259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线连接符 40">
            <a:extLst>
              <a:ext uri="{FF2B5EF4-FFF2-40B4-BE49-F238E27FC236}">
                <a16:creationId xmlns:a16="http://schemas.microsoft.com/office/drawing/2014/main" id="{CEBCADC4-F782-95E2-ED41-0BE5D618BA4A}"/>
              </a:ext>
            </a:extLst>
          </p:cNvPr>
          <p:cNvCxnSpPr>
            <a:cxnSpLocks/>
          </p:cNvCxnSpPr>
          <p:nvPr/>
        </p:nvCxnSpPr>
        <p:spPr>
          <a:xfrm>
            <a:off x="1278731" y="3873321"/>
            <a:ext cx="6679406" cy="0"/>
          </a:xfrm>
          <a:prstGeom prst="line">
            <a:avLst/>
          </a:prstGeom>
          <a:ln w="76200">
            <a:solidFill>
              <a:srgbClr val="C00000"/>
            </a:solidFill>
          </a:ln>
        </p:spPr>
        <p:style>
          <a:lnRef idx="1">
            <a:schemeClr val="dk1"/>
          </a:lnRef>
          <a:fillRef idx="0">
            <a:schemeClr val="dk1"/>
          </a:fillRef>
          <a:effectRef idx="0">
            <a:schemeClr val="dk1"/>
          </a:effectRef>
          <a:fontRef idx="minor">
            <a:schemeClr val="tx1"/>
          </a:fontRef>
        </p:style>
      </p:cxnSp>
      <p:graphicFrame>
        <p:nvGraphicFramePr>
          <p:cNvPr id="9" name="表格 8">
            <a:extLst>
              <a:ext uri="{FF2B5EF4-FFF2-40B4-BE49-F238E27FC236}">
                <a16:creationId xmlns:a16="http://schemas.microsoft.com/office/drawing/2014/main" id="{250C693C-8F19-46CB-607F-FA932E60F201}"/>
              </a:ext>
            </a:extLst>
          </p:cNvPr>
          <p:cNvGraphicFramePr>
            <a:graphicFrameLocks noGrp="1"/>
          </p:cNvGraphicFramePr>
          <p:nvPr>
            <p:extLst>
              <p:ext uri="{D42A27DB-BD31-4B8C-83A1-F6EECF244321}">
                <p14:modId xmlns:p14="http://schemas.microsoft.com/office/powerpoint/2010/main" val="138607109"/>
              </p:ext>
            </p:extLst>
          </p:nvPr>
        </p:nvGraphicFramePr>
        <p:xfrm>
          <a:off x="2792017" y="2561873"/>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2" name="标题 1">
            <a:extLst>
              <a:ext uri="{FF2B5EF4-FFF2-40B4-BE49-F238E27FC236}">
                <a16:creationId xmlns:a16="http://schemas.microsoft.com/office/drawing/2014/main" id="{40F94D1C-6CC5-375B-5859-400B96D0BDD3}"/>
              </a:ext>
            </a:extLst>
          </p:cNvPr>
          <p:cNvSpPr>
            <a:spLocks noGrp="1"/>
          </p:cNvSpPr>
          <p:nvPr>
            <p:ph type="title"/>
          </p:nvPr>
        </p:nvSpPr>
        <p:spPr/>
        <p:txBody>
          <a:bodyPr/>
          <a:lstStyle/>
          <a:p>
            <a:r>
              <a:rPr kumimoji="1" lang="en-US" altLang="zh-CN" dirty="0">
                <a:latin typeface="Rockwell" panose="02060603020205020403" pitchFamily="18" charset="0"/>
              </a:rPr>
              <a:t>Indirect culprits</a:t>
            </a:r>
            <a:endParaRPr kumimoji="1" lang="zh-CN" altLang="en-US" dirty="0">
              <a:latin typeface="Rockwell" panose="02060603020205020403" pitchFamily="18" charset="0"/>
            </a:endParaRPr>
          </a:p>
        </p:txBody>
      </p:sp>
      <p:sp>
        <p:nvSpPr>
          <p:cNvPr id="4" name="文本框 3">
            <a:extLst>
              <a:ext uri="{FF2B5EF4-FFF2-40B4-BE49-F238E27FC236}">
                <a16:creationId xmlns:a16="http://schemas.microsoft.com/office/drawing/2014/main" id="{0F733E25-4917-5B6B-77F6-2826CC1A0C13}"/>
              </a:ext>
            </a:extLst>
          </p:cNvPr>
          <p:cNvSpPr txBox="1"/>
          <p:nvPr/>
        </p:nvSpPr>
        <p:spPr>
          <a:xfrm>
            <a:off x="628650" y="1562101"/>
            <a:ext cx="7986713" cy="523220"/>
          </a:xfrm>
          <a:prstGeom prst="rect">
            <a:avLst/>
          </a:prstGeom>
          <a:noFill/>
        </p:spPr>
        <p:txBody>
          <a:bodyPr wrap="square" rtlCol="0">
            <a:spAutoFit/>
          </a:bodyPr>
          <a:lstStyle/>
          <a:p>
            <a:r>
              <a:rPr kumimoji="1" lang="en-US" altLang="zh-CN" sz="2800" dirty="0">
                <a:latin typeface="Rockwell" panose="02060603020205020403" pitchFamily="18" charset="0"/>
              </a:rPr>
              <a:t>Why direct culprits are delayed?</a:t>
            </a:r>
            <a:endParaRPr kumimoji="1" lang="zh-CN" altLang="en-US" sz="2800" dirty="0">
              <a:latin typeface="Rockwell" panose="02060603020205020403" pitchFamily="18" charset="0"/>
            </a:endParaRPr>
          </a:p>
        </p:txBody>
      </p:sp>
      <p:graphicFrame>
        <p:nvGraphicFramePr>
          <p:cNvPr id="5" name="表格 4">
            <a:extLst>
              <a:ext uri="{FF2B5EF4-FFF2-40B4-BE49-F238E27FC236}">
                <a16:creationId xmlns:a16="http://schemas.microsoft.com/office/drawing/2014/main" id="{CE7CAB7A-909D-2F52-99C8-AD7B12FBF03E}"/>
              </a:ext>
            </a:extLst>
          </p:cNvPr>
          <p:cNvGraphicFramePr>
            <a:graphicFrameLocks noGrp="1"/>
          </p:cNvGraphicFramePr>
          <p:nvPr>
            <p:extLst>
              <p:ext uri="{D42A27DB-BD31-4B8C-83A1-F6EECF244321}">
                <p14:modId xmlns:p14="http://schemas.microsoft.com/office/powerpoint/2010/main" val="597772320"/>
              </p:ext>
            </p:extLst>
          </p:nvPr>
        </p:nvGraphicFramePr>
        <p:xfrm>
          <a:off x="620318" y="2544530"/>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6" name="圆角矩形 5">
            <a:extLst>
              <a:ext uri="{FF2B5EF4-FFF2-40B4-BE49-F238E27FC236}">
                <a16:creationId xmlns:a16="http://schemas.microsoft.com/office/drawing/2014/main" id="{1DF7208E-489B-0100-820D-2A17692DF6B4}"/>
              </a:ext>
            </a:extLst>
          </p:cNvPr>
          <p:cNvSpPr/>
          <p:nvPr/>
        </p:nvSpPr>
        <p:spPr>
          <a:xfrm>
            <a:off x="3318272" y="2576161"/>
            <a:ext cx="821535" cy="648178"/>
          </a:xfrm>
          <a:prstGeom prst="round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graphicFrame>
        <p:nvGraphicFramePr>
          <p:cNvPr id="10" name="表格 9">
            <a:extLst>
              <a:ext uri="{FF2B5EF4-FFF2-40B4-BE49-F238E27FC236}">
                <a16:creationId xmlns:a16="http://schemas.microsoft.com/office/drawing/2014/main" id="{E397E3BF-61C7-855E-5AC5-B2E19E58E217}"/>
              </a:ext>
            </a:extLst>
          </p:cNvPr>
          <p:cNvGraphicFramePr>
            <a:graphicFrameLocks noGrp="1"/>
          </p:cNvGraphicFramePr>
          <p:nvPr>
            <p:extLst>
              <p:ext uri="{D42A27DB-BD31-4B8C-83A1-F6EECF244321}">
                <p14:modId xmlns:p14="http://schemas.microsoft.com/office/powerpoint/2010/main" val="3104117945"/>
              </p:ext>
            </p:extLst>
          </p:nvPr>
        </p:nvGraphicFramePr>
        <p:xfrm>
          <a:off x="5110174" y="2576161"/>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12" name="圆角矩形 11">
            <a:extLst>
              <a:ext uri="{FF2B5EF4-FFF2-40B4-BE49-F238E27FC236}">
                <a16:creationId xmlns:a16="http://schemas.microsoft.com/office/drawing/2014/main" id="{06F114EB-081A-CF80-F930-485611E2D277}"/>
              </a:ext>
            </a:extLst>
          </p:cNvPr>
          <p:cNvSpPr/>
          <p:nvPr/>
        </p:nvSpPr>
        <p:spPr>
          <a:xfrm>
            <a:off x="5586413" y="2590449"/>
            <a:ext cx="538172" cy="648178"/>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dirty="0"/>
          </a:p>
        </p:txBody>
      </p:sp>
      <p:sp>
        <p:nvSpPr>
          <p:cNvPr id="13" name="圆角矩形 12">
            <a:extLst>
              <a:ext uri="{FF2B5EF4-FFF2-40B4-BE49-F238E27FC236}">
                <a16:creationId xmlns:a16="http://schemas.microsoft.com/office/drawing/2014/main" id="{C3352FB5-C7FF-D4BC-1B9C-8C6C27112820}"/>
              </a:ext>
            </a:extLst>
          </p:cNvPr>
          <p:cNvSpPr/>
          <p:nvPr/>
        </p:nvSpPr>
        <p:spPr>
          <a:xfrm>
            <a:off x="6138873" y="2596485"/>
            <a:ext cx="313144" cy="648178"/>
          </a:xfrm>
          <a:prstGeom prst="round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graphicFrame>
        <p:nvGraphicFramePr>
          <p:cNvPr id="14" name="表格 13">
            <a:extLst>
              <a:ext uri="{FF2B5EF4-FFF2-40B4-BE49-F238E27FC236}">
                <a16:creationId xmlns:a16="http://schemas.microsoft.com/office/drawing/2014/main" id="{DE1D21D5-BF53-5CAF-0876-CB56B4C76434}"/>
              </a:ext>
            </a:extLst>
          </p:cNvPr>
          <p:cNvGraphicFramePr>
            <a:graphicFrameLocks noGrp="1"/>
          </p:cNvGraphicFramePr>
          <p:nvPr>
            <p:extLst>
              <p:ext uri="{D42A27DB-BD31-4B8C-83A1-F6EECF244321}">
                <p14:modId xmlns:p14="http://schemas.microsoft.com/office/powerpoint/2010/main" val="3588538873"/>
              </p:ext>
            </p:extLst>
          </p:nvPr>
        </p:nvGraphicFramePr>
        <p:xfrm>
          <a:off x="7143750" y="2590449"/>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15" name="圆角矩形 14">
            <a:extLst>
              <a:ext uri="{FF2B5EF4-FFF2-40B4-BE49-F238E27FC236}">
                <a16:creationId xmlns:a16="http://schemas.microsoft.com/office/drawing/2014/main" id="{BD5A9D63-4A33-2A29-EA1E-4383F45B6991}"/>
              </a:ext>
            </a:extLst>
          </p:cNvPr>
          <p:cNvSpPr/>
          <p:nvPr/>
        </p:nvSpPr>
        <p:spPr>
          <a:xfrm>
            <a:off x="8158163" y="2604737"/>
            <a:ext cx="326232" cy="648178"/>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dirty="0"/>
          </a:p>
        </p:txBody>
      </p:sp>
      <p:sp>
        <p:nvSpPr>
          <p:cNvPr id="7" name="圆角矩形 6">
            <a:extLst>
              <a:ext uri="{FF2B5EF4-FFF2-40B4-BE49-F238E27FC236}">
                <a16:creationId xmlns:a16="http://schemas.microsoft.com/office/drawing/2014/main" id="{D7B43C39-956D-CCA0-F6A3-9815AFAB9ACA}"/>
              </a:ext>
            </a:extLst>
          </p:cNvPr>
          <p:cNvSpPr/>
          <p:nvPr/>
        </p:nvSpPr>
        <p:spPr>
          <a:xfrm>
            <a:off x="7941470" y="2604737"/>
            <a:ext cx="185737" cy="648178"/>
          </a:xfrm>
          <a:prstGeom prst="round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graphicFrame>
        <p:nvGraphicFramePr>
          <p:cNvPr id="17" name="表格 16">
            <a:extLst>
              <a:ext uri="{FF2B5EF4-FFF2-40B4-BE49-F238E27FC236}">
                <a16:creationId xmlns:a16="http://schemas.microsoft.com/office/drawing/2014/main" id="{A40CA89A-D7CA-FEF3-21EF-7C76A0E50C3C}"/>
              </a:ext>
            </a:extLst>
          </p:cNvPr>
          <p:cNvGraphicFramePr>
            <a:graphicFrameLocks noGrp="1"/>
          </p:cNvGraphicFramePr>
          <p:nvPr>
            <p:extLst>
              <p:ext uri="{D42A27DB-BD31-4B8C-83A1-F6EECF244321}">
                <p14:modId xmlns:p14="http://schemas.microsoft.com/office/powerpoint/2010/main" val="4049918775"/>
              </p:ext>
            </p:extLst>
          </p:nvPr>
        </p:nvGraphicFramePr>
        <p:xfrm>
          <a:off x="2785475" y="4641645"/>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18" name="圆角矩形 17">
            <a:extLst>
              <a:ext uri="{FF2B5EF4-FFF2-40B4-BE49-F238E27FC236}">
                <a16:creationId xmlns:a16="http://schemas.microsoft.com/office/drawing/2014/main" id="{5F9E5D36-5317-1FE2-4778-1598BF90B969}"/>
              </a:ext>
            </a:extLst>
          </p:cNvPr>
          <p:cNvSpPr/>
          <p:nvPr/>
        </p:nvSpPr>
        <p:spPr>
          <a:xfrm>
            <a:off x="3629025" y="4655933"/>
            <a:ext cx="510781" cy="648178"/>
          </a:xfrm>
          <a:prstGeom prst="round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graphicFrame>
        <p:nvGraphicFramePr>
          <p:cNvPr id="19" name="表格 18">
            <a:extLst>
              <a:ext uri="{FF2B5EF4-FFF2-40B4-BE49-F238E27FC236}">
                <a16:creationId xmlns:a16="http://schemas.microsoft.com/office/drawing/2014/main" id="{6693A34C-FA56-4BB4-6F61-A43E997BDDEF}"/>
              </a:ext>
            </a:extLst>
          </p:cNvPr>
          <p:cNvGraphicFramePr>
            <a:graphicFrameLocks noGrp="1"/>
          </p:cNvGraphicFramePr>
          <p:nvPr>
            <p:extLst>
              <p:ext uri="{D42A27DB-BD31-4B8C-83A1-F6EECF244321}">
                <p14:modId xmlns:p14="http://schemas.microsoft.com/office/powerpoint/2010/main" val="1490509270"/>
              </p:ext>
            </p:extLst>
          </p:nvPr>
        </p:nvGraphicFramePr>
        <p:xfrm>
          <a:off x="5110174" y="4627357"/>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20" name="圆角矩形 19">
            <a:extLst>
              <a:ext uri="{FF2B5EF4-FFF2-40B4-BE49-F238E27FC236}">
                <a16:creationId xmlns:a16="http://schemas.microsoft.com/office/drawing/2014/main" id="{08369EEB-7B3F-B3D9-7CF1-4FD43FBD64C2}"/>
              </a:ext>
            </a:extLst>
          </p:cNvPr>
          <p:cNvSpPr/>
          <p:nvPr/>
        </p:nvSpPr>
        <p:spPr>
          <a:xfrm>
            <a:off x="6300788" y="4641645"/>
            <a:ext cx="163717" cy="648178"/>
          </a:xfrm>
          <a:prstGeom prst="round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graphicFrame>
        <p:nvGraphicFramePr>
          <p:cNvPr id="22" name="表格 21">
            <a:extLst>
              <a:ext uri="{FF2B5EF4-FFF2-40B4-BE49-F238E27FC236}">
                <a16:creationId xmlns:a16="http://schemas.microsoft.com/office/drawing/2014/main" id="{63B46437-D6B2-D0F0-4763-135FBCC919D0}"/>
              </a:ext>
            </a:extLst>
          </p:cNvPr>
          <p:cNvGraphicFramePr>
            <a:graphicFrameLocks noGrp="1"/>
          </p:cNvGraphicFramePr>
          <p:nvPr>
            <p:extLst>
              <p:ext uri="{D42A27DB-BD31-4B8C-83A1-F6EECF244321}">
                <p14:modId xmlns:p14="http://schemas.microsoft.com/office/powerpoint/2010/main" val="3596806029"/>
              </p:ext>
            </p:extLst>
          </p:nvPr>
        </p:nvGraphicFramePr>
        <p:xfrm>
          <a:off x="7143750" y="4627357"/>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23" name="圆角矩形 22">
            <a:extLst>
              <a:ext uri="{FF2B5EF4-FFF2-40B4-BE49-F238E27FC236}">
                <a16:creationId xmlns:a16="http://schemas.microsoft.com/office/drawing/2014/main" id="{12FF55CD-0614-FB0E-3D38-ED983F8CFE15}"/>
              </a:ext>
            </a:extLst>
          </p:cNvPr>
          <p:cNvSpPr/>
          <p:nvPr/>
        </p:nvSpPr>
        <p:spPr>
          <a:xfrm>
            <a:off x="8298657" y="4641645"/>
            <a:ext cx="185737" cy="648178"/>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dirty="0"/>
          </a:p>
        </p:txBody>
      </p:sp>
      <p:sp>
        <p:nvSpPr>
          <p:cNvPr id="24" name="圆角矩形 23">
            <a:extLst>
              <a:ext uri="{FF2B5EF4-FFF2-40B4-BE49-F238E27FC236}">
                <a16:creationId xmlns:a16="http://schemas.microsoft.com/office/drawing/2014/main" id="{8D058C6F-87E0-3E5D-8A61-48940FCB321D}"/>
              </a:ext>
            </a:extLst>
          </p:cNvPr>
          <p:cNvSpPr/>
          <p:nvPr/>
        </p:nvSpPr>
        <p:spPr>
          <a:xfrm>
            <a:off x="8096253" y="4641645"/>
            <a:ext cx="185737" cy="648178"/>
          </a:xfrm>
          <a:prstGeom prst="round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5" name="圆角矩形 24">
            <a:extLst>
              <a:ext uri="{FF2B5EF4-FFF2-40B4-BE49-F238E27FC236}">
                <a16:creationId xmlns:a16="http://schemas.microsoft.com/office/drawing/2014/main" id="{50F33B2E-906A-8D46-EB48-BFFD8A37F0B2}"/>
              </a:ext>
            </a:extLst>
          </p:cNvPr>
          <p:cNvSpPr/>
          <p:nvPr/>
        </p:nvSpPr>
        <p:spPr>
          <a:xfrm>
            <a:off x="5731661" y="4641645"/>
            <a:ext cx="538172" cy="648178"/>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dirty="0"/>
          </a:p>
        </p:txBody>
      </p:sp>
      <p:graphicFrame>
        <p:nvGraphicFramePr>
          <p:cNvPr id="26" name="表格 25">
            <a:extLst>
              <a:ext uri="{FF2B5EF4-FFF2-40B4-BE49-F238E27FC236}">
                <a16:creationId xmlns:a16="http://schemas.microsoft.com/office/drawing/2014/main" id="{2A472CC2-66D9-E05F-D62F-96F82AB146FA}"/>
              </a:ext>
            </a:extLst>
          </p:cNvPr>
          <p:cNvGraphicFramePr>
            <a:graphicFrameLocks noGrp="1"/>
          </p:cNvGraphicFramePr>
          <p:nvPr>
            <p:extLst>
              <p:ext uri="{D42A27DB-BD31-4B8C-83A1-F6EECF244321}">
                <p14:modId xmlns:p14="http://schemas.microsoft.com/office/powerpoint/2010/main" val="4220046783"/>
              </p:ext>
            </p:extLst>
          </p:nvPr>
        </p:nvGraphicFramePr>
        <p:xfrm>
          <a:off x="2816431" y="5539535"/>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graphicFrame>
        <p:nvGraphicFramePr>
          <p:cNvPr id="27" name="表格 26">
            <a:extLst>
              <a:ext uri="{FF2B5EF4-FFF2-40B4-BE49-F238E27FC236}">
                <a16:creationId xmlns:a16="http://schemas.microsoft.com/office/drawing/2014/main" id="{14A94725-385B-D832-1666-53FF533BF5A2}"/>
              </a:ext>
            </a:extLst>
          </p:cNvPr>
          <p:cNvGraphicFramePr>
            <a:graphicFrameLocks noGrp="1"/>
          </p:cNvGraphicFramePr>
          <p:nvPr>
            <p:extLst>
              <p:ext uri="{D42A27DB-BD31-4B8C-83A1-F6EECF244321}">
                <p14:modId xmlns:p14="http://schemas.microsoft.com/office/powerpoint/2010/main" val="4277187711"/>
              </p:ext>
            </p:extLst>
          </p:nvPr>
        </p:nvGraphicFramePr>
        <p:xfrm>
          <a:off x="5141130" y="5539535"/>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28" name="圆角矩形 27">
            <a:extLst>
              <a:ext uri="{FF2B5EF4-FFF2-40B4-BE49-F238E27FC236}">
                <a16:creationId xmlns:a16="http://schemas.microsoft.com/office/drawing/2014/main" id="{23FCE6FE-8F1F-003D-CEFB-0C2914435163}"/>
              </a:ext>
            </a:extLst>
          </p:cNvPr>
          <p:cNvSpPr/>
          <p:nvPr/>
        </p:nvSpPr>
        <p:spPr>
          <a:xfrm>
            <a:off x="5944801" y="5553823"/>
            <a:ext cx="538172" cy="648178"/>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dirty="0"/>
          </a:p>
        </p:txBody>
      </p:sp>
      <p:graphicFrame>
        <p:nvGraphicFramePr>
          <p:cNvPr id="29" name="表格 28">
            <a:extLst>
              <a:ext uri="{FF2B5EF4-FFF2-40B4-BE49-F238E27FC236}">
                <a16:creationId xmlns:a16="http://schemas.microsoft.com/office/drawing/2014/main" id="{C253B62D-B7EF-CD4F-9857-487D754663D0}"/>
              </a:ext>
            </a:extLst>
          </p:cNvPr>
          <p:cNvGraphicFramePr>
            <a:graphicFrameLocks noGrp="1"/>
          </p:cNvGraphicFramePr>
          <p:nvPr>
            <p:extLst>
              <p:ext uri="{D42A27DB-BD31-4B8C-83A1-F6EECF244321}">
                <p14:modId xmlns:p14="http://schemas.microsoft.com/office/powerpoint/2010/main" val="3622862255"/>
              </p:ext>
            </p:extLst>
          </p:nvPr>
        </p:nvGraphicFramePr>
        <p:xfrm>
          <a:off x="7143750" y="5561917"/>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30" name="圆角矩形 29">
            <a:extLst>
              <a:ext uri="{FF2B5EF4-FFF2-40B4-BE49-F238E27FC236}">
                <a16:creationId xmlns:a16="http://schemas.microsoft.com/office/drawing/2014/main" id="{1C6DA6CE-0E76-D736-CE5E-A39342B5F17F}"/>
              </a:ext>
            </a:extLst>
          </p:cNvPr>
          <p:cNvSpPr/>
          <p:nvPr/>
        </p:nvSpPr>
        <p:spPr>
          <a:xfrm>
            <a:off x="8312946" y="5576205"/>
            <a:ext cx="185737" cy="648178"/>
          </a:xfrm>
          <a:prstGeom prst="round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35" name="文本框 34">
            <a:extLst>
              <a:ext uri="{FF2B5EF4-FFF2-40B4-BE49-F238E27FC236}">
                <a16:creationId xmlns:a16="http://schemas.microsoft.com/office/drawing/2014/main" id="{E748F7A7-0987-5CE6-2457-FEE697B1E602}"/>
              </a:ext>
            </a:extLst>
          </p:cNvPr>
          <p:cNvSpPr txBox="1"/>
          <p:nvPr/>
        </p:nvSpPr>
        <p:spPr>
          <a:xfrm>
            <a:off x="30068" y="3344400"/>
            <a:ext cx="2755405" cy="400110"/>
          </a:xfrm>
          <a:prstGeom prst="rect">
            <a:avLst/>
          </a:prstGeom>
          <a:noFill/>
        </p:spPr>
        <p:txBody>
          <a:bodyPr wrap="square" rtlCol="0">
            <a:spAutoFit/>
          </a:bodyPr>
          <a:lstStyle/>
          <a:p>
            <a:r>
              <a:rPr kumimoji="1" lang="en-US" altLang="zh-CN" sz="2000" dirty="0">
                <a:latin typeface="Rockwell" panose="02060603020205020403" pitchFamily="18" charset="0"/>
              </a:rPr>
              <a:t>start of queue buildup</a:t>
            </a:r>
            <a:endParaRPr kumimoji="1" lang="zh-CN" altLang="en-US" sz="2000" dirty="0">
              <a:latin typeface="Rockwell" panose="02060603020205020403" pitchFamily="18" charset="0"/>
            </a:endParaRPr>
          </a:p>
        </p:txBody>
      </p:sp>
      <p:cxnSp>
        <p:nvCxnSpPr>
          <p:cNvPr id="36" name="直线连接符 35">
            <a:extLst>
              <a:ext uri="{FF2B5EF4-FFF2-40B4-BE49-F238E27FC236}">
                <a16:creationId xmlns:a16="http://schemas.microsoft.com/office/drawing/2014/main" id="{3E4EC907-1D70-CB3E-CB77-546519912815}"/>
              </a:ext>
            </a:extLst>
          </p:cNvPr>
          <p:cNvCxnSpPr/>
          <p:nvPr/>
        </p:nvCxnSpPr>
        <p:spPr>
          <a:xfrm>
            <a:off x="1278731" y="3744320"/>
            <a:ext cx="0" cy="2000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005CD4A1-4067-6B3B-4FC5-8D8F558DAB02}"/>
              </a:ext>
            </a:extLst>
          </p:cNvPr>
          <p:cNvSpPr txBox="1"/>
          <p:nvPr/>
        </p:nvSpPr>
        <p:spPr>
          <a:xfrm>
            <a:off x="6810377" y="3344400"/>
            <a:ext cx="2162171" cy="400110"/>
          </a:xfrm>
          <a:prstGeom prst="rect">
            <a:avLst/>
          </a:prstGeom>
          <a:noFill/>
        </p:spPr>
        <p:txBody>
          <a:bodyPr wrap="square" rtlCol="0">
            <a:spAutoFit/>
          </a:bodyPr>
          <a:lstStyle/>
          <a:p>
            <a:r>
              <a:rPr kumimoji="1" lang="en-US" altLang="zh-CN" sz="2000" dirty="0">
                <a:latin typeface="Rockwell" panose="02060603020205020403" pitchFamily="18" charset="0"/>
              </a:rPr>
              <a:t>victim enqueues</a:t>
            </a:r>
            <a:endParaRPr kumimoji="1" lang="zh-CN" altLang="en-US" sz="2000" dirty="0">
              <a:latin typeface="Rockwell" panose="02060603020205020403" pitchFamily="18" charset="0"/>
            </a:endParaRPr>
          </a:p>
        </p:txBody>
      </p:sp>
      <p:cxnSp>
        <p:nvCxnSpPr>
          <p:cNvPr id="38" name="直线连接符 37">
            <a:extLst>
              <a:ext uri="{FF2B5EF4-FFF2-40B4-BE49-F238E27FC236}">
                <a16:creationId xmlns:a16="http://schemas.microsoft.com/office/drawing/2014/main" id="{F254DF52-7DAA-B2EB-9F83-961987CB5CDE}"/>
              </a:ext>
            </a:extLst>
          </p:cNvPr>
          <p:cNvCxnSpPr/>
          <p:nvPr/>
        </p:nvCxnSpPr>
        <p:spPr>
          <a:xfrm>
            <a:off x="7958137" y="3744319"/>
            <a:ext cx="0" cy="2000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CC05479C-4F8E-33F5-E782-C4237FDE1562}"/>
              </a:ext>
            </a:extLst>
          </p:cNvPr>
          <p:cNvSpPr txBox="1"/>
          <p:nvPr/>
        </p:nvSpPr>
        <p:spPr>
          <a:xfrm>
            <a:off x="3653892" y="3459763"/>
            <a:ext cx="2364288" cy="400110"/>
          </a:xfrm>
          <a:prstGeom prst="rect">
            <a:avLst/>
          </a:prstGeom>
          <a:noFill/>
        </p:spPr>
        <p:txBody>
          <a:bodyPr wrap="square" rtlCol="0">
            <a:spAutoFit/>
          </a:bodyPr>
          <a:lstStyle/>
          <a:p>
            <a:r>
              <a:rPr kumimoji="1" lang="en-US" altLang="zh-CN" sz="2000" dirty="0">
                <a:latin typeface="Rockwell" panose="02060603020205020403" pitchFamily="18" charset="0"/>
              </a:rPr>
              <a:t>queue depth &gt; 0</a:t>
            </a:r>
            <a:endParaRPr kumimoji="1" lang="zh-CN" altLang="en-US" sz="2000" dirty="0">
              <a:latin typeface="Rockwell" panose="02060603020205020403" pitchFamily="18" charset="0"/>
            </a:endParaRPr>
          </a:p>
        </p:txBody>
      </p:sp>
      <p:grpSp>
        <p:nvGrpSpPr>
          <p:cNvPr id="46" name="组合 45">
            <a:extLst>
              <a:ext uri="{FF2B5EF4-FFF2-40B4-BE49-F238E27FC236}">
                <a16:creationId xmlns:a16="http://schemas.microsoft.com/office/drawing/2014/main" id="{1F511940-0282-F439-ED13-A6D8E7975609}"/>
              </a:ext>
            </a:extLst>
          </p:cNvPr>
          <p:cNvGrpSpPr/>
          <p:nvPr/>
        </p:nvGrpSpPr>
        <p:grpSpPr>
          <a:xfrm>
            <a:off x="370439" y="4965734"/>
            <a:ext cx="1951732" cy="1078832"/>
            <a:chOff x="370439" y="4965734"/>
            <a:chExt cx="1951732" cy="1078832"/>
          </a:xfrm>
        </p:grpSpPr>
        <p:sp>
          <p:nvSpPr>
            <p:cNvPr id="33" name="文本框 32">
              <a:extLst>
                <a:ext uri="{FF2B5EF4-FFF2-40B4-BE49-F238E27FC236}">
                  <a16:creationId xmlns:a16="http://schemas.microsoft.com/office/drawing/2014/main" id="{A9887836-0857-A1BD-A848-B6090619A4C5}"/>
                </a:ext>
              </a:extLst>
            </p:cNvPr>
            <p:cNvSpPr txBox="1"/>
            <p:nvPr/>
          </p:nvSpPr>
          <p:spPr>
            <a:xfrm>
              <a:off x="370439" y="5243540"/>
              <a:ext cx="1951732" cy="523220"/>
            </a:xfrm>
            <a:prstGeom prst="rect">
              <a:avLst/>
            </a:prstGeom>
            <a:noFill/>
          </p:spPr>
          <p:txBody>
            <a:bodyPr wrap="square" rtlCol="0">
              <a:spAutoFit/>
            </a:bodyPr>
            <a:lstStyle/>
            <a:p>
              <a:r>
                <a:rPr kumimoji="1" lang="en-US" altLang="zh-CN" sz="2800" dirty="0">
                  <a:latin typeface="Rockwell" panose="02060603020205020403" pitchFamily="18" charset="0"/>
                </a:rPr>
                <a:t>If fewer </a:t>
              </a:r>
              <a:endParaRPr kumimoji="1" lang="zh-CN" altLang="en-US" sz="2800" dirty="0">
                <a:latin typeface="Rockwell" panose="02060603020205020403" pitchFamily="18" charset="0"/>
              </a:endParaRPr>
            </a:p>
          </p:txBody>
        </p:sp>
        <p:sp>
          <p:nvSpPr>
            <p:cNvPr id="45" name="左中括号 44">
              <a:extLst>
                <a:ext uri="{FF2B5EF4-FFF2-40B4-BE49-F238E27FC236}">
                  <a16:creationId xmlns:a16="http://schemas.microsoft.com/office/drawing/2014/main" id="{2BADEFA7-DEAA-EAFB-0C4D-720FA2439D91}"/>
                </a:ext>
              </a:extLst>
            </p:cNvPr>
            <p:cNvSpPr/>
            <p:nvPr/>
          </p:nvSpPr>
          <p:spPr>
            <a:xfrm>
              <a:off x="1901004" y="4965734"/>
              <a:ext cx="259406" cy="1078832"/>
            </a:xfrm>
            <a:prstGeom prst="leftBracket">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grpSp>
      <p:sp>
        <p:nvSpPr>
          <p:cNvPr id="3" name="灯片编号占位符 2">
            <a:extLst>
              <a:ext uri="{FF2B5EF4-FFF2-40B4-BE49-F238E27FC236}">
                <a16:creationId xmlns:a16="http://schemas.microsoft.com/office/drawing/2014/main" id="{72F174A7-195D-1DDA-7A7D-020DC42B1547}"/>
              </a:ext>
            </a:extLst>
          </p:cNvPr>
          <p:cNvSpPr>
            <a:spLocks noGrp="1"/>
          </p:cNvSpPr>
          <p:nvPr>
            <p:ph type="sldNum" sz="quarter" idx="12"/>
          </p:nvPr>
        </p:nvSpPr>
        <p:spPr>
          <a:xfrm>
            <a:off x="7086600" y="6492874"/>
            <a:ext cx="2057400" cy="365125"/>
          </a:xfrm>
        </p:spPr>
        <p:txBody>
          <a:bodyPr/>
          <a:lstStyle/>
          <a:p>
            <a:fld id="{47135AD3-AF81-A74E-B8CE-BB44C7BBCB1E}" type="slidenum">
              <a:rPr kumimoji="1" lang="zh-CN" altLang="en-US" smtClean="0"/>
              <a:t>5</a:t>
            </a:fld>
            <a:endParaRPr kumimoji="1" lang="zh-CN" altLang="en-US"/>
          </a:p>
        </p:txBody>
      </p:sp>
    </p:spTree>
    <p:extLst>
      <p:ext uri="{BB962C8B-B14F-4D97-AF65-F5344CB8AC3E}">
        <p14:creationId xmlns:p14="http://schemas.microsoft.com/office/powerpoint/2010/main" val="354965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100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1000"/>
                                  </p:stCondLst>
                                  <p:childTnLst>
                                    <p:set>
                                      <p:cBhvr>
                                        <p:cTn id="28" dur="1" fill="hold">
                                          <p:stCondLst>
                                            <p:cond delay="0"/>
                                          </p:stCondLst>
                                        </p:cTn>
                                        <p:tgtEl>
                                          <p:spTgt spid="43"/>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8" grpId="0" animBg="1"/>
      <p:bldP spid="20" grpId="0" animBg="1"/>
      <p:bldP spid="23" grpId="0" animBg="1"/>
      <p:bldP spid="24" grpId="0" animBg="1"/>
      <p:bldP spid="25" grpId="0" animBg="1"/>
      <p:bldP spid="28" grpId="0" animBg="1"/>
      <p:bldP spid="30" grpId="0" animBg="1"/>
      <p:bldP spid="35"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12476-CDD1-DCD2-3E92-AF0FA4137091}"/>
              </a:ext>
            </a:extLst>
          </p:cNvPr>
          <p:cNvSpPr>
            <a:spLocks noGrp="1"/>
          </p:cNvSpPr>
          <p:nvPr>
            <p:ph type="title"/>
          </p:nvPr>
        </p:nvSpPr>
        <p:spPr/>
        <p:txBody>
          <a:bodyPr/>
          <a:lstStyle/>
          <a:p>
            <a:r>
              <a:rPr kumimoji="1" lang="en-US" altLang="zh-CN" dirty="0">
                <a:latin typeface="Rockwell" panose="02060603020205020403" pitchFamily="18" charset="0"/>
              </a:rPr>
              <a:t>Original culprits</a:t>
            </a:r>
            <a:endParaRPr kumimoji="1" lang="zh-CN" altLang="en-US" dirty="0">
              <a:latin typeface="Rockwell" panose="02060603020205020403" pitchFamily="18" charset="0"/>
            </a:endParaRPr>
          </a:p>
        </p:txBody>
      </p:sp>
      <p:sp>
        <p:nvSpPr>
          <p:cNvPr id="3" name="内容占位符 2">
            <a:extLst>
              <a:ext uri="{FF2B5EF4-FFF2-40B4-BE49-F238E27FC236}">
                <a16:creationId xmlns:a16="http://schemas.microsoft.com/office/drawing/2014/main" id="{6A2437B2-46B3-E80F-1F2D-AD9598B9C5C4}"/>
              </a:ext>
            </a:extLst>
          </p:cNvPr>
          <p:cNvSpPr>
            <a:spLocks noGrp="1"/>
          </p:cNvSpPr>
          <p:nvPr>
            <p:ph idx="1"/>
          </p:nvPr>
        </p:nvSpPr>
        <p:spPr>
          <a:xfrm>
            <a:off x="628650" y="1567597"/>
            <a:ext cx="7886700" cy="499653"/>
          </a:xfrm>
        </p:spPr>
        <p:txBody>
          <a:bodyPr/>
          <a:lstStyle/>
          <a:p>
            <a:pPr marL="0" indent="0">
              <a:buNone/>
            </a:pPr>
            <a:r>
              <a:rPr kumimoji="1" lang="en-US" altLang="zh-CN" dirty="0">
                <a:latin typeface="Rockwell" panose="02060603020205020403" pitchFamily="18" charset="0"/>
              </a:rPr>
              <a:t>A subset of indirect culprits: </a:t>
            </a:r>
            <a:r>
              <a:rPr kumimoji="1" lang="en-US" altLang="zh-CN" dirty="0">
                <a:solidFill>
                  <a:srgbClr val="C00000"/>
                </a:solidFill>
                <a:latin typeface="Rockwell" panose="02060603020205020403" pitchFamily="18" charset="0"/>
              </a:rPr>
              <a:t>more blame</a:t>
            </a:r>
            <a:endParaRPr kumimoji="1" lang="zh-CN" altLang="en-US" dirty="0">
              <a:solidFill>
                <a:srgbClr val="C00000"/>
              </a:solidFill>
              <a:latin typeface="Rockwell" panose="02060603020205020403" pitchFamily="18" charset="0"/>
            </a:endParaRPr>
          </a:p>
        </p:txBody>
      </p:sp>
      <p:graphicFrame>
        <p:nvGraphicFramePr>
          <p:cNvPr id="7" name="表格 6">
            <a:extLst>
              <a:ext uri="{FF2B5EF4-FFF2-40B4-BE49-F238E27FC236}">
                <a16:creationId xmlns:a16="http://schemas.microsoft.com/office/drawing/2014/main" id="{76CE41F8-4A25-8DAD-30E1-56918D938282}"/>
              </a:ext>
            </a:extLst>
          </p:cNvPr>
          <p:cNvGraphicFramePr>
            <a:graphicFrameLocks noGrp="1"/>
          </p:cNvGraphicFramePr>
          <p:nvPr>
            <p:extLst>
              <p:ext uri="{D42A27DB-BD31-4B8C-83A1-F6EECF244321}">
                <p14:modId xmlns:p14="http://schemas.microsoft.com/office/powerpoint/2010/main" val="4030676115"/>
              </p:ext>
            </p:extLst>
          </p:nvPr>
        </p:nvGraphicFramePr>
        <p:xfrm>
          <a:off x="2827724" y="2428885"/>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8" name="圆角矩形 7">
            <a:extLst>
              <a:ext uri="{FF2B5EF4-FFF2-40B4-BE49-F238E27FC236}">
                <a16:creationId xmlns:a16="http://schemas.microsoft.com/office/drawing/2014/main" id="{1222DA9F-BB81-5FBD-967B-14C9E468A9C1}"/>
              </a:ext>
            </a:extLst>
          </p:cNvPr>
          <p:cNvSpPr/>
          <p:nvPr/>
        </p:nvSpPr>
        <p:spPr>
          <a:xfrm>
            <a:off x="1373235" y="2443173"/>
            <a:ext cx="1201545" cy="648178"/>
          </a:xfrm>
          <a:prstGeom prst="round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9" name="右箭头 8">
            <a:extLst>
              <a:ext uri="{FF2B5EF4-FFF2-40B4-BE49-F238E27FC236}">
                <a16:creationId xmlns:a16="http://schemas.microsoft.com/office/drawing/2014/main" id="{0AFE8F1A-60FD-03AE-D38C-06844DD2CD0B}"/>
              </a:ext>
            </a:extLst>
          </p:cNvPr>
          <p:cNvSpPr/>
          <p:nvPr/>
        </p:nvSpPr>
        <p:spPr>
          <a:xfrm>
            <a:off x="2685383" y="2593910"/>
            <a:ext cx="357187" cy="3561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aphicFrame>
        <p:nvGraphicFramePr>
          <p:cNvPr id="12" name="表格 11">
            <a:extLst>
              <a:ext uri="{FF2B5EF4-FFF2-40B4-BE49-F238E27FC236}">
                <a16:creationId xmlns:a16="http://schemas.microsoft.com/office/drawing/2014/main" id="{CB05E732-84E9-26C9-6872-92443EFE4596}"/>
              </a:ext>
            </a:extLst>
          </p:cNvPr>
          <p:cNvGraphicFramePr>
            <a:graphicFrameLocks noGrp="1"/>
          </p:cNvGraphicFramePr>
          <p:nvPr>
            <p:extLst>
              <p:ext uri="{D42A27DB-BD31-4B8C-83A1-F6EECF244321}">
                <p14:modId xmlns:p14="http://schemas.microsoft.com/office/powerpoint/2010/main" val="1665653463"/>
              </p:ext>
            </p:extLst>
          </p:nvPr>
        </p:nvGraphicFramePr>
        <p:xfrm>
          <a:off x="6399165" y="2428885"/>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13" name="圆角矩形 12">
            <a:extLst>
              <a:ext uri="{FF2B5EF4-FFF2-40B4-BE49-F238E27FC236}">
                <a16:creationId xmlns:a16="http://schemas.microsoft.com/office/drawing/2014/main" id="{988183C0-4C46-F2E4-69EA-5ACAFF48F3BB}"/>
              </a:ext>
            </a:extLst>
          </p:cNvPr>
          <p:cNvSpPr/>
          <p:nvPr/>
        </p:nvSpPr>
        <p:spPr>
          <a:xfrm>
            <a:off x="6667235" y="2443173"/>
            <a:ext cx="1091655" cy="648178"/>
          </a:xfrm>
          <a:prstGeom prst="round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graphicFrame>
        <p:nvGraphicFramePr>
          <p:cNvPr id="15" name="表格 14">
            <a:extLst>
              <a:ext uri="{FF2B5EF4-FFF2-40B4-BE49-F238E27FC236}">
                <a16:creationId xmlns:a16="http://schemas.microsoft.com/office/drawing/2014/main" id="{599DC3D1-0560-C9DE-6D7B-F5CCDA2B90E8}"/>
              </a:ext>
            </a:extLst>
          </p:cNvPr>
          <p:cNvGraphicFramePr>
            <a:graphicFrameLocks noGrp="1"/>
          </p:cNvGraphicFramePr>
          <p:nvPr>
            <p:extLst>
              <p:ext uri="{D42A27DB-BD31-4B8C-83A1-F6EECF244321}">
                <p14:modId xmlns:p14="http://schemas.microsoft.com/office/powerpoint/2010/main" val="538908040"/>
              </p:ext>
            </p:extLst>
          </p:nvPr>
        </p:nvGraphicFramePr>
        <p:xfrm>
          <a:off x="2827724" y="3869889"/>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17" name="圆角矩形 16">
            <a:extLst>
              <a:ext uri="{FF2B5EF4-FFF2-40B4-BE49-F238E27FC236}">
                <a16:creationId xmlns:a16="http://schemas.microsoft.com/office/drawing/2014/main" id="{4DFFA061-299E-4282-4FD6-19971AED09C0}"/>
              </a:ext>
            </a:extLst>
          </p:cNvPr>
          <p:cNvSpPr/>
          <p:nvPr/>
        </p:nvSpPr>
        <p:spPr>
          <a:xfrm>
            <a:off x="5707271" y="2443173"/>
            <a:ext cx="466579" cy="648178"/>
          </a:xfrm>
          <a:prstGeom prst="round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18" name="右箭头 17">
            <a:extLst>
              <a:ext uri="{FF2B5EF4-FFF2-40B4-BE49-F238E27FC236}">
                <a16:creationId xmlns:a16="http://schemas.microsoft.com/office/drawing/2014/main" id="{32DB13CC-BBAC-EDC8-49CD-994FF17DEEEC}"/>
              </a:ext>
            </a:extLst>
          </p:cNvPr>
          <p:cNvSpPr/>
          <p:nvPr/>
        </p:nvSpPr>
        <p:spPr>
          <a:xfrm>
            <a:off x="6220571" y="2593910"/>
            <a:ext cx="357187" cy="3561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圆角矩形 18">
            <a:extLst>
              <a:ext uri="{FF2B5EF4-FFF2-40B4-BE49-F238E27FC236}">
                <a16:creationId xmlns:a16="http://schemas.microsoft.com/office/drawing/2014/main" id="{5783F06D-6A82-1DF0-6D28-F3D8F63B19B1}"/>
              </a:ext>
            </a:extLst>
          </p:cNvPr>
          <p:cNvSpPr/>
          <p:nvPr/>
        </p:nvSpPr>
        <p:spPr>
          <a:xfrm>
            <a:off x="3556663" y="3898465"/>
            <a:ext cx="625076" cy="648178"/>
          </a:xfrm>
          <a:prstGeom prst="round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0" name="圆角矩形 19">
            <a:extLst>
              <a:ext uri="{FF2B5EF4-FFF2-40B4-BE49-F238E27FC236}">
                <a16:creationId xmlns:a16="http://schemas.microsoft.com/office/drawing/2014/main" id="{F25111E7-6B82-7133-D03C-78AEDC4AAAB7}"/>
              </a:ext>
            </a:extLst>
          </p:cNvPr>
          <p:cNvSpPr/>
          <p:nvPr/>
        </p:nvSpPr>
        <p:spPr>
          <a:xfrm>
            <a:off x="3064530" y="3887474"/>
            <a:ext cx="466579" cy="648178"/>
          </a:xfrm>
          <a:prstGeom prst="round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1" name="圆角矩形 20">
            <a:extLst>
              <a:ext uri="{FF2B5EF4-FFF2-40B4-BE49-F238E27FC236}">
                <a16:creationId xmlns:a16="http://schemas.microsoft.com/office/drawing/2014/main" id="{F2A59E11-7B89-CA4A-260B-306EF54F09D6}"/>
              </a:ext>
            </a:extLst>
          </p:cNvPr>
          <p:cNvSpPr/>
          <p:nvPr/>
        </p:nvSpPr>
        <p:spPr>
          <a:xfrm>
            <a:off x="2114961" y="3898465"/>
            <a:ext cx="466579" cy="648178"/>
          </a:xfrm>
          <a:prstGeom prst="round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2" name="右箭头 21">
            <a:extLst>
              <a:ext uri="{FF2B5EF4-FFF2-40B4-BE49-F238E27FC236}">
                <a16:creationId xmlns:a16="http://schemas.microsoft.com/office/drawing/2014/main" id="{85BE68F2-BE3E-EFEA-CC0A-CF932F8B1B4B}"/>
              </a:ext>
            </a:extLst>
          </p:cNvPr>
          <p:cNvSpPr/>
          <p:nvPr/>
        </p:nvSpPr>
        <p:spPr>
          <a:xfrm>
            <a:off x="2631546" y="4063600"/>
            <a:ext cx="357187" cy="3561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aphicFrame>
        <p:nvGraphicFramePr>
          <p:cNvPr id="23" name="表格 22">
            <a:extLst>
              <a:ext uri="{FF2B5EF4-FFF2-40B4-BE49-F238E27FC236}">
                <a16:creationId xmlns:a16="http://schemas.microsoft.com/office/drawing/2014/main" id="{AA976B98-AF93-69BA-7A36-EF55D4BEACE4}"/>
              </a:ext>
            </a:extLst>
          </p:cNvPr>
          <p:cNvGraphicFramePr>
            <a:graphicFrameLocks noGrp="1"/>
          </p:cNvGraphicFramePr>
          <p:nvPr>
            <p:extLst>
              <p:ext uri="{D42A27DB-BD31-4B8C-83A1-F6EECF244321}">
                <p14:modId xmlns:p14="http://schemas.microsoft.com/office/powerpoint/2010/main" val="2715091247"/>
              </p:ext>
            </p:extLst>
          </p:nvPr>
        </p:nvGraphicFramePr>
        <p:xfrm>
          <a:off x="6398084" y="3869889"/>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24" name="圆角矩形 23">
            <a:extLst>
              <a:ext uri="{FF2B5EF4-FFF2-40B4-BE49-F238E27FC236}">
                <a16:creationId xmlns:a16="http://schemas.microsoft.com/office/drawing/2014/main" id="{9B62BBC9-DDCA-761B-DE3E-0D90A1DAF53A}"/>
              </a:ext>
            </a:extLst>
          </p:cNvPr>
          <p:cNvSpPr/>
          <p:nvPr/>
        </p:nvSpPr>
        <p:spPr>
          <a:xfrm>
            <a:off x="6682660" y="3880880"/>
            <a:ext cx="885389" cy="648178"/>
          </a:xfrm>
          <a:prstGeom prst="round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5" name="圆角矩形 24">
            <a:extLst>
              <a:ext uri="{FF2B5EF4-FFF2-40B4-BE49-F238E27FC236}">
                <a16:creationId xmlns:a16="http://schemas.microsoft.com/office/drawing/2014/main" id="{E8AEC60E-2580-DD25-D2B1-AE2C770BFDF4}"/>
              </a:ext>
            </a:extLst>
          </p:cNvPr>
          <p:cNvSpPr/>
          <p:nvPr/>
        </p:nvSpPr>
        <p:spPr>
          <a:xfrm>
            <a:off x="7593838" y="3884177"/>
            <a:ext cx="156894" cy="648178"/>
          </a:xfrm>
          <a:prstGeom prst="round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C79C1582-9B9C-FD9C-6FEF-DAEA8A7BFA67}"/>
              </a:ext>
            </a:extLst>
          </p:cNvPr>
          <p:cNvSpPr/>
          <p:nvPr/>
        </p:nvSpPr>
        <p:spPr>
          <a:xfrm>
            <a:off x="5678561" y="3909456"/>
            <a:ext cx="466579" cy="648178"/>
          </a:xfrm>
          <a:prstGeom prst="round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27" name="右箭头 26">
            <a:extLst>
              <a:ext uri="{FF2B5EF4-FFF2-40B4-BE49-F238E27FC236}">
                <a16:creationId xmlns:a16="http://schemas.microsoft.com/office/drawing/2014/main" id="{5BD2328E-E8F3-AFED-7A61-8615629EFEFD}"/>
              </a:ext>
            </a:extLst>
          </p:cNvPr>
          <p:cNvSpPr/>
          <p:nvPr/>
        </p:nvSpPr>
        <p:spPr>
          <a:xfrm>
            <a:off x="6251122" y="4026882"/>
            <a:ext cx="357187" cy="3561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aphicFrame>
        <p:nvGraphicFramePr>
          <p:cNvPr id="33" name="表格 32">
            <a:extLst>
              <a:ext uri="{FF2B5EF4-FFF2-40B4-BE49-F238E27FC236}">
                <a16:creationId xmlns:a16="http://schemas.microsoft.com/office/drawing/2014/main" id="{57DF4720-8A3F-3378-A7D4-D2E63CEE9037}"/>
              </a:ext>
            </a:extLst>
          </p:cNvPr>
          <p:cNvGraphicFramePr>
            <a:graphicFrameLocks noGrp="1"/>
          </p:cNvGraphicFramePr>
          <p:nvPr>
            <p:extLst>
              <p:ext uri="{D42A27DB-BD31-4B8C-83A1-F6EECF244321}">
                <p14:modId xmlns:p14="http://schemas.microsoft.com/office/powerpoint/2010/main" val="2429011594"/>
              </p:ext>
            </p:extLst>
          </p:nvPr>
        </p:nvGraphicFramePr>
        <p:xfrm>
          <a:off x="6398084" y="5299902"/>
          <a:ext cx="1371600" cy="676754"/>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441464133"/>
                    </a:ext>
                  </a:extLst>
                </a:gridCol>
              </a:tblGrid>
              <a:tr h="676754">
                <a:tc>
                  <a:txBody>
                    <a:bodyPr/>
                    <a:lstStyle/>
                    <a:p>
                      <a:endParaRPr lang="zh-CN" altLang="en-US" dirty="0">
                        <a:solidFill>
                          <a:sysClr val="windowText" lastClr="000000"/>
                        </a:solidFill>
                      </a:endParaRPr>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59993"/>
                  </a:ext>
                </a:extLst>
              </a:tr>
            </a:tbl>
          </a:graphicData>
        </a:graphic>
      </p:graphicFrame>
      <p:sp>
        <p:nvSpPr>
          <p:cNvPr id="34" name="圆角矩形 33">
            <a:extLst>
              <a:ext uri="{FF2B5EF4-FFF2-40B4-BE49-F238E27FC236}">
                <a16:creationId xmlns:a16="http://schemas.microsoft.com/office/drawing/2014/main" id="{1FC58F29-C43F-0D5C-00AA-8A21C9113C8F}"/>
              </a:ext>
            </a:extLst>
          </p:cNvPr>
          <p:cNvSpPr/>
          <p:nvPr/>
        </p:nvSpPr>
        <p:spPr>
          <a:xfrm>
            <a:off x="6882499" y="5310893"/>
            <a:ext cx="835036" cy="648178"/>
          </a:xfrm>
          <a:prstGeom prst="round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36" name="右箭头 35">
            <a:extLst>
              <a:ext uri="{FF2B5EF4-FFF2-40B4-BE49-F238E27FC236}">
                <a16:creationId xmlns:a16="http://schemas.microsoft.com/office/drawing/2014/main" id="{1994D63F-E49C-DA68-134B-2CC3B8E56D50}"/>
              </a:ext>
            </a:extLst>
          </p:cNvPr>
          <p:cNvSpPr/>
          <p:nvPr/>
        </p:nvSpPr>
        <p:spPr>
          <a:xfrm>
            <a:off x="6251122" y="5456895"/>
            <a:ext cx="357187" cy="3561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41" name="圆角矩形 40">
            <a:extLst>
              <a:ext uri="{FF2B5EF4-FFF2-40B4-BE49-F238E27FC236}">
                <a16:creationId xmlns:a16="http://schemas.microsoft.com/office/drawing/2014/main" id="{B32C3B3E-9FA4-F290-F354-77DB8141B57C}"/>
              </a:ext>
            </a:extLst>
          </p:cNvPr>
          <p:cNvSpPr/>
          <p:nvPr/>
        </p:nvSpPr>
        <p:spPr>
          <a:xfrm>
            <a:off x="5958316" y="5328478"/>
            <a:ext cx="185737" cy="648178"/>
          </a:xfrm>
          <a:prstGeom prst="round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42" name="文本框 41">
            <a:extLst>
              <a:ext uri="{FF2B5EF4-FFF2-40B4-BE49-F238E27FC236}">
                <a16:creationId xmlns:a16="http://schemas.microsoft.com/office/drawing/2014/main" id="{051631EB-E78F-CC62-651A-89E7C40B67F9}"/>
              </a:ext>
            </a:extLst>
          </p:cNvPr>
          <p:cNvSpPr txBox="1"/>
          <p:nvPr/>
        </p:nvSpPr>
        <p:spPr>
          <a:xfrm>
            <a:off x="2685383" y="4960993"/>
            <a:ext cx="1015703" cy="1015663"/>
          </a:xfrm>
          <a:prstGeom prst="rect">
            <a:avLst/>
          </a:prstGeom>
          <a:noFill/>
        </p:spPr>
        <p:txBody>
          <a:bodyPr wrap="square" rtlCol="0">
            <a:spAutoFit/>
          </a:bodyPr>
          <a:lstStyle/>
          <a:p>
            <a:r>
              <a:rPr kumimoji="1" lang="en-US" altLang="zh-CN" sz="6000" dirty="0">
                <a:latin typeface="Rockwell" panose="02060603020205020403" pitchFamily="18" charset="0"/>
              </a:rPr>
              <a:t>…</a:t>
            </a:r>
          </a:p>
        </p:txBody>
      </p:sp>
      <p:sp>
        <p:nvSpPr>
          <p:cNvPr id="43" name="文本框 42">
            <a:extLst>
              <a:ext uri="{FF2B5EF4-FFF2-40B4-BE49-F238E27FC236}">
                <a16:creationId xmlns:a16="http://schemas.microsoft.com/office/drawing/2014/main" id="{FE9CDBBD-486B-7FA4-436A-42014F9BD54B}"/>
              </a:ext>
            </a:extLst>
          </p:cNvPr>
          <p:cNvSpPr txBox="1"/>
          <p:nvPr/>
        </p:nvSpPr>
        <p:spPr>
          <a:xfrm>
            <a:off x="1462712" y="3000789"/>
            <a:ext cx="1201545" cy="523220"/>
          </a:xfrm>
          <a:prstGeom prst="rect">
            <a:avLst/>
          </a:prstGeom>
          <a:noFill/>
        </p:spPr>
        <p:txBody>
          <a:bodyPr wrap="square" rtlCol="0">
            <a:spAutoFit/>
          </a:bodyPr>
          <a:lstStyle/>
          <a:p>
            <a:r>
              <a:rPr kumimoji="1" lang="en-US" altLang="zh-CN" sz="2800" dirty="0">
                <a:latin typeface="Rockwell" panose="02060603020205020403" pitchFamily="18" charset="0"/>
              </a:rPr>
              <a:t>burst</a:t>
            </a:r>
            <a:endParaRPr kumimoji="1" lang="zh-CN" altLang="en-US" sz="2800" dirty="0">
              <a:latin typeface="Rockwell" panose="02060603020205020403" pitchFamily="18" charset="0"/>
            </a:endParaRPr>
          </a:p>
        </p:txBody>
      </p:sp>
      <p:sp>
        <p:nvSpPr>
          <p:cNvPr id="44" name="文本框 43">
            <a:extLst>
              <a:ext uri="{FF2B5EF4-FFF2-40B4-BE49-F238E27FC236}">
                <a16:creationId xmlns:a16="http://schemas.microsoft.com/office/drawing/2014/main" id="{9ECF13B1-ACF8-783D-F7DC-E45546BCE49F}"/>
              </a:ext>
            </a:extLst>
          </p:cNvPr>
          <p:cNvSpPr txBox="1"/>
          <p:nvPr/>
        </p:nvSpPr>
        <p:spPr>
          <a:xfrm>
            <a:off x="5206135" y="3045803"/>
            <a:ext cx="1676364" cy="523220"/>
          </a:xfrm>
          <a:prstGeom prst="rect">
            <a:avLst/>
          </a:prstGeom>
          <a:noFill/>
        </p:spPr>
        <p:txBody>
          <a:bodyPr wrap="square" rtlCol="0">
            <a:spAutoFit/>
          </a:bodyPr>
          <a:lstStyle/>
          <a:p>
            <a:r>
              <a:rPr kumimoji="1" lang="en-US" altLang="zh-CN" sz="2800" dirty="0">
                <a:latin typeface="Rockwell" panose="02060603020205020403" pitchFamily="18" charset="0"/>
              </a:rPr>
              <a:t>TCP flow</a:t>
            </a:r>
            <a:endParaRPr kumimoji="1" lang="zh-CN" altLang="en-US" sz="2800" dirty="0">
              <a:latin typeface="Rockwell" panose="02060603020205020403" pitchFamily="18" charset="0"/>
            </a:endParaRPr>
          </a:p>
        </p:txBody>
      </p:sp>
      <p:sp>
        <p:nvSpPr>
          <p:cNvPr id="45" name="文本框 44">
            <a:extLst>
              <a:ext uri="{FF2B5EF4-FFF2-40B4-BE49-F238E27FC236}">
                <a16:creationId xmlns:a16="http://schemas.microsoft.com/office/drawing/2014/main" id="{B4C36F35-4A3D-930C-1544-953B30ACD3E0}"/>
              </a:ext>
            </a:extLst>
          </p:cNvPr>
          <p:cNvSpPr txBox="1"/>
          <p:nvPr/>
        </p:nvSpPr>
        <p:spPr>
          <a:xfrm>
            <a:off x="4829350" y="5390957"/>
            <a:ext cx="1201545" cy="523220"/>
          </a:xfrm>
          <a:prstGeom prst="rect">
            <a:avLst/>
          </a:prstGeom>
          <a:noFill/>
        </p:spPr>
        <p:txBody>
          <a:bodyPr wrap="square" rtlCol="0">
            <a:spAutoFit/>
          </a:bodyPr>
          <a:lstStyle/>
          <a:p>
            <a:r>
              <a:rPr kumimoji="1" lang="en-US" altLang="zh-CN" sz="2800" dirty="0">
                <a:latin typeface="Rockwell" panose="02060603020205020403" pitchFamily="18" charset="0"/>
              </a:rPr>
              <a:t>victim</a:t>
            </a:r>
            <a:endParaRPr kumimoji="1" lang="zh-CN" altLang="en-US" sz="2800" dirty="0">
              <a:latin typeface="Rockwell" panose="02060603020205020403" pitchFamily="18" charset="0"/>
            </a:endParaRPr>
          </a:p>
        </p:txBody>
      </p:sp>
      <p:sp>
        <p:nvSpPr>
          <p:cNvPr id="46" name="内容占位符 2">
            <a:extLst>
              <a:ext uri="{FF2B5EF4-FFF2-40B4-BE49-F238E27FC236}">
                <a16:creationId xmlns:a16="http://schemas.microsoft.com/office/drawing/2014/main" id="{1AE05F92-F03B-40FA-D48E-9215771D9D77}"/>
              </a:ext>
            </a:extLst>
          </p:cNvPr>
          <p:cNvSpPr txBox="1">
            <a:spLocks/>
          </p:cNvSpPr>
          <p:nvPr/>
        </p:nvSpPr>
        <p:spPr>
          <a:xfrm>
            <a:off x="4831764" y="6179519"/>
            <a:ext cx="3553089" cy="4996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zh-CN" dirty="0">
                <a:latin typeface="Rockwell" panose="02060603020205020403" pitchFamily="18" charset="0"/>
              </a:rPr>
              <a:t>Why queue depth &gt; 0 ?</a:t>
            </a:r>
            <a:endParaRPr kumimoji="1" lang="zh-CN" altLang="en-US" dirty="0">
              <a:latin typeface="Rockwell" panose="02060603020205020403" pitchFamily="18" charset="0"/>
            </a:endParaRPr>
          </a:p>
        </p:txBody>
      </p:sp>
      <p:sp>
        <p:nvSpPr>
          <p:cNvPr id="48" name="圆角矩形 47">
            <a:extLst>
              <a:ext uri="{FF2B5EF4-FFF2-40B4-BE49-F238E27FC236}">
                <a16:creationId xmlns:a16="http://schemas.microsoft.com/office/drawing/2014/main" id="{9C8D0B6C-D2AF-6F79-BE39-C7F71A6E443F}"/>
              </a:ext>
            </a:extLst>
          </p:cNvPr>
          <p:cNvSpPr/>
          <p:nvPr/>
        </p:nvSpPr>
        <p:spPr>
          <a:xfrm>
            <a:off x="885594" y="2442993"/>
            <a:ext cx="466579" cy="648178"/>
          </a:xfrm>
          <a:prstGeom prst="round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4" name="灯片编号占位符 3">
            <a:extLst>
              <a:ext uri="{FF2B5EF4-FFF2-40B4-BE49-F238E27FC236}">
                <a16:creationId xmlns:a16="http://schemas.microsoft.com/office/drawing/2014/main" id="{EA98A664-1812-468F-C87A-C737154A6942}"/>
              </a:ext>
            </a:extLst>
          </p:cNvPr>
          <p:cNvSpPr>
            <a:spLocks noGrp="1"/>
          </p:cNvSpPr>
          <p:nvPr>
            <p:ph type="sldNum" sz="quarter" idx="12"/>
          </p:nvPr>
        </p:nvSpPr>
        <p:spPr>
          <a:xfrm>
            <a:off x="7083884" y="6496609"/>
            <a:ext cx="2057400" cy="365125"/>
          </a:xfrm>
        </p:spPr>
        <p:txBody>
          <a:bodyPr/>
          <a:lstStyle/>
          <a:p>
            <a:fld id="{47135AD3-AF81-A74E-B8CE-BB44C7BBCB1E}" type="slidenum">
              <a:rPr kumimoji="1" lang="zh-CN" altLang="en-US" smtClean="0"/>
              <a:t>6</a:t>
            </a:fld>
            <a:endParaRPr kumimoji="1" lang="zh-CN" altLang="en-US"/>
          </a:p>
        </p:txBody>
      </p:sp>
    </p:spTree>
    <p:extLst>
      <p:ext uri="{BB962C8B-B14F-4D97-AF65-F5344CB8AC3E}">
        <p14:creationId xmlns:p14="http://schemas.microsoft.com/office/powerpoint/2010/main" val="185704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100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1000"/>
                                  </p:stCondLst>
                                  <p:childTnLst>
                                    <p:set>
                                      <p:cBhvr>
                                        <p:cTn id="56" dur="1" fill="hold">
                                          <p:stCondLst>
                                            <p:cond delay="0"/>
                                          </p:stCondLst>
                                        </p:cTn>
                                        <p:tgtEl>
                                          <p:spTgt spid="42"/>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nodeType="afterEffect">
                                  <p:stCondLst>
                                    <p:cond delay="1000"/>
                                  </p:stCondLst>
                                  <p:childTnLst>
                                    <p:set>
                                      <p:cBhvr>
                                        <p:cTn id="59" dur="1" fill="hold">
                                          <p:stCondLst>
                                            <p:cond delay="0"/>
                                          </p:stCondLst>
                                        </p:cTn>
                                        <p:tgtEl>
                                          <p:spTgt spid="33"/>
                                        </p:tgtEl>
                                        <p:attrNameLst>
                                          <p:attrName>style.visibility</p:attrName>
                                        </p:attrNameLst>
                                      </p:cBhvr>
                                      <p:to>
                                        <p:strVal val="visible"/>
                                      </p:to>
                                    </p:set>
                                  </p:childTnLst>
                                </p:cTn>
                              </p:par>
                            </p:childTnLst>
                          </p:cTn>
                        </p:par>
                        <p:par>
                          <p:cTn id="60" fill="hold">
                            <p:stCondLst>
                              <p:cond delay="3000"/>
                            </p:stCondLst>
                            <p:childTnLst>
                              <p:par>
                                <p:cTn id="61" presetID="1" presetClass="entr" presetSubtype="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par>
                          <p:cTn id="63" fill="hold">
                            <p:stCondLst>
                              <p:cond delay="3000"/>
                            </p:stCondLst>
                            <p:childTnLst>
                              <p:par>
                                <p:cTn id="64" presetID="1" presetClass="entr" presetSubtype="0"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par>
                          <p:cTn id="66" fill="hold">
                            <p:stCondLst>
                              <p:cond delay="3000"/>
                            </p:stCondLst>
                            <p:childTnLst>
                              <p:par>
                                <p:cTn id="67" presetID="1"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par>
                          <p:cTn id="69" fill="hold">
                            <p:stCondLst>
                              <p:cond delay="3000"/>
                            </p:stCondLst>
                            <p:childTnLst>
                              <p:par>
                                <p:cTn id="70" presetID="1"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childTnLst>
                                </p:cTn>
                              </p:par>
                            </p:childTnLst>
                          </p:cTn>
                        </p:par>
                        <p:par>
                          <p:cTn id="72" fill="hold">
                            <p:stCondLst>
                              <p:cond delay="3000"/>
                            </p:stCondLst>
                            <p:childTnLst>
                              <p:par>
                                <p:cTn id="73" presetID="1" presetClass="entr" presetSubtype="0" fill="hold" grpId="0" nodeType="afterEffect">
                                  <p:stCondLst>
                                    <p:cond delay="100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7" grpId="0" animBg="1"/>
      <p:bldP spid="18" grpId="0" animBg="1"/>
      <p:bldP spid="19" grpId="0" animBg="1"/>
      <p:bldP spid="20" grpId="0" animBg="1"/>
      <p:bldP spid="21" grpId="0" animBg="1"/>
      <p:bldP spid="22" grpId="0" animBg="1"/>
      <p:bldP spid="24" grpId="0" animBg="1"/>
      <p:bldP spid="25" grpId="0" animBg="1"/>
      <p:bldP spid="26" grpId="0" animBg="1"/>
      <p:bldP spid="27" grpId="0" animBg="1"/>
      <p:bldP spid="34" grpId="0" animBg="1"/>
      <p:bldP spid="36" grpId="0" animBg="1"/>
      <p:bldP spid="41" grpId="0" animBg="1"/>
      <p:bldP spid="42" grpId="0"/>
      <p:bldP spid="43" grpId="0"/>
      <p:bldP spid="44" grpId="0"/>
      <p:bldP spid="45" grpId="0"/>
      <p:bldP spid="46" grpId="0"/>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2437B2-46B3-E80F-1F2D-AD9598B9C5C4}"/>
              </a:ext>
            </a:extLst>
          </p:cNvPr>
          <p:cNvSpPr>
            <a:spLocks noGrp="1"/>
          </p:cNvSpPr>
          <p:nvPr>
            <p:ph idx="1"/>
          </p:nvPr>
        </p:nvSpPr>
        <p:spPr>
          <a:xfrm>
            <a:off x="516692" y="1690689"/>
            <a:ext cx="8110616" cy="4351338"/>
          </a:xfrm>
        </p:spPr>
        <p:txBody>
          <a:bodyPr/>
          <a:lstStyle/>
          <a:p>
            <a:r>
              <a:rPr kumimoji="1" lang="en-US" altLang="zh-CN" dirty="0">
                <a:latin typeface="Rockwell" panose="02060603020205020403" pitchFamily="18" charset="0"/>
              </a:rPr>
              <a:t>Heavy hitter detection: </a:t>
            </a:r>
            <a:r>
              <a:rPr kumimoji="1" lang="en-US" altLang="zh-CN" dirty="0">
                <a:solidFill>
                  <a:srgbClr val="C00000"/>
                </a:solidFill>
                <a:latin typeface="Rockwell" panose="02060603020205020403" pitchFamily="18" charset="0"/>
              </a:rPr>
              <a:t>fixed</a:t>
            </a:r>
            <a:r>
              <a:rPr kumimoji="1" lang="en-US" altLang="zh-CN" dirty="0">
                <a:latin typeface="Rockwell" panose="02060603020205020403" pitchFamily="18" charset="0"/>
              </a:rPr>
              <a:t> time intervals</a:t>
            </a: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a:p>
            <a:pPr marL="0" indent="0">
              <a:buNone/>
            </a:pPr>
            <a:endParaRPr kumimoji="1" lang="en-US" altLang="zh-CN" dirty="0">
              <a:latin typeface="Rockwell" panose="02060603020205020403" pitchFamily="18" charset="0"/>
            </a:endParaRPr>
          </a:p>
          <a:p>
            <a:r>
              <a:rPr kumimoji="1" lang="en-US" altLang="zh-CN" dirty="0">
                <a:latin typeface="Rockwell" panose="02060603020205020403" pitchFamily="18" charset="0"/>
              </a:rPr>
              <a:t>Packet mirroring: </a:t>
            </a:r>
            <a:r>
              <a:rPr kumimoji="1" lang="en-US" altLang="zh-CN" dirty="0">
                <a:solidFill>
                  <a:srgbClr val="C00000"/>
                </a:solidFill>
                <a:latin typeface="Rockwell" panose="02060603020205020403" pitchFamily="18" charset="0"/>
              </a:rPr>
              <a:t>large</a:t>
            </a:r>
            <a:r>
              <a:rPr kumimoji="1" lang="en-US" altLang="zh-CN" dirty="0">
                <a:latin typeface="Rockwell" panose="02060603020205020403" pitchFamily="18" charset="0"/>
              </a:rPr>
              <a:t> overhead</a:t>
            </a:r>
            <a:endParaRPr kumimoji="1" lang="zh-CN" altLang="en-US" dirty="0">
              <a:latin typeface="Rockwell" panose="02060603020205020403" pitchFamily="18" charset="0"/>
            </a:endParaRPr>
          </a:p>
        </p:txBody>
      </p:sp>
      <p:cxnSp>
        <p:nvCxnSpPr>
          <p:cNvPr id="8" name="直线连接符 7">
            <a:extLst>
              <a:ext uri="{FF2B5EF4-FFF2-40B4-BE49-F238E27FC236}">
                <a16:creationId xmlns:a16="http://schemas.microsoft.com/office/drawing/2014/main" id="{B1BB3490-9C64-4385-B32E-987DEF8AF527}"/>
              </a:ext>
            </a:extLst>
          </p:cNvPr>
          <p:cNvCxnSpPr>
            <a:cxnSpLocks/>
          </p:cNvCxnSpPr>
          <p:nvPr/>
        </p:nvCxnSpPr>
        <p:spPr>
          <a:xfrm>
            <a:off x="1471526" y="3436091"/>
            <a:ext cx="6200948" cy="0"/>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B4412476-CDD1-DCD2-3E92-AF0FA4137091}"/>
              </a:ext>
            </a:extLst>
          </p:cNvPr>
          <p:cNvSpPr>
            <a:spLocks noGrp="1"/>
          </p:cNvSpPr>
          <p:nvPr>
            <p:ph type="title"/>
          </p:nvPr>
        </p:nvSpPr>
        <p:spPr>
          <a:xfrm>
            <a:off x="628650" y="363600"/>
            <a:ext cx="7886700" cy="1325563"/>
          </a:xfrm>
        </p:spPr>
        <p:txBody>
          <a:bodyPr/>
          <a:lstStyle/>
          <a:p>
            <a:r>
              <a:rPr kumimoji="1" lang="en-US" altLang="zh-CN" dirty="0">
                <a:latin typeface="Rockwell" panose="02060603020205020403" pitchFamily="18" charset="0"/>
              </a:rPr>
              <a:t>Gap of existing works</a:t>
            </a:r>
            <a:endParaRPr kumimoji="1" lang="zh-CN" altLang="en-US" dirty="0">
              <a:latin typeface="Rockwell" panose="02060603020205020403" pitchFamily="18" charset="0"/>
            </a:endParaRPr>
          </a:p>
        </p:txBody>
      </p:sp>
      <p:cxnSp>
        <p:nvCxnSpPr>
          <p:cNvPr id="4" name="直线连接符 3">
            <a:extLst>
              <a:ext uri="{FF2B5EF4-FFF2-40B4-BE49-F238E27FC236}">
                <a16:creationId xmlns:a16="http://schemas.microsoft.com/office/drawing/2014/main" id="{8A5B1931-0F25-B13B-C577-CE7765CD59DE}"/>
              </a:ext>
            </a:extLst>
          </p:cNvPr>
          <p:cNvCxnSpPr/>
          <p:nvPr/>
        </p:nvCxnSpPr>
        <p:spPr>
          <a:xfrm>
            <a:off x="1471526" y="3337116"/>
            <a:ext cx="0" cy="2000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5" name="直线连接符 4">
            <a:extLst>
              <a:ext uri="{FF2B5EF4-FFF2-40B4-BE49-F238E27FC236}">
                <a16:creationId xmlns:a16="http://schemas.microsoft.com/office/drawing/2014/main" id="{2CFDDDBA-AE78-364F-5AC2-2634D6F97B03}"/>
              </a:ext>
            </a:extLst>
          </p:cNvPr>
          <p:cNvCxnSpPr/>
          <p:nvPr/>
        </p:nvCxnSpPr>
        <p:spPr>
          <a:xfrm>
            <a:off x="3669274" y="3337116"/>
            <a:ext cx="0" cy="2000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0E8497BE-6CAA-9CFC-665D-A32B6474A09A}"/>
              </a:ext>
            </a:extLst>
          </p:cNvPr>
          <p:cNvSpPr txBox="1"/>
          <p:nvPr/>
        </p:nvSpPr>
        <p:spPr>
          <a:xfrm>
            <a:off x="1990217" y="2402457"/>
            <a:ext cx="1160357" cy="523220"/>
          </a:xfrm>
          <a:prstGeom prst="rect">
            <a:avLst/>
          </a:prstGeom>
          <a:noFill/>
        </p:spPr>
        <p:txBody>
          <a:bodyPr wrap="square" rtlCol="0">
            <a:spAutoFit/>
          </a:bodyPr>
          <a:lstStyle/>
          <a:p>
            <a:r>
              <a:rPr kumimoji="1" lang="en-US" altLang="zh-CN" sz="2800" dirty="0">
                <a:latin typeface="Rockwell" panose="02060603020205020403" pitchFamily="18" charset="0"/>
              </a:rPr>
              <a:t>result</a:t>
            </a:r>
            <a:endParaRPr kumimoji="1" lang="zh-CN" altLang="en-US" sz="2800" dirty="0">
              <a:latin typeface="Rockwell" panose="02060603020205020403" pitchFamily="18" charset="0"/>
            </a:endParaRPr>
          </a:p>
        </p:txBody>
      </p:sp>
      <p:cxnSp>
        <p:nvCxnSpPr>
          <p:cNvPr id="7" name="直线连接符 6">
            <a:extLst>
              <a:ext uri="{FF2B5EF4-FFF2-40B4-BE49-F238E27FC236}">
                <a16:creationId xmlns:a16="http://schemas.microsoft.com/office/drawing/2014/main" id="{1C97F2C6-0005-9F11-578D-A60262091605}"/>
              </a:ext>
            </a:extLst>
          </p:cNvPr>
          <p:cNvCxnSpPr/>
          <p:nvPr/>
        </p:nvCxnSpPr>
        <p:spPr>
          <a:xfrm>
            <a:off x="5836474" y="3336079"/>
            <a:ext cx="0" cy="2000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10" name="直线连接符 9">
            <a:extLst>
              <a:ext uri="{FF2B5EF4-FFF2-40B4-BE49-F238E27FC236}">
                <a16:creationId xmlns:a16="http://schemas.microsoft.com/office/drawing/2014/main" id="{AE1A3888-E663-4EE8-D6B4-34F8A7A70BAA}"/>
              </a:ext>
            </a:extLst>
          </p:cNvPr>
          <p:cNvCxnSpPr/>
          <p:nvPr/>
        </p:nvCxnSpPr>
        <p:spPr>
          <a:xfrm>
            <a:off x="7672474" y="3336079"/>
            <a:ext cx="0" cy="2000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AE7D43ED-FB21-0976-3565-E305AEF00194}"/>
              </a:ext>
            </a:extLst>
          </p:cNvPr>
          <p:cNvSpPr txBox="1"/>
          <p:nvPr/>
        </p:nvSpPr>
        <p:spPr>
          <a:xfrm>
            <a:off x="4771103" y="2862865"/>
            <a:ext cx="2463711" cy="523220"/>
          </a:xfrm>
          <a:prstGeom prst="rect">
            <a:avLst/>
          </a:prstGeom>
          <a:noFill/>
        </p:spPr>
        <p:txBody>
          <a:bodyPr wrap="square" rtlCol="0">
            <a:spAutoFit/>
          </a:bodyPr>
          <a:lstStyle/>
          <a:p>
            <a:r>
              <a:rPr kumimoji="1" lang="en-US" altLang="zh-CN" sz="2800" dirty="0">
                <a:latin typeface="Rockwell" panose="02060603020205020403" pitchFamily="18" charset="0"/>
              </a:rPr>
              <a:t>read &amp; reset</a:t>
            </a:r>
            <a:endParaRPr kumimoji="1" lang="zh-CN" altLang="en-US" sz="2800" dirty="0">
              <a:latin typeface="Rockwell" panose="02060603020205020403" pitchFamily="18" charset="0"/>
            </a:endParaRPr>
          </a:p>
        </p:txBody>
      </p:sp>
      <p:sp>
        <p:nvSpPr>
          <p:cNvPr id="15" name="右大括号 14">
            <a:extLst>
              <a:ext uri="{FF2B5EF4-FFF2-40B4-BE49-F238E27FC236}">
                <a16:creationId xmlns:a16="http://schemas.microsoft.com/office/drawing/2014/main" id="{75D080C2-A527-9F37-78FC-75F6489D68AF}"/>
              </a:ext>
            </a:extLst>
          </p:cNvPr>
          <p:cNvSpPr/>
          <p:nvPr/>
        </p:nvSpPr>
        <p:spPr>
          <a:xfrm rot="16200000">
            <a:off x="2415004" y="1902457"/>
            <a:ext cx="310784" cy="219774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nvGrpSpPr>
          <p:cNvPr id="26" name="组合 25">
            <a:extLst>
              <a:ext uri="{FF2B5EF4-FFF2-40B4-BE49-F238E27FC236}">
                <a16:creationId xmlns:a16="http://schemas.microsoft.com/office/drawing/2014/main" id="{B772EE50-4476-FA5B-38F3-33F07E6A1666}"/>
              </a:ext>
            </a:extLst>
          </p:cNvPr>
          <p:cNvGrpSpPr/>
          <p:nvPr/>
        </p:nvGrpSpPr>
        <p:grpSpPr>
          <a:xfrm>
            <a:off x="1065677" y="3436091"/>
            <a:ext cx="7561631" cy="1301900"/>
            <a:chOff x="1065677" y="3436091"/>
            <a:chExt cx="7561631" cy="1301900"/>
          </a:xfrm>
        </p:grpSpPr>
        <p:cxnSp>
          <p:nvCxnSpPr>
            <p:cNvPr id="18" name="直线连接符 17">
              <a:extLst>
                <a:ext uri="{FF2B5EF4-FFF2-40B4-BE49-F238E27FC236}">
                  <a16:creationId xmlns:a16="http://schemas.microsoft.com/office/drawing/2014/main" id="{A9618B88-11A0-F15E-9089-3FBB18DE059E}"/>
                </a:ext>
              </a:extLst>
            </p:cNvPr>
            <p:cNvCxnSpPr>
              <a:cxnSpLocks/>
            </p:cNvCxnSpPr>
            <p:nvPr/>
          </p:nvCxnSpPr>
          <p:spPr>
            <a:xfrm>
              <a:off x="2066973" y="3436091"/>
              <a:ext cx="1083601"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91D6C731-8D71-92C3-4686-B0710B4D5E3B}"/>
                </a:ext>
              </a:extLst>
            </p:cNvPr>
            <p:cNvCxnSpPr>
              <a:cxnSpLocks/>
            </p:cNvCxnSpPr>
            <p:nvPr/>
          </p:nvCxnSpPr>
          <p:spPr>
            <a:xfrm>
              <a:off x="4734815" y="3436091"/>
              <a:ext cx="223353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7431822-F63A-DCD3-5CED-B4A4D5002D60}"/>
                </a:ext>
              </a:extLst>
            </p:cNvPr>
            <p:cNvSpPr txBox="1"/>
            <p:nvPr/>
          </p:nvSpPr>
          <p:spPr>
            <a:xfrm>
              <a:off x="1065677" y="4214771"/>
              <a:ext cx="7561631" cy="523220"/>
            </a:xfrm>
            <a:prstGeom prst="rect">
              <a:avLst/>
            </a:prstGeom>
            <a:noFill/>
          </p:spPr>
          <p:txBody>
            <a:bodyPr wrap="square" rtlCol="0">
              <a:spAutoFit/>
            </a:bodyPr>
            <a:lstStyle/>
            <a:p>
              <a:r>
                <a:rPr kumimoji="1" lang="en-US" altLang="zh-CN" sz="2800" dirty="0">
                  <a:solidFill>
                    <a:srgbClr val="C00000"/>
                  </a:solidFill>
                  <a:latin typeface="Rockwell" panose="02060603020205020403" pitchFamily="18" charset="0"/>
                </a:rPr>
                <a:t>arbitrary</a:t>
              </a:r>
              <a:r>
                <a:rPr kumimoji="1" lang="en-US" altLang="zh-CN" sz="2800" dirty="0">
                  <a:latin typeface="Rockwell" panose="02060603020205020403" pitchFamily="18" charset="0"/>
                </a:rPr>
                <a:t> timespans: over/under-estimate</a:t>
              </a:r>
            </a:p>
          </p:txBody>
        </p:sp>
        <p:sp>
          <p:nvSpPr>
            <p:cNvPr id="25" name="下箭头 24">
              <a:extLst>
                <a:ext uri="{FF2B5EF4-FFF2-40B4-BE49-F238E27FC236}">
                  <a16:creationId xmlns:a16="http://schemas.microsoft.com/office/drawing/2014/main" id="{777F1425-598E-E1AD-5B42-6CA57EB245DD}"/>
                </a:ext>
              </a:extLst>
            </p:cNvPr>
            <p:cNvSpPr/>
            <p:nvPr/>
          </p:nvSpPr>
          <p:spPr>
            <a:xfrm>
              <a:off x="4372897" y="3818853"/>
              <a:ext cx="398206" cy="40886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sp>
        <p:nvSpPr>
          <p:cNvPr id="9" name="灯片编号占位符 8">
            <a:extLst>
              <a:ext uri="{FF2B5EF4-FFF2-40B4-BE49-F238E27FC236}">
                <a16:creationId xmlns:a16="http://schemas.microsoft.com/office/drawing/2014/main" id="{0615CF3A-21A6-DFB2-573F-7D6853639118}"/>
              </a:ext>
            </a:extLst>
          </p:cNvPr>
          <p:cNvSpPr>
            <a:spLocks noGrp="1"/>
          </p:cNvSpPr>
          <p:nvPr>
            <p:ph type="sldNum" sz="quarter" idx="12"/>
          </p:nvPr>
        </p:nvSpPr>
        <p:spPr>
          <a:xfrm>
            <a:off x="7086600" y="6492875"/>
            <a:ext cx="2057400" cy="365125"/>
          </a:xfrm>
        </p:spPr>
        <p:txBody>
          <a:bodyPr/>
          <a:lstStyle/>
          <a:p>
            <a:fld id="{47135AD3-AF81-A74E-B8CE-BB44C7BBCB1E}" type="slidenum">
              <a:rPr kumimoji="1" lang="zh-CN" altLang="en-US" smtClean="0"/>
              <a:t>7</a:t>
            </a:fld>
            <a:endParaRPr kumimoji="1" lang="zh-CN" altLang="en-US"/>
          </a:p>
        </p:txBody>
      </p:sp>
    </p:spTree>
    <p:extLst>
      <p:ext uri="{BB962C8B-B14F-4D97-AF65-F5344CB8AC3E}">
        <p14:creationId xmlns:p14="http://schemas.microsoft.com/office/powerpoint/2010/main" val="252936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形状 21">
            <a:extLst>
              <a:ext uri="{FF2B5EF4-FFF2-40B4-BE49-F238E27FC236}">
                <a16:creationId xmlns:a16="http://schemas.microsoft.com/office/drawing/2014/main" id="{B7CD6222-716A-2148-7203-AB35945D74C3}"/>
              </a:ext>
            </a:extLst>
          </p:cNvPr>
          <p:cNvSpPr/>
          <p:nvPr/>
        </p:nvSpPr>
        <p:spPr>
          <a:xfrm>
            <a:off x="628650" y="3890683"/>
            <a:ext cx="8215313" cy="1084390"/>
          </a:xfrm>
          <a:custGeom>
            <a:avLst/>
            <a:gdLst>
              <a:gd name="connsiteX0" fmla="*/ 4404634 w 8215313"/>
              <a:gd name="connsiteY0" fmla="*/ 0 h 1084390"/>
              <a:gd name="connsiteX1" fmla="*/ 5528346 w 8215313"/>
              <a:gd name="connsiteY1" fmla="*/ 0 h 1084390"/>
              <a:gd name="connsiteX2" fmla="*/ 5831870 w 8215313"/>
              <a:gd name="connsiteY2" fmla="*/ 303524 h 1084390"/>
              <a:gd name="connsiteX3" fmla="*/ 5910174 w 8215313"/>
              <a:gd name="connsiteY3" fmla="*/ 303524 h 1084390"/>
              <a:gd name="connsiteX4" fmla="*/ 5769795 w 8215313"/>
              <a:gd name="connsiteY4" fmla="*/ 456485 h 1084390"/>
              <a:gd name="connsiteX5" fmla="*/ 5629416 w 8215313"/>
              <a:gd name="connsiteY5" fmla="*/ 303524 h 1084390"/>
              <a:gd name="connsiteX6" fmla="*/ 5707721 w 8215313"/>
              <a:gd name="connsiteY6" fmla="*/ 303524 h 1084390"/>
              <a:gd name="connsiteX7" fmla="*/ 5528346 w 8215313"/>
              <a:gd name="connsiteY7" fmla="*/ 124149 h 1084390"/>
              <a:gd name="connsiteX8" fmla="*/ 4404634 w 8215313"/>
              <a:gd name="connsiteY8" fmla="*/ 124148 h 1084390"/>
              <a:gd name="connsiteX9" fmla="*/ 4225259 w 8215313"/>
              <a:gd name="connsiteY9" fmla="*/ 303523 h 1084390"/>
              <a:gd name="connsiteX10" fmla="*/ 4225258 w 8215313"/>
              <a:gd name="connsiteY10" fmla="*/ 870078 h 1084390"/>
              <a:gd name="connsiteX11" fmla="*/ 8072438 w 8215313"/>
              <a:gd name="connsiteY11" fmla="*/ 870078 h 1084390"/>
              <a:gd name="connsiteX12" fmla="*/ 8072438 w 8215313"/>
              <a:gd name="connsiteY12" fmla="*/ 798640 h 1084390"/>
              <a:gd name="connsiteX13" fmla="*/ 8215313 w 8215313"/>
              <a:gd name="connsiteY13" fmla="*/ 941515 h 1084390"/>
              <a:gd name="connsiteX14" fmla="*/ 8072438 w 8215313"/>
              <a:gd name="connsiteY14" fmla="*/ 1084390 h 1084390"/>
              <a:gd name="connsiteX15" fmla="*/ 8072438 w 8215313"/>
              <a:gd name="connsiteY15" fmla="*/ 1012953 h 1084390"/>
              <a:gd name="connsiteX16" fmla="*/ 0 w 8215313"/>
              <a:gd name="connsiteY16" fmla="*/ 1012953 h 1084390"/>
              <a:gd name="connsiteX17" fmla="*/ 0 w 8215313"/>
              <a:gd name="connsiteY17" fmla="*/ 870078 h 1084390"/>
              <a:gd name="connsiteX18" fmla="*/ 4101110 w 8215313"/>
              <a:gd name="connsiteY18" fmla="*/ 870078 h 1084390"/>
              <a:gd name="connsiteX19" fmla="*/ 4101110 w 8215313"/>
              <a:gd name="connsiteY19" fmla="*/ 303524 h 1084390"/>
              <a:gd name="connsiteX20" fmla="*/ 4404634 w 8215313"/>
              <a:gd name="connsiteY20" fmla="*/ 0 h 108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215313" h="1084390">
                <a:moveTo>
                  <a:pt x="4404634" y="0"/>
                </a:moveTo>
                <a:lnTo>
                  <a:pt x="5528346" y="0"/>
                </a:lnTo>
                <a:cubicBezTo>
                  <a:pt x="5695978" y="0"/>
                  <a:pt x="5831870" y="135892"/>
                  <a:pt x="5831870" y="303524"/>
                </a:cubicBezTo>
                <a:lnTo>
                  <a:pt x="5910174" y="303524"/>
                </a:lnTo>
                <a:lnTo>
                  <a:pt x="5769795" y="456485"/>
                </a:lnTo>
                <a:lnTo>
                  <a:pt x="5629416" y="303524"/>
                </a:lnTo>
                <a:lnTo>
                  <a:pt x="5707721" y="303524"/>
                </a:lnTo>
                <a:cubicBezTo>
                  <a:pt x="5707721" y="204458"/>
                  <a:pt x="5627412" y="124149"/>
                  <a:pt x="5528346" y="124149"/>
                </a:cubicBezTo>
                <a:lnTo>
                  <a:pt x="4404634" y="124148"/>
                </a:lnTo>
                <a:cubicBezTo>
                  <a:pt x="4305568" y="124148"/>
                  <a:pt x="4225259" y="204457"/>
                  <a:pt x="4225259" y="303523"/>
                </a:cubicBezTo>
                <a:lnTo>
                  <a:pt x="4225258" y="870078"/>
                </a:lnTo>
                <a:lnTo>
                  <a:pt x="8072438" y="870078"/>
                </a:lnTo>
                <a:lnTo>
                  <a:pt x="8072438" y="798640"/>
                </a:lnTo>
                <a:lnTo>
                  <a:pt x="8215313" y="941515"/>
                </a:lnTo>
                <a:lnTo>
                  <a:pt x="8072438" y="1084390"/>
                </a:lnTo>
                <a:lnTo>
                  <a:pt x="8072438" y="1012953"/>
                </a:lnTo>
                <a:lnTo>
                  <a:pt x="0" y="1012953"/>
                </a:lnTo>
                <a:lnTo>
                  <a:pt x="0" y="870078"/>
                </a:lnTo>
                <a:lnTo>
                  <a:pt x="4101110" y="870078"/>
                </a:lnTo>
                <a:lnTo>
                  <a:pt x="4101110" y="303524"/>
                </a:lnTo>
                <a:cubicBezTo>
                  <a:pt x="4101110" y="135892"/>
                  <a:pt x="4237002" y="0"/>
                  <a:pt x="4404634" y="0"/>
                </a:cubicBezTo>
                <a:close/>
              </a:path>
            </a:pathLst>
          </a:cu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2437B2-46B3-E80F-1F2D-AD9598B9C5C4}"/>
                  </a:ext>
                </a:extLst>
              </p:cNvPr>
              <p:cNvSpPr>
                <a:spLocks noGrp="1"/>
              </p:cNvSpPr>
              <p:nvPr>
                <p:ph idx="1"/>
              </p:nvPr>
            </p:nvSpPr>
            <p:spPr>
              <a:xfrm>
                <a:off x="628650" y="1535676"/>
                <a:ext cx="8043863" cy="2123088"/>
              </a:xfrm>
            </p:spPr>
            <p:txBody>
              <a:bodyPr>
                <a:normAutofit/>
              </a:bodyPr>
              <a:lstStyle/>
              <a:p>
                <a:pPr marL="0" indent="0">
                  <a:buNone/>
                </a:pPr>
                <a:r>
                  <a:rPr kumimoji="1" lang="en-US" altLang="zh-CN" sz="2600" dirty="0">
                    <a:latin typeface="Rockwell" panose="02060603020205020403" pitchFamily="18" charset="0"/>
                  </a:rPr>
                  <a:t>Passive monitoring framework, new data structures:</a:t>
                </a:r>
              </a:p>
              <a:p>
                <a:r>
                  <a:rPr kumimoji="1" lang="en-US" altLang="zh-CN" sz="2600" dirty="0">
                    <a:latin typeface="Avenir Book" panose="02000503020000020003" pitchFamily="2" charset="0"/>
                  </a:rPr>
                  <a:t>time windows – direct, indirect culprits</a:t>
                </a:r>
              </a:p>
              <a:p>
                <a:r>
                  <a:rPr kumimoji="1" lang="en-US" altLang="zh-CN" sz="2600" dirty="0">
                    <a:latin typeface="Avenir Book" panose="02000503020000020003" pitchFamily="2" charset="0"/>
                  </a:rPr>
                  <a:t>queue monitor – original culprits</a:t>
                </a:r>
              </a:p>
              <a:p>
                <a:pPr marL="0" indent="0">
                  <a:buNone/>
                </a:pPr>
                <a:r>
                  <a:rPr kumimoji="1" lang="en-US" altLang="zh-CN" sz="2600" dirty="0">
                    <a:latin typeface="Rockwell" panose="02060603020205020403" pitchFamily="18" charset="0"/>
                  </a:rPr>
                  <a:t>Hardware prototype</a:t>
                </a:r>
                <a:r>
                  <a:rPr kumimoji="1" lang="en-US" altLang="zh-CN" sz="2600" dirty="0">
                    <a:latin typeface="Avenir Book" panose="02000503020000020003" pitchFamily="2" charset="0"/>
                  </a:rPr>
                  <a:t>: </a:t>
                </a:r>
                <a:r>
                  <a:rPr kumimoji="1" lang="en-US" altLang="zh-CN" sz="2600" dirty="0">
                    <a:solidFill>
                      <a:srgbClr val="00B050"/>
                    </a:solidFill>
                    <a:latin typeface="Avenir Book" panose="02000503020000020003" pitchFamily="2" charset="0"/>
                  </a:rPr>
                  <a:t>3x</a:t>
                </a:r>
                <a:r>
                  <a:rPr kumimoji="1" lang="en-US" altLang="zh-CN" sz="2600" dirty="0">
                    <a:latin typeface="Avenir Book" panose="02000503020000020003" pitchFamily="2" charset="0"/>
                  </a:rPr>
                  <a:t> accuracy</a:t>
                </a:r>
                <a14:m>
                  <m:oMath xmlns:m="http://schemas.openxmlformats.org/officeDocument/2006/math">
                    <m:r>
                      <a:rPr kumimoji="1" lang="en-US" altLang="zh-CN" sz="2600" i="1" smtClean="0">
                        <a:latin typeface="Cambria Math" panose="02040503050406030204" pitchFamily="18" charset="0"/>
                        <a:ea typeface="Cambria Math" panose="02040503050406030204" pitchFamily="18" charset="0"/>
                      </a:rPr>
                      <m:t>↑</m:t>
                    </m:r>
                  </m:oMath>
                </a14:m>
                <a:r>
                  <a:rPr kumimoji="1" lang="en-US" altLang="zh-CN" sz="2600" dirty="0">
                    <a:latin typeface="Avenir Book" panose="02000503020000020003" pitchFamily="2" charset="0"/>
                  </a:rPr>
                  <a:t>, </a:t>
                </a:r>
                <a:r>
                  <a:rPr kumimoji="1" lang="en-US" altLang="zh-CN" sz="2600" dirty="0">
                    <a:solidFill>
                      <a:srgbClr val="00B050"/>
                    </a:solidFill>
                    <a:latin typeface="Avenir Book" panose="02000503020000020003" pitchFamily="2" charset="0"/>
                  </a:rPr>
                  <a:t>20x</a:t>
                </a:r>
                <a:r>
                  <a:rPr kumimoji="1" lang="en-US" altLang="zh-CN" sz="2600" dirty="0">
                    <a:latin typeface="Avenir Book" panose="02000503020000020003" pitchFamily="2" charset="0"/>
                  </a:rPr>
                  <a:t> overhead</a:t>
                </a:r>
                <a14:m>
                  <m:oMath xmlns:m="http://schemas.openxmlformats.org/officeDocument/2006/math">
                    <m:r>
                      <a:rPr kumimoji="1" lang="en-US" altLang="zh-CN" sz="2600" i="1" smtClean="0">
                        <a:latin typeface="Cambria Math" panose="02040503050406030204" pitchFamily="18" charset="0"/>
                        <a:ea typeface="Cambria Math" panose="02040503050406030204" pitchFamily="18" charset="0"/>
                      </a:rPr>
                      <m:t>↓</m:t>
                    </m:r>
                  </m:oMath>
                </a14:m>
                <a:endParaRPr kumimoji="1" lang="zh-CN" altLang="en-US" sz="2600" dirty="0">
                  <a:latin typeface="Avenir Book" panose="02000503020000020003" pitchFamily="2" charset="0"/>
                </a:endParaRPr>
              </a:p>
            </p:txBody>
          </p:sp>
        </mc:Choice>
        <mc:Fallback xmlns="">
          <p:sp>
            <p:nvSpPr>
              <p:cNvPr id="3" name="内容占位符 2">
                <a:extLst>
                  <a:ext uri="{FF2B5EF4-FFF2-40B4-BE49-F238E27FC236}">
                    <a16:creationId xmlns:a16="http://schemas.microsoft.com/office/drawing/2014/main" id="{6A2437B2-46B3-E80F-1F2D-AD9598B9C5C4}"/>
                  </a:ext>
                </a:extLst>
              </p:cNvPr>
              <p:cNvSpPr>
                <a:spLocks noGrp="1" noRot="1" noChangeAspect="1" noMove="1" noResize="1" noEditPoints="1" noAdjustHandles="1" noChangeArrowheads="1" noChangeShapeType="1" noTextEdit="1"/>
              </p:cNvSpPr>
              <p:nvPr>
                <p:ph idx="1"/>
              </p:nvPr>
            </p:nvSpPr>
            <p:spPr>
              <a:xfrm>
                <a:off x="628650" y="1535676"/>
                <a:ext cx="8043863" cy="2123088"/>
              </a:xfrm>
              <a:blipFill>
                <a:blip r:embed="rId3"/>
                <a:stretch>
                  <a:fillRect l="-1417" t="-4167" r="-157"/>
                </a:stretch>
              </a:blipFill>
            </p:spPr>
            <p:txBody>
              <a:bodyPr/>
              <a:lstStyle/>
              <a:p>
                <a:r>
                  <a:rPr lang="zh-CN" altLang="en-US">
                    <a:noFill/>
                  </a:rPr>
                  <a:t> </a:t>
                </a:r>
              </a:p>
            </p:txBody>
          </p:sp>
        </mc:Fallback>
      </mc:AlternateContent>
      <p:cxnSp>
        <p:nvCxnSpPr>
          <p:cNvPr id="14" name="直线连接符 13">
            <a:extLst>
              <a:ext uri="{FF2B5EF4-FFF2-40B4-BE49-F238E27FC236}">
                <a16:creationId xmlns:a16="http://schemas.microsoft.com/office/drawing/2014/main" id="{10353413-8D89-6687-C2E6-1A06F62AB124}"/>
              </a:ext>
            </a:extLst>
          </p:cNvPr>
          <p:cNvCxnSpPr>
            <a:cxnSpLocks/>
          </p:cNvCxnSpPr>
          <p:nvPr/>
        </p:nvCxnSpPr>
        <p:spPr>
          <a:xfrm>
            <a:off x="0" y="5294558"/>
            <a:ext cx="6003235"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7" name="下箭头 16">
            <a:extLst>
              <a:ext uri="{FF2B5EF4-FFF2-40B4-BE49-F238E27FC236}">
                <a16:creationId xmlns:a16="http://schemas.microsoft.com/office/drawing/2014/main" id="{DCBF1EAF-DA13-6DEA-9398-D8EF90C78ED8}"/>
              </a:ext>
            </a:extLst>
          </p:cNvPr>
          <p:cNvSpPr/>
          <p:nvPr/>
        </p:nvSpPr>
        <p:spPr>
          <a:xfrm>
            <a:off x="6172200" y="4832417"/>
            <a:ext cx="328613" cy="62478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B4412476-CDD1-DCD2-3E92-AF0FA4137091}"/>
              </a:ext>
            </a:extLst>
          </p:cNvPr>
          <p:cNvSpPr>
            <a:spLocks noGrp="1"/>
          </p:cNvSpPr>
          <p:nvPr>
            <p:ph type="title"/>
          </p:nvPr>
        </p:nvSpPr>
        <p:spPr>
          <a:xfrm>
            <a:off x="602141" y="363600"/>
            <a:ext cx="7886700" cy="1325563"/>
          </a:xfrm>
        </p:spPr>
        <p:txBody>
          <a:bodyPr/>
          <a:lstStyle/>
          <a:p>
            <a:r>
              <a:rPr kumimoji="1" lang="en-US" altLang="zh-CN" dirty="0">
                <a:latin typeface="Rockwell" panose="02060603020205020403" pitchFamily="18" charset="0"/>
              </a:rPr>
              <a:t>Overview</a:t>
            </a:r>
            <a:endParaRPr kumimoji="1" lang="zh-CN" altLang="en-US" dirty="0">
              <a:latin typeface="Rockwell" panose="02060603020205020403" pitchFamily="18" charset="0"/>
            </a:endParaRPr>
          </a:p>
        </p:txBody>
      </p:sp>
      <p:sp>
        <p:nvSpPr>
          <p:cNvPr id="4" name="矩形 3">
            <a:extLst>
              <a:ext uri="{FF2B5EF4-FFF2-40B4-BE49-F238E27FC236}">
                <a16:creationId xmlns:a16="http://schemas.microsoft.com/office/drawing/2014/main" id="{36E4B063-1245-52F7-C803-184876676049}"/>
              </a:ext>
            </a:extLst>
          </p:cNvPr>
          <p:cNvSpPr/>
          <p:nvPr/>
        </p:nvSpPr>
        <p:spPr>
          <a:xfrm>
            <a:off x="1228131" y="4395013"/>
            <a:ext cx="1500187" cy="70363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Rockwell" panose="02060603020205020403" pitchFamily="18" charset="0"/>
              </a:rPr>
              <a:t>Ingress logic</a:t>
            </a:r>
            <a:endParaRPr kumimoji="1" lang="zh-CN" altLang="en-US" sz="2000" dirty="0">
              <a:latin typeface="Rockwell" panose="02060603020205020403" pitchFamily="18" charset="0"/>
            </a:endParaRPr>
          </a:p>
        </p:txBody>
      </p:sp>
      <p:sp>
        <p:nvSpPr>
          <p:cNvPr id="5" name="矩形 4">
            <a:extLst>
              <a:ext uri="{FF2B5EF4-FFF2-40B4-BE49-F238E27FC236}">
                <a16:creationId xmlns:a16="http://schemas.microsoft.com/office/drawing/2014/main" id="{82557337-F321-0824-A239-C2431874E2DD}"/>
              </a:ext>
            </a:extLst>
          </p:cNvPr>
          <p:cNvSpPr/>
          <p:nvPr/>
        </p:nvSpPr>
        <p:spPr>
          <a:xfrm>
            <a:off x="3112295" y="4395013"/>
            <a:ext cx="1233488" cy="703635"/>
          </a:xfrm>
          <a:prstGeom prst="rect">
            <a:avLst/>
          </a:prstGeom>
          <a:solidFill>
            <a:schemeClr val="tx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bg1"/>
                </a:solidFill>
                <a:latin typeface="Rockwell" panose="02060603020205020403" pitchFamily="18" charset="0"/>
              </a:rPr>
              <a:t>Queuing</a:t>
            </a:r>
            <a:endParaRPr kumimoji="1" lang="zh-CN" altLang="en-US" sz="2000" dirty="0">
              <a:solidFill>
                <a:schemeClr val="bg1"/>
              </a:solidFill>
              <a:latin typeface="Rockwell" panose="02060603020205020403" pitchFamily="18" charset="0"/>
            </a:endParaRPr>
          </a:p>
        </p:txBody>
      </p:sp>
      <p:sp>
        <p:nvSpPr>
          <p:cNvPr id="7" name="矩形 6">
            <a:extLst>
              <a:ext uri="{FF2B5EF4-FFF2-40B4-BE49-F238E27FC236}">
                <a16:creationId xmlns:a16="http://schemas.microsoft.com/office/drawing/2014/main" id="{206B6432-443B-72BB-D625-44A02048EEBF}"/>
              </a:ext>
            </a:extLst>
          </p:cNvPr>
          <p:cNvSpPr/>
          <p:nvPr/>
        </p:nvSpPr>
        <p:spPr>
          <a:xfrm>
            <a:off x="5185172" y="4378536"/>
            <a:ext cx="2374108" cy="70363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Rockwell" panose="02060603020205020403" pitchFamily="18" charset="0"/>
              </a:rPr>
              <a:t>Time</a:t>
            </a:r>
            <a:r>
              <a:rPr kumimoji="1" lang="zh-CN" altLang="en-US" sz="2000" dirty="0">
                <a:latin typeface="Rockwell" panose="02060603020205020403" pitchFamily="18" charset="0"/>
              </a:rPr>
              <a:t> </a:t>
            </a:r>
            <a:r>
              <a:rPr kumimoji="1" lang="en-US" altLang="zh-CN" sz="2000" dirty="0">
                <a:latin typeface="Rockwell" panose="02060603020205020403" pitchFamily="18" charset="0"/>
              </a:rPr>
              <a:t>windows</a:t>
            </a:r>
          </a:p>
          <a:p>
            <a:pPr algn="ctr"/>
            <a:r>
              <a:rPr kumimoji="1" lang="en-US" altLang="zh-CN" sz="2000" dirty="0">
                <a:latin typeface="Rockwell" panose="02060603020205020403" pitchFamily="18" charset="0"/>
              </a:rPr>
              <a:t>Queue monitor</a:t>
            </a:r>
            <a:endParaRPr kumimoji="1" lang="zh-CN" altLang="en-US" sz="2000" dirty="0">
              <a:latin typeface="Rockwell" panose="02060603020205020403" pitchFamily="18" charset="0"/>
            </a:endParaRPr>
          </a:p>
        </p:txBody>
      </p:sp>
      <p:sp>
        <p:nvSpPr>
          <p:cNvPr id="8" name="矩形 7">
            <a:extLst>
              <a:ext uri="{FF2B5EF4-FFF2-40B4-BE49-F238E27FC236}">
                <a16:creationId xmlns:a16="http://schemas.microsoft.com/office/drawing/2014/main" id="{DB541CCF-35EC-CCB9-21E3-CA7E27DFA597}"/>
              </a:ext>
            </a:extLst>
          </p:cNvPr>
          <p:cNvSpPr/>
          <p:nvPr/>
        </p:nvSpPr>
        <p:spPr>
          <a:xfrm>
            <a:off x="5185172" y="5457201"/>
            <a:ext cx="2374108" cy="864000"/>
          </a:xfrm>
          <a:prstGeom prst="rect">
            <a:avLst/>
          </a:prstGeom>
          <a:ln w="28575"/>
        </p:spPr>
        <p:style>
          <a:lnRef idx="2">
            <a:schemeClr val="dk1"/>
          </a:lnRef>
          <a:fillRef idx="1">
            <a:schemeClr val="lt1"/>
          </a:fillRef>
          <a:effectRef idx="0">
            <a:schemeClr val="dk1"/>
          </a:effectRef>
          <a:fontRef idx="minor">
            <a:schemeClr val="dk1"/>
          </a:fontRef>
        </p:style>
        <p:txBody>
          <a:bodyPr bIns="0" rtlCol="0" anchor="ctr"/>
          <a:lstStyle/>
          <a:p>
            <a:pPr algn="ctr"/>
            <a:endParaRPr kumimoji="1" lang="en-US" altLang="zh-CN" sz="2000" dirty="0">
              <a:latin typeface="Rockwell" panose="02060603020205020403" pitchFamily="18" charset="0"/>
            </a:endParaRPr>
          </a:p>
          <a:p>
            <a:pPr algn="ctr"/>
            <a:r>
              <a:rPr kumimoji="1" lang="en-US" altLang="zh-CN" sz="2000" dirty="0">
                <a:latin typeface="Rockwell" panose="02060603020205020403" pitchFamily="18" charset="0"/>
              </a:rPr>
              <a:t>Analysis program</a:t>
            </a:r>
          </a:p>
        </p:txBody>
      </p:sp>
      <p:sp>
        <p:nvSpPr>
          <p:cNvPr id="9" name="矩形 8">
            <a:extLst>
              <a:ext uri="{FF2B5EF4-FFF2-40B4-BE49-F238E27FC236}">
                <a16:creationId xmlns:a16="http://schemas.microsoft.com/office/drawing/2014/main" id="{46A98613-B812-4AE2-3F03-AA75313D6BBC}"/>
              </a:ext>
            </a:extLst>
          </p:cNvPr>
          <p:cNvSpPr/>
          <p:nvPr/>
        </p:nvSpPr>
        <p:spPr>
          <a:xfrm>
            <a:off x="5596533" y="5530058"/>
            <a:ext cx="1551385" cy="37147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Rockwell" panose="02060603020205020403" pitchFamily="18" charset="0"/>
              </a:rPr>
              <a:t>Records</a:t>
            </a:r>
          </a:p>
        </p:txBody>
      </p:sp>
      <p:pic>
        <p:nvPicPr>
          <p:cNvPr id="10" name="图形 9" descr="用户">
            <a:extLst>
              <a:ext uri="{FF2B5EF4-FFF2-40B4-BE49-F238E27FC236}">
                <a16:creationId xmlns:a16="http://schemas.microsoft.com/office/drawing/2014/main" id="{884E7B62-1509-5735-D539-5455B9FB13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0505" y="5418133"/>
            <a:ext cx="681039" cy="681039"/>
          </a:xfrm>
          <a:prstGeom prst="rect">
            <a:avLst/>
          </a:prstGeom>
        </p:spPr>
      </p:pic>
      <p:sp>
        <p:nvSpPr>
          <p:cNvPr id="11" name="文本框 10">
            <a:extLst>
              <a:ext uri="{FF2B5EF4-FFF2-40B4-BE49-F238E27FC236}">
                <a16:creationId xmlns:a16="http://schemas.microsoft.com/office/drawing/2014/main" id="{C22B0132-CCF9-FADA-3452-A8EAC0C2C236}"/>
              </a:ext>
            </a:extLst>
          </p:cNvPr>
          <p:cNvSpPr txBox="1"/>
          <p:nvPr/>
        </p:nvSpPr>
        <p:spPr>
          <a:xfrm>
            <a:off x="2728318" y="5936978"/>
            <a:ext cx="2620858" cy="400110"/>
          </a:xfrm>
          <a:prstGeom prst="rect">
            <a:avLst/>
          </a:prstGeom>
          <a:noFill/>
        </p:spPr>
        <p:txBody>
          <a:bodyPr wrap="square" rtlCol="0">
            <a:spAutoFit/>
          </a:bodyPr>
          <a:lstStyle/>
          <a:p>
            <a:r>
              <a:rPr lang="en-US" altLang="zh-CN" sz="2000" dirty="0">
                <a:latin typeface="Avenir Book" panose="02000503020000020003" pitchFamily="2" charset="0"/>
                <a:cs typeface="Calibri" panose="020F0502020204030204" pitchFamily="34" charset="0"/>
              </a:rPr>
              <a:t>Asynchronous query</a:t>
            </a:r>
            <a:endParaRPr lang="zh-CN" altLang="en-US" sz="2000" dirty="0">
              <a:latin typeface="Avenir Book" panose="02000503020000020003" pitchFamily="2" charset="0"/>
              <a:cs typeface="Calibri" panose="020F0502020204030204" pitchFamily="34" charset="0"/>
            </a:endParaRPr>
          </a:p>
        </p:txBody>
      </p:sp>
      <p:sp>
        <p:nvSpPr>
          <p:cNvPr id="12" name="箭头: 左右 52">
            <a:extLst>
              <a:ext uri="{FF2B5EF4-FFF2-40B4-BE49-F238E27FC236}">
                <a16:creationId xmlns:a16="http://schemas.microsoft.com/office/drawing/2014/main" id="{234DE93E-E46E-CE06-FE6C-8FAB9BE5DB24}"/>
              </a:ext>
            </a:extLst>
          </p:cNvPr>
          <p:cNvSpPr/>
          <p:nvPr/>
        </p:nvSpPr>
        <p:spPr>
          <a:xfrm>
            <a:off x="4087011" y="5597474"/>
            <a:ext cx="991788" cy="236644"/>
          </a:xfrm>
          <a:prstGeom prst="leftRightArrow">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3D14E986-DE0F-C36F-C0D7-1CDFD3A84EF9}"/>
              </a:ext>
            </a:extLst>
          </p:cNvPr>
          <p:cNvSpPr txBox="1"/>
          <p:nvPr/>
        </p:nvSpPr>
        <p:spPr>
          <a:xfrm>
            <a:off x="6476475" y="5073726"/>
            <a:ext cx="2631281" cy="400110"/>
          </a:xfrm>
          <a:prstGeom prst="rect">
            <a:avLst/>
          </a:prstGeom>
          <a:noFill/>
        </p:spPr>
        <p:txBody>
          <a:bodyPr wrap="square" rtlCol="0">
            <a:spAutoFit/>
          </a:bodyPr>
          <a:lstStyle/>
          <a:p>
            <a:r>
              <a:rPr kumimoji="1" lang="en-US" altLang="zh-CN" sz="2000" dirty="0">
                <a:latin typeface="Avenir Book" panose="02000503020000020003" pitchFamily="2" charset="0"/>
              </a:rPr>
              <a:t>Periodic collection</a:t>
            </a:r>
            <a:endParaRPr kumimoji="1" lang="zh-CN" altLang="en-US" sz="2000" dirty="0">
              <a:latin typeface="Avenir Book" panose="02000503020000020003" pitchFamily="2" charset="0"/>
            </a:endParaRPr>
          </a:p>
        </p:txBody>
      </p:sp>
      <p:sp>
        <p:nvSpPr>
          <p:cNvPr id="19" name="文本框 18">
            <a:extLst>
              <a:ext uri="{FF2B5EF4-FFF2-40B4-BE49-F238E27FC236}">
                <a16:creationId xmlns:a16="http://schemas.microsoft.com/office/drawing/2014/main" id="{F8C6476B-92EA-4E50-8068-9309B9F5B646}"/>
              </a:ext>
            </a:extLst>
          </p:cNvPr>
          <p:cNvSpPr txBox="1"/>
          <p:nvPr/>
        </p:nvSpPr>
        <p:spPr>
          <a:xfrm>
            <a:off x="-56552" y="4864196"/>
            <a:ext cx="900706" cy="400110"/>
          </a:xfrm>
          <a:prstGeom prst="rect">
            <a:avLst/>
          </a:prstGeom>
          <a:noFill/>
        </p:spPr>
        <p:txBody>
          <a:bodyPr wrap="square" rtlCol="0">
            <a:spAutoFit/>
          </a:bodyPr>
          <a:lstStyle/>
          <a:p>
            <a:r>
              <a:rPr lang="en-US" altLang="zh-CN" sz="2000" dirty="0">
                <a:latin typeface="Avenir Book" panose="02000503020000020003" pitchFamily="2" charset="0"/>
                <a:cs typeface="Calibri" panose="020F0502020204030204" pitchFamily="34" charset="0"/>
              </a:rPr>
              <a:t>Data</a:t>
            </a:r>
            <a:r>
              <a:rPr lang="zh-CN" altLang="en-US" sz="2000" dirty="0">
                <a:latin typeface="Avenir Book" panose="02000503020000020003" pitchFamily="2" charset="0"/>
                <a:cs typeface="Calibri" panose="020F0502020204030204" pitchFamily="34" charset="0"/>
              </a:rPr>
              <a:t> </a:t>
            </a:r>
            <a:endParaRPr lang="en-US" altLang="zh-CN" sz="2000" dirty="0">
              <a:latin typeface="Avenir Book" panose="02000503020000020003" pitchFamily="2" charset="0"/>
              <a:cs typeface="Calibri" panose="020F0502020204030204" pitchFamily="34" charset="0"/>
            </a:endParaRPr>
          </a:p>
        </p:txBody>
      </p:sp>
      <p:sp>
        <p:nvSpPr>
          <p:cNvPr id="20" name="文本框 19">
            <a:extLst>
              <a:ext uri="{FF2B5EF4-FFF2-40B4-BE49-F238E27FC236}">
                <a16:creationId xmlns:a16="http://schemas.microsoft.com/office/drawing/2014/main" id="{BDB0A298-47D8-DE00-5DEB-903717470D5E}"/>
              </a:ext>
            </a:extLst>
          </p:cNvPr>
          <p:cNvSpPr txBox="1"/>
          <p:nvPr/>
        </p:nvSpPr>
        <p:spPr>
          <a:xfrm>
            <a:off x="-53853" y="5325026"/>
            <a:ext cx="1069854" cy="400110"/>
          </a:xfrm>
          <a:prstGeom prst="rect">
            <a:avLst/>
          </a:prstGeom>
          <a:noFill/>
        </p:spPr>
        <p:txBody>
          <a:bodyPr wrap="square" rtlCol="0">
            <a:spAutoFit/>
          </a:bodyPr>
          <a:lstStyle/>
          <a:p>
            <a:r>
              <a:rPr lang="en-US" altLang="zh-CN" sz="2000" dirty="0">
                <a:latin typeface="Avenir Book" panose="02000503020000020003" pitchFamily="2" charset="0"/>
                <a:cs typeface="Calibri" panose="020F0502020204030204" pitchFamily="34" charset="0"/>
              </a:rPr>
              <a:t>Control</a:t>
            </a:r>
            <a:r>
              <a:rPr lang="zh-CN" altLang="en-US" sz="2000" dirty="0">
                <a:latin typeface="Avenir Book" panose="02000503020000020003" pitchFamily="2" charset="0"/>
                <a:cs typeface="Calibri" panose="020F0502020204030204" pitchFamily="34" charset="0"/>
              </a:rPr>
              <a:t> </a:t>
            </a:r>
            <a:endParaRPr lang="en-US" altLang="zh-CN" sz="2000" dirty="0">
              <a:latin typeface="Avenir Book" panose="02000503020000020003" pitchFamily="2" charset="0"/>
              <a:cs typeface="Calibri" panose="020F0502020204030204" pitchFamily="34" charset="0"/>
            </a:endParaRPr>
          </a:p>
        </p:txBody>
      </p:sp>
      <p:sp>
        <p:nvSpPr>
          <p:cNvPr id="23" name="文本框 22">
            <a:extLst>
              <a:ext uri="{FF2B5EF4-FFF2-40B4-BE49-F238E27FC236}">
                <a16:creationId xmlns:a16="http://schemas.microsoft.com/office/drawing/2014/main" id="{08539F3A-E512-2500-A9BF-795909F48D2E}"/>
              </a:ext>
            </a:extLst>
          </p:cNvPr>
          <p:cNvSpPr txBox="1"/>
          <p:nvPr/>
        </p:nvSpPr>
        <p:spPr>
          <a:xfrm>
            <a:off x="6460437" y="3887690"/>
            <a:ext cx="2221468" cy="400110"/>
          </a:xfrm>
          <a:prstGeom prst="rect">
            <a:avLst/>
          </a:prstGeom>
          <a:noFill/>
        </p:spPr>
        <p:txBody>
          <a:bodyPr wrap="square" rtlCol="0">
            <a:spAutoFit/>
          </a:bodyPr>
          <a:lstStyle/>
          <a:p>
            <a:r>
              <a:rPr kumimoji="1" lang="en-US" altLang="zh-CN" sz="2000" dirty="0">
                <a:latin typeface="Avenir Book" panose="02000503020000020003" pitchFamily="2" charset="0"/>
              </a:rPr>
              <a:t>Data-plane query</a:t>
            </a:r>
            <a:endParaRPr kumimoji="1" lang="zh-CN" altLang="en-US" sz="2000" dirty="0">
              <a:latin typeface="Avenir Book" panose="02000503020000020003" pitchFamily="2" charset="0"/>
            </a:endParaRPr>
          </a:p>
        </p:txBody>
      </p:sp>
      <p:cxnSp>
        <p:nvCxnSpPr>
          <p:cNvPr id="26" name="直线连接符 25">
            <a:extLst>
              <a:ext uri="{FF2B5EF4-FFF2-40B4-BE49-F238E27FC236}">
                <a16:creationId xmlns:a16="http://schemas.microsoft.com/office/drawing/2014/main" id="{1D5C4934-8844-5FEB-CE07-95FE836F9D1F}"/>
              </a:ext>
            </a:extLst>
          </p:cNvPr>
          <p:cNvCxnSpPr>
            <a:cxnSpLocks/>
          </p:cNvCxnSpPr>
          <p:nvPr/>
        </p:nvCxnSpPr>
        <p:spPr>
          <a:xfrm flipV="1">
            <a:off x="8672513" y="5279349"/>
            <a:ext cx="868206" cy="1662"/>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7E0D92AF-810D-F518-21A2-EBD5A5C5EB12}"/>
              </a:ext>
            </a:extLst>
          </p:cNvPr>
          <p:cNvSpPr>
            <a:spLocks noGrp="1"/>
          </p:cNvSpPr>
          <p:nvPr>
            <p:ph type="sldNum" sz="quarter" idx="12"/>
          </p:nvPr>
        </p:nvSpPr>
        <p:spPr>
          <a:xfrm>
            <a:off x="7086600" y="6494400"/>
            <a:ext cx="2057400" cy="365125"/>
          </a:xfrm>
        </p:spPr>
        <p:txBody>
          <a:bodyPr/>
          <a:lstStyle/>
          <a:p>
            <a:fld id="{47135AD3-AF81-A74E-B8CE-BB44C7BBCB1E}" type="slidenum">
              <a:rPr kumimoji="1" lang="zh-CN" altLang="en-US" smtClean="0"/>
              <a:t>8</a:t>
            </a:fld>
            <a:endParaRPr kumimoji="1" lang="zh-CN" altLang="en-US"/>
          </a:p>
        </p:txBody>
      </p:sp>
    </p:spTree>
    <p:extLst>
      <p:ext uri="{BB962C8B-B14F-4D97-AF65-F5344CB8AC3E}">
        <p14:creationId xmlns:p14="http://schemas.microsoft.com/office/powerpoint/2010/main" val="331901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DA65A9-2778-F0A1-5E15-40701243D3EC}"/>
              </a:ext>
            </a:extLst>
          </p:cNvPr>
          <p:cNvSpPr>
            <a:spLocks noGrp="1"/>
          </p:cNvSpPr>
          <p:nvPr>
            <p:ph idx="1"/>
          </p:nvPr>
        </p:nvSpPr>
        <p:spPr>
          <a:xfrm>
            <a:off x="2972860" y="2408369"/>
            <a:ext cx="4054474" cy="2129764"/>
          </a:xfrm>
        </p:spPr>
        <p:txBody>
          <a:bodyPr>
            <a:normAutofit/>
          </a:bodyPr>
          <a:lstStyle/>
          <a:p>
            <a:pPr marL="0" indent="0">
              <a:spcBef>
                <a:spcPts val="1600"/>
              </a:spcBef>
              <a:buNone/>
            </a:pPr>
            <a:r>
              <a:rPr lang="en-US" altLang="zh-CN" sz="4000" dirty="0">
                <a:latin typeface="Rockwell" panose="02060603020205020403" pitchFamily="18" charset="0"/>
              </a:rPr>
              <a:t>Time windows</a:t>
            </a:r>
          </a:p>
          <a:p>
            <a:pPr marL="0" indent="0">
              <a:spcBef>
                <a:spcPts val="1600"/>
              </a:spcBef>
              <a:buNone/>
            </a:pPr>
            <a:r>
              <a:rPr lang="en-US" altLang="zh-CN" sz="3200" dirty="0">
                <a:solidFill>
                  <a:schemeClr val="bg1">
                    <a:lumMod val="50000"/>
                  </a:schemeClr>
                </a:solidFill>
                <a:latin typeface="Rockwell" panose="02060603020205020403" pitchFamily="18" charset="0"/>
              </a:rPr>
              <a:t>Queue monitor</a:t>
            </a:r>
          </a:p>
          <a:p>
            <a:pPr marL="0" indent="0">
              <a:spcBef>
                <a:spcPts val="1600"/>
              </a:spcBef>
              <a:buNone/>
            </a:pPr>
            <a:r>
              <a:rPr lang="en-US" altLang="zh-CN" sz="3200" dirty="0">
                <a:solidFill>
                  <a:schemeClr val="bg1">
                    <a:lumMod val="50000"/>
                  </a:schemeClr>
                </a:solidFill>
                <a:latin typeface="Rockwell" panose="02060603020205020403" pitchFamily="18" charset="0"/>
              </a:rPr>
              <a:t>Query execution</a:t>
            </a:r>
            <a:endParaRPr lang="zh-CN" altLang="en-US" sz="3200" dirty="0">
              <a:solidFill>
                <a:schemeClr val="bg1">
                  <a:lumMod val="50000"/>
                </a:schemeClr>
              </a:solidFill>
              <a:latin typeface="Rockwell" panose="02060603020205020403" pitchFamily="18" charset="0"/>
            </a:endParaRPr>
          </a:p>
        </p:txBody>
      </p:sp>
      <p:sp>
        <p:nvSpPr>
          <p:cNvPr id="6" name="右箭头 5">
            <a:extLst>
              <a:ext uri="{FF2B5EF4-FFF2-40B4-BE49-F238E27FC236}">
                <a16:creationId xmlns:a16="http://schemas.microsoft.com/office/drawing/2014/main" id="{E436B93D-6BCB-7C6A-51E4-6EA4FC97ADF1}"/>
              </a:ext>
            </a:extLst>
          </p:cNvPr>
          <p:cNvSpPr/>
          <p:nvPr/>
        </p:nvSpPr>
        <p:spPr>
          <a:xfrm>
            <a:off x="2116666" y="2626240"/>
            <a:ext cx="676631" cy="2038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D73CC9DC-D60C-8255-DCFD-3FC417BE53FF}"/>
              </a:ext>
            </a:extLst>
          </p:cNvPr>
          <p:cNvSpPr>
            <a:spLocks noGrp="1"/>
          </p:cNvSpPr>
          <p:nvPr>
            <p:ph type="sldNum" sz="quarter" idx="12"/>
          </p:nvPr>
        </p:nvSpPr>
        <p:spPr>
          <a:xfrm>
            <a:off x="7086600" y="6492875"/>
            <a:ext cx="2057400" cy="365125"/>
          </a:xfrm>
        </p:spPr>
        <p:txBody>
          <a:bodyPr/>
          <a:lstStyle/>
          <a:p>
            <a:fld id="{47135AD3-AF81-A74E-B8CE-BB44C7BBCB1E}" type="slidenum">
              <a:rPr kumimoji="1" lang="zh-CN" altLang="en-US" smtClean="0"/>
              <a:t>9</a:t>
            </a:fld>
            <a:endParaRPr kumimoji="1" lang="zh-CN" altLang="en-US"/>
          </a:p>
        </p:txBody>
      </p:sp>
    </p:spTree>
    <p:extLst>
      <p:ext uri="{BB962C8B-B14F-4D97-AF65-F5344CB8AC3E}">
        <p14:creationId xmlns:p14="http://schemas.microsoft.com/office/powerpoint/2010/main" val="133842011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4501</TotalTime>
  <Words>2982</Words>
  <Application>Microsoft Macintosh PowerPoint</Application>
  <PresentationFormat>全屏显示(4:3)</PresentationFormat>
  <Paragraphs>492</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Arial</vt:lpstr>
      <vt:lpstr>Avenir Book</vt:lpstr>
      <vt:lpstr>Calibri</vt:lpstr>
      <vt:lpstr>Calibri Light</vt:lpstr>
      <vt:lpstr>Cambria Math</vt:lpstr>
      <vt:lpstr>Rockwell</vt:lpstr>
      <vt:lpstr>Office 主题​​</vt:lpstr>
      <vt:lpstr>Performance Diagnosis via Queue Measurement in the Data Plane</vt:lpstr>
      <vt:lpstr>Why performance issue?</vt:lpstr>
      <vt:lpstr>Provenance of queuing delay</vt:lpstr>
      <vt:lpstr>Direct culprits</vt:lpstr>
      <vt:lpstr>Indirect culprits</vt:lpstr>
      <vt:lpstr>Original culprits</vt:lpstr>
      <vt:lpstr>Gap of existing works</vt:lpstr>
      <vt:lpstr>Overview</vt:lpstr>
      <vt:lpstr>PowerPoint 演示文稿</vt:lpstr>
      <vt:lpstr>Time windows</vt:lpstr>
      <vt:lpstr>Time windows</vt:lpstr>
      <vt:lpstr>PowerPoint 演示文稿</vt:lpstr>
      <vt:lpstr>Queue monitor</vt:lpstr>
      <vt:lpstr>PowerPoint 演示文稿</vt:lpstr>
      <vt:lpstr>Query execution</vt:lpstr>
      <vt:lpstr>Evaluation</vt:lpstr>
      <vt:lpstr>PrintQueue achieves high accuracy</vt:lpstr>
      <vt:lpstr>PrintQueue incurs low overhead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60</cp:revision>
  <dcterms:created xsi:type="dcterms:W3CDTF">2022-08-19T11:19:09Z</dcterms:created>
  <dcterms:modified xsi:type="dcterms:W3CDTF">2022-09-01T15:19:16Z</dcterms:modified>
</cp:coreProperties>
</file>