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58" r:id="rId3"/>
    <p:sldId id="260" r:id="rId4"/>
    <p:sldId id="263" r:id="rId5"/>
    <p:sldId id="264"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0DCEDA-76F4-432A-A252-9C1665965CD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B029972-9969-4ED1-BE4B-9488345B31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682246D-D6B5-4B33-B1EC-5479E0434466}"/>
              </a:ext>
            </a:extLst>
          </p:cNvPr>
          <p:cNvSpPr>
            <a:spLocks noGrp="1"/>
          </p:cNvSpPr>
          <p:nvPr>
            <p:ph type="dt" sz="half" idx="10"/>
          </p:nvPr>
        </p:nvSpPr>
        <p:spPr/>
        <p:txBody>
          <a:bodyPr/>
          <a:lstStyle/>
          <a:p>
            <a:fld id="{6F2FF2FB-4906-4A74-95CB-A4971DB23887}" type="datetimeFigureOut">
              <a:rPr lang="fr-FR" smtClean="0"/>
              <a:t>17/06/2020</a:t>
            </a:fld>
            <a:endParaRPr lang="fr-FR"/>
          </a:p>
        </p:txBody>
      </p:sp>
      <p:sp>
        <p:nvSpPr>
          <p:cNvPr id="5" name="Espace réservé du pied de page 4">
            <a:extLst>
              <a:ext uri="{FF2B5EF4-FFF2-40B4-BE49-F238E27FC236}">
                <a16:creationId xmlns:a16="http://schemas.microsoft.com/office/drawing/2014/main" id="{B2860950-1EFC-40D0-846E-DF6992BCF8E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76334-E123-4879-9EBE-B82B39F7402C}"/>
              </a:ext>
            </a:extLst>
          </p:cNvPr>
          <p:cNvSpPr>
            <a:spLocks noGrp="1"/>
          </p:cNvSpPr>
          <p:nvPr>
            <p:ph type="sldNum" sz="quarter" idx="12"/>
          </p:nvPr>
        </p:nvSpPr>
        <p:spPr/>
        <p:txBody>
          <a:bodyPr/>
          <a:lstStyle/>
          <a:p>
            <a:fld id="{D8DB12FB-4B68-4A61-972A-2A61A5B9FB79}" type="slidenum">
              <a:rPr lang="fr-FR" smtClean="0"/>
              <a:t>‹N°›</a:t>
            </a:fld>
            <a:endParaRPr lang="fr-FR"/>
          </a:p>
        </p:txBody>
      </p:sp>
    </p:spTree>
    <p:extLst>
      <p:ext uri="{BB962C8B-B14F-4D97-AF65-F5344CB8AC3E}">
        <p14:creationId xmlns:p14="http://schemas.microsoft.com/office/powerpoint/2010/main" val="3941796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781DF2-0AF9-476B-AE3C-2253B62B95F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C9C3EB6-2878-4CB2-8E88-CC58BD5B4F6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5F7541D-70BE-4A86-9A90-17FABB0EF111}"/>
              </a:ext>
            </a:extLst>
          </p:cNvPr>
          <p:cNvSpPr>
            <a:spLocks noGrp="1"/>
          </p:cNvSpPr>
          <p:nvPr>
            <p:ph type="dt" sz="half" idx="10"/>
          </p:nvPr>
        </p:nvSpPr>
        <p:spPr/>
        <p:txBody>
          <a:bodyPr/>
          <a:lstStyle/>
          <a:p>
            <a:fld id="{6F2FF2FB-4906-4A74-95CB-A4971DB23887}" type="datetimeFigureOut">
              <a:rPr lang="fr-FR" smtClean="0"/>
              <a:t>17/06/2020</a:t>
            </a:fld>
            <a:endParaRPr lang="fr-FR"/>
          </a:p>
        </p:txBody>
      </p:sp>
      <p:sp>
        <p:nvSpPr>
          <p:cNvPr id="5" name="Espace réservé du pied de page 4">
            <a:extLst>
              <a:ext uri="{FF2B5EF4-FFF2-40B4-BE49-F238E27FC236}">
                <a16:creationId xmlns:a16="http://schemas.microsoft.com/office/drawing/2014/main" id="{1694C1F3-316C-4020-AF1E-0AC8F7C6326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4C17F84-A679-45B3-BD6B-591A5367374E}"/>
              </a:ext>
            </a:extLst>
          </p:cNvPr>
          <p:cNvSpPr>
            <a:spLocks noGrp="1"/>
          </p:cNvSpPr>
          <p:nvPr>
            <p:ph type="sldNum" sz="quarter" idx="12"/>
          </p:nvPr>
        </p:nvSpPr>
        <p:spPr/>
        <p:txBody>
          <a:bodyPr/>
          <a:lstStyle/>
          <a:p>
            <a:fld id="{D8DB12FB-4B68-4A61-972A-2A61A5B9FB79}" type="slidenum">
              <a:rPr lang="fr-FR" smtClean="0"/>
              <a:t>‹N°›</a:t>
            </a:fld>
            <a:endParaRPr lang="fr-FR"/>
          </a:p>
        </p:txBody>
      </p:sp>
    </p:spTree>
    <p:extLst>
      <p:ext uri="{BB962C8B-B14F-4D97-AF65-F5344CB8AC3E}">
        <p14:creationId xmlns:p14="http://schemas.microsoft.com/office/powerpoint/2010/main" val="3427892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75A93E7-D11F-4AFC-8BB2-32934325E40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51909DB-69BE-4E13-B772-3A3B8724A9E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A765561-0E4D-4255-BFFE-C926FDFED386}"/>
              </a:ext>
            </a:extLst>
          </p:cNvPr>
          <p:cNvSpPr>
            <a:spLocks noGrp="1"/>
          </p:cNvSpPr>
          <p:nvPr>
            <p:ph type="dt" sz="half" idx="10"/>
          </p:nvPr>
        </p:nvSpPr>
        <p:spPr/>
        <p:txBody>
          <a:bodyPr/>
          <a:lstStyle/>
          <a:p>
            <a:fld id="{6F2FF2FB-4906-4A74-95CB-A4971DB23887}" type="datetimeFigureOut">
              <a:rPr lang="fr-FR" smtClean="0"/>
              <a:t>17/06/2020</a:t>
            </a:fld>
            <a:endParaRPr lang="fr-FR"/>
          </a:p>
        </p:txBody>
      </p:sp>
      <p:sp>
        <p:nvSpPr>
          <p:cNvPr id="5" name="Espace réservé du pied de page 4">
            <a:extLst>
              <a:ext uri="{FF2B5EF4-FFF2-40B4-BE49-F238E27FC236}">
                <a16:creationId xmlns:a16="http://schemas.microsoft.com/office/drawing/2014/main" id="{81104625-44CA-4A77-8D72-65C9DFE7E07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1D5BA46-1CF9-4360-A6DB-847BF20E8B72}"/>
              </a:ext>
            </a:extLst>
          </p:cNvPr>
          <p:cNvSpPr>
            <a:spLocks noGrp="1"/>
          </p:cNvSpPr>
          <p:nvPr>
            <p:ph type="sldNum" sz="quarter" idx="12"/>
          </p:nvPr>
        </p:nvSpPr>
        <p:spPr/>
        <p:txBody>
          <a:bodyPr/>
          <a:lstStyle/>
          <a:p>
            <a:fld id="{D8DB12FB-4B68-4A61-972A-2A61A5B9FB79}" type="slidenum">
              <a:rPr lang="fr-FR" smtClean="0"/>
              <a:t>‹N°›</a:t>
            </a:fld>
            <a:endParaRPr lang="fr-FR"/>
          </a:p>
        </p:txBody>
      </p:sp>
    </p:spTree>
    <p:extLst>
      <p:ext uri="{BB962C8B-B14F-4D97-AF65-F5344CB8AC3E}">
        <p14:creationId xmlns:p14="http://schemas.microsoft.com/office/powerpoint/2010/main" val="802093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609600" y="1604520"/>
            <a:ext cx="10972320" cy="397728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1606904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E2F989-3CBC-4CA6-95C6-A3187734D03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0C8CBAE-AF2C-4EBC-B61B-9E3DAAFE9D3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9884893-A4F7-49B1-8798-9C460FBCCFF8}"/>
              </a:ext>
            </a:extLst>
          </p:cNvPr>
          <p:cNvSpPr>
            <a:spLocks noGrp="1"/>
          </p:cNvSpPr>
          <p:nvPr>
            <p:ph type="dt" sz="half" idx="10"/>
          </p:nvPr>
        </p:nvSpPr>
        <p:spPr/>
        <p:txBody>
          <a:bodyPr/>
          <a:lstStyle/>
          <a:p>
            <a:fld id="{6F2FF2FB-4906-4A74-95CB-A4971DB23887}" type="datetimeFigureOut">
              <a:rPr lang="fr-FR" smtClean="0"/>
              <a:t>17/06/2020</a:t>
            </a:fld>
            <a:endParaRPr lang="fr-FR"/>
          </a:p>
        </p:txBody>
      </p:sp>
      <p:sp>
        <p:nvSpPr>
          <p:cNvPr id="5" name="Espace réservé du pied de page 4">
            <a:extLst>
              <a:ext uri="{FF2B5EF4-FFF2-40B4-BE49-F238E27FC236}">
                <a16:creationId xmlns:a16="http://schemas.microsoft.com/office/drawing/2014/main" id="{8BA9C657-8626-4B72-B7AF-96CE76D82F3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B9F04C3-9597-442D-B7DA-386C63434CD7}"/>
              </a:ext>
            </a:extLst>
          </p:cNvPr>
          <p:cNvSpPr>
            <a:spLocks noGrp="1"/>
          </p:cNvSpPr>
          <p:nvPr>
            <p:ph type="sldNum" sz="quarter" idx="12"/>
          </p:nvPr>
        </p:nvSpPr>
        <p:spPr/>
        <p:txBody>
          <a:bodyPr/>
          <a:lstStyle/>
          <a:p>
            <a:fld id="{D8DB12FB-4B68-4A61-972A-2A61A5B9FB79}" type="slidenum">
              <a:rPr lang="fr-FR" smtClean="0"/>
              <a:t>‹N°›</a:t>
            </a:fld>
            <a:endParaRPr lang="fr-FR"/>
          </a:p>
        </p:txBody>
      </p:sp>
    </p:spTree>
    <p:extLst>
      <p:ext uri="{BB962C8B-B14F-4D97-AF65-F5344CB8AC3E}">
        <p14:creationId xmlns:p14="http://schemas.microsoft.com/office/powerpoint/2010/main" val="2772241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C9443B-6A41-40A4-91BB-D272B0DA5FA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D8355B1-9157-41D4-A692-8834B53AF9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7BF566B-85E6-4152-BCD6-023B35E931B5}"/>
              </a:ext>
            </a:extLst>
          </p:cNvPr>
          <p:cNvSpPr>
            <a:spLocks noGrp="1"/>
          </p:cNvSpPr>
          <p:nvPr>
            <p:ph type="dt" sz="half" idx="10"/>
          </p:nvPr>
        </p:nvSpPr>
        <p:spPr/>
        <p:txBody>
          <a:bodyPr/>
          <a:lstStyle/>
          <a:p>
            <a:fld id="{6F2FF2FB-4906-4A74-95CB-A4971DB23887}" type="datetimeFigureOut">
              <a:rPr lang="fr-FR" smtClean="0"/>
              <a:t>17/06/2020</a:t>
            </a:fld>
            <a:endParaRPr lang="fr-FR"/>
          </a:p>
        </p:txBody>
      </p:sp>
      <p:sp>
        <p:nvSpPr>
          <p:cNvPr id="5" name="Espace réservé du pied de page 4">
            <a:extLst>
              <a:ext uri="{FF2B5EF4-FFF2-40B4-BE49-F238E27FC236}">
                <a16:creationId xmlns:a16="http://schemas.microsoft.com/office/drawing/2014/main" id="{9744FD00-F9C7-4A84-87E5-2AEAC59254E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7ED770B-7918-4318-88BA-150727024BA9}"/>
              </a:ext>
            </a:extLst>
          </p:cNvPr>
          <p:cNvSpPr>
            <a:spLocks noGrp="1"/>
          </p:cNvSpPr>
          <p:nvPr>
            <p:ph type="sldNum" sz="quarter" idx="12"/>
          </p:nvPr>
        </p:nvSpPr>
        <p:spPr/>
        <p:txBody>
          <a:bodyPr/>
          <a:lstStyle/>
          <a:p>
            <a:fld id="{D8DB12FB-4B68-4A61-972A-2A61A5B9FB79}" type="slidenum">
              <a:rPr lang="fr-FR" smtClean="0"/>
              <a:t>‹N°›</a:t>
            </a:fld>
            <a:endParaRPr lang="fr-FR"/>
          </a:p>
        </p:txBody>
      </p:sp>
    </p:spTree>
    <p:extLst>
      <p:ext uri="{BB962C8B-B14F-4D97-AF65-F5344CB8AC3E}">
        <p14:creationId xmlns:p14="http://schemas.microsoft.com/office/powerpoint/2010/main" val="744325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2C492F-893A-4ED5-B1E9-AAA2883460F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BAFE625-6A35-46A5-92C7-1FF7DA41F9C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35382F0-E9FA-415F-BD9A-A5331F6851D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DC11367-4DD0-4104-823C-C2527E2AACA2}"/>
              </a:ext>
            </a:extLst>
          </p:cNvPr>
          <p:cNvSpPr>
            <a:spLocks noGrp="1"/>
          </p:cNvSpPr>
          <p:nvPr>
            <p:ph type="dt" sz="half" idx="10"/>
          </p:nvPr>
        </p:nvSpPr>
        <p:spPr/>
        <p:txBody>
          <a:bodyPr/>
          <a:lstStyle/>
          <a:p>
            <a:fld id="{6F2FF2FB-4906-4A74-95CB-A4971DB23887}" type="datetimeFigureOut">
              <a:rPr lang="fr-FR" smtClean="0"/>
              <a:t>17/06/2020</a:t>
            </a:fld>
            <a:endParaRPr lang="fr-FR"/>
          </a:p>
        </p:txBody>
      </p:sp>
      <p:sp>
        <p:nvSpPr>
          <p:cNvPr id="6" name="Espace réservé du pied de page 5">
            <a:extLst>
              <a:ext uri="{FF2B5EF4-FFF2-40B4-BE49-F238E27FC236}">
                <a16:creationId xmlns:a16="http://schemas.microsoft.com/office/drawing/2014/main" id="{31CDBBB2-93C4-43F0-97BB-420098AAC38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E1090E8-5F72-4009-8ECA-C58247792CA7}"/>
              </a:ext>
            </a:extLst>
          </p:cNvPr>
          <p:cNvSpPr>
            <a:spLocks noGrp="1"/>
          </p:cNvSpPr>
          <p:nvPr>
            <p:ph type="sldNum" sz="quarter" idx="12"/>
          </p:nvPr>
        </p:nvSpPr>
        <p:spPr/>
        <p:txBody>
          <a:bodyPr/>
          <a:lstStyle/>
          <a:p>
            <a:fld id="{D8DB12FB-4B68-4A61-972A-2A61A5B9FB79}" type="slidenum">
              <a:rPr lang="fr-FR" smtClean="0"/>
              <a:t>‹N°›</a:t>
            </a:fld>
            <a:endParaRPr lang="fr-FR"/>
          </a:p>
        </p:txBody>
      </p:sp>
    </p:spTree>
    <p:extLst>
      <p:ext uri="{BB962C8B-B14F-4D97-AF65-F5344CB8AC3E}">
        <p14:creationId xmlns:p14="http://schemas.microsoft.com/office/powerpoint/2010/main" val="29454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29BA1E-7B1B-4F62-A45F-DA8B64A00D7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A49008B-F684-4713-85B0-B6C7251A1A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6843602-FD8E-4D15-9E9C-527047576DE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1A4E3A9-1948-49B8-83D9-37132BE3B8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014CC28-3232-46D9-9ADB-7CD223AC8B1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C4446E7-BAD5-47D4-B00F-EFBB5D2F7230}"/>
              </a:ext>
            </a:extLst>
          </p:cNvPr>
          <p:cNvSpPr>
            <a:spLocks noGrp="1"/>
          </p:cNvSpPr>
          <p:nvPr>
            <p:ph type="dt" sz="half" idx="10"/>
          </p:nvPr>
        </p:nvSpPr>
        <p:spPr/>
        <p:txBody>
          <a:bodyPr/>
          <a:lstStyle/>
          <a:p>
            <a:fld id="{6F2FF2FB-4906-4A74-95CB-A4971DB23887}" type="datetimeFigureOut">
              <a:rPr lang="fr-FR" smtClean="0"/>
              <a:t>17/06/2020</a:t>
            </a:fld>
            <a:endParaRPr lang="fr-FR"/>
          </a:p>
        </p:txBody>
      </p:sp>
      <p:sp>
        <p:nvSpPr>
          <p:cNvPr id="8" name="Espace réservé du pied de page 7">
            <a:extLst>
              <a:ext uri="{FF2B5EF4-FFF2-40B4-BE49-F238E27FC236}">
                <a16:creationId xmlns:a16="http://schemas.microsoft.com/office/drawing/2014/main" id="{C616BCE6-3E09-41F7-9C8A-289862B8EED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45B6CE5-677E-4F21-A547-DD23199DCE60}"/>
              </a:ext>
            </a:extLst>
          </p:cNvPr>
          <p:cNvSpPr>
            <a:spLocks noGrp="1"/>
          </p:cNvSpPr>
          <p:nvPr>
            <p:ph type="sldNum" sz="quarter" idx="12"/>
          </p:nvPr>
        </p:nvSpPr>
        <p:spPr/>
        <p:txBody>
          <a:bodyPr/>
          <a:lstStyle/>
          <a:p>
            <a:fld id="{D8DB12FB-4B68-4A61-972A-2A61A5B9FB79}" type="slidenum">
              <a:rPr lang="fr-FR" smtClean="0"/>
              <a:t>‹N°›</a:t>
            </a:fld>
            <a:endParaRPr lang="fr-FR"/>
          </a:p>
        </p:txBody>
      </p:sp>
    </p:spTree>
    <p:extLst>
      <p:ext uri="{BB962C8B-B14F-4D97-AF65-F5344CB8AC3E}">
        <p14:creationId xmlns:p14="http://schemas.microsoft.com/office/powerpoint/2010/main" val="1542892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2FD9D1-E159-41B4-BDE8-BA83D286749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14D623A-C40B-4F57-8725-83920AC99A66}"/>
              </a:ext>
            </a:extLst>
          </p:cNvPr>
          <p:cNvSpPr>
            <a:spLocks noGrp="1"/>
          </p:cNvSpPr>
          <p:nvPr>
            <p:ph type="dt" sz="half" idx="10"/>
          </p:nvPr>
        </p:nvSpPr>
        <p:spPr/>
        <p:txBody>
          <a:bodyPr/>
          <a:lstStyle/>
          <a:p>
            <a:fld id="{6F2FF2FB-4906-4A74-95CB-A4971DB23887}" type="datetimeFigureOut">
              <a:rPr lang="fr-FR" smtClean="0"/>
              <a:t>17/06/2020</a:t>
            </a:fld>
            <a:endParaRPr lang="fr-FR"/>
          </a:p>
        </p:txBody>
      </p:sp>
      <p:sp>
        <p:nvSpPr>
          <p:cNvPr id="4" name="Espace réservé du pied de page 3">
            <a:extLst>
              <a:ext uri="{FF2B5EF4-FFF2-40B4-BE49-F238E27FC236}">
                <a16:creationId xmlns:a16="http://schemas.microsoft.com/office/drawing/2014/main" id="{6ED1D08B-298A-48E4-9C0F-377EF2BB597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D20FB0B-38FA-41C9-B0AA-9D61B7913C30}"/>
              </a:ext>
            </a:extLst>
          </p:cNvPr>
          <p:cNvSpPr>
            <a:spLocks noGrp="1"/>
          </p:cNvSpPr>
          <p:nvPr>
            <p:ph type="sldNum" sz="quarter" idx="12"/>
          </p:nvPr>
        </p:nvSpPr>
        <p:spPr/>
        <p:txBody>
          <a:bodyPr/>
          <a:lstStyle/>
          <a:p>
            <a:fld id="{D8DB12FB-4B68-4A61-972A-2A61A5B9FB79}" type="slidenum">
              <a:rPr lang="fr-FR" smtClean="0"/>
              <a:t>‹N°›</a:t>
            </a:fld>
            <a:endParaRPr lang="fr-FR"/>
          </a:p>
        </p:txBody>
      </p:sp>
    </p:spTree>
    <p:extLst>
      <p:ext uri="{BB962C8B-B14F-4D97-AF65-F5344CB8AC3E}">
        <p14:creationId xmlns:p14="http://schemas.microsoft.com/office/powerpoint/2010/main" val="2931947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0679625-70CE-484C-97BF-98D26E4FEB12}"/>
              </a:ext>
            </a:extLst>
          </p:cNvPr>
          <p:cNvSpPr>
            <a:spLocks noGrp="1"/>
          </p:cNvSpPr>
          <p:nvPr>
            <p:ph type="dt" sz="half" idx="10"/>
          </p:nvPr>
        </p:nvSpPr>
        <p:spPr/>
        <p:txBody>
          <a:bodyPr/>
          <a:lstStyle/>
          <a:p>
            <a:fld id="{6F2FF2FB-4906-4A74-95CB-A4971DB23887}" type="datetimeFigureOut">
              <a:rPr lang="fr-FR" smtClean="0"/>
              <a:t>17/06/2020</a:t>
            </a:fld>
            <a:endParaRPr lang="fr-FR"/>
          </a:p>
        </p:txBody>
      </p:sp>
      <p:sp>
        <p:nvSpPr>
          <p:cNvPr id="3" name="Espace réservé du pied de page 2">
            <a:extLst>
              <a:ext uri="{FF2B5EF4-FFF2-40B4-BE49-F238E27FC236}">
                <a16:creationId xmlns:a16="http://schemas.microsoft.com/office/drawing/2014/main" id="{49AD9486-E738-4A5D-8258-FF7D22517CF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80D7E30-CF0C-4794-B041-F31A0E5BCE01}"/>
              </a:ext>
            </a:extLst>
          </p:cNvPr>
          <p:cNvSpPr>
            <a:spLocks noGrp="1"/>
          </p:cNvSpPr>
          <p:nvPr>
            <p:ph type="sldNum" sz="quarter" idx="12"/>
          </p:nvPr>
        </p:nvSpPr>
        <p:spPr/>
        <p:txBody>
          <a:bodyPr/>
          <a:lstStyle/>
          <a:p>
            <a:fld id="{D8DB12FB-4B68-4A61-972A-2A61A5B9FB79}" type="slidenum">
              <a:rPr lang="fr-FR" smtClean="0"/>
              <a:t>‹N°›</a:t>
            </a:fld>
            <a:endParaRPr lang="fr-FR"/>
          </a:p>
        </p:txBody>
      </p:sp>
    </p:spTree>
    <p:extLst>
      <p:ext uri="{BB962C8B-B14F-4D97-AF65-F5344CB8AC3E}">
        <p14:creationId xmlns:p14="http://schemas.microsoft.com/office/powerpoint/2010/main" val="31958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0E8352-00E8-4472-8D82-A88EA90D1B5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639DD06-EB7A-41DC-99FA-167154EDC1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1BD3E0A-BABC-4B16-BF77-6E80B9D216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805B317-3CAD-43FB-9162-B81F9B01A441}"/>
              </a:ext>
            </a:extLst>
          </p:cNvPr>
          <p:cNvSpPr>
            <a:spLocks noGrp="1"/>
          </p:cNvSpPr>
          <p:nvPr>
            <p:ph type="dt" sz="half" idx="10"/>
          </p:nvPr>
        </p:nvSpPr>
        <p:spPr/>
        <p:txBody>
          <a:bodyPr/>
          <a:lstStyle/>
          <a:p>
            <a:fld id="{6F2FF2FB-4906-4A74-95CB-A4971DB23887}" type="datetimeFigureOut">
              <a:rPr lang="fr-FR" smtClean="0"/>
              <a:t>17/06/2020</a:t>
            </a:fld>
            <a:endParaRPr lang="fr-FR"/>
          </a:p>
        </p:txBody>
      </p:sp>
      <p:sp>
        <p:nvSpPr>
          <p:cNvPr id="6" name="Espace réservé du pied de page 5">
            <a:extLst>
              <a:ext uri="{FF2B5EF4-FFF2-40B4-BE49-F238E27FC236}">
                <a16:creationId xmlns:a16="http://schemas.microsoft.com/office/drawing/2014/main" id="{1245F32C-6506-449D-8B3B-9BFD0C23745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7ECC5E4-ECD6-49A4-B2D2-8E9CBD50EF3E}"/>
              </a:ext>
            </a:extLst>
          </p:cNvPr>
          <p:cNvSpPr>
            <a:spLocks noGrp="1"/>
          </p:cNvSpPr>
          <p:nvPr>
            <p:ph type="sldNum" sz="quarter" idx="12"/>
          </p:nvPr>
        </p:nvSpPr>
        <p:spPr/>
        <p:txBody>
          <a:bodyPr/>
          <a:lstStyle/>
          <a:p>
            <a:fld id="{D8DB12FB-4B68-4A61-972A-2A61A5B9FB79}" type="slidenum">
              <a:rPr lang="fr-FR" smtClean="0"/>
              <a:t>‹N°›</a:t>
            </a:fld>
            <a:endParaRPr lang="fr-FR"/>
          </a:p>
        </p:txBody>
      </p:sp>
    </p:spTree>
    <p:extLst>
      <p:ext uri="{BB962C8B-B14F-4D97-AF65-F5344CB8AC3E}">
        <p14:creationId xmlns:p14="http://schemas.microsoft.com/office/powerpoint/2010/main" val="264582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0247E8-5765-4392-BD53-7B28CAFA587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1AF4027-29DD-49EE-9041-CC1289AC99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010DDB5-303C-4FD7-8020-1C50C492FF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1FCFB56-0709-48BD-94FD-02A8C807DA97}"/>
              </a:ext>
            </a:extLst>
          </p:cNvPr>
          <p:cNvSpPr>
            <a:spLocks noGrp="1"/>
          </p:cNvSpPr>
          <p:nvPr>
            <p:ph type="dt" sz="half" idx="10"/>
          </p:nvPr>
        </p:nvSpPr>
        <p:spPr/>
        <p:txBody>
          <a:bodyPr/>
          <a:lstStyle/>
          <a:p>
            <a:fld id="{6F2FF2FB-4906-4A74-95CB-A4971DB23887}" type="datetimeFigureOut">
              <a:rPr lang="fr-FR" smtClean="0"/>
              <a:t>17/06/2020</a:t>
            </a:fld>
            <a:endParaRPr lang="fr-FR"/>
          </a:p>
        </p:txBody>
      </p:sp>
      <p:sp>
        <p:nvSpPr>
          <p:cNvPr id="6" name="Espace réservé du pied de page 5">
            <a:extLst>
              <a:ext uri="{FF2B5EF4-FFF2-40B4-BE49-F238E27FC236}">
                <a16:creationId xmlns:a16="http://schemas.microsoft.com/office/drawing/2014/main" id="{8A74EE0B-7B3B-4524-A8C3-0E7D1360037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E9F4EAD-8735-4A6A-9817-9CC5B96E2B5E}"/>
              </a:ext>
            </a:extLst>
          </p:cNvPr>
          <p:cNvSpPr>
            <a:spLocks noGrp="1"/>
          </p:cNvSpPr>
          <p:nvPr>
            <p:ph type="sldNum" sz="quarter" idx="12"/>
          </p:nvPr>
        </p:nvSpPr>
        <p:spPr/>
        <p:txBody>
          <a:bodyPr/>
          <a:lstStyle/>
          <a:p>
            <a:fld id="{D8DB12FB-4B68-4A61-972A-2A61A5B9FB79}" type="slidenum">
              <a:rPr lang="fr-FR" smtClean="0"/>
              <a:t>‹N°›</a:t>
            </a:fld>
            <a:endParaRPr lang="fr-FR"/>
          </a:p>
        </p:txBody>
      </p:sp>
    </p:spTree>
    <p:extLst>
      <p:ext uri="{BB962C8B-B14F-4D97-AF65-F5344CB8AC3E}">
        <p14:creationId xmlns:p14="http://schemas.microsoft.com/office/powerpoint/2010/main" val="3466816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E10551E-7FDF-498E-8396-DD6D78B579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E165080-5A5D-407F-B85D-E7132E19F4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9DCCA8B-FC76-45E7-B088-D8D23BCFAE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2FF2FB-4906-4A74-95CB-A4971DB23887}" type="datetimeFigureOut">
              <a:rPr lang="fr-FR" smtClean="0"/>
              <a:t>17/06/2020</a:t>
            </a:fld>
            <a:endParaRPr lang="fr-FR"/>
          </a:p>
        </p:txBody>
      </p:sp>
      <p:sp>
        <p:nvSpPr>
          <p:cNvPr id="5" name="Espace réservé du pied de page 4">
            <a:extLst>
              <a:ext uri="{FF2B5EF4-FFF2-40B4-BE49-F238E27FC236}">
                <a16:creationId xmlns:a16="http://schemas.microsoft.com/office/drawing/2014/main" id="{FFD4DB83-818F-4CE6-BF4C-AFB04E63E2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FFBC0BD-E0F9-48DF-8FC4-48B40EC505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B12FB-4B68-4A61-972A-2A61A5B9FB79}" type="slidenum">
              <a:rPr lang="fr-FR" smtClean="0"/>
              <a:t>‹N°›</a:t>
            </a:fld>
            <a:endParaRPr lang="fr-FR"/>
          </a:p>
        </p:txBody>
      </p:sp>
      <p:sp>
        <p:nvSpPr>
          <p:cNvPr id="7" name="MSIPCMContentMarking" descr="{&quot;HashCode&quot;:-424964394,&quot;Placement&quot;:&quot;Footer&quot;,&quot;Top&quot;:520.3781,&quot;Left&quot;:874.774353,&quot;SlideWidth&quot;:960,&quot;SlideHeight&quot;:540}">
            <a:extLst>
              <a:ext uri="{FF2B5EF4-FFF2-40B4-BE49-F238E27FC236}">
                <a16:creationId xmlns:a16="http://schemas.microsoft.com/office/drawing/2014/main" id="{85DD29B3-FB9A-4E2D-80D2-12CD0AAFA619}"/>
              </a:ext>
            </a:extLst>
          </p:cNvPr>
          <p:cNvSpPr txBox="1"/>
          <p:nvPr userDrawn="1"/>
        </p:nvSpPr>
        <p:spPr>
          <a:xfrm>
            <a:off x="11109634" y="6608802"/>
            <a:ext cx="1082366" cy="249198"/>
          </a:xfrm>
          <a:prstGeom prst="rect">
            <a:avLst/>
          </a:prstGeom>
          <a:noFill/>
        </p:spPr>
        <p:txBody>
          <a:bodyPr vert="horz" wrap="square" lIns="0" tIns="0" rIns="0" bIns="0" rtlCol="0" anchor="ctr" anchorCtr="1">
            <a:spAutoFit/>
          </a:bodyPr>
          <a:lstStyle/>
          <a:p>
            <a:pPr algn="r">
              <a:spcBef>
                <a:spcPts val="0"/>
              </a:spcBef>
              <a:spcAft>
                <a:spcPts val="0"/>
              </a:spcAft>
            </a:pPr>
            <a:r>
              <a:rPr lang="fr-FR" sz="1000">
                <a:solidFill>
                  <a:srgbClr val="000000"/>
                </a:solidFill>
                <a:latin typeface="Arial" panose="020B0604020202020204" pitchFamily="34" charset="0"/>
              </a:rPr>
              <a:t>Confidential C</a:t>
            </a:r>
          </a:p>
        </p:txBody>
      </p:sp>
    </p:spTree>
    <p:extLst>
      <p:ext uri="{BB962C8B-B14F-4D97-AF65-F5344CB8AC3E}">
        <p14:creationId xmlns:p14="http://schemas.microsoft.com/office/powerpoint/2010/main" val="3505128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8AE24C-6DAD-4170-BFF6-0E9388B6A3A4}"/>
              </a:ext>
            </a:extLst>
          </p:cNvPr>
          <p:cNvSpPr>
            <a:spLocks noGrp="1"/>
          </p:cNvSpPr>
          <p:nvPr>
            <p:ph type="ctrTitle"/>
          </p:nvPr>
        </p:nvSpPr>
        <p:spPr/>
        <p:txBody>
          <a:bodyPr/>
          <a:lstStyle/>
          <a:p>
            <a:r>
              <a:rPr lang="fr-FR" b="1" dirty="0">
                <a:solidFill>
                  <a:schemeClr val="accent1"/>
                </a:solidFill>
              </a:rPr>
              <a:t>Data science and Python final </a:t>
            </a:r>
            <a:r>
              <a:rPr lang="fr-FR" b="1" dirty="0" err="1">
                <a:solidFill>
                  <a:schemeClr val="accent1"/>
                </a:solidFill>
              </a:rPr>
              <a:t>project</a:t>
            </a:r>
            <a:endParaRPr lang="fr-FR" b="1" dirty="0">
              <a:solidFill>
                <a:schemeClr val="accent1"/>
              </a:solidFill>
            </a:endParaRPr>
          </a:p>
        </p:txBody>
      </p:sp>
    </p:spTree>
    <p:extLst>
      <p:ext uri="{BB962C8B-B14F-4D97-AF65-F5344CB8AC3E}">
        <p14:creationId xmlns:p14="http://schemas.microsoft.com/office/powerpoint/2010/main" val="3237729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 name="Group 4"/>
          <p:cNvGrpSpPr/>
          <p:nvPr/>
        </p:nvGrpSpPr>
        <p:grpSpPr>
          <a:xfrm>
            <a:off x="821648" y="1143180"/>
            <a:ext cx="9423553" cy="4571640"/>
            <a:chOff x="4094639" y="1097280"/>
            <a:chExt cx="4566601" cy="4571640"/>
          </a:xfrm>
          <a:solidFill>
            <a:schemeClr val="accent1"/>
          </a:solidFill>
        </p:grpSpPr>
        <p:sp>
          <p:nvSpPr>
            <p:cNvPr id="123" name="CustomShape 5"/>
            <p:cNvSpPr/>
            <p:nvPr/>
          </p:nvSpPr>
          <p:spPr>
            <a:xfrm>
              <a:off x="4094640" y="1097280"/>
              <a:ext cx="4566600" cy="694440"/>
            </a:xfrm>
            <a:prstGeom prst="roundRect">
              <a:avLst>
                <a:gd name="adj" fmla="val 16667"/>
              </a:avLst>
            </a:prstGeom>
            <a:grp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pc="-1">
                  <a:solidFill>
                    <a:srgbClr val="FFFFFF"/>
                  </a:solidFill>
                  <a:latin typeface="Arial"/>
                  <a:ea typeface="DejaVu Sans"/>
                </a:rPr>
                <a:t>Collect the New York city data from https://cocl.us/new_york_dataset</a:t>
              </a:r>
              <a:endParaRPr lang="en-US" spc="-1">
                <a:latin typeface="Arial"/>
              </a:endParaRPr>
            </a:p>
          </p:txBody>
        </p:sp>
        <p:sp>
          <p:nvSpPr>
            <p:cNvPr id="124" name="CustomShape 6"/>
            <p:cNvSpPr/>
            <p:nvPr/>
          </p:nvSpPr>
          <p:spPr>
            <a:xfrm>
              <a:off x="4094640" y="2011680"/>
              <a:ext cx="4566600" cy="694440"/>
            </a:xfrm>
            <a:prstGeom prst="roundRect">
              <a:avLst>
                <a:gd name="adj" fmla="val 16667"/>
              </a:avLst>
            </a:prstGeom>
            <a:grp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pc="-1">
                  <a:solidFill>
                    <a:srgbClr val="FFFFFF"/>
                  </a:solidFill>
                  <a:latin typeface="Arial"/>
                  <a:ea typeface="DejaVu Sans"/>
                </a:rPr>
                <a:t>Using FourSquare API we will find all venues for each neighborhood.</a:t>
              </a:r>
              <a:endParaRPr lang="en-US" spc="-1">
                <a:latin typeface="Arial"/>
              </a:endParaRPr>
            </a:p>
          </p:txBody>
        </p:sp>
        <p:sp>
          <p:nvSpPr>
            <p:cNvPr id="125" name="CustomShape 7"/>
            <p:cNvSpPr/>
            <p:nvPr/>
          </p:nvSpPr>
          <p:spPr>
            <a:xfrm>
              <a:off x="4094639" y="2971800"/>
              <a:ext cx="4566600" cy="694440"/>
            </a:xfrm>
            <a:prstGeom prst="roundRect">
              <a:avLst>
                <a:gd name="adj" fmla="val 16667"/>
              </a:avLst>
            </a:prstGeom>
            <a:grp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pc="-1">
                  <a:solidFill>
                    <a:srgbClr val="FFFFFF"/>
                  </a:solidFill>
                  <a:latin typeface="Arial"/>
                  <a:ea typeface="DejaVu Sans"/>
                </a:rPr>
                <a:t>Filter out all venues that are Indian Restaurants.</a:t>
              </a:r>
              <a:endParaRPr lang="en-US" spc="-1">
                <a:latin typeface="Arial"/>
              </a:endParaRPr>
            </a:p>
          </p:txBody>
        </p:sp>
        <p:sp>
          <p:nvSpPr>
            <p:cNvPr id="126" name="CustomShape 8"/>
            <p:cNvSpPr/>
            <p:nvPr/>
          </p:nvSpPr>
          <p:spPr>
            <a:xfrm>
              <a:off x="4094639" y="3931920"/>
              <a:ext cx="4566600" cy="694440"/>
            </a:xfrm>
            <a:prstGeom prst="roundRect">
              <a:avLst>
                <a:gd name="adj" fmla="val 16667"/>
              </a:avLst>
            </a:prstGeom>
            <a:grp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pc="-1">
                  <a:solidFill>
                    <a:srgbClr val="FFFFFF"/>
                  </a:solidFill>
                  <a:latin typeface="Arial"/>
                  <a:ea typeface="DejaVu Sans"/>
                </a:rPr>
                <a:t>Find rating , tips and like count for each Indian Restaurants using FourSquare API.</a:t>
              </a:r>
              <a:endParaRPr lang="en-US" spc="-1">
                <a:latin typeface="Arial"/>
              </a:endParaRPr>
            </a:p>
          </p:txBody>
        </p:sp>
        <p:sp>
          <p:nvSpPr>
            <p:cNvPr id="127" name="CustomShape 9"/>
            <p:cNvSpPr/>
            <p:nvPr/>
          </p:nvSpPr>
          <p:spPr>
            <a:xfrm>
              <a:off x="4094639" y="4974480"/>
              <a:ext cx="4566600" cy="694440"/>
            </a:xfrm>
            <a:prstGeom prst="roundRect">
              <a:avLst>
                <a:gd name="adj" fmla="val 16667"/>
              </a:avLst>
            </a:prstGeom>
            <a:grp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pc="-1">
                  <a:solidFill>
                    <a:srgbClr val="FFFFFF"/>
                  </a:solidFill>
                  <a:latin typeface="Arial"/>
                  <a:ea typeface="DejaVu Sans"/>
                </a:rPr>
                <a:t>Using rating for each restaurant , we will sort that data.</a:t>
              </a:r>
              <a:endParaRPr lang="en-US" spc="-1">
                <a:latin typeface="Arial"/>
              </a:endParaRPr>
            </a:p>
          </p:txBody>
        </p:sp>
      </p:grpSp>
      <p:grpSp>
        <p:nvGrpSpPr>
          <p:cNvPr id="128" name="Group 10"/>
          <p:cNvGrpSpPr/>
          <p:nvPr/>
        </p:nvGrpSpPr>
        <p:grpSpPr>
          <a:xfrm>
            <a:off x="1524000" y="0"/>
            <a:ext cx="36000" cy="36000"/>
            <a:chOff x="0" y="0"/>
            <a:chExt cx="36000" cy="36000"/>
          </a:xfrm>
          <a:solidFill>
            <a:schemeClr val="accent1"/>
          </a:solidFill>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4"/>
          <p:cNvGrpSpPr/>
          <p:nvPr/>
        </p:nvGrpSpPr>
        <p:grpSpPr>
          <a:xfrm>
            <a:off x="929390" y="1064520"/>
            <a:ext cx="9281050" cy="4787280"/>
            <a:chOff x="4094640" y="1064520"/>
            <a:chExt cx="4591800" cy="4787280"/>
          </a:xfrm>
          <a:solidFill>
            <a:schemeClr val="accent1"/>
          </a:solidFill>
        </p:grpSpPr>
        <p:sp>
          <p:nvSpPr>
            <p:cNvPr id="133" name="CustomShape 5"/>
            <p:cNvSpPr/>
            <p:nvPr/>
          </p:nvSpPr>
          <p:spPr>
            <a:xfrm>
              <a:off x="4094640" y="1064520"/>
              <a:ext cx="4566600" cy="1118880"/>
            </a:xfrm>
            <a:prstGeom prst="roundRect">
              <a:avLst>
                <a:gd name="adj" fmla="val 16667"/>
              </a:avLst>
            </a:prstGeom>
            <a:grp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spc="-1" dirty="0">
                  <a:solidFill>
                    <a:srgbClr val="FFFFFF"/>
                  </a:solidFill>
                  <a:latin typeface="Arial"/>
                  <a:ea typeface="DejaVu Sans"/>
                </a:rPr>
                <a:t>pandas and </a:t>
              </a:r>
              <a:r>
                <a:rPr lang="en-US" sz="2900" spc="-1" dirty="0" err="1">
                  <a:solidFill>
                    <a:srgbClr val="FFFFFF"/>
                  </a:solidFill>
                  <a:latin typeface="Arial"/>
                  <a:ea typeface="DejaVu Sans"/>
                </a:rPr>
                <a:t>numpy</a:t>
              </a:r>
              <a:r>
                <a:rPr lang="en-US" sz="2900" spc="-1" dirty="0">
                  <a:solidFill>
                    <a:srgbClr val="FFFFFF"/>
                  </a:solidFill>
                  <a:latin typeface="Arial"/>
                  <a:ea typeface="DejaVu Sans"/>
                </a:rPr>
                <a:t> for handling data.</a:t>
              </a:r>
              <a:endParaRPr lang="en-US" sz="2900" spc="-1" dirty="0">
                <a:latin typeface="Arial"/>
              </a:endParaRPr>
            </a:p>
          </p:txBody>
        </p:sp>
        <p:sp>
          <p:nvSpPr>
            <p:cNvPr id="134" name="CustomShape 6"/>
            <p:cNvSpPr/>
            <p:nvPr/>
          </p:nvSpPr>
          <p:spPr>
            <a:xfrm>
              <a:off x="4094640" y="2834640"/>
              <a:ext cx="4566600" cy="1118880"/>
            </a:xfrm>
            <a:prstGeom prst="roundRect">
              <a:avLst>
                <a:gd name="adj" fmla="val 16667"/>
              </a:avLst>
            </a:prstGeom>
            <a:grp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spc="-1" dirty="0">
                  <a:solidFill>
                    <a:srgbClr val="FFFFFF"/>
                  </a:solidFill>
                  <a:latin typeface="Arial"/>
                  <a:ea typeface="DejaVu Sans"/>
                </a:rPr>
                <a:t>request module for using </a:t>
              </a:r>
              <a:r>
                <a:rPr lang="en-US" sz="2900" spc="-1" dirty="0" err="1">
                  <a:solidFill>
                    <a:srgbClr val="FFFFFF"/>
                  </a:solidFill>
                  <a:latin typeface="Arial"/>
                  <a:ea typeface="DejaVu Sans"/>
                </a:rPr>
                <a:t>FourSquare</a:t>
              </a:r>
              <a:r>
                <a:rPr lang="en-US" sz="2900" spc="-1" dirty="0">
                  <a:solidFill>
                    <a:srgbClr val="FFFFFF"/>
                  </a:solidFill>
                  <a:latin typeface="Arial"/>
                  <a:ea typeface="DejaVu Sans"/>
                </a:rPr>
                <a:t> API.</a:t>
              </a:r>
              <a:endParaRPr lang="en-US" sz="2900" spc="-1" dirty="0">
                <a:latin typeface="Arial"/>
              </a:endParaRPr>
            </a:p>
          </p:txBody>
        </p:sp>
        <p:sp>
          <p:nvSpPr>
            <p:cNvPr id="135" name="CustomShape 7"/>
            <p:cNvSpPr/>
            <p:nvPr/>
          </p:nvSpPr>
          <p:spPr>
            <a:xfrm>
              <a:off x="4119840" y="4732920"/>
              <a:ext cx="4566600" cy="1118880"/>
            </a:xfrm>
            <a:prstGeom prst="roundRect">
              <a:avLst>
                <a:gd name="adj" fmla="val 16667"/>
              </a:avLst>
            </a:prstGeom>
            <a:grp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spc="-1" dirty="0" err="1">
                  <a:solidFill>
                    <a:srgbClr val="FFFFFF"/>
                  </a:solidFill>
                  <a:latin typeface="Arial"/>
                  <a:ea typeface="DejaVu Sans"/>
                </a:rPr>
                <a:t>geopy</a:t>
              </a:r>
              <a:r>
                <a:rPr lang="en-US" sz="2900" spc="-1" dirty="0">
                  <a:solidFill>
                    <a:srgbClr val="FFFFFF"/>
                  </a:solidFill>
                  <a:latin typeface="Arial"/>
                  <a:ea typeface="DejaVu Sans"/>
                </a:rPr>
                <a:t> to get co-ordinates of City of New York.</a:t>
              </a:r>
              <a:endParaRPr lang="en-US" sz="2900" spc="-1" dirty="0">
                <a:latin typeface="Arial"/>
              </a:endParaRPr>
            </a:p>
          </p:txBody>
        </p:sp>
      </p:grpSp>
      <p:grpSp>
        <p:nvGrpSpPr>
          <p:cNvPr id="136" name="Group 8"/>
          <p:cNvGrpSpPr/>
          <p:nvPr/>
        </p:nvGrpSpPr>
        <p:grpSpPr>
          <a:xfrm>
            <a:off x="1524000" y="0"/>
            <a:ext cx="36000" cy="36000"/>
            <a:chOff x="0" y="0"/>
            <a:chExt cx="36000" cy="36000"/>
          </a:xfrm>
          <a:solidFill>
            <a:schemeClr val="accent1"/>
          </a:solidFill>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2"/>
          <p:cNvSpPr/>
          <p:nvPr/>
        </p:nvSpPr>
        <p:spPr>
          <a:xfrm>
            <a:off x="2006760" y="623520"/>
            <a:ext cx="2522160" cy="1606320"/>
          </a:xfrm>
          <a:prstGeom prst="rect">
            <a:avLst/>
          </a:prstGeom>
          <a:noFill/>
          <a:ln w="1908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400" spc="-1" dirty="0">
                <a:solidFill>
                  <a:srgbClr val="FFFFFF"/>
                </a:solidFill>
                <a:latin typeface="Arial"/>
              </a:rPr>
              <a:t>Step 1 </a:t>
            </a:r>
            <a:endParaRPr lang="en-US" sz="2400" spc="-1" dirty="0">
              <a:latin typeface="Arial"/>
            </a:endParaRPr>
          </a:p>
        </p:txBody>
      </p:sp>
      <p:pic>
        <p:nvPicPr>
          <p:cNvPr id="140" name="Content Placeholder 4"/>
          <p:cNvPicPr/>
          <p:nvPr/>
        </p:nvPicPr>
        <p:blipFill>
          <a:blip r:embed="rId2"/>
          <a:stretch/>
        </p:blipFill>
        <p:spPr>
          <a:xfrm>
            <a:off x="1408800" y="1683360"/>
            <a:ext cx="4687200" cy="2319840"/>
          </a:xfrm>
          <a:prstGeom prst="rect">
            <a:avLst/>
          </a:prstGeom>
          <a:ln>
            <a:noFill/>
          </a:ln>
        </p:spPr>
      </p:pic>
      <p:sp>
        <p:nvSpPr>
          <p:cNvPr id="141" name="CustomShape 4"/>
          <p:cNvSpPr/>
          <p:nvPr/>
        </p:nvSpPr>
        <p:spPr>
          <a:xfrm>
            <a:off x="1584888" y="4437089"/>
            <a:ext cx="7466760" cy="117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spcAft>
                <a:spcPts val="601"/>
              </a:spcAft>
            </a:pPr>
            <a:r>
              <a:rPr lang="en-US" sz="1400" spc="-1" dirty="0">
                <a:solidFill>
                  <a:srgbClr val="000000"/>
                </a:solidFill>
                <a:latin typeface="Arial"/>
                <a:ea typeface="DejaVu Sans"/>
              </a:rPr>
              <a:t>As result – </a:t>
            </a:r>
            <a:endParaRPr lang="en-US" sz="1400" spc="-1" dirty="0">
              <a:latin typeface="Arial"/>
            </a:endParaRPr>
          </a:p>
          <a:p>
            <a:pPr>
              <a:spcAft>
                <a:spcPts val="601"/>
              </a:spcAft>
            </a:pPr>
            <a:r>
              <a:rPr lang="en-US" sz="1400" spc="-1" dirty="0">
                <a:solidFill>
                  <a:srgbClr val="000000"/>
                </a:solidFill>
                <a:latin typeface="Arial"/>
                <a:ea typeface="DejaVu Sans"/>
              </a:rPr>
              <a:t>We have 306 rows like this.</a:t>
            </a:r>
            <a:endParaRPr lang="en-US" sz="1400" spc="-1" dirty="0">
              <a:latin typeface="Arial"/>
            </a:endParaRPr>
          </a:p>
          <a:p>
            <a:pPr>
              <a:spcAft>
                <a:spcPts val="601"/>
              </a:spcAft>
            </a:pPr>
            <a:endParaRPr lang="en-US" sz="1400" spc="-1" dirty="0">
              <a:latin typeface="Arial"/>
            </a:endParaRPr>
          </a:p>
          <a:p>
            <a:pPr>
              <a:spcAft>
                <a:spcPts val="601"/>
              </a:spcAft>
            </a:pPr>
            <a:endParaRPr lang="en-US" sz="1400" spc="-1" dirty="0">
              <a:latin typeface="Arial"/>
            </a:endParaRPr>
          </a:p>
        </p:txBody>
      </p:sp>
      <p:sp>
        <p:nvSpPr>
          <p:cNvPr id="2" name="Rectangle 1">
            <a:extLst>
              <a:ext uri="{FF2B5EF4-FFF2-40B4-BE49-F238E27FC236}">
                <a16:creationId xmlns:a16="http://schemas.microsoft.com/office/drawing/2014/main" id="{D0FE2E50-446E-41C7-949B-A147A4156FF4}"/>
              </a:ext>
            </a:extLst>
          </p:cNvPr>
          <p:cNvSpPr/>
          <p:nvPr/>
        </p:nvSpPr>
        <p:spPr>
          <a:xfrm>
            <a:off x="824459" y="344774"/>
            <a:ext cx="4811843" cy="904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840" indent="-227880">
              <a:lnSpc>
                <a:spcPct val="90000"/>
              </a:lnSpc>
              <a:spcAft>
                <a:spcPts val="601"/>
              </a:spcAft>
              <a:buClr>
                <a:srgbClr val="FFFFFF"/>
              </a:buClr>
              <a:buFont typeface="Arial"/>
              <a:buChar char="•"/>
            </a:pPr>
            <a:r>
              <a:rPr lang="en-US" u="sng" spc="-1" dirty="0">
                <a:solidFill>
                  <a:schemeClr val="bg1"/>
                </a:solidFill>
                <a:latin typeface="Arial"/>
                <a:ea typeface="DejaVu Sans"/>
                <a:hlinkClick r:id="rId3">
                  <a:extLst>
                    <a:ext uri="{A12FA001-AC4F-418D-AE19-62706E023703}">
                      <ahyp:hlinkClr xmlns:ahyp="http://schemas.microsoft.com/office/drawing/2018/hyperlinkcolor" val="tx"/>
                    </a:ext>
                  </a:extLst>
                </a:hlinkClick>
              </a:rPr>
              <a:t>Load data : https://cocl.us/new_york_dataset</a:t>
            </a:r>
            <a:r>
              <a:rPr lang="en-US" spc="-1" dirty="0">
                <a:solidFill>
                  <a:schemeClr val="bg1"/>
                </a:solidFill>
                <a:latin typeface="Arial"/>
                <a:ea typeface="DejaVu Sans"/>
              </a:rPr>
              <a:t> </a:t>
            </a:r>
            <a:endParaRPr lang="en-US" spc="-1" dirty="0">
              <a:solidFill>
                <a:schemeClr val="bg1"/>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3"/>
          <p:cNvSpPr/>
          <p:nvPr/>
        </p:nvSpPr>
        <p:spPr>
          <a:xfrm>
            <a:off x="3660506" y="5005304"/>
            <a:ext cx="426960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700" spc="-1" dirty="0">
                <a:solidFill>
                  <a:srgbClr val="303030"/>
                </a:solidFill>
                <a:latin typeface="Arial"/>
              </a:rPr>
              <a:t>Number of neighborhoods in each Borough</a:t>
            </a:r>
            <a:endParaRPr lang="en-US" sz="2700" spc="-1" dirty="0">
              <a:latin typeface="Arial"/>
            </a:endParaRPr>
          </a:p>
        </p:txBody>
      </p:sp>
      <p:pic>
        <p:nvPicPr>
          <p:cNvPr id="145" name="Content Placeholder 4"/>
          <p:cNvPicPr/>
          <p:nvPr/>
        </p:nvPicPr>
        <p:blipFill>
          <a:blip r:embed="rId2"/>
          <a:stretch/>
        </p:blipFill>
        <p:spPr>
          <a:xfrm>
            <a:off x="3124200" y="1046520"/>
            <a:ext cx="5700960" cy="3819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2"/>
          <p:cNvSpPr/>
          <p:nvPr/>
        </p:nvSpPr>
        <p:spPr>
          <a:xfrm>
            <a:off x="2249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spc="-1" dirty="0">
                <a:solidFill>
                  <a:srgbClr val="FFFFFF"/>
                </a:solidFill>
                <a:latin typeface="Arial"/>
              </a:rPr>
              <a:t>Step 2 </a:t>
            </a:r>
            <a:endParaRPr lang="en-US" sz="2800" spc="-1" dirty="0">
              <a:latin typeface="Arial"/>
            </a:endParaRPr>
          </a:p>
        </p:txBody>
      </p:sp>
      <p:sp>
        <p:nvSpPr>
          <p:cNvPr id="148" name="CustomShape 3"/>
          <p:cNvSpPr/>
          <p:nvPr/>
        </p:nvSpPr>
        <p:spPr>
          <a:xfrm>
            <a:off x="1079292" y="1965464"/>
            <a:ext cx="370257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pc="-1" dirty="0">
                <a:solidFill>
                  <a:srgbClr val="000000"/>
                </a:solidFill>
                <a:latin typeface="Arial"/>
                <a:ea typeface="DejaVu Sans"/>
              </a:rPr>
              <a:t>Filter out which Borough and Neighborhood have maximum number of Indian Restaurants using </a:t>
            </a:r>
            <a:r>
              <a:rPr lang="en-US" spc="-1" dirty="0" err="1">
                <a:solidFill>
                  <a:srgbClr val="000000"/>
                </a:solidFill>
                <a:latin typeface="Arial"/>
                <a:ea typeface="DejaVu Sans"/>
              </a:rPr>
              <a:t>FourSquare</a:t>
            </a:r>
            <a:r>
              <a:rPr lang="en-US" spc="-1" dirty="0">
                <a:solidFill>
                  <a:srgbClr val="000000"/>
                </a:solidFill>
                <a:latin typeface="Arial"/>
                <a:ea typeface="DejaVu Sans"/>
              </a:rPr>
              <a:t> API.</a:t>
            </a:r>
            <a:endParaRPr lang="en-US" spc="-1" dirty="0">
              <a:latin typeface="Arial"/>
            </a:endParaRPr>
          </a:p>
          <a:p>
            <a:pPr marL="57240">
              <a:lnSpc>
                <a:spcPct val="90000"/>
              </a:lnSpc>
              <a:spcAft>
                <a:spcPts val="601"/>
              </a:spcAft>
            </a:pPr>
            <a:endParaRPr lang="en-US" sz="1400" spc="-1" dirty="0">
              <a:latin typeface="Arial"/>
            </a:endParaRPr>
          </a:p>
          <a:p>
            <a:pPr marL="57240">
              <a:lnSpc>
                <a:spcPct val="90000"/>
              </a:lnSpc>
              <a:spcAft>
                <a:spcPts val="601"/>
              </a:spcAft>
            </a:pPr>
            <a:endParaRPr lang="en-US" sz="1400" spc="-1" dirty="0">
              <a:latin typeface="Arial"/>
            </a:endParaRPr>
          </a:p>
          <a:p>
            <a:pPr marL="57240">
              <a:lnSpc>
                <a:spcPct val="90000"/>
              </a:lnSpc>
              <a:spcAft>
                <a:spcPts val="601"/>
              </a:spcAft>
            </a:pPr>
            <a:endParaRPr lang="en-US" sz="1400" spc="-1" dirty="0">
              <a:latin typeface="Arial"/>
            </a:endParaRPr>
          </a:p>
        </p:txBody>
      </p:sp>
      <p:pic>
        <p:nvPicPr>
          <p:cNvPr id="149" name="Picture 7"/>
          <p:cNvPicPr/>
          <p:nvPr/>
        </p:nvPicPr>
        <p:blipFill>
          <a:blip r:embed="rId2"/>
          <a:stretch/>
        </p:blipFill>
        <p:spPr>
          <a:xfrm>
            <a:off x="5020680" y="1710720"/>
            <a:ext cx="5177160" cy="3313080"/>
          </a:xfrm>
          <a:prstGeom prst="rect">
            <a:avLst/>
          </a:prstGeom>
          <a:ln>
            <a:noFill/>
          </a:ln>
        </p:spPr>
      </p:pic>
      <p:sp>
        <p:nvSpPr>
          <p:cNvPr id="150" name="CustomShape 4"/>
          <p:cNvSpPr/>
          <p:nvPr/>
        </p:nvSpPr>
        <p:spPr>
          <a:xfrm>
            <a:off x="2819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b="1" spc="-1">
                <a:solidFill>
                  <a:srgbClr val="000000"/>
                </a:solidFill>
                <a:latin typeface="Arial"/>
                <a:ea typeface="DejaVu Sans"/>
              </a:rPr>
              <a:t>Result </a:t>
            </a:r>
            <a:r>
              <a:rPr lang="en-US" spc="-1">
                <a:solidFill>
                  <a:srgbClr val="000000"/>
                </a:solidFill>
                <a:latin typeface="Arial"/>
                <a:ea typeface="DejaVu Sans"/>
              </a:rPr>
              <a:t>– </a:t>
            </a:r>
            <a:r>
              <a:rPr lang="en-US" spc="-1">
                <a:solidFill>
                  <a:srgbClr val="595959"/>
                </a:solidFill>
                <a:latin typeface="Arial"/>
                <a:ea typeface="DejaVu Sans"/>
              </a:rPr>
              <a:t>Queens has maximum number of Restaurants</a:t>
            </a:r>
            <a:endParaRPr lang="en-US"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2249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spc="-1">
                <a:solidFill>
                  <a:srgbClr val="FFFFFF"/>
                </a:solidFill>
                <a:latin typeface="Arial"/>
              </a:rPr>
              <a:t>Step 2 </a:t>
            </a:r>
            <a:endParaRPr lang="en-US" sz="2800" spc="-1">
              <a:latin typeface="Arial"/>
            </a:endParaRPr>
          </a:p>
        </p:txBody>
      </p:sp>
      <p:sp>
        <p:nvSpPr>
          <p:cNvPr id="153" name="CustomShape 3"/>
          <p:cNvSpPr/>
          <p:nvPr/>
        </p:nvSpPr>
        <p:spPr>
          <a:xfrm>
            <a:off x="1405921" y="1951911"/>
            <a:ext cx="2844359" cy="11377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spc="-1" dirty="0">
                <a:solidFill>
                  <a:srgbClr val="000000"/>
                </a:solidFill>
                <a:latin typeface="Arial"/>
                <a:ea typeface="DejaVu Sans"/>
              </a:rPr>
              <a:t>Filter out which Borough and Neighborhood have maximum number of Indian Restaurants using </a:t>
            </a:r>
            <a:r>
              <a:rPr lang="en-US" sz="1400" spc="-1" dirty="0" err="1">
                <a:solidFill>
                  <a:srgbClr val="000000"/>
                </a:solidFill>
                <a:latin typeface="Arial"/>
                <a:ea typeface="DejaVu Sans"/>
              </a:rPr>
              <a:t>FourSquare</a:t>
            </a:r>
            <a:r>
              <a:rPr lang="en-US" sz="1400" spc="-1" dirty="0">
                <a:solidFill>
                  <a:srgbClr val="000000"/>
                </a:solidFill>
                <a:latin typeface="Arial"/>
                <a:ea typeface="DejaVu Sans"/>
              </a:rPr>
              <a:t> API.</a:t>
            </a:r>
            <a:endParaRPr lang="en-US" sz="1400" spc="-1" dirty="0">
              <a:latin typeface="Arial"/>
            </a:endParaRPr>
          </a:p>
          <a:p>
            <a:pPr marL="57240">
              <a:lnSpc>
                <a:spcPct val="90000"/>
              </a:lnSpc>
              <a:spcAft>
                <a:spcPts val="601"/>
              </a:spcAft>
            </a:pPr>
            <a:endParaRPr lang="en-US" sz="1400" spc="-1" dirty="0">
              <a:latin typeface="Arial"/>
            </a:endParaRPr>
          </a:p>
          <a:p>
            <a:pPr marL="57240">
              <a:lnSpc>
                <a:spcPct val="90000"/>
              </a:lnSpc>
              <a:spcAft>
                <a:spcPts val="601"/>
              </a:spcAft>
            </a:pPr>
            <a:endParaRPr lang="en-US" sz="1400" spc="-1" dirty="0">
              <a:latin typeface="Arial"/>
            </a:endParaRPr>
          </a:p>
          <a:p>
            <a:pPr marL="57240">
              <a:lnSpc>
                <a:spcPct val="90000"/>
              </a:lnSpc>
              <a:spcAft>
                <a:spcPts val="601"/>
              </a:spcAft>
            </a:pPr>
            <a:endParaRPr lang="en-US" sz="1400" spc="-1" dirty="0">
              <a:latin typeface="Arial"/>
            </a:endParaRPr>
          </a:p>
        </p:txBody>
      </p:sp>
      <p:sp>
        <p:nvSpPr>
          <p:cNvPr id="154" name="CustomShape 4"/>
          <p:cNvSpPr/>
          <p:nvPr/>
        </p:nvSpPr>
        <p:spPr>
          <a:xfrm>
            <a:off x="2714349" y="5175611"/>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b="1" spc="-1" dirty="0">
                <a:solidFill>
                  <a:srgbClr val="000000"/>
                </a:solidFill>
                <a:latin typeface="Arial"/>
                <a:ea typeface="DejaVu Sans"/>
              </a:rPr>
              <a:t>Result </a:t>
            </a:r>
            <a:r>
              <a:rPr lang="en-US" spc="-1" dirty="0">
                <a:solidFill>
                  <a:srgbClr val="000000"/>
                </a:solidFill>
                <a:latin typeface="Arial"/>
                <a:ea typeface="DejaVu Sans"/>
              </a:rPr>
              <a:t>– </a:t>
            </a:r>
            <a:r>
              <a:rPr lang="en-US" spc="-1" dirty="0">
                <a:solidFill>
                  <a:srgbClr val="595959"/>
                </a:solidFill>
                <a:latin typeface="Arial"/>
                <a:ea typeface="DejaVu Sans"/>
              </a:rPr>
              <a:t>Floral Park has maximum number of Restaurants</a:t>
            </a:r>
            <a:endParaRPr lang="en-US" spc="-1" dirty="0">
              <a:latin typeface="Arial"/>
            </a:endParaRPr>
          </a:p>
        </p:txBody>
      </p:sp>
      <p:pic>
        <p:nvPicPr>
          <p:cNvPr id="155" name="Picture 3"/>
          <p:cNvPicPr/>
          <p:nvPr/>
        </p:nvPicPr>
        <p:blipFill>
          <a:blip r:embed="rId2"/>
          <a:stretch/>
        </p:blipFill>
        <p:spPr>
          <a:xfrm>
            <a:off x="4876680" y="1259640"/>
            <a:ext cx="4876200" cy="3450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2"/>
          <p:cNvSpPr/>
          <p:nvPr/>
        </p:nvSpPr>
        <p:spPr>
          <a:xfrm>
            <a:off x="2038481" y="833453"/>
            <a:ext cx="8354160" cy="92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4300" spc="-1" dirty="0">
                <a:latin typeface="Arial"/>
              </a:rPr>
              <a:t>List of Restaurants in Floral Park</a:t>
            </a:r>
          </a:p>
        </p:txBody>
      </p:sp>
      <p:pic>
        <p:nvPicPr>
          <p:cNvPr id="159" name="Content Placeholder 4"/>
          <p:cNvPicPr/>
          <p:nvPr/>
        </p:nvPicPr>
        <p:blipFill>
          <a:blip r:embed="rId2"/>
          <a:stretch/>
        </p:blipFill>
        <p:spPr>
          <a:xfrm>
            <a:off x="2321760" y="2509920"/>
            <a:ext cx="7506720" cy="3997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2"/>
          <p:cNvSpPr/>
          <p:nvPr/>
        </p:nvSpPr>
        <p:spPr>
          <a:xfrm>
            <a:off x="2152560" y="672840"/>
            <a:ext cx="7886160" cy="7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2800" spc="-1">
                <a:solidFill>
                  <a:srgbClr val="FFFFFF"/>
                </a:solidFill>
                <a:latin typeface="Arial"/>
              </a:rPr>
              <a:t>Step 3</a:t>
            </a:r>
            <a:endParaRPr lang="en-US" sz="2800" spc="-1">
              <a:latin typeface="Arial"/>
            </a:endParaRPr>
          </a:p>
        </p:txBody>
      </p:sp>
      <p:sp>
        <p:nvSpPr>
          <p:cNvPr id="162" name="CustomShape 3"/>
          <p:cNvSpPr/>
          <p:nvPr/>
        </p:nvSpPr>
        <p:spPr>
          <a:xfrm>
            <a:off x="1409956" y="2229457"/>
            <a:ext cx="8873295" cy="7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gn="ctr">
              <a:spcBef>
                <a:spcPts val="281"/>
              </a:spcBef>
              <a:buClr>
                <a:srgbClr val="000000"/>
              </a:buClr>
              <a:buFont typeface="Arial"/>
              <a:buChar char="•"/>
            </a:pPr>
            <a:r>
              <a:rPr lang="en-US" spc="-1" dirty="0">
                <a:solidFill>
                  <a:srgbClr val="000000"/>
                </a:solidFill>
                <a:latin typeface="Arial"/>
              </a:rPr>
              <a:t>Get likes, ratings, tips on each of Indian Restaurant using </a:t>
            </a:r>
            <a:r>
              <a:rPr lang="en-US" spc="-1" dirty="0" err="1">
                <a:solidFill>
                  <a:srgbClr val="000000"/>
                </a:solidFill>
                <a:latin typeface="Arial"/>
              </a:rPr>
              <a:t>FourSquare</a:t>
            </a:r>
            <a:r>
              <a:rPr lang="en-US" spc="-1" dirty="0">
                <a:solidFill>
                  <a:srgbClr val="000000"/>
                </a:solidFill>
                <a:latin typeface="Arial"/>
              </a:rPr>
              <a:t> API</a:t>
            </a:r>
            <a:endParaRPr lang="en-US" spc="-1" dirty="0">
              <a:latin typeface="Arial"/>
            </a:endParaRPr>
          </a:p>
          <a:p>
            <a:pPr algn="ctr">
              <a:spcBef>
                <a:spcPts val="281"/>
              </a:spcBef>
            </a:pPr>
            <a:endParaRPr lang="en-US" sz="1400" spc="-1" dirty="0">
              <a:latin typeface="Arial"/>
            </a:endParaRPr>
          </a:p>
        </p:txBody>
      </p:sp>
      <p:pic>
        <p:nvPicPr>
          <p:cNvPr id="163" name="Picture 4"/>
          <p:cNvPicPr/>
          <p:nvPr/>
        </p:nvPicPr>
        <p:blipFill>
          <a:blip r:embed="rId2"/>
          <a:stretch/>
        </p:blipFill>
        <p:spPr>
          <a:xfrm>
            <a:off x="2152560" y="3206880"/>
            <a:ext cx="7886160" cy="2030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2"/>
          <p:cNvSpPr/>
          <p:nvPr/>
        </p:nvSpPr>
        <p:spPr>
          <a:xfrm>
            <a:off x="2006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spc="-1" dirty="0">
                <a:latin typeface="Arial"/>
              </a:rPr>
              <a:t>Results</a:t>
            </a:r>
          </a:p>
        </p:txBody>
      </p:sp>
      <p:sp>
        <p:nvSpPr>
          <p:cNvPr id="166" name="CustomShape 3"/>
          <p:cNvSpPr/>
          <p:nvPr/>
        </p:nvSpPr>
        <p:spPr>
          <a:xfrm>
            <a:off x="5048760" y="533520"/>
            <a:ext cx="51357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spcBef>
                <a:spcPts val="479"/>
              </a:spcBef>
              <a:buClr>
                <a:srgbClr val="558ED5"/>
              </a:buClr>
              <a:buFont typeface="Arial"/>
              <a:buChar char="•"/>
            </a:pPr>
            <a:r>
              <a:rPr lang="en-US" sz="2400" spc="-1">
                <a:solidFill>
                  <a:srgbClr val="558ED5"/>
                </a:solidFill>
                <a:latin typeface="Arial"/>
              </a:rPr>
              <a:t>Restaurant with maximum like </a:t>
            </a:r>
            <a:endParaRPr lang="en-US" sz="2400" spc="-1">
              <a:latin typeface="Arial"/>
            </a:endParaRPr>
          </a:p>
          <a:p>
            <a:pPr>
              <a:spcBef>
                <a:spcPts val="479"/>
              </a:spcBef>
            </a:pPr>
            <a:endParaRPr lang="en-US" sz="2400" spc="-1">
              <a:latin typeface="Arial"/>
            </a:endParaRPr>
          </a:p>
        </p:txBody>
      </p:sp>
      <p:pic>
        <p:nvPicPr>
          <p:cNvPr id="167" name="Picture 4"/>
          <p:cNvPicPr/>
          <p:nvPr/>
        </p:nvPicPr>
        <p:blipFill>
          <a:blip r:embed="rId2"/>
          <a:stretch/>
        </p:blipFill>
        <p:spPr>
          <a:xfrm>
            <a:off x="4805400" y="2514600"/>
            <a:ext cx="5634720" cy="1971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2"/>
          <p:cNvSpPr/>
          <p:nvPr/>
        </p:nvSpPr>
        <p:spPr>
          <a:xfrm>
            <a:off x="2006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spc="-1" dirty="0">
                <a:latin typeface="Arial"/>
              </a:rPr>
              <a:t>Results</a:t>
            </a:r>
          </a:p>
        </p:txBody>
      </p:sp>
      <p:sp>
        <p:nvSpPr>
          <p:cNvPr id="170" name="CustomShape 3"/>
          <p:cNvSpPr/>
          <p:nvPr/>
        </p:nvSpPr>
        <p:spPr>
          <a:xfrm>
            <a:off x="4842480" y="640080"/>
            <a:ext cx="54435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spcBef>
                <a:spcPts val="479"/>
              </a:spcBef>
              <a:buClr>
                <a:srgbClr val="558ED5"/>
              </a:buClr>
              <a:buFont typeface="Arial"/>
              <a:buChar char="•"/>
            </a:pPr>
            <a:r>
              <a:rPr lang="en-US" sz="2400" spc="-1">
                <a:solidFill>
                  <a:srgbClr val="558ED5"/>
                </a:solidFill>
                <a:latin typeface="Arial"/>
              </a:rPr>
              <a:t>Restaurant having maximum Rating </a:t>
            </a:r>
            <a:endParaRPr lang="en-US" sz="2400" spc="-1">
              <a:latin typeface="Arial"/>
            </a:endParaRPr>
          </a:p>
          <a:p>
            <a:pPr>
              <a:spcBef>
                <a:spcPts val="360"/>
              </a:spcBef>
            </a:pPr>
            <a:endParaRPr lang="en-US" sz="2400" spc="-1">
              <a:latin typeface="Arial"/>
            </a:endParaRPr>
          </a:p>
        </p:txBody>
      </p:sp>
      <p:pic>
        <p:nvPicPr>
          <p:cNvPr id="171" name="Picture 5"/>
          <p:cNvPicPr/>
          <p:nvPr/>
        </p:nvPicPr>
        <p:blipFill>
          <a:blip r:embed="rId2"/>
          <a:stretch/>
        </p:blipFill>
        <p:spPr>
          <a:xfrm>
            <a:off x="4819080" y="2504880"/>
            <a:ext cx="5781960" cy="2066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2004060"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spc="-1">
                <a:solidFill>
                  <a:srgbClr val="FFFFFF"/>
                </a:solidFill>
                <a:latin typeface="+mj-lt"/>
                <a:ea typeface="+mj-ea"/>
                <a:cs typeface="+mj-cs"/>
              </a:rPr>
              <a:t>There are 9 courses in this certification</a:t>
            </a:r>
          </a:p>
        </p:txBody>
      </p:sp>
      <p:sp>
        <p:nvSpPr>
          <p:cNvPr id="79" name="TextShape 2"/>
          <p:cNvSpPr txBox="1"/>
          <p:nvPr/>
        </p:nvSpPr>
        <p:spPr>
          <a:xfrm>
            <a:off x="1453019" y="801866"/>
            <a:ext cx="8618475" cy="5230634"/>
          </a:xfrm>
          <a:prstGeom prst="rect">
            <a:avLst/>
          </a:prstGeom>
        </p:spPr>
        <p:txBody>
          <a:bodyPr vert="horz" lIns="91440" tIns="45720" rIns="91440" bIns="45720" rtlCol="0" anchor="ctr">
            <a:normAutofit/>
          </a:bodyPr>
          <a:lstStyle/>
          <a:p>
            <a:pPr marL="432000" indent="-228600">
              <a:lnSpc>
                <a:spcPct val="90000"/>
              </a:lnSpc>
              <a:spcBef>
                <a:spcPts val="1417"/>
              </a:spcBef>
              <a:buClr>
                <a:srgbClr val="000000"/>
              </a:buClr>
              <a:buSzPct val="45000"/>
              <a:buFont typeface="Arial" panose="020B0604020202020204" pitchFamily="34" charset="0"/>
              <a:buChar char="•"/>
            </a:pPr>
            <a:r>
              <a:rPr lang="en-US" b="1" spc="-1" dirty="0">
                <a:solidFill>
                  <a:srgbClr val="000000"/>
                </a:solidFill>
              </a:rPr>
              <a:t>In this course I learned all these items  :</a:t>
            </a:r>
          </a:p>
          <a:p>
            <a:pPr marL="432000" indent="-228600">
              <a:lnSpc>
                <a:spcPct val="90000"/>
              </a:lnSpc>
              <a:spcBef>
                <a:spcPts val="1417"/>
              </a:spcBef>
              <a:buClr>
                <a:srgbClr val="000000"/>
              </a:buClr>
              <a:buSzPct val="45000"/>
              <a:buFont typeface="Arial" panose="020B0604020202020204" pitchFamily="34" charset="0"/>
              <a:buChar char="•"/>
            </a:pPr>
            <a:r>
              <a:rPr lang="en-US" spc="-1" dirty="0">
                <a:solidFill>
                  <a:srgbClr val="000000"/>
                </a:solidFill>
              </a:rPr>
              <a:t>1. What is Data Science ?</a:t>
            </a:r>
          </a:p>
          <a:p>
            <a:pPr marL="432000" indent="-228600">
              <a:lnSpc>
                <a:spcPct val="90000"/>
              </a:lnSpc>
              <a:spcBef>
                <a:spcPts val="1417"/>
              </a:spcBef>
              <a:buClr>
                <a:srgbClr val="000000"/>
              </a:buClr>
              <a:buSzPct val="45000"/>
              <a:buFont typeface="Arial" panose="020B0604020202020204" pitchFamily="34" charset="0"/>
              <a:buChar char="•"/>
            </a:pPr>
            <a:r>
              <a:rPr lang="en-US" spc="-1" dirty="0">
                <a:solidFill>
                  <a:srgbClr val="000000"/>
                </a:solidFill>
              </a:rPr>
              <a:t>2. Open Source tools for Data Science </a:t>
            </a:r>
          </a:p>
          <a:p>
            <a:pPr marL="432000" indent="-228600">
              <a:lnSpc>
                <a:spcPct val="90000"/>
              </a:lnSpc>
              <a:spcBef>
                <a:spcPts val="1417"/>
              </a:spcBef>
              <a:buClr>
                <a:srgbClr val="000000"/>
              </a:buClr>
              <a:buSzPct val="45000"/>
              <a:buFont typeface="Arial" panose="020B0604020202020204" pitchFamily="34" charset="0"/>
              <a:buChar char="•"/>
            </a:pPr>
            <a:r>
              <a:rPr lang="en-US" spc="-1" dirty="0">
                <a:solidFill>
                  <a:srgbClr val="000000"/>
                </a:solidFill>
              </a:rPr>
              <a:t>3. Data Science Methodology</a:t>
            </a:r>
          </a:p>
          <a:p>
            <a:pPr marL="432000" indent="-228600">
              <a:lnSpc>
                <a:spcPct val="90000"/>
              </a:lnSpc>
              <a:spcBef>
                <a:spcPts val="1417"/>
              </a:spcBef>
              <a:buClr>
                <a:srgbClr val="000000"/>
              </a:buClr>
              <a:buSzPct val="45000"/>
              <a:buFont typeface="Arial" panose="020B0604020202020204" pitchFamily="34" charset="0"/>
              <a:buChar char="•"/>
            </a:pPr>
            <a:r>
              <a:rPr lang="en-US" spc="-1" dirty="0">
                <a:solidFill>
                  <a:srgbClr val="000000"/>
                </a:solidFill>
              </a:rPr>
              <a:t>4. Python for Data Science and AI</a:t>
            </a:r>
          </a:p>
          <a:p>
            <a:pPr marL="432000" indent="-228600">
              <a:lnSpc>
                <a:spcPct val="90000"/>
              </a:lnSpc>
              <a:spcBef>
                <a:spcPts val="1417"/>
              </a:spcBef>
              <a:buClr>
                <a:srgbClr val="000000"/>
              </a:buClr>
              <a:buSzPct val="45000"/>
              <a:buFont typeface="Arial" panose="020B0604020202020204" pitchFamily="34" charset="0"/>
              <a:buChar char="•"/>
            </a:pPr>
            <a:r>
              <a:rPr lang="en-US" spc="-1" dirty="0">
                <a:solidFill>
                  <a:srgbClr val="000000"/>
                </a:solidFill>
              </a:rPr>
              <a:t>5. Databases and SQL for Data Science</a:t>
            </a:r>
          </a:p>
          <a:p>
            <a:pPr marL="432000" indent="-228600">
              <a:lnSpc>
                <a:spcPct val="90000"/>
              </a:lnSpc>
              <a:spcBef>
                <a:spcPts val="1417"/>
              </a:spcBef>
              <a:buClr>
                <a:srgbClr val="000000"/>
              </a:buClr>
              <a:buSzPct val="45000"/>
              <a:buFont typeface="Arial" panose="020B0604020202020204" pitchFamily="34" charset="0"/>
              <a:buChar char="•"/>
            </a:pPr>
            <a:r>
              <a:rPr lang="en-US" spc="-1" dirty="0">
                <a:solidFill>
                  <a:srgbClr val="000000"/>
                </a:solidFill>
              </a:rPr>
              <a:t>6. Data Analysis with Python</a:t>
            </a:r>
          </a:p>
          <a:p>
            <a:pPr marL="432000" indent="-228600">
              <a:lnSpc>
                <a:spcPct val="90000"/>
              </a:lnSpc>
              <a:spcBef>
                <a:spcPts val="1417"/>
              </a:spcBef>
              <a:buClr>
                <a:srgbClr val="000000"/>
              </a:buClr>
              <a:buSzPct val="45000"/>
              <a:buFont typeface="Arial" panose="020B0604020202020204" pitchFamily="34" charset="0"/>
              <a:buChar char="•"/>
            </a:pPr>
            <a:r>
              <a:rPr lang="en-US" spc="-1" dirty="0">
                <a:solidFill>
                  <a:srgbClr val="000000"/>
                </a:solidFill>
              </a:rPr>
              <a:t>7. Data visualization with  Python</a:t>
            </a:r>
          </a:p>
          <a:p>
            <a:pPr marL="432000" indent="-228600">
              <a:lnSpc>
                <a:spcPct val="90000"/>
              </a:lnSpc>
              <a:spcBef>
                <a:spcPts val="1417"/>
              </a:spcBef>
              <a:buClr>
                <a:srgbClr val="000000"/>
              </a:buClr>
              <a:buSzPct val="45000"/>
              <a:buFont typeface="Arial" panose="020B0604020202020204" pitchFamily="34" charset="0"/>
              <a:buChar char="•"/>
            </a:pPr>
            <a:r>
              <a:rPr lang="en-US" spc="-1" dirty="0">
                <a:solidFill>
                  <a:srgbClr val="000000"/>
                </a:solidFill>
              </a:rPr>
              <a:t>8. Machine Learning with Python</a:t>
            </a:r>
          </a:p>
          <a:p>
            <a:pPr marL="432000" indent="-228600">
              <a:lnSpc>
                <a:spcPct val="90000"/>
              </a:lnSpc>
              <a:spcBef>
                <a:spcPts val="1417"/>
              </a:spcBef>
              <a:buClr>
                <a:srgbClr val="000000"/>
              </a:buClr>
              <a:buSzPct val="45000"/>
              <a:buFont typeface="Arial" panose="020B0604020202020204" pitchFamily="34" charset="0"/>
              <a:buChar char="•"/>
            </a:pPr>
            <a:r>
              <a:rPr lang="en-US" spc="-1" dirty="0">
                <a:solidFill>
                  <a:srgbClr val="000000"/>
                </a:solidFill>
              </a:rPr>
              <a:t>9. Applied Data Science Capstone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2004060"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spc="-1" dirty="0">
                <a:solidFill>
                  <a:srgbClr val="FFFFFF"/>
                </a:solidFill>
                <a:latin typeface="+mj-lt"/>
                <a:ea typeface="+mj-ea"/>
                <a:cs typeface="+mj-cs"/>
              </a:rPr>
              <a:t>2. Open Source tools for Data Science </a:t>
            </a:r>
          </a:p>
        </p:txBody>
      </p:sp>
      <p:sp>
        <p:nvSpPr>
          <p:cNvPr id="83" name="TextShape 2"/>
          <p:cNvSpPr txBox="1"/>
          <p:nvPr/>
        </p:nvSpPr>
        <p:spPr>
          <a:xfrm>
            <a:off x="1615859" y="801866"/>
            <a:ext cx="8455636"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spc="-1" dirty="0">
                <a:solidFill>
                  <a:srgbClr val="000000"/>
                </a:solidFill>
              </a:rPr>
              <a:t>Data science is the art of uncovering the insights and trends that are hiding behind data. It's when you translate data into a story. So use storytelling to generate insight. And with these insights, you can make strategic choices for a company or an institution.</a:t>
            </a:r>
          </a:p>
          <a:p>
            <a:pPr>
              <a:lnSpc>
                <a:spcPct val="90000"/>
              </a:lnSpc>
              <a:spcAft>
                <a:spcPts val="600"/>
              </a:spcAft>
            </a:pPr>
            <a:endParaRPr lang="en-US" sz="2100" spc="-1" dirty="0">
              <a:solidFill>
                <a:srgbClr val="000000"/>
              </a:solidFill>
            </a:endParaRPr>
          </a:p>
          <a:p>
            <a:pPr>
              <a:lnSpc>
                <a:spcPct val="90000"/>
              </a:lnSpc>
              <a:spcAft>
                <a:spcPts val="600"/>
              </a:spcAft>
            </a:pPr>
            <a:r>
              <a:rPr lang="en-US" sz="2100" spc="-1" dirty="0">
                <a:solidFill>
                  <a:srgbClr val="000000"/>
                </a:solidFill>
              </a:rPr>
              <a:t>   	In this course, I have learned about various open source tools for Data Science.</a:t>
            </a:r>
          </a:p>
          <a:p>
            <a:pPr indent="-228600">
              <a:lnSpc>
                <a:spcPct val="90000"/>
              </a:lnSpc>
              <a:spcAft>
                <a:spcPts val="600"/>
              </a:spcAft>
              <a:buFont typeface="Arial" panose="020B0604020202020204" pitchFamily="34" charset="0"/>
              <a:buChar char="•"/>
            </a:pPr>
            <a:r>
              <a:rPr lang="en-US" sz="2100" spc="-1" dirty="0">
                <a:solidFill>
                  <a:srgbClr val="000000"/>
                </a:solidFill>
              </a:rPr>
              <a:t>Skill Network Labs</a:t>
            </a:r>
          </a:p>
          <a:p>
            <a:pPr indent="-228600">
              <a:lnSpc>
                <a:spcPct val="90000"/>
              </a:lnSpc>
              <a:spcAft>
                <a:spcPts val="600"/>
              </a:spcAft>
              <a:buFont typeface="Arial" panose="020B0604020202020204" pitchFamily="34" charset="0"/>
              <a:buChar char="•"/>
            </a:pPr>
            <a:r>
              <a:rPr lang="en-US" sz="2100" spc="-1" dirty="0" err="1">
                <a:solidFill>
                  <a:srgbClr val="000000"/>
                </a:solidFill>
              </a:rPr>
              <a:t>Jupyter</a:t>
            </a:r>
            <a:r>
              <a:rPr lang="en-US" sz="2100" spc="-1" dirty="0">
                <a:solidFill>
                  <a:srgbClr val="000000"/>
                </a:solidFill>
              </a:rPr>
              <a:t> Notebooks</a:t>
            </a:r>
          </a:p>
          <a:p>
            <a:pPr indent="-228600">
              <a:lnSpc>
                <a:spcPct val="90000"/>
              </a:lnSpc>
              <a:spcAft>
                <a:spcPts val="600"/>
              </a:spcAft>
              <a:buFont typeface="Arial" panose="020B0604020202020204" pitchFamily="34" charset="0"/>
              <a:buChar char="•"/>
            </a:pPr>
            <a:r>
              <a:rPr lang="en-US" sz="2100" spc="-1" dirty="0">
                <a:solidFill>
                  <a:srgbClr val="000000"/>
                </a:solidFill>
              </a:rPr>
              <a:t>Apache Zeppelin Notebooks</a:t>
            </a:r>
          </a:p>
          <a:p>
            <a:pPr indent="-228600">
              <a:lnSpc>
                <a:spcPct val="90000"/>
              </a:lnSpc>
              <a:spcAft>
                <a:spcPts val="600"/>
              </a:spcAft>
              <a:buFont typeface="Arial" panose="020B0604020202020204" pitchFamily="34" charset="0"/>
              <a:buChar char="•"/>
            </a:pPr>
            <a:r>
              <a:rPr lang="en-US" sz="2100" spc="-1" dirty="0" err="1">
                <a:solidFill>
                  <a:srgbClr val="000000"/>
                </a:solidFill>
              </a:rPr>
              <a:t>Rstudio</a:t>
            </a:r>
            <a:r>
              <a:rPr lang="en-US" sz="2100" spc="-1" dirty="0">
                <a:solidFill>
                  <a:srgbClr val="000000"/>
                </a:solidFill>
              </a:rPr>
              <a:t> IDE</a:t>
            </a:r>
          </a:p>
          <a:p>
            <a:pPr indent="-228600">
              <a:lnSpc>
                <a:spcPct val="90000"/>
              </a:lnSpc>
              <a:spcAft>
                <a:spcPts val="600"/>
              </a:spcAft>
              <a:buFont typeface="Arial" panose="020B0604020202020204" pitchFamily="34" charset="0"/>
              <a:buChar char="•"/>
            </a:pPr>
            <a:r>
              <a:rPr lang="en-US" sz="2100" spc="-1" dirty="0">
                <a:solidFill>
                  <a:srgbClr val="000000"/>
                </a:solidFill>
              </a:rPr>
              <a:t>IBM Watson studio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2004060"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spc="-1" dirty="0">
                <a:solidFill>
                  <a:srgbClr val="FFFFFF"/>
                </a:solidFill>
                <a:latin typeface="+mj-lt"/>
                <a:ea typeface="+mj-ea"/>
                <a:cs typeface="+mj-cs"/>
              </a:rPr>
              <a:t>5. Databases and SQL for Data Science</a:t>
            </a:r>
            <a:endParaRPr lang="en-US" sz="3700" spc="-1" dirty="0">
              <a:solidFill>
                <a:srgbClr val="FFFFFF"/>
              </a:solidFill>
              <a:latin typeface="+mj-lt"/>
              <a:ea typeface="+mj-ea"/>
              <a:cs typeface="+mj-cs"/>
            </a:endParaRPr>
          </a:p>
        </p:txBody>
      </p:sp>
      <p:sp>
        <p:nvSpPr>
          <p:cNvPr id="89" name="TextShape 2"/>
          <p:cNvSpPr txBox="1"/>
          <p:nvPr/>
        </p:nvSpPr>
        <p:spPr>
          <a:xfrm>
            <a:off x="814193" y="801866"/>
            <a:ext cx="9257302" cy="5230634"/>
          </a:xfrm>
          <a:prstGeom prst="rect">
            <a:avLst/>
          </a:prstGeom>
        </p:spPr>
        <p:txBody>
          <a:bodyPr vert="horz" lIns="91440" tIns="45720" rIns="91440" bIns="45720" rtlCol="0" anchor="ctr">
            <a:normAutofit/>
          </a:bodyPr>
          <a:lstStyle/>
          <a:p>
            <a:pPr>
              <a:lnSpc>
                <a:spcPct val="90000"/>
              </a:lnSpc>
              <a:spcAft>
                <a:spcPts val="600"/>
              </a:spcAft>
            </a:pPr>
            <a:r>
              <a:rPr lang="en-US" sz="2000" spc="-1" dirty="0">
                <a:solidFill>
                  <a:srgbClr val="000000"/>
                </a:solidFill>
              </a:rPr>
              <a:t>	I have learned about </a:t>
            </a:r>
          </a:p>
          <a:p>
            <a:pPr>
              <a:lnSpc>
                <a:spcPct val="90000"/>
              </a:lnSpc>
              <a:spcAft>
                <a:spcPts val="600"/>
              </a:spcAft>
            </a:pPr>
            <a:r>
              <a:rPr lang="en-US" sz="2000" spc="-1" dirty="0">
                <a:solidFill>
                  <a:srgbClr val="000000"/>
                </a:solidFill>
              </a:rPr>
              <a:t>1. the major steps involved in tackling a data science problem. - The major steps involved in practicing data science, from forming a concrete business or research problem, to collecting and analyzing data, to building a model, and understanding the feedback after model deployment. - How data scientists think!.</a:t>
            </a:r>
          </a:p>
          <a:p>
            <a:pPr>
              <a:lnSpc>
                <a:spcPct val="90000"/>
              </a:lnSpc>
              <a:spcAft>
                <a:spcPts val="600"/>
              </a:spcAft>
            </a:pPr>
            <a:r>
              <a:rPr lang="en-US" sz="2000" spc="-1" dirty="0">
                <a:solidFill>
                  <a:srgbClr val="000000"/>
                </a:solidFill>
              </a:rPr>
              <a:t>2. Python Basics like types, expressions, variables, string operations, lists, tuples, sets, dictionaries, Loops, objects and classes, file handling, pandas and </a:t>
            </a:r>
            <a:r>
              <a:rPr lang="en-US" sz="2000" spc="-1" dirty="0" err="1">
                <a:solidFill>
                  <a:srgbClr val="000000"/>
                </a:solidFill>
              </a:rPr>
              <a:t>numpy</a:t>
            </a:r>
            <a:r>
              <a:rPr lang="en-US" sz="2000" spc="-1" dirty="0">
                <a:solidFill>
                  <a:srgbClr val="000000"/>
                </a:solidFill>
              </a:rPr>
              <a:t>.</a:t>
            </a:r>
          </a:p>
          <a:p>
            <a:pPr indent="-228600">
              <a:lnSpc>
                <a:spcPct val="90000"/>
              </a:lnSpc>
              <a:spcAft>
                <a:spcPts val="600"/>
              </a:spcAft>
              <a:buFont typeface="Arial" panose="020B0604020202020204" pitchFamily="34" charset="0"/>
              <a:buChar char="•"/>
            </a:pPr>
            <a:endParaRPr lang="en-US" sz="1900" spc="-1" dirty="0">
              <a:solidFill>
                <a:srgbClr val="000000"/>
              </a:solidFill>
            </a:endParaRPr>
          </a:p>
          <a:p>
            <a:pPr>
              <a:lnSpc>
                <a:spcPct val="90000"/>
              </a:lnSpc>
              <a:spcAft>
                <a:spcPts val="600"/>
              </a:spcAft>
            </a:pPr>
            <a:r>
              <a:rPr lang="en-US" sz="1900" spc="-1" dirty="0">
                <a:solidFill>
                  <a:srgbClr val="000000"/>
                </a:solidFill>
              </a:rPr>
              <a:t>3. I have learned about relational database concepts  that helps to apply foundational knowledge of the SQL language, performing SQL access in a data science environment. The emphasis in this course is on hands-on and practical learning. I have also created some database instances in the cloud. I have done series of hands-on labs, practice building and running SQL queries in this lab. I have  also learned how we can access databases from </a:t>
            </a:r>
            <a:r>
              <a:rPr lang="en-US" sz="1900" spc="-1" dirty="0" err="1">
                <a:solidFill>
                  <a:srgbClr val="000000"/>
                </a:solidFill>
              </a:rPr>
              <a:t>Jupyter</a:t>
            </a:r>
            <a:r>
              <a:rPr lang="en-US" sz="1900" spc="-1" dirty="0">
                <a:solidFill>
                  <a:srgbClr val="000000"/>
                </a:solidFill>
              </a:rPr>
              <a:t> notebooks using SQL and Python.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2004060"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spc="-1">
                <a:solidFill>
                  <a:srgbClr val="FFFFFF"/>
                </a:solidFill>
                <a:latin typeface="+mj-lt"/>
                <a:ea typeface="+mj-ea"/>
                <a:cs typeface="+mj-cs"/>
              </a:rPr>
              <a:t>6. Data Analysis with Python</a:t>
            </a:r>
            <a:endParaRPr lang="en-US" sz="4400" spc="-1">
              <a:solidFill>
                <a:srgbClr val="FFFFFF"/>
              </a:solidFill>
              <a:latin typeface="+mj-lt"/>
              <a:ea typeface="+mj-ea"/>
              <a:cs typeface="+mj-cs"/>
            </a:endParaRPr>
          </a:p>
        </p:txBody>
      </p:sp>
      <p:sp>
        <p:nvSpPr>
          <p:cNvPr id="91" name="TextShape 2"/>
          <p:cNvSpPr txBox="1"/>
          <p:nvPr/>
        </p:nvSpPr>
        <p:spPr>
          <a:xfrm>
            <a:off x="914401" y="801866"/>
            <a:ext cx="9157094" cy="5230634"/>
          </a:xfrm>
          <a:prstGeom prst="rect">
            <a:avLst/>
          </a:prstGeom>
        </p:spPr>
        <p:txBody>
          <a:bodyPr vert="horz" lIns="91440" tIns="45720" rIns="91440" bIns="45720" rtlCol="0" anchor="ctr">
            <a:normAutofit/>
          </a:bodyPr>
          <a:lstStyle/>
          <a:p>
            <a:pPr>
              <a:lnSpc>
                <a:spcPct val="90000"/>
              </a:lnSpc>
              <a:spcAft>
                <a:spcPts val="600"/>
              </a:spcAft>
            </a:pPr>
            <a:r>
              <a:rPr lang="en-US" sz="2100" spc="-1" dirty="0">
                <a:solidFill>
                  <a:srgbClr val="000000"/>
                </a:solidFill>
              </a:rPr>
              <a:t>4. Importing Datasets, Cleaning the Data , Data frame manipulation, Summarizing the Data. It includes following parts: Data Analysis libraries, use of Pandas, </a:t>
            </a:r>
            <a:r>
              <a:rPr lang="en-US" sz="2100" spc="-1" dirty="0" err="1">
                <a:solidFill>
                  <a:srgbClr val="000000"/>
                </a:solidFill>
              </a:rPr>
              <a:t>Numpy</a:t>
            </a:r>
            <a:r>
              <a:rPr lang="en-US" sz="2100" spc="-1" dirty="0">
                <a:solidFill>
                  <a:srgbClr val="000000"/>
                </a:solidFill>
              </a:rPr>
              <a:t> and </a:t>
            </a:r>
            <a:r>
              <a:rPr lang="en-US" sz="2100" spc="-1" dirty="0" err="1">
                <a:solidFill>
                  <a:srgbClr val="000000"/>
                </a:solidFill>
              </a:rPr>
              <a:t>Scipy</a:t>
            </a:r>
            <a:r>
              <a:rPr lang="en-US" sz="2100" spc="-1" dirty="0">
                <a:solidFill>
                  <a:srgbClr val="000000"/>
                </a:solidFill>
              </a:rPr>
              <a:t> libraries to work with a sample dataset. I have used this library to load, manipulate, analyze, and visualize cool datasets.</a:t>
            </a:r>
          </a:p>
          <a:p>
            <a:pPr>
              <a:lnSpc>
                <a:spcPct val="90000"/>
              </a:lnSpc>
              <a:spcAft>
                <a:spcPts val="600"/>
              </a:spcAft>
            </a:pPr>
            <a:r>
              <a:rPr lang="en-US" sz="2100" spc="-1" dirty="0">
                <a:solidFill>
                  <a:srgbClr val="000000"/>
                </a:solidFill>
              </a:rPr>
              <a:t>5. All about several data visualization libraries in Python like Matplotlib, Seaborn, and Folium and how we can tell a compelling story by visualizing the data and findings from the data</a:t>
            </a:r>
          </a:p>
          <a:p>
            <a:pPr>
              <a:lnSpc>
                <a:spcPct val="90000"/>
              </a:lnSpc>
              <a:spcAft>
                <a:spcPts val="600"/>
              </a:spcAft>
            </a:pPr>
            <a:r>
              <a:rPr lang="en-US" sz="2100" spc="-1" dirty="0">
                <a:solidFill>
                  <a:srgbClr val="000000"/>
                </a:solidFill>
              </a:rPr>
              <a:t>6. some of machine learning topics like supervised and unsupervised learning, classification, clustering and some Python libraries like Sci-kit learn and </a:t>
            </a:r>
            <a:r>
              <a:rPr lang="en-US" sz="2100" spc="-1" dirty="0" err="1">
                <a:solidFill>
                  <a:srgbClr val="000000"/>
                </a:solidFill>
              </a:rPr>
              <a:t>Scipy</a:t>
            </a:r>
            <a:r>
              <a:rPr lang="en-US" sz="2100" spc="-1" dirty="0">
                <a:solidFill>
                  <a:srgbClr val="000000"/>
                </a:solidFill>
              </a:rPr>
              <a:t>.</a:t>
            </a:r>
          </a:p>
          <a:p>
            <a:pPr>
              <a:lnSpc>
                <a:spcPct val="90000"/>
              </a:lnSpc>
              <a:spcAft>
                <a:spcPts val="600"/>
              </a:spcAft>
            </a:pPr>
            <a:r>
              <a:rPr lang="en-US" sz="2100" spc="-1" dirty="0">
                <a:solidFill>
                  <a:srgbClr val="000000"/>
                </a:solidFill>
              </a:rPr>
              <a:t>7. </a:t>
            </a:r>
            <a:r>
              <a:rPr lang="en-US" sz="2100" spc="-1" dirty="0" err="1">
                <a:solidFill>
                  <a:srgbClr val="000000"/>
                </a:solidFill>
              </a:rPr>
              <a:t>FourSquare</a:t>
            </a:r>
            <a:r>
              <a:rPr lang="en-US" sz="2100" spc="-1" dirty="0">
                <a:solidFill>
                  <a:srgbClr val="000000"/>
                </a:solidFill>
              </a:rPr>
              <a:t> API, It is a restful API to retrieve the data about venues in different neighborhoods around the world and   I have applied this learnings to complete my Capstone Project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482236" y="2567437"/>
            <a:ext cx="3994775" cy="1723125"/>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5600" b="1" spc="-1" dirty="0">
                <a:latin typeface="+mj-lt"/>
                <a:ea typeface="+mj-ea"/>
                <a:cs typeface="+mj-cs"/>
              </a:rPr>
              <a:t>Final Project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2"/>
          <p:cNvSpPr/>
          <p:nvPr/>
        </p:nvSpPr>
        <p:spPr>
          <a:xfrm flipH="1">
            <a:off x="152328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2" name="CustomShape 4"/>
          <p:cNvSpPr/>
          <p:nvPr/>
        </p:nvSpPr>
        <p:spPr>
          <a:xfrm>
            <a:off x="2127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spc="-1">
                <a:solidFill>
                  <a:srgbClr val="FFFFFF"/>
                </a:solidFill>
                <a:latin typeface="Arial"/>
              </a:rPr>
              <a:t> Background</a:t>
            </a:r>
            <a:endParaRPr lang="en-US" sz="2900" spc="-1">
              <a:latin typeface="Arial"/>
            </a:endParaRPr>
          </a:p>
        </p:txBody>
      </p:sp>
      <p:sp>
        <p:nvSpPr>
          <p:cNvPr id="103" name="CustomShape 5"/>
          <p:cNvSpPr/>
          <p:nvPr/>
        </p:nvSpPr>
        <p:spPr>
          <a:xfrm>
            <a:off x="1523279" y="1143000"/>
            <a:ext cx="9900457" cy="41054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a:lnSpc>
                <a:spcPct val="90000"/>
              </a:lnSpc>
              <a:spcBef>
                <a:spcPts val="241"/>
              </a:spcBef>
            </a:pPr>
            <a:r>
              <a:rPr lang="en-US" sz="2000" b="1" spc="-1" dirty="0">
                <a:solidFill>
                  <a:srgbClr val="000000"/>
                </a:solidFill>
              </a:rPr>
              <a:t>Problem Description :</a:t>
            </a:r>
          </a:p>
          <a:p>
            <a:pPr>
              <a:lnSpc>
                <a:spcPct val="90000"/>
              </a:lnSpc>
              <a:spcBef>
                <a:spcPts val="241"/>
              </a:spcBef>
            </a:pPr>
            <a:endParaRPr lang="en-US" sz="2000" b="1" spc="-1" dirty="0">
              <a:solidFill>
                <a:srgbClr val="000000"/>
              </a:solidFill>
            </a:endParaRPr>
          </a:p>
          <a:p>
            <a:pPr>
              <a:lnSpc>
                <a:spcPct val="90000"/>
              </a:lnSpc>
              <a:spcBef>
                <a:spcPts val="241"/>
              </a:spcBef>
            </a:pPr>
            <a:endParaRPr lang="en-US" sz="2000" b="1" spc="-1" dirty="0">
              <a:solidFill>
                <a:srgbClr val="000000"/>
              </a:solidFill>
            </a:endParaRPr>
          </a:p>
          <a:p>
            <a:pPr>
              <a:lnSpc>
                <a:spcPct val="90000"/>
              </a:lnSpc>
              <a:spcBef>
                <a:spcPts val="241"/>
              </a:spcBef>
            </a:pPr>
            <a:endParaRPr lang="en-US" sz="2000" b="1" spc="-1" dirty="0">
              <a:solidFill>
                <a:srgbClr val="000000"/>
              </a:solidFill>
            </a:endParaRPr>
          </a:p>
          <a:p>
            <a:pPr>
              <a:lnSpc>
                <a:spcPct val="90000"/>
              </a:lnSpc>
              <a:spcBef>
                <a:spcPts val="241"/>
              </a:spcBef>
            </a:pPr>
            <a:r>
              <a:rPr lang="en-US" spc="-1" dirty="0">
                <a:solidFill>
                  <a:srgbClr val="000000"/>
                </a:solidFill>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nSpc>
                <a:spcPct val="90000"/>
              </a:lnSpc>
              <a:spcBef>
                <a:spcPts val="241"/>
              </a:spcBef>
            </a:pPr>
            <a:endParaRPr lang="en-US" spc="-1" dirty="0">
              <a:solidFill>
                <a:srgbClr val="000000"/>
              </a:solidFill>
            </a:endParaRPr>
          </a:p>
          <a:p>
            <a:pPr>
              <a:lnSpc>
                <a:spcPct val="90000"/>
              </a:lnSpc>
              <a:spcBef>
                <a:spcPts val="241"/>
              </a:spcBef>
            </a:pPr>
            <a:r>
              <a:rPr lang="en-US" spc="-1" dirty="0">
                <a:solidFill>
                  <a:srgbClr val="000000"/>
                </a:solidFill>
              </a:rPr>
              <a:t>Throughout its history, New York City has been a major point of entry for immigrants; the term "melting pot" was coined to describe densely populated immigrant neighborhoods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a:t>
            </a:r>
          </a:p>
          <a:p>
            <a:pPr>
              <a:lnSpc>
                <a:spcPct val="90000"/>
              </a:lnSpc>
              <a:spcBef>
                <a:spcPts val="241"/>
              </a:spcBef>
            </a:pPr>
            <a:endParaRPr lang="en-US" sz="1200" spc="-1" dirty="0"/>
          </a:p>
        </p:txBody>
      </p:sp>
      <p:sp>
        <p:nvSpPr>
          <p:cNvPr id="104" name="CustomShape 6"/>
          <p:cNvSpPr/>
          <p:nvPr/>
        </p:nvSpPr>
        <p:spPr>
          <a:xfrm>
            <a:off x="7870080" y="114300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endParaRPr lang="en-US" spc="-1" dirty="0">
              <a:latin typeface="Arial"/>
            </a:endParaRPr>
          </a:p>
          <a:p>
            <a:pPr>
              <a:lnSpc>
                <a:spcPct val="90000"/>
              </a:lnSpc>
              <a:spcAft>
                <a:spcPts val="601"/>
              </a:spcAft>
            </a:pPr>
            <a:endParaRPr lang="en-US" sz="1200"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2"/>
          <p:cNvSpPr/>
          <p:nvPr/>
        </p:nvSpPr>
        <p:spPr>
          <a:xfrm flipH="1">
            <a:off x="152328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9" name="CustomShape 5"/>
          <p:cNvSpPr/>
          <p:nvPr/>
        </p:nvSpPr>
        <p:spPr>
          <a:xfrm>
            <a:off x="960087" y="974229"/>
            <a:ext cx="8835266"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340"/>
              </a:spcBef>
            </a:pPr>
            <a:r>
              <a:rPr lang="en-US" sz="2000" b="1" spc="-1" dirty="0">
                <a:solidFill>
                  <a:srgbClr val="000000"/>
                </a:solidFill>
              </a:rPr>
              <a:t>Introduction</a:t>
            </a:r>
            <a:r>
              <a:rPr lang="en-US" sz="1700" spc="-1" dirty="0">
                <a:solidFill>
                  <a:srgbClr val="000000"/>
                </a:solidFill>
              </a:rPr>
              <a:t> : </a:t>
            </a:r>
          </a:p>
          <a:p>
            <a:pPr>
              <a:lnSpc>
                <a:spcPct val="90000"/>
              </a:lnSpc>
              <a:spcBef>
                <a:spcPts val="340"/>
              </a:spcBef>
            </a:pPr>
            <a:endParaRPr lang="en-US" sz="1700" spc="-1" dirty="0">
              <a:solidFill>
                <a:srgbClr val="000000"/>
              </a:solidFill>
            </a:endParaRPr>
          </a:p>
          <a:p>
            <a:pPr>
              <a:lnSpc>
                <a:spcPct val="90000"/>
              </a:lnSpc>
              <a:spcBef>
                <a:spcPts val="340"/>
              </a:spcBef>
            </a:pPr>
            <a:r>
              <a:rPr lang="en-US" sz="1700" spc="-1" dirty="0">
                <a:solidFill>
                  <a:srgbClr val="000000"/>
                </a:solidFill>
              </a:rPr>
              <a:t>With it's diverse culture , comes diverse food items. There are many restaurants in New York City, each belonging each belonging to different categories like Chinese , Indian , French etc. So as part of this project , we will list and visualize all major parts of New York City that has great Indian restaurants.</a:t>
            </a:r>
          </a:p>
          <a:p>
            <a:pPr>
              <a:lnSpc>
                <a:spcPct val="90000"/>
              </a:lnSpc>
              <a:spcBef>
                <a:spcPts val="340"/>
              </a:spcBef>
            </a:pPr>
            <a:endParaRPr lang="en-US" sz="1700" spc="-1" dirty="0">
              <a:solidFill>
                <a:srgbClr val="000000"/>
              </a:solidFill>
            </a:endParaRPr>
          </a:p>
          <a:p>
            <a:pPr>
              <a:lnSpc>
                <a:spcPct val="90000"/>
              </a:lnSpc>
              <a:spcAft>
                <a:spcPts val="601"/>
              </a:spcAft>
            </a:pPr>
            <a:r>
              <a:rPr lang="en-US" sz="2800" spc="-1" dirty="0" err="1">
                <a:solidFill>
                  <a:srgbClr val="000000"/>
                </a:solidFill>
                <a:ea typeface="DejaVu Sans"/>
              </a:rPr>
              <a:t>Informations</a:t>
            </a:r>
            <a:r>
              <a:rPr lang="en-US" sz="2800" spc="-1" dirty="0">
                <a:solidFill>
                  <a:srgbClr val="000000"/>
                </a:solidFill>
                <a:ea typeface="DejaVu Sans"/>
              </a:rPr>
              <a:t> needed</a:t>
            </a:r>
            <a:endParaRPr lang="en-US" sz="2800" spc="-1" dirty="0"/>
          </a:p>
          <a:p>
            <a:pPr>
              <a:lnSpc>
                <a:spcPct val="90000"/>
              </a:lnSpc>
              <a:spcAft>
                <a:spcPts val="601"/>
              </a:spcAft>
            </a:pPr>
            <a:endParaRPr lang="en-US" sz="2800" spc="-1" dirty="0"/>
          </a:p>
          <a:p>
            <a:pPr marL="285840" indent="-227880">
              <a:lnSpc>
                <a:spcPct val="90000"/>
              </a:lnSpc>
              <a:spcAft>
                <a:spcPts val="601"/>
              </a:spcAft>
              <a:buClr>
                <a:srgbClr val="000000"/>
              </a:buClr>
              <a:buFont typeface="Arial"/>
              <a:buChar char="•"/>
            </a:pPr>
            <a:r>
              <a:rPr lang="en-US" spc="-1" dirty="0">
                <a:solidFill>
                  <a:srgbClr val="000000"/>
                </a:solidFill>
                <a:ea typeface="DejaVu Sans"/>
              </a:rPr>
              <a:t>What is best location in New York City for Indian Cuisine ?</a:t>
            </a:r>
            <a:endParaRPr lang="en-US" spc="-1" dirty="0"/>
          </a:p>
          <a:p>
            <a:pPr marL="285840" indent="-227880">
              <a:lnSpc>
                <a:spcPct val="90000"/>
              </a:lnSpc>
              <a:spcAft>
                <a:spcPts val="601"/>
              </a:spcAft>
              <a:buClr>
                <a:srgbClr val="000000"/>
              </a:buClr>
              <a:buFont typeface="Arial"/>
              <a:buChar char="•"/>
            </a:pPr>
            <a:r>
              <a:rPr lang="en-US" spc="-1" dirty="0">
                <a:solidFill>
                  <a:srgbClr val="000000"/>
                </a:solidFill>
                <a:ea typeface="DejaVu Sans"/>
              </a:rPr>
              <a:t>Which areas have potential Indian Restaurant Market ?</a:t>
            </a:r>
            <a:endParaRPr lang="en-US" spc="-1" dirty="0"/>
          </a:p>
          <a:p>
            <a:pPr marL="285840" indent="-227880">
              <a:lnSpc>
                <a:spcPct val="90000"/>
              </a:lnSpc>
              <a:spcAft>
                <a:spcPts val="601"/>
              </a:spcAft>
              <a:buClr>
                <a:srgbClr val="000000"/>
              </a:buClr>
              <a:buFont typeface="Arial"/>
              <a:buChar char="•"/>
            </a:pPr>
            <a:r>
              <a:rPr lang="en-US" spc="-1" dirty="0">
                <a:solidFill>
                  <a:srgbClr val="000000"/>
                </a:solidFill>
                <a:ea typeface="DejaVu Sans"/>
              </a:rPr>
              <a:t>Which all areas lack Indian Restaurants ?</a:t>
            </a:r>
            <a:endParaRPr lang="en-US" spc="-1" dirty="0"/>
          </a:p>
          <a:p>
            <a:pPr marL="285840" indent="-227880">
              <a:lnSpc>
                <a:spcPct val="90000"/>
              </a:lnSpc>
              <a:spcAft>
                <a:spcPts val="601"/>
              </a:spcAft>
              <a:buClr>
                <a:srgbClr val="000000"/>
              </a:buClr>
              <a:buFont typeface="Arial"/>
              <a:buChar char="•"/>
            </a:pPr>
            <a:r>
              <a:rPr lang="en-US" spc="-1" dirty="0">
                <a:solidFill>
                  <a:srgbClr val="000000"/>
                </a:solidFill>
                <a:ea typeface="DejaVu Sans"/>
              </a:rPr>
              <a:t>Which is the best place to stay if I prefer Indian Cuisine ?</a:t>
            </a:r>
            <a:endParaRPr lang="en-US" spc="-1" dirty="0"/>
          </a:p>
          <a:p>
            <a:pPr>
              <a:lnSpc>
                <a:spcPct val="90000"/>
              </a:lnSpc>
              <a:spcBef>
                <a:spcPts val="340"/>
              </a:spcBef>
            </a:pPr>
            <a:endParaRPr lang="en-US" sz="1700" spc="-1" dirty="0"/>
          </a:p>
        </p:txBody>
      </p:sp>
      <p:sp>
        <p:nvSpPr>
          <p:cNvPr id="110" name="CustomShape 6"/>
          <p:cNvSpPr/>
          <p:nvPr/>
        </p:nvSpPr>
        <p:spPr>
          <a:xfrm>
            <a:off x="7772520" y="1412640"/>
            <a:ext cx="228420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endParaRPr lang="en-US" sz="1400"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 name="Group 4"/>
          <p:cNvGrpSpPr/>
          <p:nvPr/>
        </p:nvGrpSpPr>
        <p:grpSpPr>
          <a:xfrm>
            <a:off x="1079292" y="830520"/>
            <a:ext cx="9728616" cy="5208840"/>
            <a:chOff x="4094640" y="830520"/>
            <a:chExt cx="4566600" cy="5208840"/>
          </a:xfrm>
          <a:solidFill>
            <a:schemeClr val="accent5"/>
          </a:solidFill>
        </p:grpSpPr>
        <p:sp>
          <p:nvSpPr>
            <p:cNvPr id="115" name="CustomShape 5"/>
            <p:cNvSpPr/>
            <p:nvPr/>
          </p:nvSpPr>
          <p:spPr>
            <a:xfrm>
              <a:off x="4094640" y="830520"/>
              <a:ext cx="4566600" cy="1543680"/>
            </a:xfrm>
            <a:prstGeom prst="roundRect">
              <a:avLst>
                <a:gd name="adj" fmla="val 16667"/>
              </a:avLst>
            </a:prstGeom>
            <a:grp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spc="-1" dirty="0">
                  <a:solidFill>
                    <a:srgbClr val="FFFFFF"/>
                  </a:solidFill>
                  <a:latin typeface="Arial"/>
                  <a:ea typeface="DejaVu Sans"/>
                </a:rPr>
                <a:t>1. Data source : </a:t>
              </a:r>
              <a:r>
                <a:rPr lang="en-US" sz="1500" u="sng" spc="-1" dirty="0">
                  <a:solidFill>
                    <a:srgbClr val="0000FF"/>
                  </a:solidFill>
                  <a:latin typeface="Arial"/>
                  <a:ea typeface="DejaVu Sans"/>
                  <a:hlinkClick r:id="rId2"/>
                </a:rPr>
                <a:t>https://cocl.us/new_york_dataset</a:t>
              </a:r>
              <a:endParaRPr lang="en-US" sz="1500" spc="-1" dirty="0">
                <a:latin typeface="Arial"/>
              </a:endParaRPr>
            </a:p>
            <a:p>
              <a:pPr>
                <a:lnSpc>
                  <a:spcPct val="90000"/>
                </a:lnSpc>
                <a:spcAft>
                  <a:spcPts val="524"/>
                </a:spcAft>
              </a:pPr>
              <a:r>
                <a:rPr lang="en-US" sz="1500" spc="-1" dirty="0">
                  <a:solidFill>
                    <a:srgbClr val="FFFFFF"/>
                  </a:solidFill>
                  <a:latin typeface="Arial"/>
                  <a:ea typeface="DejaVu Sans"/>
                </a:rPr>
                <a:t>Description - his data set contains the required information. And we will use this data set to explore various neighborhoods of new </a:t>
              </a:r>
              <a:r>
                <a:rPr lang="en-US" sz="1500" spc="-1" dirty="0" err="1">
                  <a:solidFill>
                    <a:srgbClr val="FFFFFF"/>
                  </a:solidFill>
                  <a:latin typeface="Arial"/>
                  <a:ea typeface="DejaVu Sans"/>
                </a:rPr>
                <a:t>york</a:t>
              </a:r>
              <a:r>
                <a:rPr lang="en-US" sz="1500" spc="-1" dirty="0">
                  <a:solidFill>
                    <a:srgbClr val="FFFFFF"/>
                  </a:solidFill>
                  <a:latin typeface="Arial"/>
                  <a:ea typeface="DejaVu Sans"/>
                </a:rPr>
                <a:t> city. Indian restaurants in each neighborhood of New York city. </a:t>
              </a:r>
              <a:endParaRPr lang="en-US" sz="1500" spc="-1" dirty="0">
                <a:latin typeface="Arial"/>
              </a:endParaRPr>
            </a:p>
          </p:txBody>
        </p:sp>
        <p:sp>
          <p:nvSpPr>
            <p:cNvPr id="116" name="CustomShape 6"/>
            <p:cNvSpPr/>
            <p:nvPr/>
          </p:nvSpPr>
          <p:spPr>
            <a:xfrm>
              <a:off x="4094640" y="2656800"/>
              <a:ext cx="4566600" cy="1543680"/>
            </a:xfrm>
            <a:prstGeom prst="roundRect">
              <a:avLst>
                <a:gd name="adj" fmla="val 16667"/>
              </a:avLst>
            </a:prstGeom>
            <a:grp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spc="-1" dirty="0">
                  <a:solidFill>
                    <a:srgbClr val="FFFFFF"/>
                  </a:solidFill>
                  <a:latin typeface="Arial"/>
                  <a:ea typeface="DejaVu Sans"/>
                </a:rPr>
                <a:t>2. Data source : Foursquare API</a:t>
              </a:r>
              <a:endParaRPr lang="en-US" sz="1500" spc="-1" dirty="0">
                <a:latin typeface="Arial"/>
              </a:endParaRPr>
            </a:p>
            <a:p>
              <a:pPr>
                <a:lnSpc>
                  <a:spcPct val="90000"/>
                </a:lnSpc>
                <a:spcAft>
                  <a:spcPts val="524"/>
                </a:spcAft>
              </a:pPr>
              <a:r>
                <a:rPr lang="en-US" sz="1500" spc="-1" dirty="0">
                  <a:solidFill>
                    <a:srgbClr val="FFFFFF"/>
                  </a:solidFill>
                  <a:latin typeface="Arial"/>
                  <a:ea typeface="DejaVu Sans"/>
                </a:rPr>
                <a:t>Description : By using this API we will get all the venues in each neighborhood. We can filter these venues to get only Indian Restaurants.</a:t>
              </a:r>
              <a:endParaRPr lang="en-US" sz="1500" spc="-1" dirty="0">
                <a:latin typeface="Arial"/>
              </a:endParaRPr>
            </a:p>
          </p:txBody>
        </p:sp>
        <p:sp>
          <p:nvSpPr>
            <p:cNvPr id="117" name="CustomShape 7"/>
            <p:cNvSpPr/>
            <p:nvPr/>
          </p:nvSpPr>
          <p:spPr>
            <a:xfrm>
              <a:off x="4094640" y="4495680"/>
              <a:ext cx="4566600" cy="1543680"/>
            </a:xfrm>
            <a:prstGeom prst="roundRect">
              <a:avLst>
                <a:gd name="adj" fmla="val 16667"/>
              </a:avLst>
            </a:prstGeom>
            <a:grp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spc="-1">
                  <a:solidFill>
                    <a:srgbClr val="FFFFFF"/>
                  </a:solidFill>
                  <a:latin typeface="Arial"/>
                  <a:ea typeface="DejaVu Sans"/>
                </a:rPr>
                <a:t>3. Data source : </a:t>
              </a:r>
              <a:r>
                <a:rPr lang="en-US" sz="1500" u="sng" spc="-1">
                  <a:solidFill>
                    <a:srgbClr val="0000FF"/>
                  </a:solidFill>
                  <a:latin typeface="Arial"/>
                  <a:ea typeface="DejaVu Sans"/>
                  <a:hlinkClick r:id="rId3"/>
                </a:rPr>
                <a:t>https://data.cityofnewyork.us/City-Government/Borough-Boundaries/tqmj-j8zm</a:t>
              </a:r>
              <a:endParaRPr lang="en-US" sz="1500" spc="-1">
                <a:latin typeface="Arial"/>
              </a:endParaRPr>
            </a:p>
            <a:p>
              <a:pPr>
                <a:lnSpc>
                  <a:spcPct val="90000"/>
                </a:lnSpc>
                <a:spcAft>
                  <a:spcPts val="524"/>
                </a:spcAft>
              </a:pPr>
              <a:r>
                <a:rPr lang="en-US" sz="1500" spc="-1">
                  <a:solidFill>
                    <a:srgbClr val="FFFFFF"/>
                  </a:solidFill>
                  <a:latin typeface="Arial"/>
                  <a:ea typeface="DejaVu Sans"/>
                </a:rPr>
                <a:t>Description : By using this geo space data we will get the New York Borough boundaries that will help us to visualize choropleth map.</a:t>
              </a:r>
              <a:endParaRPr lang="en-US" sz="1500" spc="-1">
                <a:latin typeface="Arial"/>
              </a:endParaRPr>
            </a:p>
          </p:txBody>
        </p:sp>
      </p:grpSp>
      <p:grpSp>
        <p:nvGrpSpPr>
          <p:cNvPr id="118" name="Group 8"/>
          <p:cNvGrpSpPr/>
          <p:nvPr/>
        </p:nvGrpSpPr>
        <p:grpSpPr>
          <a:xfrm>
            <a:off x="1524000" y="0"/>
            <a:ext cx="36000" cy="36000"/>
            <a:chOff x="0" y="0"/>
            <a:chExt cx="36000" cy="36000"/>
          </a:xfrm>
          <a:solidFill>
            <a:schemeClr val="accent5"/>
          </a:solidFill>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980</Words>
  <Application>Microsoft Office PowerPoint</Application>
  <PresentationFormat>Grand écran</PresentationFormat>
  <Paragraphs>85</Paragraphs>
  <Slides>19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19</vt:i4>
      </vt:variant>
    </vt:vector>
  </HeadingPairs>
  <TitlesOfParts>
    <vt:vector size="23" baseType="lpstr">
      <vt:lpstr>Arial</vt:lpstr>
      <vt:lpstr>Calibri</vt:lpstr>
      <vt:lpstr>Calibri Light</vt:lpstr>
      <vt:lpstr>Thème Office</vt:lpstr>
      <vt:lpstr>Data science and Python final project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EL-GOURAIN Abdelah (renexter)</dc:creator>
  <cp:lastModifiedBy>EL-GOURAIN Abdelah (renexter)</cp:lastModifiedBy>
  <cp:revision>3</cp:revision>
  <dcterms:created xsi:type="dcterms:W3CDTF">2020-06-17T19:31:17Z</dcterms:created>
  <dcterms:modified xsi:type="dcterms:W3CDTF">2020-06-17T19:54:08Z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d1c0902-ed92-4fed-896d-2e7725de02d4_Enabled">
    <vt:lpwstr>true</vt:lpwstr>
  </property>
  <property fmtid="{D5CDD505-2E9C-101B-9397-08002B2CF9AE}" pid="3" name="MSIP_Label_fd1c0902-ed92-4fed-896d-2e7725de02d4_SetDate">
    <vt:lpwstr>2020-06-17T19:54:08Z</vt:lpwstr>
  </property>
  <property fmtid="{D5CDD505-2E9C-101B-9397-08002B2CF9AE}" pid="4" name="MSIP_Label_fd1c0902-ed92-4fed-896d-2e7725de02d4_Method">
    <vt:lpwstr>Standard</vt:lpwstr>
  </property>
  <property fmtid="{D5CDD505-2E9C-101B-9397-08002B2CF9AE}" pid="5" name="MSIP_Label_fd1c0902-ed92-4fed-896d-2e7725de02d4_Name">
    <vt:lpwstr>Anyone (not protected)</vt:lpwstr>
  </property>
  <property fmtid="{D5CDD505-2E9C-101B-9397-08002B2CF9AE}" pid="6" name="MSIP_Label_fd1c0902-ed92-4fed-896d-2e7725de02d4_SiteId">
    <vt:lpwstr>d6b0bbee-7cd9-4d60-bce6-4a67b543e2ae</vt:lpwstr>
  </property>
  <property fmtid="{D5CDD505-2E9C-101B-9397-08002B2CF9AE}" pid="7" name="MSIP_Label_fd1c0902-ed92-4fed-896d-2e7725de02d4_ActionId">
    <vt:lpwstr>9f643bbd-832f-4276-b100-0000b1beca01</vt:lpwstr>
  </property>
  <property fmtid="{D5CDD505-2E9C-101B-9397-08002B2CF9AE}" pid="8" name="MSIP_Label_fd1c0902-ed92-4fed-896d-2e7725de02d4_ContentBits">
    <vt:lpwstr>2</vt:lpwstr>
  </property>
</Properties>
</file>