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9232900" cy="69342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184">
          <p15:clr>
            <a:srgbClr val="A4A3A4"/>
          </p15:clr>
        </p15:guide>
        <p15:guide id="2" pos="29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jsUDL8kEv61RvAqXggBMW2DkUI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E504A4-AD5C-4084-A9EA-990044E5CE31}">
  <a:tblStyle styleId="{81E504A4-AD5C-4084-A9EA-990044E5C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9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00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32400" y="0"/>
            <a:ext cx="4000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82900" y="519113"/>
            <a:ext cx="3471863" cy="26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33488" y="3295650"/>
            <a:ext cx="6765925" cy="311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88125"/>
            <a:ext cx="4000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25" spcFirstLastPara="1" rIns="92325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32400" y="6588125"/>
            <a:ext cx="4000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5232400" y="6588125"/>
            <a:ext cx="40005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2882900" y="519113"/>
            <a:ext cx="3471863" cy="26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1233488" y="3295650"/>
            <a:ext cx="6765925" cy="311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46b7544b_0_9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46b7544b_0_9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46b7544b_0_9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46b7544b_0_20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46b7544b_0_20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546b7544b_0_20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46b7544b_0_88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46b7544b_0_88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546b7544b_0_88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d775020a_3_14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d775020a_3_14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6d775020a_3_14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46b7544b_0_95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46b7544b_0_95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546b7544b_0_95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d775020a_3_22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d775020a_3_22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6d775020a_3_22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46b7544b_0_28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46b7544b_0_28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546b7544b_0_28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46b7544b_0_73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46b7544b_0_73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546b7544b_0_73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46b7544b_0_38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46b7544b_0_38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546b7544b_0_38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46b7544b_0_65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46b7544b_0_65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7546b7544b_0_65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46b7544b_0_48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46b7544b_0_48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546b7544b_0_48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46b7544b_0_81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546b7544b_0_81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7546b7544b_0_81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1233488" y="3295650"/>
            <a:ext cx="6765925" cy="3119438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7:notes"/>
          <p:cNvSpPr/>
          <p:nvPr>
            <p:ph idx="2" type="sldImg"/>
          </p:nvPr>
        </p:nvSpPr>
        <p:spPr>
          <a:xfrm>
            <a:off x="2882900" y="519113"/>
            <a:ext cx="3471863" cy="26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d775020a_3_6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6d775020a_3_6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76d775020a_3_6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46b7544b_0_58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46b7544b_0_58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546b7544b_0_58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46b7544b_1_1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46b7544b_1_1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546b7544b_1_1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1233488" y="3295650"/>
            <a:ext cx="6765925" cy="3119438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2882900" y="519113"/>
            <a:ext cx="3471863" cy="260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46b7544b_1_9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46b7544b_1_9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546b7544b_1_9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46b7544b_1_17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46b7544b_1_17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546b7544b_1_17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46b7544b_1_25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46b7544b_1_25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546b7544b_1_25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46b7544b_0_0:notes"/>
          <p:cNvSpPr/>
          <p:nvPr>
            <p:ph idx="2" type="sldImg"/>
          </p:nvPr>
        </p:nvSpPr>
        <p:spPr>
          <a:xfrm>
            <a:off x="2882900" y="519113"/>
            <a:ext cx="3471900" cy="260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46b7544b_0_0:notes"/>
          <p:cNvSpPr txBox="1"/>
          <p:nvPr>
            <p:ph idx="1" type="body"/>
          </p:nvPr>
        </p:nvSpPr>
        <p:spPr>
          <a:xfrm>
            <a:off x="1233488" y="3295650"/>
            <a:ext cx="6765900" cy="3119400"/>
          </a:xfrm>
          <a:prstGeom prst="rect">
            <a:avLst/>
          </a:prstGeom>
        </p:spPr>
        <p:txBody>
          <a:bodyPr anchorCtr="0" anchor="t" bIns="46150" lIns="92325" spcFirstLastPara="1" rIns="92325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546b7544b_0_0:notes"/>
          <p:cNvSpPr txBox="1"/>
          <p:nvPr>
            <p:ph idx="12" type="sldNum"/>
          </p:nvPr>
        </p:nvSpPr>
        <p:spPr>
          <a:xfrm>
            <a:off x="5232400" y="6588125"/>
            <a:ext cx="4000500" cy="346200"/>
          </a:xfrm>
          <a:prstGeom prst="rect">
            <a:avLst/>
          </a:prstGeom>
        </p:spPr>
        <p:txBody>
          <a:bodyPr anchorCtr="0" anchor="b" bIns="46150" lIns="92325" spcFirstLastPara="1" rIns="92325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 rot="5400000">
            <a:off x="2286000" y="-762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05350" y="23431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742950" y="4762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6482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8"/>
          <p:cNvCxnSpPr/>
          <p:nvPr/>
        </p:nvCxnSpPr>
        <p:spPr>
          <a:xfrm>
            <a:off x="4572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8"/>
          <p:cNvCxnSpPr/>
          <p:nvPr/>
        </p:nvCxnSpPr>
        <p:spPr>
          <a:xfrm>
            <a:off x="457200" y="4572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8"/>
          <p:cNvCxnSpPr/>
          <p:nvPr/>
        </p:nvCxnSpPr>
        <p:spPr>
          <a:xfrm>
            <a:off x="87630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8"/>
          <p:cNvCxnSpPr/>
          <p:nvPr/>
        </p:nvCxnSpPr>
        <p:spPr>
          <a:xfrm>
            <a:off x="457200" y="66294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Small checker board" id="18" name="Google Shape;18;p8"/>
          <p:cNvSpPr/>
          <p:nvPr/>
        </p:nvSpPr>
        <p:spPr>
          <a:xfrm>
            <a:off x="685800" y="6096000"/>
            <a:ext cx="7772400" cy="152400"/>
          </a:xfrm>
          <a:prstGeom prst="rect">
            <a:avLst/>
          </a:prstGeom>
          <a:blipFill rotWithShape="1">
            <a:blip r:embed="rId1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mall checker board" id="19" name="Google Shape;19;p8"/>
          <p:cNvSpPr/>
          <p:nvPr/>
        </p:nvSpPr>
        <p:spPr>
          <a:xfrm>
            <a:off x="685800" y="1295400"/>
            <a:ext cx="7772400" cy="152400"/>
          </a:xfrm>
          <a:prstGeom prst="rect">
            <a:avLst/>
          </a:prstGeom>
          <a:blipFill rotWithShape="1">
            <a:blip r:embed="rId1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8"/>
          <p:cNvSpPr txBox="1"/>
          <p:nvPr/>
        </p:nvSpPr>
        <p:spPr>
          <a:xfrm>
            <a:off x="3733800" y="62484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CMOS VLSI Design </a:t>
            </a:r>
            <a:r>
              <a:rPr b="1" baseline="3000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4th 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zoom dir="ou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00100" y="35687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ECE4332</a:t>
            </a:r>
            <a:br>
              <a:rPr lang="en-US" sz="4000">
                <a:solidFill>
                  <a:schemeClr val="dk1"/>
                </a:solidFill>
              </a:rPr>
            </a:br>
            <a:r>
              <a:rPr i="1" lang="en-US" sz="4000">
                <a:solidFill>
                  <a:schemeClr val="dk1"/>
                </a:solidFill>
              </a:rPr>
              <a:t>Carry-Skip Adder</a:t>
            </a:r>
            <a:br>
              <a:rPr lang="en-US" sz="4000">
                <a:solidFill>
                  <a:schemeClr val="dk1"/>
                </a:solidFill>
              </a:rPr>
            </a:br>
            <a:endParaRPr sz="4000">
              <a:solidFill>
                <a:schemeClr val="dk1"/>
              </a:solidFill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4572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457200" y="4572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"/>
          <p:cNvCxnSpPr/>
          <p:nvPr/>
        </p:nvCxnSpPr>
        <p:spPr>
          <a:xfrm>
            <a:off x="8763000" y="457200"/>
            <a:ext cx="0" cy="6172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"/>
          <p:cNvCxnSpPr/>
          <p:nvPr/>
        </p:nvCxnSpPr>
        <p:spPr>
          <a:xfrm>
            <a:off x="457200" y="6629400"/>
            <a:ext cx="830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838" y="1090613"/>
            <a:ext cx="1984375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138" y="1090613"/>
            <a:ext cx="3162300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6013" y="1090613"/>
            <a:ext cx="2397125" cy="219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73138" y="5105400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Mac Cartier and Ashley Ferraro</a:t>
            </a:r>
            <a:endParaRPr b="0" i="0" sz="28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advTm="7000">
    <p:zoom dir="ou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46b7544b_0_9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Consumption</a:t>
            </a:r>
            <a:endParaRPr/>
          </a:p>
        </p:txBody>
      </p:sp>
      <p:sp>
        <p:nvSpPr>
          <p:cNvPr id="164" name="Google Shape;164;g7546b7544b_0_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5" name="Google Shape;165;g7546b7544b_0_9"/>
          <p:cNvGraphicFramePr/>
          <p:nvPr/>
        </p:nvGraphicFramePr>
        <p:xfrm>
          <a:off x="1520238" y="15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{81E504A4-AD5C-4084-A9EA-990044E5CE31}</a:tableStyleId>
              </a:tblPr>
              <a:tblGrid>
                <a:gridCol w="1264550"/>
                <a:gridCol w="2495375"/>
                <a:gridCol w="2343600"/>
              </a:tblGrid>
              <a:tr h="52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VDD (mV)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Average current (μA)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Average power (μW)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82.1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49.26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104.7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73.29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146.5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117.2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264.1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264.1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347.5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382.25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456.7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548.04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46b7544b_0_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7546b7544b_0_20" title="Chart"/>
          <p:cNvPicPr preferRelativeResize="0"/>
          <p:nvPr/>
        </p:nvPicPr>
        <p:blipFill rotWithShape="1">
          <a:blip r:embed="rId3">
            <a:alphaModFix/>
          </a:blip>
          <a:srcRect b="4315" l="0" r="0" t="0"/>
          <a:stretch/>
        </p:blipFill>
        <p:spPr>
          <a:xfrm>
            <a:off x="0" y="719663"/>
            <a:ext cx="9144000" cy="5418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46b7544b_0_8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Path Delay</a:t>
            </a:r>
            <a:endParaRPr/>
          </a:p>
        </p:txBody>
      </p:sp>
      <p:sp>
        <p:nvSpPr>
          <p:cNvPr id="179" name="Google Shape;179;g7546b7544b_0_8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g7546b7544b_0_88"/>
          <p:cNvGraphicFramePr/>
          <p:nvPr/>
        </p:nvGraphicFramePr>
        <p:xfrm>
          <a:off x="2692025" y="17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{81E504A4-AD5C-4084-A9EA-990044E5CE31}</a:tableStyleId>
              </a:tblPr>
              <a:tblGrid>
                <a:gridCol w="1264550"/>
                <a:gridCol w="2495375"/>
              </a:tblGrid>
              <a:tr h="52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VDD (mV)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Critical delay (ns)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0.291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0.212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d775020a_3_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g76d775020a_3_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987"/>
            <a:ext cx="9144000" cy="565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46b7544b_0_95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Delay Product</a:t>
            </a:r>
            <a:endParaRPr/>
          </a:p>
        </p:txBody>
      </p:sp>
      <p:sp>
        <p:nvSpPr>
          <p:cNvPr id="194" name="Google Shape;194;g7546b7544b_0_9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5" name="Google Shape;195;g7546b7544b_0_95"/>
          <p:cNvGraphicFramePr/>
          <p:nvPr/>
        </p:nvGraphicFramePr>
        <p:xfrm>
          <a:off x="2692025" y="171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{81E504A4-AD5C-4084-A9EA-990044E5CE31}</a:tableStyleId>
              </a:tblPr>
              <a:tblGrid>
                <a:gridCol w="1264550"/>
                <a:gridCol w="2495375"/>
              </a:tblGrid>
              <a:tr h="52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VDD (mV)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PDP</a:t>
                      </a:r>
                      <a:r>
                        <a:rPr b="1" lang="en-US" sz="1800"/>
                        <a:t> (nJ)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14.53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17.08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23.16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32.44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43.21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57.7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84.62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d775020a_3_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g76d775020a_3_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975"/>
            <a:ext cx="9144000" cy="565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46b7544b_0_2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</a:t>
            </a:r>
            <a:endParaRPr/>
          </a:p>
        </p:txBody>
      </p:sp>
      <p:sp>
        <p:nvSpPr>
          <p:cNvPr id="209" name="Google Shape;209;g7546b7544b_0_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7546b7544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0" y="3729050"/>
            <a:ext cx="8882901" cy="19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7546b7544b_0_28"/>
          <p:cNvSpPr txBox="1"/>
          <p:nvPr>
            <p:ph idx="1" type="body"/>
          </p:nvPr>
        </p:nvSpPr>
        <p:spPr>
          <a:xfrm>
            <a:off x="685800" y="136325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Our design had no errors at any of the VDD values. This was verified in MATLAB by finding the Euclidean norm of the differences of the sum vector and a reference sum vector.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46b7544b_0_73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</a:t>
            </a:r>
            <a:endParaRPr/>
          </a:p>
        </p:txBody>
      </p:sp>
      <p:sp>
        <p:nvSpPr>
          <p:cNvPr id="218" name="Google Shape;218;g7546b7544b_0_73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All sum signals were sampled and exported to a csv file which was imported into MATLAB and processed with a script.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The script imports the voltages as vectors, quantizes the voltages to 0 or 1, and iterates through the columns to extract a decimal value. </a:t>
            </a:r>
            <a:endParaRPr/>
          </a:p>
        </p:txBody>
      </p:sp>
      <p:sp>
        <p:nvSpPr>
          <p:cNvPr id="219" name="Google Shape;219;g7546b7544b_0_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46b7544b_0_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7546b7544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3" y="942650"/>
            <a:ext cx="8880774" cy="51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46b7544b_0_65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233" name="Google Shape;233;g7546b7544b_0_65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At certain transition cases there are some transient spikes propagating through carry chains to the sums. It </a:t>
            </a:r>
            <a:r>
              <a:rPr lang="en-US"/>
              <a:t>doesn't significantly</a:t>
            </a:r>
            <a:r>
              <a:rPr lang="en-US"/>
              <a:t> affect functionality, so the issue was not pursued for more than a few hours. If we had more time, we would try to fix this issue.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We faced voltage sag at the MUX inputs which we rectified by buffering the output of the carries.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546b7544b_0_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46b7544b_0_4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Carry-Skip Architecture</a:t>
            </a:r>
            <a:endParaRPr/>
          </a:p>
        </p:txBody>
      </p:sp>
      <p:sp>
        <p:nvSpPr>
          <p:cNvPr id="99" name="Google Shape;99;g7546b7544b_0_4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/>
              <a:t>Standard ripple-carry architecture with the addition of a MUX allowing the carry in signal to skip to carry out rather than propagating through all the adders.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/>
              <a:t>If the propagate signal is 1 for all of the summand bits, then the carry in is output. Else, the n-th carry out is output.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56991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33350" lvl="1" marL="855662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546b7544b_0_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g7546b7544b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813" y="4130875"/>
            <a:ext cx="6734380" cy="21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46b7544b_0_81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41" name="Google Shape;241;g7546b7544b_0_81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A multilevel carry-skip architecture could improve on the speed of our design.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In the future we would fix the transition transient ringing issue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Optimization of transistor widths to reduce delay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7546b7544b_0_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</a:t>
            </a:r>
            <a:endParaRPr/>
          </a:p>
        </p:txBody>
      </p:sp>
      <p:sp>
        <p:nvSpPr>
          <p:cNvPr id="248" name="Google Shape;248;p7"/>
          <p:cNvSpPr txBox="1"/>
          <p:nvPr>
            <p:ph idx="1" type="body"/>
          </p:nvPr>
        </p:nvSpPr>
        <p:spPr>
          <a:xfrm>
            <a:off x="685800" y="15240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The</a:t>
            </a:r>
            <a:r>
              <a:rPr lang="en-US"/>
              <a:t> carry-skip architecture provides 100% accuracy while improving upon the ripple-carry architecture without significantly complicating the circuit or adding many additional transistors.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Using the PDP as a figure of merit, running the circuit at 600mV is ideal since it has the lowest PDP of any VDD option and it has perfect accuracy. This option doubles delay for a 20x reduction in power usage compared to VDD=1200mV. If delay were the figure of merit and power were inconsequential, then 1200mV would be the recommended VDD.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6d775020a_3_6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56" name="Google Shape;256;g76d775020a_3_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7" name="Google Shape;257;g76d775020a_3_6"/>
          <p:cNvGraphicFramePr/>
          <p:nvPr/>
        </p:nvGraphicFramePr>
        <p:xfrm>
          <a:off x="1120363" y="17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{81E504A4-AD5C-4084-A9EA-990044E5CE31}</a:tableStyleId>
              </a:tblPr>
              <a:tblGrid>
                <a:gridCol w="1244275"/>
                <a:gridCol w="2439950"/>
                <a:gridCol w="2011375"/>
                <a:gridCol w="1207650"/>
              </a:tblGrid>
              <a:tr h="58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VDD (mV)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Average power (μW)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Critical delay (ns)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PDP (nJ)</a:t>
                      </a:r>
                      <a:endParaRPr b="1"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49.26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14.53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73.29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17.08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117.2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0.291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23.16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180.0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0.26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32.44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264.1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0.24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43.21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382.3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57.70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548.0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0.212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84.62</a:t>
                      </a:r>
                      <a:endParaRPr sz="18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46b7544b_0_58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Block-Carry-Skip</a:t>
            </a:r>
            <a:endParaRPr/>
          </a:p>
        </p:txBody>
      </p:sp>
      <p:sp>
        <p:nvSpPr>
          <p:cNvPr id="108" name="Google Shape;108;g7546b7544b_0_5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The 16-bit adder is comprised of four 4-bit carry-skip adder blocks chained together.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The critical-path delay on a single block is no different from that of a carry-ripple adder. The improvement occurs when CSA blocks are chained together.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Worst case delay is </a:t>
            </a:r>
            <a:r>
              <a:rPr lang="en-US"/>
              <a:t>propagation</a:t>
            </a:r>
            <a:r>
              <a:rPr lang="en-US"/>
              <a:t> delay, 8 carry delays, 3 skip delays, and a sum delay. This is better than the 16 carry delays and a sum delay of a carry-ripple adder.</a:t>
            </a:r>
            <a:endParaRPr/>
          </a:p>
          <a:p>
            <a:pPr indent="-455612" lvl="0" marL="455612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/>
              <a:t>Delay reduction increases with number of bits.</a:t>
            </a:r>
            <a:endParaRPr/>
          </a:p>
        </p:txBody>
      </p:sp>
      <p:sp>
        <p:nvSpPr>
          <p:cNvPr id="109" name="Google Shape;109;g7546b7544b_0_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46b7544b_1_1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Testbench</a:t>
            </a:r>
            <a:endParaRPr/>
          </a:p>
        </p:txBody>
      </p:sp>
      <p:sp>
        <p:nvSpPr>
          <p:cNvPr id="116" name="Google Shape;116;g7546b7544b_1_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g7546b7544b_1_1"/>
          <p:cNvPicPr preferRelativeResize="0"/>
          <p:nvPr/>
        </p:nvPicPr>
        <p:blipFill rotWithShape="1">
          <a:blip r:embed="rId3">
            <a:alphaModFix/>
          </a:blip>
          <a:srcRect b="21814" l="8492" r="6502" t="22134"/>
          <a:stretch/>
        </p:blipFill>
        <p:spPr>
          <a:xfrm>
            <a:off x="0" y="2370712"/>
            <a:ext cx="9144001" cy="272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685800" y="355125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16-bit CSA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4545" r="4536" t="0"/>
          <a:stretch/>
        </p:blipFill>
        <p:spPr>
          <a:xfrm>
            <a:off x="0" y="1335800"/>
            <a:ext cx="9144000" cy="4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46b7544b_1_9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4-bit CSA</a:t>
            </a:r>
            <a:endParaRPr/>
          </a:p>
        </p:txBody>
      </p:sp>
      <p:sp>
        <p:nvSpPr>
          <p:cNvPr id="131" name="Google Shape;131;g7546b7544b_1_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7546b7544b_1_9"/>
          <p:cNvPicPr preferRelativeResize="0"/>
          <p:nvPr/>
        </p:nvPicPr>
        <p:blipFill rotWithShape="1">
          <a:blip r:embed="rId3">
            <a:alphaModFix/>
          </a:blip>
          <a:srcRect b="0" l="7505" r="7496" t="0"/>
          <a:stretch/>
        </p:blipFill>
        <p:spPr>
          <a:xfrm>
            <a:off x="0" y="1413500"/>
            <a:ext cx="9144001" cy="474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46b7544b_1_17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Adder</a:t>
            </a:r>
            <a:endParaRPr/>
          </a:p>
        </p:txBody>
      </p:sp>
      <p:sp>
        <p:nvSpPr>
          <p:cNvPr id="139" name="Google Shape;139;g7546b7544b_1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7546b7544b_1_17"/>
          <p:cNvPicPr preferRelativeResize="0"/>
          <p:nvPr/>
        </p:nvPicPr>
        <p:blipFill rotWithShape="1">
          <a:blip r:embed="rId3">
            <a:alphaModFix/>
          </a:blip>
          <a:srcRect b="0" l="12011" r="12110" t="0"/>
          <a:stretch/>
        </p:blipFill>
        <p:spPr>
          <a:xfrm>
            <a:off x="0" y="776775"/>
            <a:ext cx="9144001" cy="530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46b7544b_1_25"/>
          <p:cNvSpPr txBox="1"/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2:1 MUX</a:t>
            </a:r>
            <a:endParaRPr/>
          </a:p>
        </p:txBody>
      </p:sp>
      <p:sp>
        <p:nvSpPr>
          <p:cNvPr id="147" name="Google Shape;147;g7546b7544b_1_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g7546b7544b_1_25"/>
          <p:cNvPicPr preferRelativeResize="0"/>
          <p:nvPr/>
        </p:nvPicPr>
        <p:blipFill rotWithShape="1">
          <a:blip r:embed="rId3">
            <a:alphaModFix/>
          </a:blip>
          <a:srcRect b="0" l="24467" r="23239" t="12518"/>
          <a:stretch/>
        </p:blipFill>
        <p:spPr>
          <a:xfrm>
            <a:off x="857275" y="1219199"/>
            <a:ext cx="765452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46b7544b_0_0"/>
          <p:cNvSpPr txBox="1"/>
          <p:nvPr>
            <p:ph type="title"/>
          </p:nvPr>
        </p:nvSpPr>
        <p:spPr>
          <a:xfrm>
            <a:off x="685800" y="533400"/>
            <a:ext cx="7772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Verification</a:t>
            </a:r>
            <a:endParaRPr/>
          </a:p>
        </p:txBody>
      </p:sp>
      <p:sp>
        <p:nvSpPr>
          <p:cNvPr id="155" name="Google Shape;155;g7546b7544b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g7546b7544b_0_0"/>
          <p:cNvPicPr preferRelativeResize="0"/>
          <p:nvPr/>
        </p:nvPicPr>
        <p:blipFill rotWithShape="1">
          <a:blip r:embed="rId3">
            <a:alphaModFix/>
          </a:blip>
          <a:srcRect b="0" l="0" r="52380" t="0"/>
          <a:stretch/>
        </p:blipFill>
        <p:spPr>
          <a:xfrm>
            <a:off x="0" y="1562224"/>
            <a:ext cx="9144000" cy="207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546b7544b_0_0"/>
          <p:cNvPicPr preferRelativeResize="0"/>
          <p:nvPr/>
        </p:nvPicPr>
        <p:blipFill rotWithShape="1">
          <a:blip r:embed="rId3">
            <a:alphaModFix/>
          </a:blip>
          <a:srcRect b="0" l="47611" r="0" t="0"/>
          <a:stretch/>
        </p:blipFill>
        <p:spPr>
          <a:xfrm>
            <a:off x="0" y="4032650"/>
            <a:ext cx="9144000" cy="188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2003-12-29T03:13:39Z</dcterms:created>
  <dc:creator>David Harris</dc:creator>
</cp:coreProperties>
</file>